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4" r:id="rId9"/>
    <p:sldId id="265" r:id="rId10"/>
    <p:sldId id="271" r:id="rId11"/>
    <p:sldId id="266" r:id="rId12"/>
    <p:sldId id="267" r:id="rId13"/>
    <p:sldId id="268" r:id="rId14"/>
    <p:sldId id="269" r:id="rId15"/>
    <p:sldId id="270" r:id="rId16"/>
    <p:sldId id="262" r:id="rId1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444"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CCFC-EFB4-4591-8035-F5B39BA6B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44CDB5BA-4CC4-474E-8341-8C7D74FFA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74AD9A84-43CC-4889-B4A0-541D1A48CBF2}"/>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5" name="Footer Placeholder 4">
            <a:extLst>
              <a:ext uri="{FF2B5EF4-FFF2-40B4-BE49-F238E27FC236}">
                <a16:creationId xmlns:a16="http://schemas.microsoft.com/office/drawing/2014/main" id="{281BD7C8-579C-49E5-BC10-DFCE30AFBE4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CCDDA8C-E21A-4B95-B679-9C29D986D057}"/>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52103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8E4D-FA7F-4ACC-A6AC-4BBC2A23FA54}"/>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CB07B1D7-85A6-4FDA-AF1C-EA3DBA970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48366FF-FD5B-4244-95B2-4CE16AFE2730}"/>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5" name="Footer Placeholder 4">
            <a:extLst>
              <a:ext uri="{FF2B5EF4-FFF2-40B4-BE49-F238E27FC236}">
                <a16:creationId xmlns:a16="http://schemas.microsoft.com/office/drawing/2014/main" id="{223399F7-6E01-49F3-A9ED-EB45D4704ED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4FAB3A8-E6AD-40D8-9F29-F04E0D0C1819}"/>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343117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B7CC-EFCF-4227-B4DF-F971D6503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E4299D8E-2B92-4313-B8F7-EEC1B1D66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5325C4E-40FA-476E-923E-5977B07F8166}"/>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5" name="Footer Placeholder 4">
            <a:extLst>
              <a:ext uri="{FF2B5EF4-FFF2-40B4-BE49-F238E27FC236}">
                <a16:creationId xmlns:a16="http://schemas.microsoft.com/office/drawing/2014/main" id="{A3D5259D-642A-4621-85D5-85CEA550FF1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3E2E42A-F395-4C82-A8DC-982A41EF7D45}"/>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14404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C549-DB29-461D-95FF-79BBB1D8C8E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173FC9D-C688-40C7-BCA1-B4EDE1C03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8A3E19EC-5213-4054-AF6C-3D7A49E24568}"/>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5" name="Footer Placeholder 4">
            <a:extLst>
              <a:ext uri="{FF2B5EF4-FFF2-40B4-BE49-F238E27FC236}">
                <a16:creationId xmlns:a16="http://schemas.microsoft.com/office/drawing/2014/main" id="{569E9EDF-31BA-4CEF-B383-792E67ADA68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1CD2003-5F0E-4213-9EF5-671279778F41}"/>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187374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6DDB-3E0C-456B-A0BF-AA359EC25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6150B968-748A-410E-B9E2-C4CCF6939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4373EA-8EF0-4A6A-832C-CEB6F7CF4EA1}"/>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5" name="Footer Placeholder 4">
            <a:extLst>
              <a:ext uri="{FF2B5EF4-FFF2-40B4-BE49-F238E27FC236}">
                <a16:creationId xmlns:a16="http://schemas.microsoft.com/office/drawing/2014/main" id="{CC7750E7-EC75-4A04-B11B-227CB8C18C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4C6E859-AAE7-4AC6-A4B8-DCB67EB314EB}"/>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176579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F371-4E87-4CBC-A01C-FAC5046B2888}"/>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22CE54C8-C54B-4C79-B54A-ABC32CD53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73327332-366B-4A48-A612-D136C81E98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C98134FD-4A97-4108-AA68-9B3D4D1566D9}"/>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6" name="Footer Placeholder 5">
            <a:extLst>
              <a:ext uri="{FF2B5EF4-FFF2-40B4-BE49-F238E27FC236}">
                <a16:creationId xmlns:a16="http://schemas.microsoft.com/office/drawing/2014/main" id="{568B76E3-961B-4C4A-B715-2D3BA87BED6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C60B240-C046-4796-8268-5AE2001ACE40}"/>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64285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9C0A-E3B2-47D4-8857-27FCA3F7B239}"/>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8270DA24-3C12-432A-8438-95FE7465B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81E24-293E-4581-BCAC-BE1C656312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DEC35DB4-19C7-47D1-9165-193957C12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6F6115-8650-45FB-AC85-A1AF66179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20E4D0CB-E0AB-44F0-A337-51F7F6323158}"/>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8" name="Footer Placeholder 7">
            <a:extLst>
              <a:ext uri="{FF2B5EF4-FFF2-40B4-BE49-F238E27FC236}">
                <a16:creationId xmlns:a16="http://schemas.microsoft.com/office/drawing/2014/main" id="{988D6AC5-9736-4960-81AA-EFB2FA463C4E}"/>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E371CB8A-28EB-4B03-8D64-F3749574B028}"/>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211491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898C-42AA-4C55-914B-30BC5C03834A}"/>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FFDB2F19-669F-4B3B-80D5-D66C9F68396E}"/>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4" name="Footer Placeholder 3">
            <a:extLst>
              <a:ext uri="{FF2B5EF4-FFF2-40B4-BE49-F238E27FC236}">
                <a16:creationId xmlns:a16="http://schemas.microsoft.com/office/drawing/2014/main" id="{CB6B6F8B-C33D-4717-B259-F23D005979E9}"/>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A3D7989-DA83-4D0D-84B7-7236291A7CAF}"/>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366794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7BC90-21E6-4771-918B-AE1284CAA89A}"/>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3" name="Footer Placeholder 2">
            <a:extLst>
              <a:ext uri="{FF2B5EF4-FFF2-40B4-BE49-F238E27FC236}">
                <a16:creationId xmlns:a16="http://schemas.microsoft.com/office/drawing/2014/main" id="{8940C042-B6DD-4781-B934-396B726B398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29D310C5-10E5-481E-BF1F-18CB916D2026}"/>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228826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DA28-17B1-4759-8D15-D81F0E8C0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CC4D10A7-0B55-47BB-AC49-F6511BB07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97D6AE7D-FEE5-464D-A6ED-AA852FC5D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88364-C940-48B6-89E5-43DA9893FB60}"/>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6" name="Footer Placeholder 5">
            <a:extLst>
              <a:ext uri="{FF2B5EF4-FFF2-40B4-BE49-F238E27FC236}">
                <a16:creationId xmlns:a16="http://schemas.microsoft.com/office/drawing/2014/main" id="{4F373B1D-6510-4C06-9C7D-1771E07D102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E93565C-B70E-45D8-B680-B8691AB6944B}"/>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235191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5BAC-764D-4239-B0DA-F9DEBB8FF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2880A19B-976B-4A11-9723-8EB464E01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8DB6F664-2C0B-46E1-BF6E-68216F7C9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EF99B-893E-40CB-B6D8-970EE0372DBB}"/>
              </a:ext>
            </a:extLst>
          </p:cNvPr>
          <p:cNvSpPr>
            <a:spLocks noGrp="1"/>
          </p:cNvSpPr>
          <p:nvPr>
            <p:ph type="dt" sz="half" idx="10"/>
          </p:nvPr>
        </p:nvSpPr>
        <p:spPr/>
        <p:txBody>
          <a:bodyPr/>
          <a:lstStyle/>
          <a:p>
            <a:fld id="{3E70261C-3D48-4387-84CB-3462AB0736E1}" type="datetimeFigureOut">
              <a:rPr lang="en-NL" smtClean="0"/>
              <a:t>26/10/2022</a:t>
            </a:fld>
            <a:endParaRPr lang="en-NL"/>
          </a:p>
        </p:txBody>
      </p:sp>
      <p:sp>
        <p:nvSpPr>
          <p:cNvPr id="6" name="Footer Placeholder 5">
            <a:extLst>
              <a:ext uri="{FF2B5EF4-FFF2-40B4-BE49-F238E27FC236}">
                <a16:creationId xmlns:a16="http://schemas.microsoft.com/office/drawing/2014/main" id="{43C9524F-928C-4D02-8E3B-691F4E62A54C}"/>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C7C8FA2-6348-41E6-A3E0-468A80F14609}"/>
              </a:ext>
            </a:extLst>
          </p:cNvPr>
          <p:cNvSpPr>
            <a:spLocks noGrp="1"/>
          </p:cNvSpPr>
          <p:nvPr>
            <p:ph type="sldNum" sz="quarter" idx="12"/>
          </p:nvPr>
        </p:nvSpPr>
        <p:spPr/>
        <p:txBody>
          <a:bodyPr/>
          <a:lstStyle/>
          <a:p>
            <a:fld id="{5D0DE3BF-6D93-434C-8471-8F3506956F64}" type="slidenum">
              <a:rPr lang="en-NL" smtClean="0"/>
              <a:t>‹#›</a:t>
            </a:fld>
            <a:endParaRPr lang="en-NL"/>
          </a:p>
        </p:txBody>
      </p:sp>
    </p:spTree>
    <p:extLst>
      <p:ext uri="{BB962C8B-B14F-4D97-AF65-F5344CB8AC3E}">
        <p14:creationId xmlns:p14="http://schemas.microsoft.com/office/powerpoint/2010/main" val="275499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366EC-003C-4C32-A590-88D1C0A81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A374F18-85C6-4A29-8BC7-98B201081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539E8FA-7C14-4439-A63C-2CD4F71E7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0261C-3D48-4387-84CB-3462AB0736E1}" type="datetimeFigureOut">
              <a:rPr lang="en-NL" smtClean="0"/>
              <a:t>26/10/2022</a:t>
            </a:fld>
            <a:endParaRPr lang="en-NL"/>
          </a:p>
        </p:txBody>
      </p:sp>
      <p:sp>
        <p:nvSpPr>
          <p:cNvPr id="5" name="Footer Placeholder 4">
            <a:extLst>
              <a:ext uri="{FF2B5EF4-FFF2-40B4-BE49-F238E27FC236}">
                <a16:creationId xmlns:a16="http://schemas.microsoft.com/office/drawing/2014/main" id="{B63D19FF-D1D8-49F2-8827-81E2BA319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5105B7CC-75AF-4BB4-9418-0400AEC26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DE3BF-6D93-434C-8471-8F3506956F64}" type="slidenum">
              <a:rPr lang="en-NL" smtClean="0"/>
              <a:t>‹#›</a:t>
            </a:fld>
            <a:endParaRPr lang="en-NL"/>
          </a:p>
        </p:txBody>
      </p:sp>
    </p:spTree>
    <p:extLst>
      <p:ext uri="{BB962C8B-B14F-4D97-AF65-F5344CB8AC3E}">
        <p14:creationId xmlns:p14="http://schemas.microsoft.com/office/powerpoint/2010/main" val="332436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facebook.com/PsychologyLearners/posts/860793237289342:0" TargetMode="External"/><Relationship Id="rId2" Type="http://schemas.openxmlformats.org/officeDocument/2006/relationships/hyperlink" Target="https://www.facebook.com/PsychologyLearner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3F6BE0C-592D-4DCB-BCF6-15716C476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123950"/>
            <a:ext cx="8096250" cy="4610100"/>
          </a:xfrm>
          <a:prstGeom prst="rect">
            <a:avLst/>
          </a:prstGeom>
        </p:spPr>
      </p:pic>
    </p:spTree>
    <p:extLst>
      <p:ext uri="{BB962C8B-B14F-4D97-AF65-F5344CB8AC3E}">
        <p14:creationId xmlns:p14="http://schemas.microsoft.com/office/powerpoint/2010/main" val="300734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7F8D-75AA-4780-BA10-A66B06CBE5BE}"/>
              </a:ext>
            </a:extLst>
          </p:cNvPr>
          <p:cNvSpPr txBox="1"/>
          <p:nvPr/>
        </p:nvSpPr>
        <p:spPr>
          <a:xfrm>
            <a:off x="2078172" y="5273779"/>
            <a:ext cx="6096762" cy="646331"/>
          </a:xfrm>
          <a:prstGeom prst="rect">
            <a:avLst/>
          </a:prstGeom>
          <a:noFill/>
        </p:spPr>
        <p:txBody>
          <a:bodyPr wrap="square">
            <a:spAutoFit/>
          </a:bodyPr>
          <a:lstStyle/>
          <a:p>
            <a:r>
              <a:rPr lang="en-NL" dirty="0"/>
              <a:t>https://psylearners.psychotechservices.com/2015/07/solved-ignou-assignment-mpc001-q3.html</a:t>
            </a:r>
          </a:p>
        </p:txBody>
      </p:sp>
      <p:sp>
        <p:nvSpPr>
          <p:cNvPr id="4" name="Rectangle 1">
            <a:extLst>
              <a:ext uri="{FF2B5EF4-FFF2-40B4-BE49-F238E27FC236}">
                <a16:creationId xmlns:a16="http://schemas.microsoft.com/office/drawing/2014/main" id="{87C16A80-BCCF-42C8-98FF-3223B047107F}"/>
              </a:ext>
            </a:extLst>
          </p:cNvPr>
          <p:cNvSpPr>
            <a:spLocks noChangeArrowheads="1"/>
          </p:cNvSpPr>
          <p:nvPr/>
        </p:nvSpPr>
        <p:spPr bwMode="auto">
          <a:xfrm>
            <a:off x="474573" y="316544"/>
            <a:ext cx="11242854" cy="3862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4. Syntax: Word combinations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Syntax is the process by which words are combined together to form phrases and sentences. Ex: an article such as “the” must come before a noun, not after: “Read the book,” not “Read book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Importance: Having a pronouncing dictionary of a foreign language (complete access to phonology and morphological knowledge), gives almost no useful information about how to say anything. Most information is contained in the word order, especially, in languages that do not use morphology to tag information about what role a word plays.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Syntax is aligned to the level of surface structure proposed by Chomsky: a superficial appearance, literal ordering of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Number of possible combinations of words, is for all practical purposes infinite.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NL" sz="800" dirty="0">
              <a:solidFill>
                <a:srgbClr val="212529"/>
              </a:solidFill>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5. Semantics: Meaning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Semantics refers to the rules used to communicate meaning using the lower level elements of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It is aligned to the level of deep structure proposed by Chomsky: Underlying representation of meaning. Producing sentences requires transformation of the deep structure into a surface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6. Pragmatics:  </a:t>
            </a:r>
            <a:r>
              <a:rPr kumimoji="0" lang="en-GB" altLang="en-NL" sz="800" b="0" i="0" u="none" strike="noStrike" cap="none" normalizeH="0" baseline="0" dirty="0" err="1">
                <a:ln>
                  <a:noFill/>
                </a:ln>
                <a:solidFill>
                  <a:srgbClr val="212529"/>
                </a:solidFill>
                <a:effectLst/>
                <a:latin typeface="Quicksand"/>
              </a:rPr>
              <a:t>Behavioral</a:t>
            </a:r>
            <a:r>
              <a:rPr kumimoji="0" lang="en-GB" altLang="en-NL" sz="800" b="0" i="0" u="none" strike="noStrike" cap="none" normalizeH="0" baseline="0" dirty="0">
                <a:ln>
                  <a:noFill/>
                </a:ln>
                <a:solidFill>
                  <a:srgbClr val="212529"/>
                </a:solidFill>
                <a:effectLst/>
                <a:latin typeface="Quicksand"/>
              </a:rPr>
              <a:t> constraints on language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There are additional higher-level constraints on what we can say, ones operating at the level of pragmatics – the practical use of language. It determines our word choice and our interpretation of language in different settings. Factors such as relevance and politeness play their role.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Ex: If someone asks "Do you want potato chips?” due to rules of pragmatics we consider the next thing said by you to be relevant to the question. The reply "I'm getting too fat”, therefore, is not considered to be a new topic, but a negative answer.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Discourse: The next level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Most linguistic interchanges consist of more than one sentence. When we string multiple sentences together, there are rules about how they should relate to each other. This is called discourse. It is composed of sentences (L4 of hierarchy) composed of constituents composed of words (L3) composed of morphemes (L2) composed of phonemes (L1).</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NL" sz="800" dirty="0">
              <a:solidFill>
                <a:srgbClr val="212529"/>
              </a:solidFill>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NL" sz="800" dirty="0">
              <a:solidFill>
                <a:srgbClr val="212529"/>
              </a:solidFill>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lang="en-GB" sz="800" b="0" i="0" dirty="0">
                <a:solidFill>
                  <a:srgbClr val="212529"/>
                </a:solidFill>
                <a:effectLst/>
                <a:latin typeface="Quicksand"/>
              </a:rPr>
              <a:t>The structure of language is hierarchical comprising of six levels – Phonology, Morphology, Lexical, Syntax, Semantics and Pragmatics. Phonology refers to the elementary sounds. Morphology refers to elementary combinations of letters and sounds. Lexical level refers to individual words formed of Morphemes. Syntax refers to combination of words. Semantics refers to the rules used to convey meaning using the lower levels. Pragmatics refers to </a:t>
            </a:r>
            <a:r>
              <a:rPr lang="en-GB" sz="800" b="0" i="0" dirty="0" err="1">
                <a:solidFill>
                  <a:srgbClr val="212529"/>
                </a:solidFill>
                <a:effectLst/>
                <a:latin typeface="Quicksand"/>
              </a:rPr>
              <a:t>behavioral</a:t>
            </a:r>
            <a:r>
              <a:rPr lang="en-GB" sz="800" b="0" i="0" dirty="0">
                <a:solidFill>
                  <a:srgbClr val="212529"/>
                </a:solidFill>
                <a:effectLst/>
                <a:latin typeface="Quicksand"/>
              </a:rPr>
              <a:t> constraints on the use of language. Discourse can be considered to be the next level, as most linguistic interchanges comprise of more than one sentence.</a:t>
            </a:r>
            <a:endParaRPr kumimoji="0" lang="en-GB" altLang="en-NL" sz="800" b="0" i="0" u="none" strike="noStrike" cap="none" normalizeH="0" baseline="0" dirty="0">
              <a:ln>
                <a:noFill/>
              </a:ln>
              <a:solidFill>
                <a:srgbClr val="212529"/>
              </a:solidFill>
              <a:effectLst/>
              <a:latin typeface="Quicksand"/>
            </a:endParaRPr>
          </a:p>
        </p:txBody>
      </p:sp>
    </p:spTree>
    <p:extLst>
      <p:ext uri="{BB962C8B-B14F-4D97-AF65-F5344CB8AC3E}">
        <p14:creationId xmlns:p14="http://schemas.microsoft.com/office/powerpoint/2010/main" val="273717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98B60CDE-BF2C-4C2E-B9AA-7265038B9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52388"/>
            <a:ext cx="9077325" cy="67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91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08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45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33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61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99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A27A7D6-513F-4882-B553-49B2408AA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56623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99BB2CB7-69E9-4456-9B58-E58EE80A8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17417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medium confidence">
            <a:extLst>
              <a:ext uri="{FF2B5EF4-FFF2-40B4-BE49-F238E27FC236}">
                <a16:creationId xmlns:a16="http://schemas.microsoft.com/office/drawing/2014/main" id="{D03656B5-C57B-478C-B096-CFA674A20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987" y="1447800"/>
            <a:ext cx="5534025" cy="3962400"/>
          </a:xfrm>
          <a:prstGeom prst="rect">
            <a:avLst/>
          </a:prstGeom>
        </p:spPr>
      </p:pic>
    </p:spTree>
    <p:extLst>
      <p:ext uri="{BB962C8B-B14F-4D97-AF65-F5344CB8AC3E}">
        <p14:creationId xmlns:p14="http://schemas.microsoft.com/office/powerpoint/2010/main" val="397733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emming vs Lemmatization – Aviel Stern – Data Scientist with a background  in Geology">
            <a:extLst>
              <a:ext uri="{FF2B5EF4-FFF2-40B4-BE49-F238E27FC236}">
                <a16:creationId xmlns:a16="http://schemas.microsoft.com/office/drawing/2014/main" id="{AE83A5C2-5F8D-49B5-97A6-9FE60F5F7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376363"/>
            <a:ext cx="57150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6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NGUAGE AND SPEECH LEVELS. PLAN 1. Language and speech levels 2. Primary  and secondary levels 3. Units of levels 4. The difference between language  and. - ppt download">
            <a:extLst>
              <a:ext uri="{FF2B5EF4-FFF2-40B4-BE49-F238E27FC236}">
                <a16:creationId xmlns:a16="http://schemas.microsoft.com/office/drawing/2014/main" id="{271CC39C-226D-427A-A28E-5DAE30C06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652" y="994410"/>
            <a:ext cx="4715256" cy="353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32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lved IGNOU Assignment &gt;&gt; MPC001 &gt;&gt; Q3 - Psychology Learners">
            <a:extLst>
              <a:ext uri="{FF2B5EF4-FFF2-40B4-BE49-F238E27FC236}">
                <a16:creationId xmlns:a16="http://schemas.microsoft.com/office/drawing/2014/main" id="{6A028B95-567C-49E0-96B8-7BF306723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730" y="1304546"/>
            <a:ext cx="3676078" cy="36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68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ubsystems of language - Year 11 English - Padua College LibGuides at Padua  College">
            <a:extLst>
              <a:ext uri="{FF2B5EF4-FFF2-40B4-BE49-F238E27FC236}">
                <a16:creationId xmlns:a16="http://schemas.microsoft.com/office/drawing/2014/main" id="{70B008AA-BBFE-4A58-812F-72C3E10E6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02" y="1453134"/>
            <a:ext cx="4759979" cy="279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7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7F8D-75AA-4780-BA10-A66B06CBE5BE}"/>
              </a:ext>
            </a:extLst>
          </p:cNvPr>
          <p:cNvSpPr txBox="1"/>
          <p:nvPr/>
        </p:nvSpPr>
        <p:spPr>
          <a:xfrm>
            <a:off x="2078172" y="5273779"/>
            <a:ext cx="6096762" cy="646331"/>
          </a:xfrm>
          <a:prstGeom prst="rect">
            <a:avLst/>
          </a:prstGeom>
          <a:noFill/>
        </p:spPr>
        <p:txBody>
          <a:bodyPr wrap="square">
            <a:spAutoFit/>
          </a:bodyPr>
          <a:lstStyle/>
          <a:p>
            <a:r>
              <a:rPr lang="en-NL" dirty="0"/>
              <a:t>https://psylearners.psychotechservices.com/2015/07/solved-ignou-assignment-mpc001-q3.html</a:t>
            </a:r>
          </a:p>
        </p:txBody>
      </p:sp>
      <p:sp>
        <p:nvSpPr>
          <p:cNvPr id="4" name="Rectangle 1">
            <a:extLst>
              <a:ext uri="{FF2B5EF4-FFF2-40B4-BE49-F238E27FC236}">
                <a16:creationId xmlns:a16="http://schemas.microsoft.com/office/drawing/2014/main" id="{87C16A80-BCCF-42C8-98FF-3223B047107F}"/>
              </a:ext>
            </a:extLst>
          </p:cNvPr>
          <p:cNvSpPr>
            <a:spLocks noChangeArrowheads="1"/>
          </p:cNvSpPr>
          <p:nvPr/>
        </p:nvSpPr>
        <p:spPr bwMode="auto">
          <a:xfrm>
            <a:off x="474573" y="316541"/>
            <a:ext cx="11242854" cy="3862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The language hierarchy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The language hierarchy comprises of 6 levels as shown in the diagram below. Brief descriptions follow:</a:t>
            </a:r>
            <a:br>
              <a:rPr kumimoji="0" lang="en-NL" altLang="en-NL" sz="800" b="0" i="0" u="none" strike="noStrike" cap="none" normalizeH="0" baseline="0" dirty="0">
                <a:ln>
                  <a:noFill/>
                </a:ln>
                <a:solidFill>
                  <a:schemeClr val="tx1"/>
                </a:solidFill>
                <a:effectLst/>
              </a:rPr>
            </a:br>
            <a:br>
              <a:rPr kumimoji="0" lang="en-NL" altLang="en-NL" sz="800" b="0" i="0" u="none" strike="noStrike" cap="none" normalizeH="0" baseline="0" dirty="0">
                <a:ln>
                  <a:noFill/>
                </a:ln>
                <a:solidFill>
                  <a:schemeClr val="tx1"/>
                </a:solidFill>
                <a:effectLst/>
                <a:latin typeface="Arial" panose="020B0604020202020204" pitchFamily="34" charset="0"/>
              </a:rPr>
            </a:br>
            <a:endParaRPr kumimoji="0" lang="en-NL" altLang="en-NL"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The Hierarchy of Language</a:t>
            </a:r>
            <a:br>
              <a:rPr kumimoji="0" lang="en-NL" altLang="en-NL" sz="800" b="0" i="0" u="none" strike="noStrike" cap="none" normalizeH="0" baseline="0" dirty="0">
                <a:ln>
                  <a:noFill/>
                </a:ln>
                <a:solidFill>
                  <a:srgbClr val="212529"/>
                </a:solidFill>
                <a:effectLst/>
                <a:latin typeface="Quicksand"/>
              </a:rPr>
            </a:br>
            <a:r>
              <a:rPr kumimoji="0" lang="en-NL" altLang="en-NL" sz="800" b="0" i="0" u="none" strike="noStrike" cap="none" normalizeH="0" baseline="0" dirty="0">
                <a:ln>
                  <a:noFill/>
                </a:ln>
                <a:solidFill>
                  <a:srgbClr val="212529"/>
                </a:solidFill>
                <a:effectLst/>
                <a:latin typeface="Quicksand"/>
              </a:rPr>
              <a:t>Posted by </a:t>
            </a:r>
            <a:r>
              <a:rPr kumimoji="0" lang="en-NL" altLang="en-NL" sz="800" b="0" i="0" u="none" strike="noStrike" cap="none" normalizeH="0" baseline="0" dirty="0">
                <a:ln>
                  <a:noFill/>
                </a:ln>
                <a:solidFill>
                  <a:srgbClr val="007BFF"/>
                </a:solidFill>
                <a:effectLst/>
                <a:latin typeface="Quicksand"/>
                <a:hlinkClick r:id="rId2"/>
              </a:rPr>
              <a:t>Psychology Learners</a:t>
            </a:r>
            <a:r>
              <a:rPr kumimoji="0" lang="en-NL" altLang="en-NL" sz="800" b="0" i="0" u="none" strike="noStrike" cap="none" normalizeH="0" baseline="0" dirty="0">
                <a:ln>
                  <a:noFill/>
                </a:ln>
                <a:solidFill>
                  <a:srgbClr val="212529"/>
                </a:solidFill>
                <a:effectLst/>
                <a:latin typeface="Quicksand"/>
              </a:rPr>
              <a:t> on </a:t>
            </a:r>
            <a:r>
              <a:rPr kumimoji="0" lang="en-NL" altLang="en-NL" sz="800" b="0" i="0" u="none" strike="noStrike" cap="none" normalizeH="0" baseline="0" dirty="0">
                <a:ln>
                  <a:noFill/>
                </a:ln>
                <a:solidFill>
                  <a:srgbClr val="007BFF"/>
                </a:solidFill>
                <a:effectLst/>
                <a:latin typeface="Quicksand"/>
                <a:hlinkClick r:id="rId3"/>
              </a:rPr>
              <a:t>Saturday, 27 June 2015</a:t>
            </a:r>
            <a:endParaRPr kumimoji="0" lang="en-NL"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1. Phonology: Elementary sounds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Phonemes are the smallest units in a language that are experienced as different sounds by its native speakers. Ex: 'bat' and 'pat' differ by just one phoneme.</a:t>
            </a:r>
            <a:br>
              <a:rPr kumimoji="0" lang="en-NL" altLang="en-NL" sz="800" b="0" i="0" u="none" strike="noStrike" cap="none" normalizeH="0" baseline="0" dirty="0">
                <a:ln>
                  <a:noFill/>
                </a:ln>
                <a:solidFill>
                  <a:schemeClr val="tx1"/>
                </a:solidFill>
                <a:effectLst/>
              </a:rPr>
            </a:br>
            <a:br>
              <a:rPr kumimoji="0" lang="en-NL" altLang="en-NL" sz="800" b="0" i="0" u="none" strike="noStrike" cap="none" normalizeH="0" baseline="0" dirty="0">
                <a:ln>
                  <a:noFill/>
                </a:ln>
                <a:solidFill>
                  <a:schemeClr val="tx1"/>
                </a:solidFill>
                <a:effectLst/>
                <a:latin typeface="Arial" panose="020B0604020202020204" pitchFamily="34" charset="0"/>
              </a:rPr>
            </a:br>
            <a:r>
              <a:rPr kumimoji="0" lang="en-NL" altLang="en-NL" sz="800" b="0" i="0" u="none" strike="noStrike" cap="none" normalizeH="0" baseline="0" dirty="0">
                <a:ln>
                  <a:noFill/>
                </a:ln>
                <a:solidFill>
                  <a:srgbClr val="212529"/>
                </a:solidFill>
                <a:effectLst/>
                <a:latin typeface="Quicksand"/>
              </a:rPr>
              <a:t>They are composed of different combinations of discernibly-different features that form the level below Phonemes. Ex: voice onset time. Anything with voice-onset time &lt; 20 </a:t>
            </a:r>
            <a:r>
              <a:rPr kumimoji="0" lang="en-NL" altLang="en-NL" sz="800" b="0" i="0" u="none" strike="noStrike" cap="none" normalizeH="0" baseline="0" dirty="0" err="1">
                <a:ln>
                  <a:noFill/>
                </a:ln>
                <a:solidFill>
                  <a:srgbClr val="212529"/>
                </a:solidFill>
                <a:effectLst/>
                <a:latin typeface="Quicksand"/>
              </a:rPr>
              <a:t>ms</a:t>
            </a:r>
            <a:r>
              <a:rPr kumimoji="0" lang="en-NL" altLang="en-NL" sz="800" b="0" i="0" u="none" strike="noStrike" cap="none" normalizeH="0" baseline="0" dirty="0">
                <a:ln>
                  <a:noFill/>
                </a:ln>
                <a:solidFill>
                  <a:srgbClr val="212529"/>
                </a:solidFill>
                <a:effectLst/>
                <a:latin typeface="Quicksand"/>
              </a:rPr>
              <a:t>. is 'b'; and voice onset time &gt; 40 </a:t>
            </a:r>
            <a:r>
              <a:rPr kumimoji="0" lang="en-NL" altLang="en-NL" sz="800" b="0" i="0" u="none" strike="noStrike" cap="none" normalizeH="0" baseline="0" dirty="0" err="1">
                <a:ln>
                  <a:noFill/>
                </a:ln>
                <a:solidFill>
                  <a:srgbClr val="212529"/>
                </a:solidFill>
                <a:effectLst/>
                <a:latin typeface="Quicksand"/>
              </a:rPr>
              <a:t>ms</a:t>
            </a:r>
            <a:r>
              <a:rPr kumimoji="0" lang="en-NL" altLang="en-NL" sz="800" b="0" i="0" u="none" strike="noStrike" cap="none" normalizeH="0" baseline="0" dirty="0">
                <a:ln>
                  <a:noFill/>
                </a:ln>
                <a:solidFill>
                  <a:srgbClr val="212529"/>
                </a:solidFill>
                <a:effectLst/>
                <a:latin typeface="Quicksand"/>
              </a:rPr>
              <a:t>. is 'p'. People can't distinguish between differences within the range.</a:t>
            </a:r>
            <a:br>
              <a:rPr kumimoji="0" lang="en-NL" altLang="en-NL" sz="800" b="0" i="0" u="none" strike="noStrike" cap="none" normalizeH="0" baseline="0" dirty="0">
                <a:ln>
                  <a:noFill/>
                </a:ln>
                <a:solidFill>
                  <a:schemeClr val="tx1"/>
                </a:solidFill>
                <a:effectLst/>
              </a:rPr>
            </a:br>
            <a:br>
              <a:rPr kumimoji="0" lang="en-NL" altLang="en-NL" sz="800" b="0" i="0" u="none" strike="noStrike" cap="none" normalizeH="0" baseline="0" dirty="0">
                <a:ln>
                  <a:noFill/>
                </a:ln>
                <a:solidFill>
                  <a:schemeClr val="tx1"/>
                </a:solidFill>
                <a:effectLst/>
                <a:latin typeface="Arial" panose="020B0604020202020204" pitchFamily="34" charset="0"/>
              </a:rPr>
            </a:br>
            <a:r>
              <a:rPr kumimoji="0" lang="en-NL" altLang="en-NL" sz="800" b="0" i="0" u="none" strike="noStrike" cap="none" normalizeH="0" baseline="0" dirty="0">
                <a:ln>
                  <a:noFill/>
                </a:ln>
                <a:solidFill>
                  <a:srgbClr val="212529"/>
                </a:solidFill>
                <a:effectLst/>
                <a:latin typeface="Quicksand"/>
              </a:rPr>
              <a:t>English has 46 separate phonemes: vowels, a, e, </a:t>
            </a:r>
            <a:r>
              <a:rPr kumimoji="0" lang="en-NL" altLang="en-NL" sz="800" b="0" i="0" u="none" strike="noStrike" cap="none" normalizeH="0" baseline="0" dirty="0" err="1">
                <a:ln>
                  <a:noFill/>
                </a:ln>
                <a:solidFill>
                  <a:srgbClr val="212529"/>
                </a:solidFill>
                <a:effectLst/>
                <a:latin typeface="Quicksand"/>
              </a:rPr>
              <a:t>i</a:t>
            </a:r>
            <a:r>
              <a:rPr kumimoji="0" lang="en-NL" altLang="en-NL" sz="800" b="0" i="0" u="none" strike="noStrike" cap="none" normalizeH="0" baseline="0" dirty="0">
                <a:ln>
                  <a:noFill/>
                </a:ln>
                <a:solidFill>
                  <a:srgbClr val="212529"/>
                </a:solidFill>
                <a:effectLst/>
                <a:latin typeface="Quicksand"/>
              </a:rPr>
              <a:t>, o, and u; consonants, such as p, m, k, and d; and blends of the two. Different languages often employ different groups of phonemes – sounds used in one language may be absent in another, although learning the phonological structure of one language may increase one’s chances of proficiency in a second language (Holm &amp; Dodd, 1996).</a:t>
            </a:r>
            <a:br>
              <a:rPr kumimoji="0" lang="en-NL" altLang="en-NL" sz="800" b="0" i="0" u="none" strike="noStrike" cap="none" normalizeH="0" baseline="0" dirty="0">
                <a:ln>
                  <a:noFill/>
                </a:ln>
                <a:solidFill>
                  <a:schemeClr val="tx1"/>
                </a:solidFill>
                <a:effectLst/>
              </a:rPr>
            </a:br>
            <a:endParaRPr kumimoji="0" lang="en-NL"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2. Morphology: Elementary letter/sound combinations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Morpheme is the smallest meaningful unit of a language. Ex: “disliked” has three morphemes: “dis,” “</a:t>
            </a:r>
            <a:r>
              <a:rPr kumimoji="0" lang="en-NL" altLang="en-NL" sz="800" b="0" i="0" u="none" strike="noStrike" cap="none" normalizeH="0" baseline="0" dirty="0" err="1">
                <a:ln>
                  <a:noFill/>
                </a:ln>
                <a:solidFill>
                  <a:srgbClr val="212529"/>
                </a:solidFill>
                <a:effectLst/>
                <a:latin typeface="Quicksand"/>
              </a:rPr>
              <a:t>lik</a:t>
            </a:r>
            <a:r>
              <a:rPr kumimoji="0" lang="en-NL" altLang="en-NL" sz="800" b="0" i="0" u="none" strike="noStrike" cap="none" normalizeH="0" baseline="0" dirty="0">
                <a:ln>
                  <a:noFill/>
                </a:ln>
                <a:solidFill>
                  <a:srgbClr val="212529"/>
                </a:solidFill>
                <a:effectLst/>
                <a:latin typeface="Quicksand"/>
              </a:rPr>
              <a:t>,” and “ed.” In English, Morphemes are usually whole words or meaningful parts of words, such as prefixes, suffixes, and word stems. Some languages also allow infix attachment - morpheme is attached inside another morpheme.</a:t>
            </a:r>
            <a:br>
              <a:rPr kumimoji="0" lang="en-NL" altLang="en-NL" sz="800" b="0" i="0" u="none" strike="noStrike" cap="none" normalizeH="0" baseline="0" dirty="0">
                <a:ln>
                  <a:noFill/>
                </a:ln>
                <a:solidFill>
                  <a:schemeClr val="tx1"/>
                </a:solidFill>
                <a:effectLst/>
              </a:rPr>
            </a:br>
            <a:br>
              <a:rPr kumimoji="0" lang="en-NL" altLang="en-NL" sz="800" b="0" i="0" u="none" strike="noStrike" cap="none" normalizeH="0" baseline="0" dirty="0">
                <a:ln>
                  <a:noFill/>
                </a:ln>
                <a:solidFill>
                  <a:schemeClr val="tx1"/>
                </a:solidFill>
                <a:effectLst/>
                <a:latin typeface="Arial" panose="020B0604020202020204" pitchFamily="34" charset="0"/>
              </a:rPr>
            </a:br>
            <a:r>
              <a:rPr kumimoji="0" lang="en-NL" altLang="en-NL" sz="800" b="0" i="0" u="none" strike="noStrike" cap="none" normalizeH="0" baseline="0" dirty="0">
                <a:ln>
                  <a:noFill/>
                </a:ln>
                <a:solidFill>
                  <a:srgbClr val="212529"/>
                </a:solidFill>
                <a:effectLst/>
                <a:latin typeface="Quicksand"/>
              </a:rPr>
              <a:t>Many words are made up of more than one morpheme, because they can take other morphemes as suffixes. In some languages all words are made up of multiple morphemes, because they can be combined in richer ways than they can in English, often playing the role that is played by word order (at the syntactical level) in English.</a:t>
            </a:r>
            <a:br>
              <a:rPr kumimoji="0" lang="en-NL" altLang="en-NL" sz="800" b="0" i="0" u="none" strike="noStrike" cap="none" normalizeH="0" baseline="0" dirty="0">
                <a:ln>
                  <a:noFill/>
                </a:ln>
                <a:solidFill>
                  <a:schemeClr val="tx1"/>
                </a:solidFill>
                <a:effectLst/>
              </a:rPr>
            </a:br>
            <a:br>
              <a:rPr kumimoji="0" lang="en-NL" altLang="en-NL" sz="800" b="0" i="0" u="none" strike="noStrike" cap="none" normalizeH="0" baseline="0" dirty="0">
                <a:ln>
                  <a:noFill/>
                </a:ln>
                <a:solidFill>
                  <a:schemeClr val="tx1"/>
                </a:solidFill>
                <a:effectLst/>
                <a:latin typeface="Arial" panose="020B0604020202020204" pitchFamily="34" charset="0"/>
              </a:rPr>
            </a:br>
            <a:r>
              <a:rPr kumimoji="0" lang="en-NL" altLang="en-NL" sz="800" b="0" i="0" u="none" strike="noStrike" cap="none" normalizeH="0" baseline="0" dirty="0">
                <a:ln>
                  <a:noFill/>
                </a:ln>
                <a:solidFill>
                  <a:srgbClr val="212529"/>
                </a:solidFill>
                <a:effectLst/>
                <a:latin typeface="Quicksand"/>
              </a:rPr>
              <a:t>English has about 100,000 morphemes. Some of these are words; others, such as the plural s or prefixes such as un or sub, are not.</a:t>
            </a:r>
            <a:br>
              <a:rPr kumimoji="0" lang="en-NL" altLang="en-NL" sz="800" b="0" i="0" u="none" strike="noStrike" cap="none" normalizeH="0" baseline="0" dirty="0">
                <a:ln>
                  <a:noFill/>
                </a:ln>
                <a:solidFill>
                  <a:schemeClr val="tx1"/>
                </a:solidFill>
                <a:effectLst/>
              </a:rPr>
            </a:br>
            <a:endParaRPr kumimoji="0" lang="en-NL"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3. Lexical: Individual 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800" b="0" i="0" u="none" strike="noStrike" cap="none" normalizeH="0" baseline="0" dirty="0">
                <a:ln>
                  <a:noFill/>
                </a:ln>
                <a:solidFill>
                  <a:srgbClr val="212529"/>
                </a:solidFill>
                <a:effectLst/>
                <a:latin typeface="Quicksand"/>
              </a:rPr>
              <a:t>Word is a unit of language that native speakers can identify. They can be single or multi-morphemic. Ex: ‘a’ and ‘I’ are single morphemic words, and, ‘disliked’ and ‘unknown’ are multi-morphemic.</a:t>
            </a:r>
            <a:r>
              <a:rPr kumimoji="0" lang="en-NL" altLang="en-NL" sz="800" b="0" i="0" u="none" strike="noStrike" cap="none" normalizeH="0" baseline="0" dirty="0">
                <a:ln>
                  <a:noFill/>
                </a:ln>
                <a:solidFill>
                  <a:schemeClr val="tx1"/>
                </a:solidFill>
                <a:effectLst/>
              </a:rPr>
              <a:t> </a:t>
            </a:r>
            <a:endParaRPr kumimoji="0" lang="en-US" altLang="en-N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Much of what we think of as word meaning is contained in the relation between words. Although your knowledge of, say, dogs is not entirely linguistic because you have encountered real dogs- it is likely that your knowledge of justice or Plato or East Timor probably is, because you probably know about all these things only from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NL" sz="800" b="0" i="0" u="none" strike="noStrike" cap="none" normalizeH="0" baseline="0" dirty="0">
              <a:ln>
                <a:noFill/>
              </a:ln>
              <a:solidFill>
                <a:srgbClr val="212529"/>
              </a:solidFill>
              <a:effectLst/>
              <a:latin typeface="Quicksa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NL" sz="800" b="0" i="0" u="none" strike="noStrike" cap="none" normalizeH="0" baseline="0" dirty="0">
                <a:ln>
                  <a:noFill/>
                </a:ln>
                <a:solidFill>
                  <a:srgbClr val="212529"/>
                </a:solidFill>
                <a:effectLst/>
                <a:latin typeface="Quicksand"/>
              </a:rPr>
              <a:t>The number of English words is considered to be around 500,000.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L" altLang="en-NL"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493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1030</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Willigen, R.F. van der (Rob)</dc:creator>
  <cp:lastModifiedBy>Willigen, R.F. van der (Rob)</cp:lastModifiedBy>
  <cp:revision>8</cp:revision>
  <dcterms:created xsi:type="dcterms:W3CDTF">2022-10-26T19:59:56Z</dcterms:created>
  <dcterms:modified xsi:type="dcterms:W3CDTF">2022-10-26T21:20:24Z</dcterms:modified>
</cp:coreProperties>
</file>