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1320" y="-8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00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2962629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45920" y="23566560"/>
            <a:ext cx="2962629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826400" y="1027008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826400" y="2356656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45920" y="2356656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29626290" cy="25456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29626290" cy="25456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7485480" y="10270080"/>
            <a:ext cx="17946630" cy="254563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7485480" y="10270080"/>
            <a:ext cx="17946630" cy="254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0270080"/>
            <a:ext cx="29626290" cy="2545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29626290" cy="25456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14457420" cy="25456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826400" y="10270080"/>
            <a:ext cx="14457420" cy="25456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122120" y="6353760"/>
            <a:ext cx="30673890" cy="8119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45920" y="2356656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826400" y="10270080"/>
            <a:ext cx="14457420" cy="25456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14457420" cy="25456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826400" y="1027008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826400" y="2356656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826400" y="10270080"/>
            <a:ext cx="1445742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45920" y="23566560"/>
            <a:ext cx="29626290" cy="1214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22120" y="6353760"/>
            <a:ext cx="30673890" cy="175152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30500820" y="39792960"/>
            <a:ext cx="1975050" cy="335808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645920" y="10270080"/>
            <a:ext cx="29626290" cy="254563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3"/>
          <p:cNvSpPr/>
          <p:nvPr/>
        </p:nvSpPr>
        <p:spPr>
          <a:xfrm>
            <a:off x="640844" y="4934643"/>
            <a:ext cx="31588337" cy="708568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1"/>
          <p:cNvSpPr/>
          <p:nvPr/>
        </p:nvSpPr>
        <p:spPr>
          <a:xfrm>
            <a:off x="5292632" y="1216320"/>
            <a:ext cx="26936550" cy="3546451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343520" y="1215840"/>
            <a:ext cx="3768930" cy="65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1274120" y="12428563"/>
            <a:ext cx="10409310" cy="2990335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>
            <a:off x="672300" y="12428563"/>
            <a:ext cx="10409310" cy="2990335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6" name="CustomShape 5"/>
          <p:cNvSpPr/>
          <p:nvPr/>
        </p:nvSpPr>
        <p:spPr>
          <a:xfrm>
            <a:off x="21840030" y="12428563"/>
            <a:ext cx="10409310" cy="2990335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6"/>
          <p:cNvSpPr/>
          <p:nvPr/>
        </p:nvSpPr>
        <p:spPr>
          <a:xfrm>
            <a:off x="5803920" y="2051251"/>
            <a:ext cx="25599510" cy="271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7500" dirty="0" smtClean="0">
                <a:solidFill>
                  <a:srgbClr val="FFFFFF"/>
                </a:solidFill>
                <a:latin typeface="Oswald"/>
                <a:ea typeface="Oswald"/>
              </a:rPr>
              <a:t>Spectra: An App to Improve Teacher Student Relationships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8" name="CustomShape 7"/>
          <p:cNvSpPr/>
          <p:nvPr/>
        </p:nvSpPr>
        <p:spPr>
          <a:xfrm>
            <a:off x="5845500" y="3580800"/>
            <a:ext cx="25557930" cy="164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5000" dirty="0" smtClean="0">
                <a:solidFill>
                  <a:srgbClr val="FFFFFF"/>
                </a:solidFill>
                <a:latin typeface="Droid Serif"/>
                <a:ea typeface="Droid Serif"/>
              </a:rPr>
              <a:t>CS179 Alice Huang, Kevin Yoon, Rob </a:t>
            </a:r>
            <a:r>
              <a:rPr lang="en-US" sz="5000" dirty="0" err="1" smtClean="0">
                <a:solidFill>
                  <a:srgbClr val="FFFFFF"/>
                </a:solidFill>
                <a:latin typeface="Droid Serif"/>
                <a:ea typeface="Droid Serif"/>
              </a:rPr>
              <a:t>Waddilove</a:t>
            </a: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9" name="CustomShape 8"/>
          <p:cNvSpPr/>
          <p:nvPr/>
        </p:nvSpPr>
        <p:spPr>
          <a:xfrm>
            <a:off x="18678060" y="4411200"/>
            <a:ext cx="9098190" cy="164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" name="CustomShape 9"/>
          <p:cNvSpPr/>
          <p:nvPr/>
        </p:nvSpPr>
        <p:spPr>
          <a:xfrm>
            <a:off x="1529550" y="5350320"/>
            <a:ext cx="8717490" cy="19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5400" b="1" dirty="0" err="1" smtClean="0">
                <a:solidFill>
                  <a:srgbClr val="666666"/>
                </a:solidFill>
                <a:latin typeface="Oswald"/>
                <a:ea typeface="Oswald"/>
              </a:rPr>
              <a:t>Needfinding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" name="CustomShape 10"/>
          <p:cNvSpPr/>
          <p:nvPr/>
        </p:nvSpPr>
        <p:spPr>
          <a:xfrm>
            <a:off x="672300" y="42098400"/>
            <a:ext cx="10409310" cy="52128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1272770" y="42098400"/>
            <a:ext cx="10409310" cy="52128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1840030" y="42098400"/>
            <a:ext cx="10409310" cy="52128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4" name="CustomShape 13"/>
          <p:cNvSpPr/>
          <p:nvPr/>
        </p:nvSpPr>
        <p:spPr>
          <a:xfrm>
            <a:off x="1529550" y="15202424"/>
            <a:ext cx="7714170" cy="122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5400" b="1" dirty="0" smtClean="0">
                <a:solidFill>
                  <a:srgbClr val="666666"/>
                </a:solidFill>
                <a:latin typeface="Oswald"/>
                <a:ea typeface="Oswald"/>
              </a:rPr>
              <a:t>1. Mock-Up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5" name="CustomShape 14"/>
          <p:cNvSpPr/>
          <p:nvPr/>
        </p:nvSpPr>
        <p:spPr>
          <a:xfrm>
            <a:off x="1529550" y="6980400"/>
            <a:ext cx="7714170" cy="406103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We conducted contextual inquiry at Putnam Upper Middle School through visiting ~10 classrooms and interviewing teachers. Below are some main insights:</a:t>
            </a: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  <a:buFont typeface="Droid Serif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 Extroverted children get more attention than shy children in the classroom. </a:t>
            </a:r>
          </a:p>
          <a:p>
            <a:pPr>
              <a:lnSpc>
                <a:spcPct val="115000"/>
              </a:lnSpc>
            </a:pPr>
            <a:endParaRPr lang="en-US" sz="2400" dirty="0" smtClean="0">
              <a:solidFill>
                <a:srgbClr val="434343"/>
              </a:solidFill>
              <a:latin typeface="Droid Serif"/>
              <a:ea typeface="Droid Serif"/>
            </a:endParaRPr>
          </a:p>
          <a:p>
            <a:pPr>
              <a:lnSpc>
                <a:spcPct val="115000"/>
              </a:lnSpc>
              <a:buFont typeface="Droid Serif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 Relationships between students and teachers affect student performance. </a:t>
            </a:r>
            <a:endParaRPr dirty="0"/>
          </a:p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57" name="CustomShape 16"/>
          <p:cNvSpPr/>
          <p:nvPr/>
        </p:nvSpPr>
        <p:spPr>
          <a:xfrm>
            <a:off x="1529550" y="24629812"/>
            <a:ext cx="7714170" cy="164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Figure 1 (top): Student UI mock-up</a:t>
            </a:r>
          </a:p>
          <a:p>
            <a:pPr>
              <a:lnSpc>
                <a:spcPct val="100000"/>
              </a:lnSpc>
            </a:pPr>
            <a:r>
              <a:rPr lang="en-IN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Figure 2 (bottom): Teacher UI mock-up</a:t>
            </a:r>
            <a:endParaRPr dirty="0"/>
          </a:p>
        </p:txBody>
      </p:sp>
      <p:sp>
        <p:nvSpPr>
          <p:cNvPr id="58" name="CustomShape 17"/>
          <p:cNvSpPr/>
          <p:nvPr/>
        </p:nvSpPr>
        <p:spPr>
          <a:xfrm>
            <a:off x="12130020" y="5396400"/>
            <a:ext cx="6063120" cy="19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5400" b="1" dirty="0" smtClean="0">
                <a:solidFill>
                  <a:srgbClr val="666666"/>
                </a:solidFill>
                <a:latin typeface="Oswald"/>
                <a:ea typeface="Oswald"/>
              </a:rPr>
              <a:t>Concepts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9" name="CustomShape 18"/>
          <p:cNvSpPr/>
          <p:nvPr/>
        </p:nvSpPr>
        <p:spPr>
          <a:xfrm>
            <a:off x="12130020" y="7026480"/>
            <a:ext cx="7714170" cy="456777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Product Concept 1: Interactive platform for students to share their emotions with their teachers. </a:t>
            </a: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434343"/>
              </a:solidFill>
              <a:latin typeface="Droid Serif"/>
              <a:ea typeface="Droid Serif"/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Product Concept 2: Online platform where guidance counselors can understand the anonymous questions students are interested in knowing more about. </a:t>
            </a: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434343"/>
              </a:solidFill>
              <a:latin typeface="Droid Serif"/>
              <a:ea typeface="Droid Serif"/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After user feedback, we decided to pursue product concept 1 because it was low lift and solved a real need in the classroom. </a:t>
            </a:r>
          </a:p>
        </p:txBody>
      </p:sp>
      <p:sp>
        <p:nvSpPr>
          <p:cNvPr id="60" name="CustomShape 19"/>
          <p:cNvSpPr/>
          <p:nvPr/>
        </p:nvSpPr>
        <p:spPr>
          <a:xfrm>
            <a:off x="1529550" y="29141740"/>
            <a:ext cx="6063120" cy="19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5400" b="1" dirty="0" smtClean="0">
                <a:solidFill>
                  <a:srgbClr val="666666"/>
                </a:solidFill>
                <a:latin typeface="Oswald"/>
                <a:ea typeface="Oswald"/>
              </a:rPr>
              <a:t>Interviews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2" name="CustomShape 21"/>
          <p:cNvSpPr/>
          <p:nvPr/>
        </p:nvSpPr>
        <p:spPr>
          <a:xfrm>
            <a:off x="12130020" y="29141740"/>
            <a:ext cx="9552060" cy="19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5400" b="1" dirty="0" smtClean="0">
                <a:solidFill>
                  <a:srgbClr val="666666"/>
                </a:solidFill>
                <a:latin typeface="Oswald"/>
                <a:ea typeface="Oswald"/>
              </a:rPr>
              <a:t>“Wizard of Oz” Testing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4" name="CustomShape 23"/>
          <p:cNvSpPr/>
          <p:nvPr/>
        </p:nvSpPr>
        <p:spPr>
          <a:xfrm>
            <a:off x="22710240" y="5422320"/>
            <a:ext cx="7714170" cy="193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5400" b="1" dirty="0" smtClean="0">
                <a:solidFill>
                  <a:srgbClr val="666666"/>
                </a:solidFill>
                <a:latin typeface="Oswald"/>
                <a:ea typeface="Oswald"/>
              </a:rPr>
              <a:t>Problem Definition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5" name="CustomShape 24"/>
          <p:cNvSpPr/>
          <p:nvPr/>
        </p:nvSpPr>
        <p:spPr>
          <a:xfrm>
            <a:off x="22710240" y="7052400"/>
            <a:ext cx="7714170" cy="735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Problem: Teachers don’t have time to build relationships with students. </a:t>
            </a: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434343"/>
              </a:solidFill>
              <a:latin typeface="Droid Serif"/>
              <a:ea typeface="Droid Serif"/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Target Audience: Middle school teachers and students</a:t>
            </a:r>
          </a:p>
          <a:p>
            <a:pPr>
              <a:lnSpc>
                <a:spcPct val="115000"/>
              </a:lnSpc>
            </a:pPr>
            <a:endParaRPr lang="en-US" dirty="0" smtClean="0"/>
          </a:p>
          <a:p>
            <a:pPr>
              <a:lnSpc>
                <a:spcPct val="115000"/>
              </a:lnSpc>
              <a:buFont typeface="Droid Serif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 Teaching teams (same group of teachers for same group of kids) makes it easier to develop relationships</a:t>
            </a:r>
          </a:p>
          <a:p>
            <a:pPr>
              <a:lnSpc>
                <a:spcPct val="115000"/>
              </a:lnSpc>
              <a:buFont typeface="Droid Serif"/>
              <a:buChar char="●"/>
            </a:pPr>
            <a:r>
              <a:rPr lang="en-US" sz="2400" dirty="0">
                <a:solidFill>
                  <a:srgbClr val="434343"/>
                </a:solidFill>
                <a:latin typeface="Droid Serif"/>
                <a:ea typeface="Droid Serif"/>
              </a:rPr>
              <a:t> </a:t>
            </a:r>
            <a:r>
              <a:rPr lang="en-US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Average age for first mobile device is 12 years old</a:t>
            </a:r>
            <a:r>
              <a:rPr lang="en-US" sz="2400" dirty="0"/>
              <a:t>	</a:t>
            </a:r>
            <a:endParaRPr sz="2400"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66" name="CustomShape 25"/>
          <p:cNvSpPr/>
          <p:nvPr/>
        </p:nvSpPr>
        <p:spPr>
          <a:xfrm>
            <a:off x="22768289" y="29229470"/>
            <a:ext cx="9333891" cy="184667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5400" b="1" dirty="0" smtClean="0">
                <a:solidFill>
                  <a:srgbClr val="666666"/>
                </a:solidFill>
                <a:latin typeface="Oswald"/>
                <a:ea typeface="Oswald"/>
              </a:rPr>
              <a:t>User Testing</a:t>
            </a:r>
            <a:endParaRPr dirty="0"/>
          </a:p>
        </p:txBody>
      </p:sp>
      <p:sp>
        <p:nvSpPr>
          <p:cNvPr id="67" name="CustomShape 26"/>
          <p:cNvSpPr/>
          <p:nvPr/>
        </p:nvSpPr>
        <p:spPr>
          <a:xfrm>
            <a:off x="22768290" y="34383835"/>
            <a:ext cx="7714170" cy="478653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sz="2400" dirty="0"/>
          </a:p>
        </p:txBody>
      </p:sp>
      <p:sp>
        <p:nvSpPr>
          <p:cNvPr id="70" name="CustomShape 29"/>
          <p:cNvSpPr/>
          <p:nvPr/>
        </p:nvSpPr>
        <p:spPr>
          <a:xfrm>
            <a:off x="672300" y="1216320"/>
            <a:ext cx="494370" cy="3546451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72" name="CustomShape 30"/>
          <p:cNvSpPr/>
          <p:nvPr/>
        </p:nvSpPr>
        <p:spPr>
          <a:xfrm>
            <a:off x="672300" y="42663840"/>
            <a:ext cx="29810160" cy="1226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15000"/>
              </a:lnSpc>
            </a:pPr>
            <a:r>
              <a:rPr lang="en-IN" sz="2400" dirty="0">
                <a:solidFill>
                  <a:srgbClr val="FFFFFF"/>
                </a:solidFill>
                <a:latin typeface="Droid Serif"/>
                <a:ea typeface="Droid Serif"/>
              </a:rPr>
              <a:t>This presentation poster was </a:t>
            </a:r>
            <a:r>
              <a:rPr lang="en-IN" sz="2400" dirty="0" smtClean="0">
                <a:solidFill>
                  <a:srgbClr val="FFFFFF"/>
                </a:solidFill>
                <a:latin typeface="Droid Serif"/>
                <a:ea typeface="Droid Serif"/>
              </a:rPr>
              <a:t>based on a designed </a:t>
            </a:r>
            <a:r>
              <a:rPr lang="en-IN" sz="2400" u="sng" dirty="0" smtClean="0">
                <a:solidFill>
                  <a:srgbClr val="0097A7"/>
                </a:solidFill>
                <a:latin typeface="Droid Serif"/>
                <a:ea typeface="Droid Serif"/>
              </a:rPr>
              <a:t>FPPT</a:t>
            </a:r>
            <a:r>
              <a:rPr lang="en-IN" sz="2400" dirty="0">
                <a:solidFill>
                  <a:srgbClr val="FFFFFF"/>
                </a:solidFill>
                <a:latin typeface="Droid Serif"/>
                <a:ea typeface="Droid Serif"/>
              </a:rPr>
              <a:t>.</a:t>
            </a:r>
            <a:endParaRPr dirty="0"/>
          </a:p>
        </p:txBody>
      </p:sp>
      <p:sp>
        <p:nvSpPr>
          <p:cNvPr id="37" name="CustomShape 13"/>
          <p:cNvSpPr/>
          <p:nvPr/>
        </p:nvSpPr>
        <p:spPr>
          <a:xfrm>
            <a:off x="12130020" y="15202424"/>
            <a:ext cx="7714170" cy="122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5400" b="1" dirty="0" smtClean="0">
                <a:solidFill>
                  <a:srgbClr val="666666"/>
                </a:solidFill>
                <a:latin typeface="Oswald"/>
                <a:ea typeface="Oswald"/>
              </a:rPr>
              <a:t>2. Wireframes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8" name="CustomShape 13"/>
          <p:cNvSpPr/>
          <p:nvPr/>
        </p:nvSpPr>
        <p:spPr>
          <a:xfrm>
            <a:off x="22710240" y="15202424"/>
            <a:ext cx="7714170" cy="122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5400" b="1" dirty="0" smtClean="0">
                <a:solidFill>
                  <a:srgbClr val="666666"/>
                </a:solidFill>
                <a:latin typeface="Oswald"/>
                <a:ea typeface="Oswald"/>
              </a:rPr>
              <a:t>3. Final Screens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445" r="6439"/>
          <a:stretch/>
        </p:blipFill>
        <p:spPr>
          <a:xfrm>
            <a:off x="1393740" y="16581704"/>
            <a:ext cx="8903520" cy="7473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890" r="2118"/>
          <a:stretch/>
        </p:blipFill>
        <p:spPr>
          <a:xfrm>
            <a:off x="11272771" y="17322364"/>
            <a:ext cx="10409310" cy="6020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5681" y="16761105"/>
            <a:ext cx="10096500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7802" y="20808124"/>
            <a:ext cx="9761838" cy="3434220"/>
          </a:xfrm>
          <a:prstGeom prst="rect">
            <a:avLst/>
          </a:prstGeom>
        </p:spPr>
      </p:pic>
      <p:sp>
        <p:nvSpPr>
          <p:cNvPr id="76" name="CustomShape 16"/>
          <p:cNvSpPr/>
          <p:nvPr/>
        </p:nvSpPr>
        <p:spPr>
          <a:xfrm>
            <a:off x="12130020" y="24629812"/>
            <a:ext cx="7714170" cy="164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Figure 1 (top): Student UI wireframe</a:t>
            </a:r>
          </a:p>
          <a:p>
            <a:pPr>
              <a:lnSpc>
                <a:spcPct val="100000"/>
              </a:lnSpc>
            </a:pPr>
            <a:r>
              <a:rPr lang="en-IN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Figure 2 (bottom): Teacher UI wireframe</a:t>
            </a:r>
            <a:endParaRPr dirty="0"/>
          </a:p>
        </p:txBody>
      </p:sp>
      <p:sp>
        <p:nvSpPr>
          <p:cNvPr id="77" name="CustomShape 16"/>
          <p:cNvSpPr/>
          <p:nvPr/>
        </p:nvSpPr>
        <p:spPr>
          <a:xfrm>
            <a:off x="22768290" y="24629812"/>
            <a:ext cx="7714170" cy="164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Figure 1 (top): Student UI final prototype</a:t>
            </a:r>
          </a:p>
          <a:p>
            <a:pPr>
              <a:lnSpc>
                <a:spcPct val="100000"/>
              </a:lnSpc>
            </a:pPr>
            <a:r>
              <a:rPr lang="en-IN" sz="2400" dirty="0" smtClean="0">
                <a:solidFill>
                  <a:srgbClr val="434343"/>
                </a:solidFill>
                <a:latin typeface="Droid Serif"/>
                <a:ea typeface="Droid Serif"/>
              </a:rPr>
              <a:t>Figure 2 (bottom): Teacher UI final prototype</a:t>
            </a:r>
          </a:p>
        </p:txBody>
      </p:sp>
      <p:sp>
        <p:nvSpPr>
          <p:cNvPr id="78" name="CustomShape 1"/>
          <p:cNvSpPr/>
          <p:nvPr/>
        </p:nvSpPr>
        <p:spPr>
          <a:xfrm>
            <a:off x="672300" y="12428563"/>
            <a:ext cx="31577040" cy="2415197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79" name="CustomShape 6"/>
          <p:cNvSpPr/>
          <p:nvPr/>
        </p:nvSpPr>
        <p:spPr>
          <a:xfrm>
            <a:off x="13400370" y="12680053"/>
            <a:ext cx="5277690" cy="191221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n-US" sz="7500" dirty="0" smtClean="0">
                <a:solidFill>
                  <a:srgbClr val="FFFFFF"/>
                </a:solidFill>
                <a:latin typeface="Oswald"/>
                <a:ea typeface="Oswald"/>
              </a:rPr>
              <a:t>Prototypes</a:t>
            </a:r>
            <a:endParaRPr sz="75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0" name="CustomShape 1"/>
          <p:cNvSpPr/>
          <p:nvPr/>
        </p:nvSpPr>
        <p:spPr>
          <a:xfrm>
            <a:off x="672300" y="26270932"/>
            <a:ext cx="31577040" cy="2415197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81" name="CustomShape 6"/>
          <p:cNvSpPr/>
          <p:nvPr/>
        </p:nvSpPr>
        <p:spPr>
          <a:xfrm>
            <a:off x="13400370" y="26522422"/>
            <a:ext cx="5277690" cy="191221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n-US" sz="7500" dirty="0" smtClean="0">
                <a:solidFill>
                  <a:srgbClr val="FFFFFF"/>
                </a:solidFill>
                <a:latin typeface="Oswald"/>
                <a:ea typeface="Oswald"/>
              </a:rPr>
              <a:t>Feedback</a:t>
            </a:r>
            <a:endParaRPr sz="75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529551" y="31024415"/>
            <a:ext cx="46053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It would also be helpful if there were multiple choice options for reasons to pick 3 words instead of writing paragraphs. That way, it’s easier for teachers to read and students will be more willing to input more information. </a:t>
            </a:r>
          </a:p>
          <a:p>
            <a:r>
              <a:rPr lang="en-US" sz="2400" dirty="0" smtClean="0">
                <a:latin typeface="Droid serif"/>
                <a:cs typeface="Droid serif"/>
              </a:rPr>
              <a:t>~ middle school STEM teacher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30020" y="30752255"/>
            <a:ext cx="4605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“What happens if I don’t want my math teacher how I am feeling today because I don’t feel close enough to share with him/her? We should be able to control which teachers access our information!</a:t>
            </a:r>
          </a:p>
          <a:p>
            <a:endParaRPr lang="en-US" sz="2400" dirty="0" smtClean="0"/>
          </a:p>
          <a:p>
            <a:r>
              <a:rPr lang="en-US" sz="2400" dirty="0" smtClean="0"/>
              <a:t>~ 8th grader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2130019" y="36474580"/>
            <a:ext cx="4605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can I monitor resolved issues so that I can keep track of which students I’ve met with already?</a:t>
            </a:r>
          </a:p>
          <a:p>
            <a:endParaRPr lang="en-US" sz="2400" dirty="0" smtClean="0"/>
          </a:p>
          <a:p>
            <a:r>
              <a:rPr lang="en-US" sz="2400" dirty="0" smtClean="0"/>
              <a:t>~ high school CS teacher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2130020" y="39495538"/>
            <a:ext cx="46053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“What did these colors mean again?”</a:t>
            </a:r>
          </a:p>
          <a:p>
            <a:endParaRPr lang="en-US" sz="2400" dirty="0" smtClean="0"/>
          </a:p>
          <a:p>
            <a:r>
              <a:rPr lang="en-US" sz="2400" dirty="0" smtClean="0"/>
              <a:t>~ middle school English teacher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2130019" y="34528368"/>
            <a:ext cx="46053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“How do I choose just three words to describe my mood!”</a:t>
            </a:r>
          </a:p>
          <a:p>
            <a:endParaRPr lang="en-US" sz="2400" dirty="0" smtClean="0"/>
          </a:p>
          <a:p>
            <a:r>
              <a:rPr lang="en-US" sz="2400" dirty="0" smtClean="0"/>
              <a:t>~ 7th grader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529550" y="37988728"/>
            <a:ext cx="4605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“To try and bolster relationships, I would ask myself ‘Who haven’t I talked to this week?’ It would be a good week if I could talk to all 30 students by the end of the week.” “I like this because I could take 10 seconds and know where the kids are at. </a:t>
            </a:r>
          </a:p>
          <a:p>
            <a:r>
              <a:rPr lang="en-US" sz="2400" dirty="0" smtClean="0"/>
              <a:t>~ middle school STEM teacher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134867" y="31024415"/>
            <a:ext cx="460531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Wireframes have the three word responses instead of the open paragraph text box. 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287267" y="37998074"/>
            <a:ext cx="46053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Overall positive feedback from teachers showed us this product concept was the right one to choose.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7076764" y="30752255"/>
            <a:ext cx="460531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Share settings feature. Now, students can select the teachers to share their feelings with. 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9551" y="34330154"/>
            <a:ext cx="4605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Teachers “don’t have downtime” and thus would find it difficult to respond to children in real time. I would feel bad simply giving “canned responses” to kids who were struggling, but I wouldn’t have the time to write anything longer. </a:t>
            </a:r>
          </a:p>
          <a:p>
            <a:r>
              <a:rPr lang="en-US" sz="2400" dirty="0" smtClean="0"/>
              <a:t>~ high school CS teacher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6287267" y="34328778"/>
            <a:ext cx="46053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The last screen where teachers responded to students’ quotes were eliminated. Instead, students could request meetings.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076764" y="34528368"/>
            <a:ext cx="460531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Instead of limiting it to 3 words, we chose to use a 100 character text box instead.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7076764" y="36576742"/>
            <a:ext cx="46053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Teachers now can see a list of requested meetings by clicking on the bell icon on their main page. 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7076764" y="39542454"/>
            <a:ext cx="460531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We added a color legend to the bottom of the home teacher screen. </a:t>
            </a:r>
            <a:endParaRPr lang="en-US" sz="2400" dirty="0">
              <a:latin typeface="Droid serif"/>
              <a:cs typeface="Droid serif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4185" y="1821145"/>
            <a:ext cx="2387600" cy="233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710241" y="31076140"/>
            <a:ext cx="38694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Droid serif"/>
                <a:cs typeface="Droid serif"/>
              </a:rPr>
              <a:t>“I feel like our teachers would show us more mercy if they saw this</a:t>
            </a:r>
            <a:r>
              <a:rPr lang="en-US" sz="2400" dirty="0" smtClean="0">
                <a:latin typeface="Droid serif"/>
                <a:cs typeface="Droid serif"/>
              </a:rPr>
              <a:t>”</a:t>
            </a:r>
          </a:p>
          <a:p>
            <a:endParaRPr lang="en-US" sz="2400" dirty="0" smtClean="0">
              <a:latin typeface="Droid serif"/>
              <a:cs typeface="Droid serif"/>
            </a:endParaRPr>
          </a:p>
          <a:p>
            <a:pPr algn="r"/>
            <a:r>
              <a:rPr lang="en-US" sz="2400" dirty="0" smtClean="0">
                <a:latin typeface="Droid serif"/>
                <a:cs typeface="Droid serif"/>
              </a:rPr>
              <a:t>~ 7</a:t>
            </a:r>
            <a:r>
              <a:rPr lang="en-US" sz="2400" baseline="30000" dirty="0" smtClean="0">
                <a:latin typeface="Droid serif"/>
                <a:cs typeface="Droid serif"/>
              </a:rPr>
              <a:t>th</a:t>
            </a:r>
            <a:r>
              <a:rPr lang="en-US" sz="2400" dirty="0" smtClean="0">
                <a:latin typeface="Droid serif"/>
                <a:cs typeface="Droid serif"/>
              </a:rPr>
              <a:t> grader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81876" y="33737504"/>
            <a:ext cx="37977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Droid serif"/>
                <a:cs typeface="Droid serif"/>
              </a:rPr>
              <a:t>“There could be more moods like confident, nervous, jealous, anxious</a:t>
            </a:r>
            <a:r>
              <a:rPr lang="en-US" sz="2400" dirty="0" smtClean="0">
                <a:latin typeface="Droid serif"/>
                <a:cs typeface="Droid serif"/>
              </a:rPr>
              <a:t>”</a:t>
            </a:r>
          </a:p>
          <a:p>
            <a:endParaRPr lang="en-US" sz="2400" dirty="0">
              <a:latin typeface="Droid serif"/>
              <a:cs typeface="Droid serif"/>
            </a:endParaRPr>
          </a:p>
          <a:p>
            <a:r>
              <a:rPr lang="en-US" sz="2400" dirty="0">
                <a:latin typeface="Droid serif"/>
                <a:cs typeface="Droid serif"/>
              </a:rPr>
              <a:t>“Yes especially nervous… that’s a common feeling</a:t>
            </a:r>
            <a:r>
              <a:rPr lang="en-US" sz="2400" dirty="0" smtClean="0">
                <a:latin typeface="Droid serif"/>
                <a:cs typeface="Droid serif"/>
              </a:rPr>
              <a:t>”</a:t>
            </a:r>
          </a:p>
          <a:p>
            <a:endParaRPr lang="en-US" sz="2400" dirty="0">
              <a:latin typeface="Droid serif"/>
              <a:cs typeface="Droid serif"/>
            </a:endParaRPr>
          </a:p>
          <a:p>
            <a:pPr algn="r"/>
            <a:r>
              <a:rPr lang="en-US" sz="2400" dirty="0" smtClean="0">
                <a:latin typeface="Droid serif"/>
                <a:cs typeface="Droid serif"/>
              </a:rPr>
              <a:t>~two 7</a:t>
            </a:r>
            <a:r>
              <a:rPr lang="en-US" sz="2400" baseline="30000" dirty="0" smtClean="0">
                <a:latin typeface="Droid serif"/>
                <a:cs typeface="Droid serif"/>
              </a:rPr>
              <a:t>th</a:t>
            </a:r>
            <a:r>
              <a:rPr lang="en-US" sz="2400" dirty="0" smtClean="0">
                <a:latin typeface="Droid serif"/>
                <a:cs typeface="Droid serif"/>
              </a:rPr>
              <a:t> graders 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68290" y="38146402"/>
            <a:ext cx="38113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Droid serif"/>
                <a:cs typeface="Droid serif"/>
              </a:rPr>
              <a:t>“Imagine if teachers did this and we could see what they say</a:t>
            </a:r>
            <a:r>
              <a:rPr lang="en-US" sz="2400" dirty="0" smtClean="0">
                <a:latin typeface="Droid serif"/>
                <a:cs typeface="Droid serif"/>
              </a:rPr>
              <a:t>”</a:t>
            </a:r>
          </a:p>
          <a:p>
            <a:endParaRPr lang="en-US" sz="2400" dirty="0">
              <a:latin typeface="Droid serif"/>
              <a:cs typeface="Droid serif"/>
            </a:endParaRPr>
          </a:p>
          <a:p>
            <a:pPr algn="r"/>
            <a:r>
              <a:rPr lang="en-US" sz="2400" dirty="0" smtClean="0">
                <a:latin typeface="Droid serif"/>
                <a:cs typeface="Droid serif"/>
              </a:rPr>
              <a:t>~7</a:t>
            </a:r>
            <a:r>
              <a:rPr lang="en-US" sz="2400" baseline="30000" dirty="0" smtClean="0">
                <a:latin typeface="Droid serif"/>
                <a:cs typeface="Droid serif"/>
              </a:rPr>
              <a:t>th</a:t>
            </a:r>
            <a:r>
              <a:rPr lang="en-US" sz="2400" dirty="0" smtClean="0">
                <a:latin typeface="Droid serif"/>
                <a:cs typeface="Droid serif"/>
              </a:rPr>
              <a:t> grader</a:t>
            </a:r>
            <a:endParaRPr lang="en-US" sz="2400" dirty="0">
              <a:latin typeface="Droid serif"/>
              <a:cs typeface="Droid serif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534018" y="31068141"/>
            <a:ext cx="38694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Students understood the general purpose of the app and how teachers and students should have better relationships.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534018" y="33737504"/>
            <a:ext cx="3869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Students want more options for moods in the app. One potential solution is having a blank word box for customizing your feeling.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7534018" y="38146402"/>
            <a:ext cx="386941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Droid serif"/>
                <a:cs typeface="Droid serif"/>
              </a:rPr>
              <a:t>Students were curious about their teachers moods as well.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818</Words>
  <Application>Microsoft Macintosh PowerPoint</Application>
  <PresentationFormat>Custom</PresentationFormat>
  <Paragraphs>89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Alice Huang</cp:lastModifiedBy>
  <cp:revision>11</cp:revision>
  <dcterms:modified xsi:type="dcterms:W3CDTF">2018-04-24T18:18:33Z</dcterms:modified>
</cp:coreProperties>
</file>