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81" r:id="rId20"/>
    <p:sldId id="280" r:id="rId21"/>
    <p:sldId id="282" r:id="rId22"/>
    <p:sldId id="258" r:id="rId23"/>
  </p:sldIdLst>
  <p:sldSz cx="10688638" cy="7562850"/>
  <p:notesSz cx="6858000" cy="9144000"/>
  <p:custShowLst>
    <p:custShow name="Pres. personalizada1" id="0">
      <p:sldLst/>
    </p:custShow>
  </p:custShowLst>
  <p:defaultTextStyle>
    <a:defPPr>
      <a:defRPr lang="es-ES_tradnl"/>
    </a:defPPr>
    <a:lvl1pPr marL="0" algn="l" defTabSz="497754" rtl="0" eaLnBrk="1" latinLnBrk="0" hangingPunct="1">
      <a:defRPr sz="2000" kern="1200">
        <a:solidFill>
          <a:schemeClr val="tx1"/>
        </a:solidFill>
        <a:latin typeface="+mn-lt"/>
        <a:ea typeface="+mn-ea"/>
        <a:cs typeface="+mn-cs"/>
      </a:defRPr>
    </a:lvl1pPr>
    <a:lvl2pPr marL="497754" algn="l" defTabSz="497754" rtl="0" eaLnBrk="1" latinLnBrk="0" hangingPunct="1">
      <a:defRPr sz="2000" kern="1200">
        <a:solidFill>
          <a:schemeClr val="tx1"/>
        </a:solidFill>
        <a:latin typeface="+mn-lt"/>
        <a:ea typeface="+mn-ea"/>
        <a:cs typeface="+mn-cs"/>
      </a:defRPr>
    </a:lvl2pPr>
    <a:lvl3pPr marL="995507" algn="l" defTabSz="497754" rtl="0" eaLnBrk="1" latinLnBrk="0" hangingPunct="1">
      <a:defRPr sz="2000" kern="1200">
        <a:solidFill>
          <a:schemeClr val="tx1"/>
        </a:solidFill>
        <a:latin typeface="+mn-lt"/>
        <a:ea typeface="+mn-ea"/>
        <a:cs typeface="+mn-cs"/>
      </a:defRPr>
    </a:lvl3pPr>
    <a:lvl4pPr marL="1493261" algn="l" defTabSz="497754" rtl="0" eaLnBrk="1" latinLnBrk="0" hangingPunct="1">
      <a:defRPr sz="2000" kern="1200">
        <a:solidFill>
          <a:schemeClr val="tx1"/>
        </a:solidFill>
        <a:latin typeface="+mn-lt"/>
        <a:ea typeface="+mn-ea"/>
        <a:cs typeface="+mn-cs"/>
      </a:defRPr>
    </a:lvl4pPr>
    <a:lvl5pPr marL="1991015" algn="l" defTabSz="497754" rtl="0" eaLnBrk="1" latinLnBrk="0" hangingPunct="1">
      <a:defRPr sz="2000" kern="1200">
        <a:solidFill>
          <a:schemeClr val="tx1"/>
        </a:solidFill>
        <a:latin typeface="+mn-lt"/>
        <a:ea typeface="+mn-ea"/>
        <a:cs typeface="+mn-cs"/>
      </a:defRPr>
    </a:lvl5pPr>
    <a:lvl6pPr marL="2488768" algn="l" defTabSz="497754" rtl="0" eaLnBrk="1" latinLnBrk="0" hangingPunct="1">
      <a:defRPr sz="2000" kern="1200">
        <a:solidFill>
          <a:schemeClr val="tx1"/>
        </a:solidFill>
        <a:latin typeface="+mn-lt"/>
        <a:ea typeface="+mn-ea"/>
        <a:cs typeface="+mn-cs"/>
      </a:defRPr>
    </a:lvl6pPr>
    <a:lvl7pPr marL="2986522" algn="l" defTabSz="497754" rtl="0" eaLnBrk="1" latinLnBrk="0" hangingPunct="1">
      <a:defRPr sz="2000" kern="1200">
        <a:solidFill>
          <a:schemeClr val="tx1"/>
        </a:solidFill>
        <a:latin typeface="+mn-lt"/>
        <a:ea typeface="+mn-ea"/>
        <a:cs typeface="+mn-cs"/>
      </a:defRPr>
    </a:lvl7pPr>
    <a:lvl8pPr marL="3484275" algn="l" defTabSz="497754" rtl="0" eaLnBrk="1" latinLnBrk="0" hangingPunct="1">
      <a:defRPr sz="2000" kern="1200">
        <a:solidFill>
          <a:schemeClr val="tx1"/>
        </a:solidFill>
        <a:latin typeface="+mn-lt"/>
        <a:ea typeface="+mn-ea"/>
        <a:cs typeface="+mn-cs"/>
      </a:defRPr>
    </a:lvl8pPr>
    <a:lvl9pPr marL="3982029" algn="l" defTabSz="497754"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326"/>
    <a:srgbClr val="446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88970" autoAdjust="0"/>
  </p:normalViewPr>
  <p:slideViewPr>
    <p:cSldViewPr snapToObjects="1" showGuides="1">
      <p:cViewPr varScale="1">
        <p:scale>
          <a:sx n="61" d="100"/>
          <a:sy n="61" d="100"/>
        </p:scale>
        <p:origin x="-1470" y="-84"/>
      </p:cViewPr>
      <p:guideLst>
        <p:guide orient="horz" pos="2382"/>
        <p:guide pos="33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t-BR"/>
              <a:t>aplicar a todo</a:t>
            </a:r>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9CAABA-8807-8847-8770-DE3A0D51C645}" type="datetime1">
              <a:rPr lang="es-EC" smtClean="0"/>
              <a:pPr/>
              <a:t>20/1/2017</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3C59A2-FF14-894B-BCE1-F3E56A604C14}" type="slidenum">
              <a:rPr lang="es-ES" smtClean="0"/>
              <a:pPr/>
              <a:t>‹Nº›</a:t>
            </a:fld>
            <a:endParaRPr lang="es-ES"/>
          </a:p>
        </p:txBody>
      </p:sp>
    </p:spTree>
    <p:extLst>
      <p:ext uri="{BB962C8B-B14F-4D97-AF65-F5344CB8AC3E}">
        <p14:creationId xmlns:p14="http://schemas.microsoft.com/office/powerpoint/2010/main" val="51168174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t-BR"/>
              <a:t>aplicar a todo</a:t>
            </a:r>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FA2C4-321C-534C-8428-6E6D5CD18965}" type="datetime1">
              <a:rPr lang="es-EC" smtClean="0"/>
              <a:pPr/>
              <a:t>20/1/2017</a:t>
            </a:fld>
            <a:endParaRPr lang="es-ES"/>
          </a:p>
        </p:txBody>
      </p:sp>
      <p:sp>
        <p:nvSpPr>
          <p:cNvPr id="4" name="Marcador de imagen de diapositiva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ADAF6-6CD1-5B4E-9BC8-E604E5BCD8B2}" type="slidenum">
              <a:rPr lang="es-ES" smtClean="0"/>
              <a:pPr/>
              <a:t>‹Nº›</a:t>
            </a:fld>
            <a:endParaRPr lang="es-ES"/>
          </a:p>
        </p:txBody>
      </p:sp>
    </p:spTree>
    <p:extLst>
      <p:ext uri="{BB962C8B-B14F-4D97-AF65-F5344CB8AC3E}">
        <p14:creationId xmlns:p14="http://schemas.microsoft.com/office/powerpoint/2010/main" val="4203087637"/>
      </p:ext>
    </p:extLst>
  </p:cSld>
  <p:clrMap bg1="lt1" tx1="dk1" bg2="lt2" tx2="dk2" accent1="accent1" accent2="accent2" accent3="accent3" accent4="accent4" accent5="accent5" accent6="accent6" hlink="hlink" folHlink="folHlink"/>
  <p:hf dt="0"/>
  <p:notesStyle>
    <a:lvl1pPr marL="0" algn="l" defTabSz="497754" rtl="0" eaLnBrk="1" latinLnBrk="0" hangingPunct="1">
      <a:defRPr sz="1300" kern="1200">
        <a:solidFill>
          <a:schemeClr val="tx1"/>
        </a:solidFill>
        <a:latin typeface="+mn-lt"/>
        <a:ea typeface="+mn-ea"/>
        <a:cs typeface="+mn-cs"/>
      </a:defRPr>
    </a:lvl1pPr>
    <a:lvl2pPr marL="497754" algn="l" defTabSz="497754" rtl="0" eaLnBrk="1" latinLnBrk="0" hangingPunct="1">
      <a:defRPr sz="1300" kern="1200">
        <a:solidFill>
          <a:schemeClr val="tx1"/>
        </a:solidFill>
        <a:latin typeface="+mn-lt"/>
        <a:ea typeface="+mn-ea"/>
        <a:cs typeface="+mn-cs"/>
      </a:defRPr>
    </a:lvl2pPr>
    <a:lvl3pPr marL="995507" algn="l" defTabSz="497754" rtl="0" eaLnBrk="1" latinLnBrk="0" hangingPunct="1">
      <a:defRPr sz="1300" kern="1200">
        <a:solidFill>
          <a:schemeClr val="tx1"/>
        </a:solidFill>
        <a:latin typeface="+mn-lt"/>
        <a:ea typeface="+mn-ea"/>
        <a:cs typeface="+mn-cs"/>
      </a:defRPr>
    </a:lvl3pPr>
    <a:lvl4pPr marL="1493261" algn="l" defTabSz="497754" rtl="0" eaLnBrk="1" latinLnBrk="0" hangingPunct="1">
      <a:defRPr sz="1300" kern="1200">
        <a:solidFill>
          <a:schemeClr val="tx1"/>
        </a:solidFill>
        <a:latin typeface="+mn-lt"/>
        <a:ea typeface="+mn-ea"/>
        <a:cs typeface="+mn-cs"/>
      </a:defRPr>
    </a:lvl4pPr>
    <a:lvl5pPr marL="1991015" algn="l" defTabSz="497754" rtl="0" eaLnBrk="1" latinLnBrk="0" hangingPunct="1">
      <a:defRPr sz="1300" kern="1200">
        <a:solidFill>
          <a:schemeClr val="tx1"/>
        </a:solidFill>
        <a:latin typeface="+mn-lt"/>
        <a:ea typeface="+mn-ea"/>
        <a:cs typeface="+mn-cs"/>
      </a:defRPr>
    </a:lvl5pPr>
    <a:lvl6pPr marL="2488768" algn="l" defTabSz="497754" rtl="0" eaLnBrk="1" latinLnBrk="0" hangingPunct="1">
      <a:defRPr sz="1300" kern="1200">
        <a:solidFill>
          <a:schemeClr val="tx1"/>
        </a:solidFill>
        <a:latin typeface="+mn-lt"/>
        <a:ea typeface="+mn-ea"/>
        <a:cs typeface="+mn-cs"/>
      </a:defRPr>
    </a:lvl6pPr>
    <a:lvl7pPr marL="2986522" algn="l" defTabSz="497754" rtl="0" eaLnBrk="1" latinLnBrk="0" hangingPunct="1">
      <a:defRPr sz="1300" kern="1200">
        <a:solidFill>
          <a:schemeClr val="tx1"/>
        </a:solidFill>
        <a:latin typeface="+mn-lt"/>
        <a:ea typeface="+mn-ea"/>
        <a:cs typeface="+mn-cs"/>
      </a:defRPr>
    </a:lvl7pPr>
    <a:lvl8pPr marL="3484275" algn="l" defTabSz="497754" rtl="0" eaLnBrk="1" latinLnBrk="0" hangingPunct="1">
      <a:defRPr sz="1300" kern="1200">
        <a:solidFill>
          <a:schemeClr val="tx1"/>
        </a:solidFill>
        <a:latin typeface="+mn-lt"/>
        <a:ea typeface="+mn-ea"/>
        <a:cs typeface="+mn-cs"/>
      </a:defRPr>
    </a:lvl8pPr>
    <a:lvl9pPr marL="3982029" algn="l" defTabSz="49775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pt-BR"/>
              <a:t>aplicar a todo</a:t>
            </a:r>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1ADAF6-6CD1-5B4E-9BC8-E604E5BCD8B2}" type="slidenum">
              <a:rPr lang="es-ES" smtClean="0"/>
              <a:pPr/>
              <a:t>21</a:t>
            </a:fld>
            <a:endParaRPr lang="es-ES"/>
          </a:p>
        </p:txBody>
      </p:sp>
    </p:spTree>
    <p:extLst>
      <p:ext uri="{BB962C8B-B14F-4D97-AF65-F5344CB8AC3E}">
        <p14:creationId xmlns:p14="http://schemas.microsoft.com/office/powerpoint/2010/main" val="889263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103958" y="4734331"/>
            <a:ext cx="7992889" cy="1484012"/>
          </a:xfrm>
          <a:prstGeom prst="rect">
            <a:avLst/>
          </a:prstGeom>
        </p:spPr>
        <p:txBody>
          <a:bodyPr lIns="99551" tIns="49775" rIns="99551" bIns="49775"/>
          <a:lstStyle>
            <a:lvl1pPr marL="0" indent="0" algn="ctr">
              <a:buNone/>
              <a:defRPr b="0" i="0">
                <a:solidFill>
                  <a:schemeClr val="tx2">
                    <a:lumMod val="50000"/>
                  </a:schemeClr>
                </a:solidFill>
                <a:latin typeface="Helvetica Neue Medium"/>
                <a:cs typeface="Helvetica Neue Medium"/>
              </a:defRPr>
            </a:lvl1pPr>
            <a:lvl2pPr marL="497754" indent="0" algn="ctr">
              <a:buNone/>
              <a:defRPr>
                <a:solidFill>
                  <a:schemeClr val="tx1">
                    <a:tint val="75000"/>
                  </a:schemeClr>
                </a:solidFill>
              </a:defRPr>
            </a:lvl2pPr>
            <a:lvl3pPr marL="995507" indent="0" algn="ctr">
              <a:buNone/>
              <a:defRPr>
                <a:solidFill>
                  <a:schemeClr val="tx1">
                    <a:tint val="75000"/>
                  </a:schemeClr>
                </a:solidFill>
              </a:defRPr>
            </a:lvl3pPr>
            <a:lvl4pPr marL="1493261" indent="0" algn="ctr">
              <a:buNone/>
              <a:defRPr>
                <a:solidFill>
                  <a:schemeClr val="tx1">
                    <a:tint val="75000"/>
                  </a:schemeClr>
                </a:solidFill>
              </a:defRPr>
            </a:lvl4pPr>
            <a:lvl5pPr marL="1991015" indent="0" algn="ctr">
              <a:buNone/>
              <a:defRPr>
                <a:solidFill>
                  <a:schemeClr val="tx1">
                    <a:tint val="75000"/>
                  </a:schemeClr>
                </a:solidFill>
              </a:defRPr>
            </a:lvl5pPr>
            <a:lvl6pPr marL="2488768" indent="0" algn="ctr">
              <a:buNone/>
              <a:defRPr>
                <a:solidFill>
                  <a:schemeClr val="tx1">
                    <a:tint val="75000"/>
                  </a:schemeClr>
                </a:solidFill>
              </a:defRPr>
            </a:lvl6pPr>
            <a:lvl7pPr marL="2986522" indent="0" algn="ctr">
              <a:buNone/>
              <a:defRPr>
                <a:solidFill>
                  <a:schemeClr val="tx1">
                    <a:tint val="75000"/>
                  </a:schemeClr>
                </a:solidFill>
              </a:defRPr>
            </a:lvl7pPr>
            <a:lvl8pPr marL="3484275" indent="0" algn="ctr">
              <a:buNone/>
              <a:defRPr>
                <a:solidFill>
                  <a:schemeClr val="tx1">
                    <a:tint val="75000"/>
                  </a:schemeClr>
                </a:solidFill>
              </a:defRPr>
            </a:lvl8pPr>
            <a:lvl9pPr marL="3982029" indent="0" algn="ctr">
              <a:buNone/>
              <a:defRPr>
                <a:solidFill>
                  <a:schemeClr val="tx1">
                    <a:tint val="75000"/>
                  </a:schemeClr>
                </a:solidFill>
              </a:defRPr>
            </a:lvl9pPr>
          </a:lstStyle>
          <a:p>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subtítulo</a:t>
            </a:r>
            <a:r>
              <a:rPr lang="en-US" dirty="0"/>
              <a:t> del </a:t>
            </a:r>
            <a:r>
              <a:rPr lang="en-US" dirty="0" err="1"/>
              <a:t>patrón</a:t>
            </a:r>
            <a:endParaRPr lang="es-ES_tradnl" dirty="0"/>
          </a:p>
        </p:txBody>
      </p:sp>
      <p:sp>
        <p:nvSpPr>
          <p:cNvPr id="18" name="Marcador de pie de página 32"/>
          <p:cNvSpPr>
            <a:spLocks noGrp="1"/>
          </p:cNvSpPr>
          <p:nvPr>
            <p:ph type="ftr" sz="quarter" idx="3"/>
          </p:nvPr>
        </p:nvSpPr>
        <p:spPr>
          <a:xfrm>
            <a:off x="3544119" y="6805761"/>
            <a:ext cx="5438797" cy="402652"/>
          </a:xfrm>
          <a:prstGeom prst="rect">
            <a:avLst/>
          </a:prstGeom>
        </p:spPr>
        <p:txBody>
          <a:bodyPr vert="horz" lIns="99551" tIns="49775" rIns="99551" bIns="49775" rtlCol="0" anchor="ctr"/>
          <a:lstStyle>
            <a:lvl1pPr algn="ctr">
              <a:defRPr sz="1500" b="0" i="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Helvetica Neue Light"/>
                <a:cs typeface="Helvetica Neue Light"/>
              </a:defRPr>
            </a:lvl1pPr>
          </a:lstStyle>
          <a:p>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2493" y="2749110"/>
            <a:ext cx="9619774" cy="3970441"/>
          </a:xfrm>
          <a:prstGeom prst="rect">
            <a:avLst/>
          </a:prstGeom>
        </p:spPr>
        <p:txBody>
          <a:bodyPr lIns="99551" tIns="49775" rIns="99551" bIns="49775"/>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3" name="Título 1"/>
          <p:cNvSpPr>
            <a:spLocks noGrp="1"/>
          </p:cNvSpPr>
          <p:nvPr>
            <p:ph type="ctrTitle"/>
          </p:nvPr>
        </p:nvSpPr>
        <p:spPr>
          <a:xfrm>
            <a:off x="682493" y="1525044"/>
            <a:ext cx="9619774" cy="1065249"/>
          </a:xfrm>
          <a:prstGeom prst="rect">
            <a:avLst/>
          </a:prstGeom>
        </p:spPr>
        <p:txBody>
          <a:bodyPr lIns="99551" tIns="49775" rIns="99551" bIns="49775"/>
          <a:lstStyle>
            <a:lvl1pPr>
              <a:defRPr>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defRPr>
            </a:lvl1pPr>
          </a:lstStyle>
          <a:p>
            <a:r>
              <a:rPr lang="en-US" dirty="0" err="1"/>
              <a:t>Clic</a:t>
            </a:r>
            <a:r>
              <a:rPr lang="en-US" dirty="0"/>
              <a:t> </a:t>
            </a:r>
            <a:r>
              <a:rPr lang="en-US" dirty="0" err="1"/>
              <a:t>para</a:t>
            </a:r>
            <a:r>
              <a:rPr lang="en-US" dirty="0"/>
              <a:t> </a:t>
            </a:r>
            <a:r>
              <a:rPr lang="en-US" dirty="0" err="1"/>
              <a:t>editar</a:t>
            </a:r>
            <a:r>
              <a:rPr lang="en-US" dirty="0"/>
              <a:t> </a:t>
            </a:r>
            <a:r>
              <a:rPr lang="en-US" dirty="0" err="1"/>
              <a:t>título</a:t>
            </a:r>
            <a:endParaRPr lang="es-ES_tradnl" dirty="0"/>
          </a:p>
        </p:txBody>
      </p:sp>
      <p:sp>
        <p:nvSpPr>
          <p:cNvPr id="14"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15" name="Imagen 14"/>
          <p:cNvPicPr/>
          <p:nvPr userDrawn="1"/>
        </p:nvPicPr>
        <p:blipFill>
          <a:blip r:embed="rId2">
            <a:extLst>
              <a:ext uri="{28A0092B-C50C-407E-A947-70E740481C1C}">
                <a14:useLocalDpi xmlns:a14="http://schemas.microsoft.com/office/drawing/2010/main" val="0"/>
              </a:ext>
            </a:extLst>
          </a:blip>
          <a:stretch>
            <a:fillRect/>
          </a:stretch>
        </p:blipFill>
        <p:spPr bwMode="auto">
          <a:xfrm>
            <a:off x="372705" y="49210"/>
            <a:ext cx="1151624" cy="1032315"/>
          </a:xfrm>
          <a:prstGeom prst="rect">
            <a:avLst/>
          </a:prstGeom>
          <a:noFill/>
          <a:ln>
            <a:noFill/>
          </a:ln>
        </p:spPr>
      </p:pic>
      <p:cxnSp>
        <p:nvCxnSpPr>
          <p:cNvPr id="16" name="Conector recto 15"/>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Conector recto 16"/>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9"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20"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BI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44329" y="4859833"/>
            <a:ext cx="9085342" cy="1502066"/>
          </a:xfrm>
          <a:prstGeom prst="rect">
            <a:avLst/>
          </a:prstGeom>
        </p:spPr>
        <p:txBody>
          <a:bodyPr lIns="99551" tIns="49775" rIns="99551" bIns="49775" anchor="t"/>
          <a:lstStyle>
            <a:lvl1pPr algn="l">
              <a:defRPr sz="4400" b="1" cap="all"/>
            </a:lvl1pPr>
          </a:lstStyle>
          <a:p>
            <a:r>
              <a:rPr lang="es-ES_tradnl"/>
              <a:t>Clic para editar título</a:t>
            </a:r>
          </a:p>
        </p:txBody>
      </p:sp>
      <p:sp>
        <p:nvSpPr>
          <p:cNvPr id="3" name="Marcador de texto 2"/>
          <p:cNvSpPr>
            <a:spLocks noGrp="1"/>
          </p:cNvSpPr>
          <p:nvPr>
            <p:ph type="body" idx="1"/>
          </p:nvPr>
        </p:nvSpPr>
        <p:spPr>
          <a:xfrm>
            <a:off x="844329" y="3205459"/>
            <a:ext cx="9085342" cy="1654373"/>
          </a:xfrm>
          <a:prstGeom prst="rect">
            <a:avLst/>
          </a:prstGeom>
        </p:spPr>
        <p:txBody>
          <a:bodyPr lIns="99551" tIns="49775" rIns="99551" bIns="49775" anchor="b"/>
          <a:lstStyle>
            <a:lvl1pPr marL="0" indent="0">
              <a:buNone/>
              <a:defRPr sz="2200">
                <a:solidFill>
                  <a:schemeClr val="tx1">
                    <a:tint val="75000"/>
                  </a:schemeClr>
                </a:solidFill>
              </a:defRPr>
            </a:lvl1pPr>
            <a:lvl2pPr marL="497754" indent="0">
              <a:buNone/>
              <a:defRPr sz="2000">
                <a:solidFill>
                  <a:schemeClr val="tx1">
                    <a:tint val="75000"/>
                  </a:schemeClr>
                </a:solidFill>
              </a:defRPr>
            </a:lvl2pPr>
            <a:lvl3pPr marL="995507" indent="0">
              <a:buNone/>
              <a:defRPr sz="1700">
                <a:solidFill>
                  <a:schemeClr val="tx1">
                    <a:tint val="75000"/>
                  </a:schemeClr>
                </a:solidFill>
              </a:defRPr>
            </a:lvl3pPr>
            <a:lvl4pPr marL="1493261" indent="0">
              <a:buNone/>
              <a:defRPr sz="1500">
                <a:solidFill>
                  <a:schemeClr val="tx1">
                    <a:tint val="75000"/>
                  </a:schemeClr>
                </a:solidFill>
              </a:defRPr>
            </a:lvl4pPr>
            <a:lvl5pPr marL="1991015" indent="0">
              <a:buNone/>
              <a:defRPr sz="1500">
                <a:solidFill>
                  <a:schemeClr val="tx1">
                    <a:tint val="75000"/>
                  </a:schemeClr>
                </a:solidFill>
              </a:defRPr>
            </a:lvl5pPr>
            <a:lvl6pPr marL="2488768" indent="0">
              <a:buNone/>
              <a:defRPr sz="1500">
                <a:solidFill>
                  <a:schemeClr val="tx1">
                    <a:tint val="75000"/>
                  </a:schemeClr>
                </a:solidFill>
              </a:defRPr>
            </a:lvl6pPr>
            <a:lvl7pPr marL="2986522" indent="0">
              <a:buNone/>
              <a:defRPr sz="1500">
                <a:solidFill>
                  <a:schemeClr val="tx1">
                    <a:tint val="75000"/>
                  </a:schemeClr>
                </a:solidFill>
              </a:defRPr>
            </a:lvl7pPr>
            <a:lvl8pPr marL="3484275" indent="0">
              <a:buNone/>
              <a:defRPr sz="1500">
                <a:solidFill>
                  <a:schemeClr val="tx1">
                    <a:tint val="75000"/>
                  </a:schemeClr>
                </a:solidFill>
              </a:defRPr>
            </a:lvl8pPr>
            <a:lvl9pPr marL="3982029" indent="0">
              <a:buNone/>
              <a:defRPr sz="1500">
                <a:solidFill>
                  <a:schemeClr val="tx1">
                    <a:tint val="75000"/>
                  </a:schemeClr>
                </a:solidFill>
              </a:defRPr>
            </a:lvl9pPr>
          </a:lstStyle>
          <a:p>
            <a:pPr lvl="0"/>
            <a:r>
              <a:rPr lang="es-ES_tradnl"/>
              <a:t>Haga clic para modificar el estilo de texto del patrón</a:t>
            </a:r>
          </a:p>
        </p:txBody>
      </p:sp>
      <p:sp>
        <p:nvSpPr>
          <p:cNvPr id="13"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14" name="Imagen 13" descr="Carlita Gomez:Meses:2013:PowerPoint_ALarco:hoja:fis.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1705" y="49210"/>
            <a:ext cx="1153624" cy="1032315"/>
          </a:xfrm>
          <a:prstGeom prst="rect">
            <a:avLst/>
          </a:prstGeom>
          <a:noFill/>
          <a:ln>
            <a:noFill/>
          </a:ln>
        </p:spPr>
      </p:pic>
      <p:cxnSp>
        <p:nvCxnSpPr>
          <p:cNvPr id="15" name="Conector recto 14"/>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Conector recto 15"/>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8"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19"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BI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6"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7" name="Imagen 6" descr="Carlita Gomez:Meses:2013:PowerPoint_ALarco:hoja:fis.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1705" y="49210"/>
            <a:ext cx="1153624" cy="1032315"/>
          </a:xfrm>
          <a:prstGeom prst="rect">
            <a:avLst/>
          </a:prstGeom>
          <a:noFill/>
          <a:ln>
            <a:noFill/>
          </a:ln>
        </p:spPr>
      </p:pic>
      <p:cxnSp>
        <p:nvCxnSpPr>
          <p:cNvPr id="8" name="Conector recto 7"/>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Conector recto 8"/>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0"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1"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12"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BI</a:t>
            </a:r>
            <a:endParaRPr lang="es-ES_tradnl" sz="1500" dirty="0">
              <a:solidFill>
                <a:srgbClr val="273326"/>
              </a:solidFill>
            </a:endParaRPr>
          </a:p>
        </p:txBody>
      </p:sp>
    </p:spTree>
    <p:extLst>
      <p:ext uri="{BB962C8B-B14F-4D97-AF65-F5344CB8AC3E}">
        <p14:creationId xmlns:p14="http://schemas.microsoft.com/office/powerpoint/2010/main" val="184208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ctr" defTabSz="497754" rtl="0" eaLnBrk="1" latinLnBrk="0" hangingPunct="1">
        <a:spcBef>
          <a:spcPct val="0"/>
        </a:spcBef>
        <a:buNone/>
        <a:defRPr sz="4800" b="1" kern="1200">
          <a:solidFill>
            <a:srgbClr val="446E42"/>
          </a:solidFill>
          <a:latin typeface="+mj-lt"/>
          <a:ea typeface="+mj-ea"/>
          <a:cs typeface="+mj-cs"/>
        </a:defRPr>
      </a:lvl1pPr>
    </p:titleStyle>
    <p:bodyStyle>
      <a:lvl1pPr marL="373315" indent="-373315" algn="l" defTabSz="497754" rtl="0" eaLnBrk="1" latinLnBrk="0" hangingPunct="1">
        <a:spcBef>
          <a:spcPct val="20000"/>
        </a:spcBef>
        <a:buFont typeface="Arial"/>
        <a:buChar char="•"/>
        <a:defRPr sz="3500" kern="1200">
          <a:solidFill>
            <a:schemeClr val="tx1"/>
          </a:solidFill>
          <a:latin typeface="+mn-lt"/>
          <a:ea typeface="+mn-ea"/>
          <a:cs typeface="+mn-cs"/>
        </a:defRPr>
      </a:lvl1pPr>
      <a:lvl2pPr marL="808850" indent="-311096" algn="l" defTabSz="497754" rtl="0" eaLnBrk="1" latinLnBrk="0" hangingPunct="1">
        <a:spcBef>
          <a:spcPct val="20000"/>
        </a:spcBef>
        <a:buFont typeface="Arial"/>
        <a:buChar char="–"/>
        <a:defRPr sz="3000" kern="1200">
          <a:solidFill>
            <a:schemeClr val="tx1"/>
          </a:solidFill>
          <a:latin typeface="+mn-lt"/>
          <a:ea typeface="+mn-ea"/>
          <a:cs typeface="+mn-cs"/>
        </a:defRPr>
      </a:lvl2pPr>
      <a:lvl3pPr marL="1244384" indent="-248877" algn="l" defTabSz="497754" rtl="0" eaLnBrk="1" latinLnBrk="0" hangingPunct="1">
        <a:spcBef>
          <a:spcPct val="20000"/>
        </a:spcBef>
        <a:buFont typeface="Arial"/>
        <a:buChar char="•"/>
        <a:defRPr sz="2600" kern="1200">
          <a:solidFill>
            <a:schemeClr val="tx1"/>
          </a:solidFill>
          <a:latin typeface="+mn-lt"/>
          <a:ea typeface="+mn-ea"/>
          <a:cs typeface="+mn-cs"/>
        </a:defRPr>
      </a:lvl3pPr>
      <a:lvl4pPr marL="1742138" indent="-248877" algn="l" defTabSz="497754" rtl="0" eaLnBrk="1" latinLnBrk="0" hangingPunct="1">
        <a:spcBef>
          <a:spcPct val="20000"/>
        </a:spcBef>
        <a:buFont typeface="Arial"/>
        <a:buChar char="–"/>
        <a:defRPr sz="2200" kern="1200">
          <a:solidFill>
            <a:schemeClr val="tx1"/>
          </a:solidFill>
          <a:latin typeface="+mn-lt"/>
          <a:ea typeface="+mn-ea"/>
          <a:cs typeface="+mn-cs"/>
        </a:defRPr>
      </a:lvl4pPr>
      <a:lvl5pPr marL="2239891" indent="-248877" algn="l" defTabSz="497754" rtl="0" eaLnBrk="1" latinLnBrk="0" hangingPunct="1">
        <a:spcBef>
          <a:spcPct val="20000"/>
        </a:spcBef>
        <a:buFont typeface="Arial"/>
        <a:buChar char="»"/>
        <a:defRPr sz="2200" kern="1200">
          <a:solidFill>
            <a:schemeClr val="tx1"/>
          </a:solidFill>
          <a:latin typeface="+mn-lt"/>
          <a:ea typeface="+mn-ea"/>
          <a:cs typeface="+mn-cs"/>
        </a:defRPr>
      </a:lvl5pPr>
      <a:lvl6pPr marL="2737645" indent="-248877" algn="l" defTabSz="497754" rtl="0" eaLnBrk="1" latinLnBrk="0" hangingPunct="1">
        <a:spcBef>
          <a:spcPct val="20000"/>
        </a:spcBef>
        <a:buFont typeface="Arial"/>
        <a:buChar char="•"/>
        <a:defRPr sz="2200" kern="1200">
          <a:solidFill>
            <a:schemeClr val="tx1"/>
          </a:solidFill>
          <a:latin typeface="+mn-lt"/>
          <a:ea typeface="+mn-ea"/>
          <a:cs typeface="+mn-cs"/>
        </a:defRPr>
      </a:lvl6pPr>
      <a:lvl7pPr marL="3235399" indent="-248877" algn="l" defTabSz="497754" rtl="0" eaLnBrk="1" latinLnBrk="0" hangingPunct="1">
        <a:spcBef>
          <a:spcPct val="20000"/>
        </a:spcBef>
        <a:buFont typeface="Arial"/>
        <a:buChar char="•"/>
        <a:defRPr sz="2200" kern="1200">
          <a:solidFill>
            <a:schemeClr val="tx1"/>
          </a:solidFill>
          <a:latin typeface="+mn-lt"/>
          <a:ea typeface="+mn-ea"/>
          <a:cs typeface="+mn-cs"/>
        </a:defRPr>
      </a:lvl7pPr>
      <a:lvl8pPr marL="3733152" indent="-248877" algn="l" defTabSz="497754" rtl="0" eaLnBrk="1" latinLnBrk="0" hangingPunct="1">
        <a:spcBef>
          <a:spcPct val="20000"/>
        </a:spcBef>
        <a:buFont typeface="Arial"/>
        <a:buChar char="•"/>
        <a:defRPr sz="2200" kern="1200">
          <a:solidFill>
            <a:schemeClr val="tx1"/>
          </a:solidFill>
          <a:latin typeface="+mn-lt"/>
          <a:ea typeface="+mn-ea"/>
          <a:cs typeface="+mn-cs"/>
        </a:defRPr>
      </a:lvl8pPr>
      <a:lvl9pPr marL="4230906" indent="-248877" algn="l" defTabSz="497754"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s-ES_tradnl"/>
      </a:defPPr>
      <a:lvl1pPr marL="0" algn="l" defTabSz="497754" rtl="0" eaLnBrk="1" latinLnBrk="0" hangingPunct="1">
        <a:defRPr sz="2000" kern="1200">
          <a:solidFill>
            <a:schemeClr val="tx1"/>
          </a:solidFill>
          <a:latin typeface="+mn-lt"/>
          <a:ea typeface="+mn-ea"/>
          <a:cs typeface="+mn-cs"/>
        </a:defRPr>
      </a:lvl1pPr>
      <a:lvl2pPr marL="497754" algn="l" defTabSz="497754" rtl="0" eaLnBrk="1" latinLnBrk="0" hangingPunct="1">
        <a:defRPr sz="2000" kern="1200">
          <a:solidFill>
            <a:schemeClr val="tx1"/>
          </a:solidFill>
          <a:latin typeface="+mn-lt"/>
          <a:ea typeface="+mn-ea"/>
          <a:cs typeface="+mn-cs"/>
        </a:defRPr>
      </a:lvl2pPr>
      <a:lvl3pPr marL="995507" algn="l" defTabSz="497754" rtl="0" eaLnBrk="1" latinLnBrk="0" hangingPunct="1">
        <a:defRPr sz="2000" kern="1200">
          <a:solidFill>
            <a:schemeClr val="tx1"/>
          </a:solidFill>
          <a:latin typeface="+mn-lt"/>
          <a:ea typeface="+mn-ea"/>
          <a:cs typeface="+mn-cs"/>
        </a:defRPr>
      </a:lvl3pPr>
      <a:lvl4pPr marL="1493261" algn="l" defTabSz="497754" rtl="0" eaLnBrk="1" latinLnBrk="0" hangingPunct="1">
        <a:defRPr sz="2000" kern="1200">
          <a:solidFill>
            <a:schemeClr val="tx1"/>
          </a:solidFill>
          <a:latin typeface="+mn-lt"/>
          <a:ea typeface="+mn-ea"/>
          <a:cs typeface="+mn-cs"/>
        </a:defRPr>
      </a:lvl4pPr>
      <a:lvl5pPr marL="1991015" algn="l" defTabSz="497754" rtl="0" eaLnBrk="1" latinLnBrk="0" hangingPunct="1">
        <a:defRPr sz="2000" kern="1200">
          <a:solidFill>
            <a:schemeClr val="tx1"/>
          </a:solidFill>
          <a:latin typeface="+mn-lt"/>
          <a:ea typeface="+mn-ea"/>
          <a:cs typeface="+mn-cs"/>
        </a:defRPr>
      </a:lvl5pPr>
      <a:lvl6pPr marL="2488768" algn="l" defTabSz="497754" rtl="0" eaLnBrk="1" latinLnBrk="0" hangingPunct="1">
        <a:defRPr sz="2000" kern="1200">
          <a:solidFill>
            <a:schemeClr val="tx1"/>
          </a:solidFill>
          <a:latin typeface="+mn-lt"/>
          <a:ea typeface="+mn-ea"/>
          <a:cs typeface="+mn-cs"/>
        </a:defRPr>
      </a:lvl6pPr>
      <a:lvl7pPr marL="2986522" algn="l" defTabSz="497754" rtl="0" eaLnBrk="1" latinLnBrk="0" hangingPunct="1">
        <a:defRPr sz="2000" kern="1200">
          <a:solidFill>
            <a:schemeClr val="tx1"/>
          </a:solidFill>
          <a:latin typeface="+mn-lt"/>
          <a:ea typeface="+mn-ea"/>
          <a:cs typeface="+mn-cs"/>
        </a:defRPr>
      </a:lvl7pPr>
      <a:lvl8pPr marL="3484275" algn="l" defTabSz="497754" rtl="0" eaLnBrk="1" latinLnBrk="0" hangingPunct="1">
        <a:defRPr sz="2000" kern="1200">
          <a:solidFill>
            <a:schemeClr val="tx1"/>
          </a:solidFill>
          <a:latin typeface="+mn-lt"/>
          <a:ea typeface="+mn-ea"/>
          <a:cs typeface="+mn-cs"/>
        </a:defRPr>
      </a:lvl8pPr>
      <a:lvl9pPr marL="3982029" algn="l" defTabSz="49775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anueldelgado.com/que-es-el-analisis-del-sentimiento/" TargetMode="External"/><Relationship Id="rId2" Type="http://schemas.openxmlformats.org/officeDocument/2006/relationships/hyperlink" Target="https://www.brandwatch.com/es/2015/02/analisis-de-sentimiento/" TargetMode="External"/><Relationship Id="rId1" Type="http://schemas.openxmlformats.org/officeDocument/2006/relationships/slideLayout" Target="../slideLayouts/slideLayout2.xml"/><Relationship Id="rId5" Type="http://schemas.openxmlformats.org/officeDocument/2006/relationships/hyperlink" Target="http://www.socialmention.com/advanced_search" TargetMode="External"/><Relationship Id="rId4" Type="http://schemas.openxmlformats.org/officeDocument/2006/relationships/hyperlink" Target="http://www.semanticwebbuilder.org.mx/es_mx/swb/Analisis_de_sentimientos_en_los_medios_socia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070274" y="3992325"/>
            <a:ext cx="7992889" cy="1484012"/>
          </a:xfrm>
        </p:spPr>
        <p:txBody>
          <a:bodyPr lIns="99551" tIns="49775" rIns="99551" bIns="49775" anchor="t"/>
          <a:lstStyle/>
          <a:p>
            <a:r>
              <a:rPr lang="es-ES" dirty="0"/>
              <a:t>Diseño e Implementación de un sistema clasificador de sentimientos </a:t>
            </a:r>
            <a:endParaRPr lang="en-US" dirty="0">
              <a:solidFill>
                <a:srgbClr val="10253F"/>
              </a:solidFill>
            </a:endParaRPr>
          </a:p>
          <a:p>
            <a:endParaRPr lang="es-ES" dirty="0"/>
          </a:p>
          <a:p>
            <a:r>
              <a:rPr lang="es-ES" dirty="0"/>
              <a:t>Castro Wilson - García Roberto</a:t>
            </a:r>
          </a:p>
        </p:txBody>
      </p:sp>
      <p:sp>
        <p:nvSpPr>
          <p:cNvPr id="3" name="Footer Placeholder 2"/>
          <p:cNvSpPr>
            <a:spLocks noGrp="1"/>
          </p:cNvSpPr>
          <p:nvPr>
            <p:ph type="ftr" sz="quarter" idx="3"/>
          </p:nvPr>
        </p:nvSpPr>
        <p:spPr>
          <a:xfrm>
            <a:off x="3972719" y="6604435"/>
            <a:ext cx="5438797" cy="402652"/>
          </a:xfrm>
        </p:spPr>
        <p:txBody>
          <a:bodyPr/>
          <a:lstStyle/>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1266825"/>
            <a:ext cx="9619774" cy="5071726"/>
          </a:xfrm>
        </p:spPr>
        <p:txBody>
          <a:bodyPr/>
          <a:lstStyle/>
          <a:p>
            <a:pPr algn="just"/>
            <a:r>
              <a:rPr lang="es-ES" sz="3200" dirty="0"/>
              <a:t>Los mensajes sarcásticos </a:t>
            </a:r>
            <a:r>
              <a:rPr lang="es-ES" sz="3200" b="1" dirty="0"/>
              <a:t>no los describe</a:t>
            </a:r>
            <a:r>
              <a:rPr lang="es-ES" sz="3200" dirty="0"/>
              <a:t>, por lo que si un usuario realiza un comentario positivo sarcástico de una marca, la herramienta lo tomará como uno positivo, y no como uno negativo que es en realidad lo que quiere expresar el usuario. De esta forma el análisis </a:t>
            </a:r>
            <a:r>
              <a:rPr lang="es-ES" sz="3200" b="1" dirty="0"/>
              <a:t>no resulta ser 100% real,</a:t>
            </a:r>
            <a:r>
              <a:rPr lang="es-ES" sz="3200" dirty="0"/>
              <a:t> pero permite hacerse una idea aproximada de la influencia de la marca en la red.</a:t>
            </a:r>
            <a:endParaRPr lang="en-US" sz="3200"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10</a:t>
            </a:fld>
            <a:endParaRPr lang="es-ES" dirty="0"/>
          </a:p>
        </p:txBody>
      </p:sp>
    </p:spTree>
    <p:extLst>
      <p:ext uri="{BB962C8B-B14F-4D97-AF65-F5344CB8AC3E}">
        <p14:creationId xmlns:p14="http://schemas.microsoft.com/office/powerpoint/2010/main" val="308471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38919" y="1343026"/>
            <a:ext cx="10063348" cy="5376526"/>
          </a:xfrm>
        </p:spPr>
        <p:txBody>
          <a:bodyPr/>
          <a:lstStyle/>
          <a:p>
            <a:r>
              <a:rPr lang="es-ES" sz="3200" dirty="0"/>
              <a:t>Capacidad para </a:t>
            </a:r>
            <a:r>
              <a:rPr lang="es-ES" sz="3200" b="1" dirty="0"/>
              <a:t>interpretar correctamente construcciones complejas</a:t>
            </a:r>
            <a:r>
              <a:rPr lang="es-ES" sz="3200" dirty="0"/>
              <a:t> como, por ejemplo, las oraciones comparativas (“</a:t>
            </a:r>
            <a:r>
              <a:rPr lang="es-ES" sz="3200" i="1" dirty="0"/>
              <a:t>McDonald’s es mucho mejor que Burger King</a:t>
            </a:r>
            <a:r>
              <a:rPr lang="es-ES" sz="3200" dirty="0"/>
              <a:t>”), negativas (“</a:t>
            </a:r>
            <a:r>
              <a:rPr lang="es-ES" sz="3200" i="1" dirty="0"/>
              <a:t>La tercera parte de El </a:t>
            </a:r>
            <a:r>
              <a:rPr lang="es-ES" sz="3200" i="1" dirty="0" err="1"/>
              <a:t>Hobbit</a:t>
            </a:r>
            <a:r>
              <a:rPr lang="es-ES" sz="3200" i="1" dirty="0"/>
              <a:t> no me ha gustado</a:t>
            </a:r>
            <a:r>
              <a:rPr lang="es-ES" sz="3200" dirty="0"/>
              <a:t>”) o condicionales (“</a:t>
            </a:r>
            <a:r>
              <a:rPr lang="es-ES" sz="3200" i="1" dirty="0"/>
              <a:t>Me compraría un iPhone si no fuera tan caro</a:t>
            </a:r>
            <a:r>
              <a:rPr lang="es-ES" sz="3200" dirty="0"/>
              <a:t>”).</a:t>
            </a:r>
            <a:endParaRPr lang="en-US"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11</a:t>
            </a:fld>
            <a:endParaRPr lang="es-ES" dirty="0"/>
          </a:p>
        </p:txBody>
      </p:sp>
    </p:spTree>
    <p:extLst>
      <p:ext uri="{BB962C8B-B14F-4D97-AF65-F5344CB8AC3E}">
        <p14:creationId xmlns:p14="http://schemas.microsoft.com/office/powerpoint/2010/main" val="332349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38919" y="1419226"/>
            <a:ext cx="10063348" cy="5300326"/>
          </a:xfrm>
        </p:spPr>
        <p:txBody>
          <a:bodyPr/>
          <a:lstStyle/>
          <a:p>
            <a:pPr fontAlgn="base"/>
            <a:r>
              <a:rPr lang="es-ES" sz="2800" dirty="0"/>
              <a:t>Capacidad para </a:t>
            </a:r>
            <a:r>
              <a:rPr lang="es-ES" sz="2800" b="1" dirty="0"/>
              <a:t>identificar exactamente a qué está haciendo referencia la opinión</a:t>
            </a:r>
            <a:r>
              <a:rPr lang="es-ES" sz="2800" dirty="0"/>
              <a:t>. Los sistemas no interpretan la frase realmente. Dicho de otro modo, para un sistema básico, si tu marca está en la frase, entonces la opinión es sobre tu marca, incluso en casos tan evidentes para un humano como “</a:t>
            </a:r>
            <a:r>
              <a:rPr lang="es-ES" sz="2800" i="1" dirty="0"/>
              <a:t>No hay nada peor que te interrumpan mientras te bebes una Coca-Cola</a:t>
            </a:r>
            <a:r>
              <a:rPr lang="es-ES" sz="2800" dirty="0"/>
              <a:t>”, que un sistema simple identificaría como negativo hacia tu marca (es una frase de tono negativo, sin duda, </a:t>
            </a:r>
            <a:r>
              <a:rPr lang="es-ES" sz="2800" b="1" dirty="0"/>
              <a:t>pero no hacia la marca</a:t>
            </a:r>
            <a:r>
              <a:rPr lang="es-ES" sz="2800" dirty="0"/>
              <a:t>).</a:t>
            </a:r>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12</a:t>
            </a:fld>
            <a:endParaRPr lang="es-ES" dirty="0"/>
          </a:p>
        </p:txBody>
      </p:sp>
    </p:spTree>
    <p:extLst>
      <p:ext uri="{BB962C8B-B14F-4D97-AF65-F5344CB8AC3E}">
        <p14:creationId xmlns:p14="http://schemas.microsoft.com/office/powerpoint/2010/main" val="397992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486025"/>
            <a:ext cx="9619774" cy="3970441"/>
          </a:xfrm>
        </p:spPr>
        <p:txBody>
          <a:bodyPr/>
          <a:lstStyle/>
          <a:p>
            <a:r>
              <a:rPr lang="es-ES" b="1" dirty="0"/>
              <a:t>Ni siquiera los seres humanos somos capaces de estar 100% de acuerdo</a:t>
            </a:r>
            <a:r>
              <a:rPr lang="es-ES" dirty="0"/>
              <a:t> sobre la “intensidad de la polaridad” de la mayoría de las frases. Si se pide a cinco personas que analicen el sentimiento de un conjunto de frases, en la mayoría de las frases no se  conseguirá que coincidan más de cuatro de esas personas. </a:t>
            </a:r>
            <a:endParaRPr lang="en-US" dirty="0"/>
          </a:p>
        </p:txBody>
      </p:sp>
      <p:sp>
        <p:nvSpPr>
          <p:cNvPr id="3" name="Título 2"/>
          <p:cNvSpPr>
            <a:spLocks noGrp="1"/>
          </p:cNvSpPr>
          <p:nvPr>
            <p:ph type="ctrTitle"/>
          </p:nvPr>
        </p:nvSpPr>
        <p:spPr/>
        <p:txBody>
          <a:bodyPr/>
          <a:lstStyle/>
          <a:p>
            <a:r>
              <a:rPr lang="es-ES" sz="3600" dirty="0">
                <a:effectLst/>
              </a:rPr>
              <a:t>Debido a: </a:t>
            </a:r>
            <a:r>
              <a:rPr lang="es-ES" dirty="0">
                <a:effectLst/>
              </a:rPr>
              <a:t/>
            </a:r>
            <a:br>
              <a:rPr lang="es-ES" dirty="0">
                <a:effectLst/>
              </a:rPr>
            </a:br>
            <a:endParaRPr lang="en-US"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13</a:t>
            </a:fld>
            <a:endParaRPr lang="es-ES" dirty="0"/>
          </a:p>
        </p:txBody>
      </p:sp>
    </p:spTree>
    <p:extLst>
      <p:ext uri="{BB962C8B-B14F-4D97-AF65-F5344CB8AC3E}">
        <p14:creationId xmlns:p14="http://schemas.microsoft.com/office/powerpoint/2010/main" val="402565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1419226"/>
            <a:ext cx="9619774" cy="5300326"/>
          </a:xfrm>
        </p:spPr>
        <p:txBody>
          <a:bodyPr/>
          <a:lstStyle/>
          <a:p>
            <a:r>
              <a:rPr lang="es-ES" sz="3200" b="1" dirty="0"/>
              <a:t>La complejidad y riqueza de nuestros idiomas y de nuestro lenguaje</a:t>
            </a:r>
            <a:r>
              <a:rPr lang="es-ES" sz="3200" dirty="0"/>
              <a:t> nos permite hacer frases tremendamente complicadas, jugar con conocimiento implícito que no se refleja de forma explícita en nuestros actos de habla o, sencillamente, confiar en el contexto para que se entienda el significado real de lo que queremos decir.</a:t>
            </a:r>
            <a:endParaRPr lang="en-US" sz="3200"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14</a:t>
            </a:fld>
            <a:endParaRPr lang="es-ES" dirty="0"/>
          </a:p>
        </p:txBody>
      </p:sp>
    </p:spTree>
    <p:extLst>
      <p:ext uri="{BB962C8B-B14F-4D97-AF65-F5344CB8AC3E}">
        <p14:creationId xmlns:p14="http://schemas.microsoft.com/office/powerpoint/2010/main" val="87669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1419226"/>
            <a:ext cx="9619774" cy="5300326"/>
          </a:xfrm>
        </p:spPr>
        <p:txBody>
          <a:bodyPr/>
          <a:lstStyle/>
          <a:p>
            <a:r>
              <a:rPr lang="es-ES" dirty="0"/>
              <a:t>En ocasiones, las distintas </a:t>
            </a:r>
            <a:r>
              <a:rPr lang="es-ES" b="1" dirty="0"/>
              <a:t>variedades dialectales o el argot</a:t>
            </a:r>
            <a:r>
              <a:rPr lang="es-ES" dirty="0"/>
              <a:t> de los diversos grupos sociales puede impedir el correcto análisis de algunos textos.</a:t>
            </a:r>
            <a:endParaRPr lang="en-US"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15</a:t>
            </a:fld>
            <a:endParaRPr lang="es-ES" dirty="0"/>
          </a:p>
        </p:txBody>
      </p:sp>
    </p:spTree>
    <p:extLst>
      <p:ext uri="{BB962C8B-B14F-4D97-AF65-F5344CB8AC3E}">
        <p14:creationId xmlns:p14="http://schemas.microsoft.com/office/powerpoint/2010/main" val="1163802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60815" y="2257425"/>
            <a:ext cx="9619774" cy="4495800"/>
          </a:xfrm>
        </p:spPr>
        <p:txBody>
          <a:bodyPr/>
          <a:lstStyle/>
          <a:p>
            <a:r>
              <a:rPr lang="en-US" sz="2800" dirty="0" err="1"/>
              <a:t>Oraciones</a:t>
            </a:r>
            <a:r>
              <a:rPr lang="en-US" sz="2800" dirty="0"/>
              <a:t>: </a:t>
            </a:r>
            <a:r>
              <a:rPr lang="en-US" sz="2800" dirty="0" err="1"/>
              <a:t>texto</a:t>
            </a:r>
            <a:r>
              <a:rPr lang="en-US" sz="2800" dirty="0"/>
              <a:t> </a:t>
            </a:r>
            <a:r>
              <a:rPr lang="en-US" sz="2800" dirty="0" err="1"/>
              <a:t>en</a:t>
            </a:r>
            <a:r>
              <a:rPr lang="en-US" sz="2800" dirty="0"/>
              <a:t> </a:t>
            </a:r>
            <a:r>
              <a:rPr lang="en-US" sz="2800" dirty="0" err="1"/>
              <a:t>inglés</a:t>
            </a:r>
            <a:endParaRPr lang="en-US" sz="2800" dirty="0"/>
          </a:p>
          <a:p>
            <a:r>
              <a:rPr lang="en-US" sz="2800" dirty="0" err="1"/>
              <a:t>Atributos</a:t>
            </a:r>
            <a:r>
              <a:rPr lang="en-US" sz="2800" dirty="0"/>
              <a:t>: </a:t>
            </a:r>
          </a:p>
          <a:p>
            <a:pPr lvl="1"/>
            <a:r>
              <a:rPr lang="en-US" sz="2800" dirty="0" err="1"/>
              <a:t>Adjetivos</a:t>
            </a:r>
            <a:r>
              <a:rPr lang="en-US" sz="2800" dirty="0"/>
              <a:t> (+/-)</a:t>
            </a:r>
          </a:p>
          <a:p>
            <a:pPr lvl="1"/>
            <a:r>
              <a:rPr lang="en-US" sz="2800" dirty="0" err="1"/>
              <a:t>Negación</a:t>
            </a:r>
            <a:r>
              <a:rPr lang="en-US" sz="2800" dirty="0"/>
              <a:t> </a:t>
            </a:r>
            <a:r>
              <a:rPr lang="en-US" sz="2800" dirty="0" err="1"/>
              <a:t>Adjetivos</a:t>
            </a:r>
            <a:r>
              <a:rPr lang="en-US" sz="2800" dirty="0"/>
              <a:t> (+/-)</a:t>
            </a:r>
          </a:p>
          <a:p>
            <a:pPr lvl="1"/>
            <a:r>
              <a:rPr lang="en-US" sz="2800" dirty="0" err="1"/>
              <a:t>Verbos</a:t>
            </a:r>
            <a:r>
              <a:rPr lang="en-US" sz="2800" dirty="0"/>
              <a:t> (+/-)</a:t>
            </a:r>
          </a:p>
          <a:p>
            <a:pPr lvl="1"/>
            <a:r>
              <a:rPr lang="en-US" sz="2800" dirty="0" err="1"/>
              <a:t>Negación</a:t>
            </a:r>
            <a:r>
              <a:rPr lang="en-US" sz="2800" dirty="0"/>
              <a:t> </a:t>
            </a:r>
            <a:r>
              <a:rPr lang="en-US" sz="2800" dirty="0" err="1"/>
              <a:t>Verbos</a:t>
            </a:r>
            <a:r>
              <a:rPr lang="en-US" sz="2800" dirty="0"/>
              <a:t> (+/-)</a:t>
            </a:r>
          </a:p>
          <a:p>
            <a:pPr lvl="1"/>
            <a:r>
              <a:rPr lang="en-US" sz="2800" dirty="0" err="1"/>
              <a:t>Preposición</a:t>
            </a:r>
            <a:r>
              <a:rPr lang="en-US" sz="2800" dirty="0"/>
              <a:t> (+/-)</a:t>
            </a:r>
          </a:p>
          <a:p>
            <a:r>
              <a:rPr lang="en-US" sz="2800" dirty="0" err="1"/>
              <a:t>Clasificación</a:t>
            </a:r>
            <a:r>
              <a:rPr lang="en-US" sz="2800" dirty="0"/>
              <a:t> </a:t>
            </a:r>
            <a:r>
              <a:rPr lang="en-US" sz="2800" dirty="0" err="1"/>
              <a:t>Atributos</a:t>
            </a:r>
            <a:r>
              <a:rPr lang="en-US" sz="2800" dirty="0"/>
              <a:t>. (</a:t>
            </a:r>
            <a:r>
              <a:rPr lang="en-US" sz="2800" dirty="0" err="1"/>
              <a:t>si</a:t>
            </a:r>
            <a:r>
              <a:rPr lang="en-US" sz="2800" dirty="0"/>
              <a:t>, </a:t>
            </a:r>
            <a:r>
              <a:rPr lang="en-US" sz="2800" dirty="0" smtClean="0"/>
              <a:t>no, </a:t>
            </a:r>
            <a:r>
              <a:rPr lang="en-US" sz="2800" dirty="0" err="1" smtClean="0"/>
              <a:t>neutro</a:t>
            </a:r>
            <a:r>
              <a:rPr lang="en-US" sz="2800" dirty="0" smtClean="0"/>
              <a:t>)</a:t>
            </a:r>
            <a:endParaRPr lang="en-US" sz="2800" dirty="0"/>
          </a:p>
          <a:p>
            <a:pPr marL="497754" lvl="1" indent="0">
              <a:buNone/>
            </a:pPr>
            <a:endParaRPr lang="en-US" sz="2800" dirty="0"/>
          </a:p>
          <a:p>
            <a:pPr lvl="1"/>
            <a:endParaRPr lang="en-US" sz="2800" dirty="0"/>
          </a:p>
        </p:txBody>
      </p:sp>
      <p:sp>
        <p:nvSpPr>
          <p:cNvPr id="3" name="Título 2"/>
          <p:cNvSpPr>
            <a:spLocks noGrp="1"/>
          </p:cNvSpPr>
          <p:nvPr>
            <p:ph type="ctrTitle"/>
          </p:nvPr>
        </p:nvSpPr>
        <p:spPr>
          <a:xfrm>
            <a:off x="162719" y="1391266"/>
            <a:ext cx="3921505" cy="637559"/>
          </a:xfrm>
        </p:spPr>
        <p:txBody>
          <a:bodyPr/>
          <a:lstStyle/>
          <a:p>
            <a:r>
              <a:rPr lang="en-US" sz="3600" dirty="0" err="1"/>
              <a:t>Nuestro</a:t>
            </a:r>
            <a:r>
              <a:rPr lang="en-US" sz="3600" dirty="0"/>
              <a:t> </a:t>
            </a:r>
            <a:r>
              <a:rPr lang="en-US" sz="3600" dirty="0" err="1"/>
              <a:t>Modelo</a:t>
            </a:r>
            <a:endParaRPr lang="en-US" sz="3600"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16</a:t>
            </a:fld>
            <a:endParaRPr lang="es-ES" dirty="0"/>
          </a:p>
        </p:txBody>
      </p:sp>
      <p:sp>
        <p:nvSpPr>
          <p:cNvPr id="6" name="Título 2"/>
          <p:cNvSpPr txBox="1">
            <a:spLocks/>
          </p:cNvSpPr>
          <p:nvPr/>
        </p:nvSpPr>
        <p:spPr>
          <a:xfrm>
            <a:off x="6570954" y="1598553"/>
            <a:ext cx="3709635" cy="430271"/>
          </a:xfrm>
          <a:prstGeom prst="rect">
            <a:avLst/>
          </a:prstGeom>
        </p:spPr>
        <p:txBody>
          <a:bodyPr lIns="99551" tIns="49775" rIns="99551" bIns="49775"/>
          <a:lstStyle>
            <a:lvl1pPr algn="ctr" defTabSz="497754" rtl="0" eaLnBrk="1" latinLnBrk="0" hangingPunct="1">
              <a:spcBef>
                <a:spcPct val="0"/>
              </a:spcBef>
              <a:buNone/>
              <a:defRPr sz="4800" b="1" kern="120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latin typeface="+mj-lt"/>
                <a:ea typeface="+mj-ea"/>
                <a:cs typeface="+mj-cs"/>
              </a:defRPr>
            </a:lvl1pPr>
          </a:lstStyle>
          <a:p>
            <a:r>
              <a:rPr lang="en-US" sz="1800" dirty="0" err="1"/>
              <a:t>Determinación</a:t>
            </a:r>
            <a:r>
              <a:rPr lang="en-US" sz="1800" dirty="0"/>
              <a:t> de </a:t>
            </a:r>
            <a:r>
              <a:rPr lang="en-US" sz="1800" dirty="0" err="1"/>
              <a:t>Sentimientos</a:t>
            </a:r>
            <a:endParaRPr lang="en-US" sz="1800" dirty="0"/>
          </a:p>
        </p:txBody>
      </p:sp>
    </p:spTree>
    <p:extLst>
      <p:ext uri="{BB962C8B-B14F-4D97-AF65-F5344CB8AC3E}">
        <p14:creationId xmlns:p14="http://schemas.microsoft.com/office/powerpoint/2010/main" val="46052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60815" y="2257425"/>
            <a:ext cx="9619774" cy="4495800"/>
          </a:xfrm>
        </p:spPr>
        <p:txBody>
          <a:bodyPr/>
          <a:lstStyle/>
          <a:p>
            <a:pPr marL="0" indent="0">
              <a:buNone/>
            </a:pPr>
            <a:r>
              <a:rPr lang="en-US" sz="2800" dirty="0" err="1"/>
              <a:t>Archivo</a:t>
            </a:r>
            <a:r>
              <a:rPr lang="en-US" sz="2800" dirty="0"/>
              <a:t> </a:t>
            </a:r>
            <a:r>
              <a:rPr lang="en-US" sz="2800" dirty="0" err="1"/>
              <a:t>arff</a:t>
            </a:r>
            <a:r>
              <a:rPr lang="en-US" sz="2800" dirty="0"/>
              <a:t>.</a:t>
            </a:r>
          </a:p>
          <a:p>
            <a:pPr marL="497754" lvl="1" indent="0">
              <a:buNone/>
            </a:pPr>
            <a:endParaRPr lang="en-US" sz="2800" dirty="0"/>
          </a:p>
          <a:p>
            <a:pPr marL="497754" lvl="1" indent="0">
              <a:buNone/>
            </a:pPr>
            <a:endParaRPr lang="en-US" sz="2800" dirty="0"/>
          </a:p>
        </p:txBody>
      </p:sp>
      <p:sp>
        <p:nvSpPr>
          <p:cNvPr id="3" name="Título 2"/>
          <p:cNvSpPr>
            <a:spLocks noGrp="1"/>
          </p:cNvSpPr>
          <p:nvPr>
            <p:ph type="ctrTitle"/>
          </p:nvPr>
        </p:nvSpPr>
        <p:spPr>
          <a:xfrm>
            <a:off x="162719" y="1391266"/>
            <a:ext cx="3921505" cy="637559"/>
          </a:xfrm>
        </p:spPr>
        <p:txBody>
          <a:bodyPr/>
          <a:lstStyle/>
          <a:p>
            <a:r>
              <a:rPr lang="en-US" sz="3600" dirty="0" err="1"/>
              <a:t>Nuestro</a:t>
            </a:r>
            <a:r>
              <a:rPr lang="en-US" sz="3600" dirty="0"/>
              <a:t> </a:t>
            </a:r>
            <a:r>
              <a:rPr lang="en-US" sz="3600" dirty="0" err="1"/>
              <a:t>Modelo</a:t>
            </a:r>
            <a:endParaRPr lang="en-US" sz="3600"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17</a:t>
            </a:fld>
            <a:endParaRPr lang="es-ES" dirty="0"/>
          </a:p>
        </p:txBody>
      </p:sp>
      <p:sp>
        <p:nvSpPr>
          <p:cNvPr id="6" name="Título 2"/>
          <p:cNvSpPr txBox="1">
            <a:spLocks/>
          </p:cNvSpPr>
          <p:nvPr/>
        </p:nvSpPr>
        <p:spPr>
          <a:xfrm>
            <a:off x="6570954" y="1598553"/>
            <a:ext cx="3709635" cy="430271"/>
          </a:xfrm>
          <a:prstGeom prst="rect">
            <a:avLst/>
          </a:prstGeom>
        </p:spPr>
        <p:txBody>
          <a:bodyPr lIns="99551" tIns="49775" rIns="99551" bIns="49775"/>
          <a:lstStyle>
            <a:lvl1pPr algn="ctr" defTabSz="497754" rtl="0" eaLnBrk="1" latinLnBrk="0" hangingPunct="1">
              <a:spcBef>
                <a:spcPct val="0"/>
              </a:spcBef>
              <a:buNone/>
              <a:defRPr sz="4800" b="1" kern="120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latin typeface="+mj-lt"/>
                <a:ea typeface="+mj-ea"/>
                <a:cs typeface="+mj-cs"/>
              </a:defRPr>
            </a:lvl1pPr>
          </a:lstStyle>
          <a:p>
            <a:r>
              <a:rPr lang="en-US" sz="1800" dirty="0" err="1"/>
              <a:t>Preprocesamiento</a:t>
            </a:r>
            <a:endParaRPr lang="en-US" sz="18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2826533"/>
            <a:ext cx="5376906" cy="392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706" y="2028826"/>
            <a:ext cx="4352925" cy="4966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316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162719" y="1391266"/>
            <a:ext cx="3921505" cy="637559"/>
          </a:xfrm>
        </p:spPr>
        <p:txBody>
          <a:bodyPr/>
          <a:lstStyle/>
          <a:p>
            <a:r>
              <a:rPr lang="en-US" sz="3600" dirty="0" err="1"/>
              <a:t>Nuestro</a:t>
            </a:r>
            <a:r>
              <a:rPr lang="en-US" sz="3600" dirty="0"/>
              <a:t> </a:t>
            </a:r>
            <a:r>
              <a:rPr lang="en-US" sz="3600" dirty="0" err="1"/>
              <a:t>Modelo</a:t>
            </a:r>
            <a:endParaRPr lang="en-US" sz="3600"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18</a:t>
            </a:fld>
            <a:endParaRPr lang="es-ES" dirty="0"/>
          </a:p>
        </p:txBody>
      </p:sp>
      <p:sp>
        <p:nvSpPr>
          <p:cNvPr id="6" name="Título 2"/>
          <p:cNvSpPr txBox="1">
            <a:spLocks/>
          </p:cNvSpPr>
          <p:nvPr/>
        </p:nvSpPr>
        <p:spPr>
          <a:xfrm>
            <a:off x="6540932" y="1305553"/>
            <a:ext cx="3709635" cy="963672"/>
          </a:xfrm>
          <a:prstGeom prst="rect">
            <a:avLst/>
          </a:prstGeom>
        </p:spPr>
        <p:txBody>
          <a:bodyPr lIns="99551" tIns="49775" rIns="99551" bIns="49775"/>
          <a:lstStyle>
            <a:lvl1pPr algn="ctr" defTabSz="497754" rtl="0" eaLnBrk="1" latinLnBrk="0" hangingPunct="1">
              <a:spcBef>
                <a:spcPct val="0"/>
              </a:spcBef>
              <a:buNone/>
              <a:defRPr sz="4800" b="1" kern="120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latin typeface="+mj-lt"/>
                <a:ea typeface="+mj-ea"/>
                <a:cs typeface="+mj-cs"/>
              </a:defRPr>
            </a:lvl1pPr>
          </a:lstStyle>
          <a:p>
            <a:r>
              <a:rPr lang="en-US" sz="1800" dirty="0" err="1"/>
              <a:t>Fase</a:t>
            </a:r>
            <a:r>
              <a:rPr lang="en-US" sz="1800" dirty="0"/>
              <a:t> 1</a:t>
            </a:r>
          </a:p>
          <a:p>
            <a:r>
              <a:rPr lang="es-ES" sz="1800" dirty="0"/>
              <a:t>Creación del modelo y evaluación del mismo</a:t>
            </a:r>
            <a:endParaRPr lang="en-US" sz="1800" dirty="0"/>
          </a:p>
        </p:txBody>
      </p:sp>
      <p:sp>
        <p:nvSpPr>
          <p:cNvPr id="9" name="8 CuadroTexto"/>
          <p:cNvSpPr txBox="1"/>
          <p:nvPr/>
        </p:nvSpPr>
        <p:spPr>
          <a:xfrm>
            <a:off x="7325519" y="2552700"/>
            <a:ext cx="2925048" cy="1015663"/>
          </a:xfrm>
          <a:prstGeom prst="rect">
            <a:avLst/>
          </a:prstGeom>
          <a:noFill/>
        </p:spPr>
        <p:txBody>
          <a:bodyPr wrap="square" rtlCol="0">
            <a:spAutoFit/>
          </a:bodyPr>
          <a:lstStyle/>
          <a:p>
            <a:r>
              <a:rPr lang="es-ES" dirty="0"/>
              <a:t>Algoritmo </a:t>
            </a:r>
            <a:r>
              <a:rPr lang="es-ES" dirty="0" err="1"/>
              <a:t>NaiveBayes</a:t>
            </a:r>
            <a:endParaRPr lang="es-ES" dirty="0"/>
          </a:p>
          <a:p>
            <a:endParaRPr lang="es-ES" dirty="0"/>
          </a:p>
          <a:p>
            <a:r>
              <a:rPr lang="es-ES" dirty="0" smtClean="0"/>
              <a:t>50 </a:t>
            </a:r>
            <a:r>
              <a:rPr lang="es-ES" dirty="0"/>
              <a:t>Instancias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16" y="2269225"/>
            <a:ext cx="5457032" cy="46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94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3"/>
          </p:nvPr>
        </p:nvSpPr>
        <p:spPr/>
        <p:txBody>
          <a:bodyPr/>
          <a:lstStyle/>
          <a:p>
            <a:endParaRPr lang="es-ES" dirty="0"/>
          </a:p>
        </p:txBody>
      </p:sp>
      <p:sp>
        <p:nvSpPr>
          <p:cNvPr id="5" name="4 Marcador de número de diapositiva"/>
          <p:cNvSpPr>
            <a:spLocks noGrp="1"/>
          </p:cNvSpPr>
          <p:nvPr>
            <p:ph type="sldNum" sz="quarter" idx="4"/>
          </p:nvPr>
        </p:nvSpPr>
        <p:spPr/>
        <p:txBody>
          <a:bodyPr/>
          <a:lstStyle/>
          <a:p>
            <a:fld id="{6DE61978-9C47-2A4F-A0B5-1592F1D58BF8}" type="slidenum">
              <a:rPr lang="es-ES" smtClean="0"/>
              <a:pPr/>
              <a:t>19</a:t>
            </a:fld>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224" y="1190625"/>
            <a:ext cx="6310407" cy="575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ítulo 2"/>
          <p:cNvSpPr>
            <a:spLocks noGrp="1"/>
          </p:cNvSpPr>
          <p:nvPr>
            <p:ph type="ctrTitle"/>
          </p:nvPr>
        </p:nvSpPr>
        <p:spPr>
          <a:xfrm>
            <a:off x="162719" y="1391266"/>
            <a:ext cx="3921505" cy="637559"/>
          </a:xfrm>
        </p:spPr>
        <p:txBody>
          <a:bodyPr/>
          <a:lstStyle/>
          <a:p>
            <a:r>
              <a:rPr lang="en-US" sz="3600" dirty="0" err="1"/>
              <a:t>Nuestro</a:t>
            </a:r>
            <a:r>
              <a:rPr lang="en-US" sz="3600" dirty="0"/>
              <a:t> </a:t>
            </a:r>
            <a:r>
              <a:rPr lang="en-US" sz="3600" dirty="0" err="1"/>
              <a:t>Modelo</a:t>
            </a:r>
            <a:endParaRPr lang="en-US" sz="3600" dirty="0"/>
          </a:p>
        </p:txBody>
      </p:sp>
      <p:sp>
        <p:nvSpPr>
          <p:cNvPr id="8" name="Título 2"/>
          <p:cNvSpPr txBox="1">
            <a:spLocks/>
          </p:cNvSpPr>
          <p:nvPr/>
        </p:nvSpPr>
        <p:spPr>
          <a:xfrm>
            <a:off x="147725" y="2319415"/>
            <a:ext cx="3709635" cy="700010"/>
          </a:xfrm>
          <a:prstGeom prst="rect">
            <a:avLst/>
          </a:prstGeom>
        </p:spPr>
        <p:txBody>
          <a:bodyPr lIns="99551" tIns="49775" rIns="99551" bIns="49775"/>
          <a:lstStyle>
            <a:lvl1pPr algn="ctr" defTabSz="497754" rtl="0" eaLnBrk="1" latinLnBrk="0" hangingPunct="1">
              <a:spcBef>
                <a:spcPct val="0"/>
              </a:spcBef>
              <a:buNone/>
              <a:defRPr sz="4800" b="1" kern="120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latin typeface="+mj-lt"/>
                <a:ea typeface="+mj-ea"/>
                <a:cs typeface="+mj-cs"/>
              </a:defRPr>
            </a:lvl1pPr>
          </a:lstStyle>
          <a:p>
            <a:r>
              <a:rPr lang="es-ES" sz="1800" dirty="0"/>
              <a:t>Datos de Entrenamiento</a:t>
            </a:r>
          </a:p>
          <a:p>
            <a:r>
              <a:rPr lang="es-ES" sz="1800" dirty="0"/>
              <a:t>Datos de Predicción</a:t>
            </a:r>
            <a:endParaRPr lang="en-US" sz="1800" dirty="0"/>
          </a:p>
        </p:txBody>
      </p:sp>
    </p:spTree>
    <p:extLst>
      <p:ext uri="{BB962C8B-B14F-4D97-AF65-F5344CB8AC3E}">
        <p14:creationId xmlns:p14="http://schemas.microsoft.com/office/powerpoint/2010/main" val="346504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71705" y="2790825"/>
            <a:ext cx="9930562" cy="2209800"/>
          </a:xfrm>
        </p:spPr>
        <p:txBody>
          <a:bodyPr/>
          <a:lstStyle/>
          <a:p>
            <a:r>
              <a:rPr lang="es-ES" dirty="0"/>
              <a:t>Es el proceso mediante el cual se determina si una frase o acto de habla contiene una opinión, positiva o negativa, sobre una entidad concreta o sobre un concepto. </a:t>
            </a:r>
          </a:p>
          <a:p>
            <a:r>
              <a:rPr lang="es-ES" dirty="0"/>
              <a:t>Se encuentra muy ligado a las redes sociales pero que, en realidad, no está limitado a ellas.</a:t>
            </a:r>
            <a:endParaRPr lang="en-US" dirty="0"/>
          </a:p>
        </p:txBody>
      </p:sp>
      <p:sp>
        <p:nvSpPr>
          <p:cNvPr id="3" name="Título 2"/>
          <p:cNvSpPr>
            <a:spLocks noGrp="1"/>
          </p:cNvSpPr>
          <p:nvPr>
            <p:ph type="ctrTitle"/>
          </p:nvPr>
        </p:nvSpPr>
        <p:spPr>
          <a:xfrm>
            <a:off x="682493" y="1272004"/>
            <a:ext cx="9619774" cy="733788"/>
          </a:xfrm>
        </p:spPr>
        <p:txBody>
          <a:bodyPr/>
          <a:lstStyle/>
          <a:p>
            <a:r>
              <a:rPr lang="es-ES" sz="3600" dirty="0">
                <a:effectLst/>
              </a:rPr>
              <a:t>Análisis de sentimiento: qué es y para qué se usa</a:t>
            </a:r>
            <a:br>
              <a:rPr lang="es-ES" sz="3600" dirty="0">
                <a:effectLst/>
              </a:rPr>
            </a:br>
            <a:endParaRPr lang="en-US" sz="3600"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a:t>
            </a:fld>
            <a:endParaRPr lang="es-ES" dirty="0"/>
          </a:p>
        </p:txBody>
      </p:sp>
    </p:spTree>
    <p:extLst>
      <p:ext uri="{BB962C8B-B14F-4D97-AF65-F5344CB8AC3E}">
        <p14:creationId xmlns:p14="http://schemas.microsoft.com/office/powerpoint/2010/main" val="938554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162719" y="1391266"/>
            <a:ext cx="3921505" cy="637559"/>
          </a:xfrm>
        </p:spPr>
        <p:txBody>
          <a:bodyPr/>
          <a:lstStyle/>
          <a:p>
            <a:r>
              <a:rPr lang="en-US" sz="3600" dirty="0" err="1"/>
              <a:t>Nuestro</a:t>
            </a:r>
            <a:r>
              <a:rPr lang="en-US" sz="3600" dirty="0"/>
              <a:t> </a:t>
            </a:r>
            <a:r>
              <a:rPr lang="en-US" sz="3600" dirty="0" err="1"/>
              <a:t>Modelo</a:t>
            </a:r>
            <a:endParaRPr lang="en-US" sz="3600"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20</a:t>
            </a:fld>
            <a:endParaRPr lang="es-ES" dirty="0"/>
          </a:p>
        </p:txBody>
      </p:sp>
      <p:sp>
        <p:nvSpPr>
          <p:cNvPr id="6" name="Título 2"/>
          <p:cNvSpPr txBox="1">
            <a:spLocks/>
          </p:cNvSpPr>
          <p:nvPr/>
        </p:nvSpPr>
        <p:spPr>
          <a:xfrm>
            <a:off x="147725" y="2319415"/>
            <a:ext cx="3709635" cy="433340"/>
          </a:xfrm>
          <a:prstGeom prst="rect">
            <a:avLst/>
          </a:prstGeom>
        </p:spPr>
        <p:txBody>
          <a:bodyPr lIns="99551" tIns="49775" rIns="99551" bIns="49775"/>
          <a:lstStyle>
            <a:lvl1pPr algn="ctr" defTabSz="497754" rtl="0" eaLnBrk="1" latinLnBrk="0" hangingPunct="1">
              <a:spcBef>
                <a:spcPct val="0"/>
              </a:spcBef>
              <a:buNone/>
              <a:defRPr sz="4800" b="1" kern="120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latin typeface="+mj-lt"/>
                <a:ea typeface="+mj-ea"/>
                <a:cs typeface="+mj-cs"/>
              </a:defRPr>
            </a:lvl1pPr>
          </a:lstStyle>
          <a:p>
            <a:r>
              <a:rPr lang="es-ES" sz="1800" dirty="0"/>
              <a:t>Resultados </a:t>
            </a:r>
            <a:r>
              <a:rPr lang="es-ES" sz="1800" dirty="0" err="1"/>
              <a:t>Prediccón</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224" y="1295400"/>
            <a:ext cx="6517895"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0062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38521" y="2009775"/>
            <a:ext cx="9619774" cy="4895850"/>
          </a:xfrm>
        </p:spPr>
        <p:txBody>
          <a:bodyPr lIns="99551" tIns="49775" rIns="99551" bIns="49775" anchor="t"/>
          <a:lstStyle/>
          <a:p>
            <a:pPr algn="just"/>
            <a:r>
              <a:rPr lang="es-ES" sz="2400" dirty="0"/>
              <a:t>Tenemos mejores resultados utilizando el clasificador </a:t>
            </a:r>
            <a:r>
              <a:rPr lang="es-ES" sz="2400" dirty="0" err="1"/>
              <a:t>Naive</a:t>
            </a:r>
            <a:r>
              <a:rPr lang="es-ES" sz="2400" dirty="0"/>
              <a:t> </a:t>
            </a:r>
            <a:r>
              <a:rPr lang="es-ES" sz="2400" dirty="0" err="1"/>
              <a:t>Bayes</a:t>
            </a:r>
            <a:r>
              <a:rPr lang="es-ES" sz="2400" dirty="0"/>
              <a:t>, ya que el error disminuye en comparación al J48, dependiendo del número de instancias usadas para </a:t>
            </a:r>
            <a:r>
              <a:rPr lang="es-ES" sz="2400"/>
              <a:t>el </a:t>
            </a:r>
            <a:r>
              <a:rPr lang="es-ES" sz="2400" smtClean="0"/>
              <a:t>entrenamiento</a:t>
            </a:r>
            <a:r>
              <a:rPr lang="es-ES" sz="2400" dirty="0" smtClean="0"/>
              <a:t>.</a:t>
            </a:r>
            <a:endParaRPr lang="es-ES" sz="2400" dirty="0"/>
          </a:p>
          <a:p>
            <a:pPr algn="just"/>
            <a:r>
              <a:rPr lang="es-ES" sz="2400" dirty="0"/>
              <a:t>Consideramos como importantes los atributos: adjetivos (+ -), verbos (+ -), negación de verbos y adjetivos, así como conjunciones y preposiciones que alteran el sentido de la oración.</a:t>
            </a:r>
          </a:p>
          <a:p>
            <a:pPr algn="just"/>
            <a:r>
              <a:rPr lang="es-ES" sz="2400" dirty="0"/>
              <a:t>Sarcasmos, ironías son maneras de expresarnos que las máquinas todavía no comprenden</a:t>
            </a:r>
            <a:r>
              <a:rPr lang="es-ES" sz="2400" dirty="0" smtClean="0"/>
              <a:t>.</a:t>
            </a:r>
          </a:p>
          <a:p>
            <a:pPr algn="just"/>
            <a:r>
              <a:rPr lang="es-ES" sz="2400" dirty="0" smtClean="0"/>
              <a:t>Existen frases neutras con las cuales ni las propias personas logramos definirlas como positivas o negativas, todo dependerá del punto de vista de la persona</a:t>
            </a:r>
          </a:p>
          <a:p>
            <a:pPr marL="0" indent="0" algn="just">
              <a:buNone/>
            </a:pPr>
            <a:endParaRPr lang="es-ES" sz="2400" dirty="0"/>
          </a:p>
          <a:p>
            <a:pPr algn="just"/>
            <a:endParaRPr lang="es-ES" sz="2400" dirty="0"/>
          </a:p>
        </p:txBody>
      </p:sp>
      <p:sp>
        <p:nvSpPr>
          <p:cNvPr id="3" name="Título 2"/>
          <p:cNvSpPr>
            <a:spLocks noGrp="1"/>
          </p:cNvSpPr>
          <p:nvPr>
            <p:ph type="ctrTitle"/>
          </p:nvPr>
        </p:nvSpPr>
        <p:spPr>
          <a:xfrm>
            <a:off x="524159" y="1114425"/>
            <a:ext cx="9619774" cy="1065249"/>
          </a:xfrm>
        </p:spPr>
        <p:txBody>
          <a:bodyPr lIns="99551" tIns="49775" rIns="99551" bIns="49775" anchor="t"/>
          <a:lstStyle/>
          <a:p>
            <a:r>
              <a:rPr lang="es-ES" dirty="0"/>
              <a:t>Conclusiones</a:t>
            </a:r>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21</a:t>
            </a:fld>
            <a:endParaRPr lang="es-ES" dirty="0"/>
          </a:p>
        </p:txBody>
      </p:sp>
    </p:spTree>
    <p:extLst>
      <p:ext uri="{BB962C8B-B14F-4D97-AF65-F5344CB8AC3E}">
        <p14:creationId xmlns:p14="http://schemas.microsoft.com/office/powerpoint/2010/main" val="2527006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2493" y="2028825"/>
            <a:ext cx="9619774" cy="4387477"/>
          </a:xfrm>
        </p:spPr>
        <p:txBody>
          <a:bodyPr lIns="99551" tIns="49775" rIns="99551" bIns="49775" anchor="t"/>
          <a:lstStyle/>
          <a:p>
            <a:r>
              <a:rPr lang="en-US" sz="2800" dirty="0">
                <a:hlinkClick r:id="rId2"/>
              </a:rPr>
              <a:t>https://www.brandwatch.com/es/2015/02/analisis-de-sentimiento/</a:t>
            </a:r>
            <a:r>
              <a:rPr lang="en-US" sz="2800" dirty="0"/>
              <a:t>.</a:t>
            </a:r>
          </a:p>
          <a:p>
            <a:r>
              <a:rPr lang="en-US" sz="2800" dirty="0">
                <a:hlinkClick r:id="rId3"/>
              </a:rPr>
              <a:t>https://manueldelgado.com/que-es-el-analisis-del-sentimiento/</a:t>
            </a:r>
            <a:endParaRPr lang="en-US" sz="2800" dirty="0"/>
          </a:p>
          <a:p>
            <a:r>
              <a:rPr lang="en-US" sz="2800" dirty="0">
                <a:hlinkClick r:id="rId4"/>
              </a:rPr>
              <a:t>http://www.semanticwebbuilder.org.mx/es_mx/swb/Analisis_de_sentimientos_en_los_medios_sociales</a:t>
            </a:r>
            <a:r>
              <a:rPr lang="en-US" sz="2800" dirty="0"/>
              <a:t>.</a:t>
            </a:r>
          </a:p>
          <a:p>
            <a:r>
              <a:rPr lang="en-US" sz="2800" dirty="0">
                <a:hlinkClick r:id="rId5"/>
              </a:rPr>
              <a:t>http://www.socialmention.com/advanced_search</a:t>
            </a:r>
            <a:endParaRPr lang="en-US" sz="2800" dirty="0"/>
          </a:p>
          <a:p>
            <a:endParaRPr lang="en-US" dirty="0"/>
          </a:p>
          <a:p>
            <a:endParaRPr lang="en-US" dirty="0"/>
          </a:p>
        </p:txBody>
      </p:sp>
      <p:sp>
        <p:nvSpPr>
          <p:cNvPr id="3" name="Title 2"/>
          <p:cNvSpPr>
            <a:spLocks noGrp="1"/>
          </p:cNvSpPr>
          <p:nvPr>
            <p:ph type="ctrTitle"/>
          </p:nvPr>
        </p:nvSpPr>
        <p:spPr>
          <a:xfrm>
            <a:off x="774857" y="1266825"/>
            <a:ext cx="9619774" cy="1065249"/>
          </a:xfrm>
        </p:spPr>
        <p:txBody>
          <a:bodyPr/>
          <a:lstStyle/>
          <a:p>
            <a:pPr marL="514350" indent="-514350"/>
            <a:r>
              <a:rPr lang="en-US" sz="2800" dirty="0" err="1"/>
              <a:t>Referencias</a:t>
            </a:r>
            <a:endParaRPr lang="en-US" sz="2800" dirty="0"/>
          </a:p>
        </p:txBody>
      </p:sp>
      <p:sp>
        <p:nvSpPr>
          <p:cNvPr id="4" name="Footer Placeholder 3"/>
          <p:cNvSpPr>
            <a:spLocks noGrp="1"/>
          </p:cNvSpPr>
          <p:nvPr>
            <p:ph type="ftr" sz="quarter" idx="3"/>
          </p:nvPr>
        </p:nvSpPr>
        <p:spPr/>
        <p:txBody>
          <a:bodyPr/>
          <a:lstStyle/>
          <a:p>
            <a:endParaRPr lang="es-ES" dirty="0"/>
          </a:p>
        </p:txBody>
      </p:sp>
      <p:sp>
        <p:nvSpPr>
          <p:cNvPr id="5" name="Slide Number Placeholder 4"/>
          <p:cNvSpPr>
            <a:spLocks noGrp="1"/>
          </p:cNvSpPr>
          <p:nvPr>
            <p:ph type="sldNum" sz="quarter" idx="4"/>
          </p:nvPr>
        </p:nvSpPr>
        <p:spPr/>
        <p:txBody>
          <a:bodyPr/>
          <a:lstStyle/>
          <a:p>
            <a:fld id="{6DE61978-9C47-2A4F-A0B5-1592F1D58BF8}" type="slidenum">
              <a:rPr lang="es-ES" smtClean="0"/>
              <a:pPr/>
              <a:t>22</a:t>
            </a:fld>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1495426"/>
            <a:ext cx="9619774" cy="5224126"/>
          </a:xfrm>
        </p:spPr>
        <p:txBody>
          <a:bodyPr/>
          <a:lstStyle/>
          <a:p>
            <a:pPr algn="just"/>
            <a:r>
              <a:rPr lang="es-ES" dirty="0"/>
              <a:t>El estudio titulado “Social Media Benchmark Study 2013” especifica que:  </a:t>
            </a:r>
            <a:r>
              <a:rPr lang="es-ES" b="1" dirty="0"/>
              <a:t>67% de los consumidores utilizan los perfiles en redes sociales de una empresa para obtener información sobre los servicios</a:t>
            </a:r>
            <a:r>
              <a:rPr lang="es-ES" dirty="0"/>
              <a:t> y que el 43% de los jóvenes de entre 18 y 29 años prefieren este tipo de interacción.</a:t>
            </a:r>
            <a:endParaRPr lang="en-US"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3</a:t>
            </a:fld>
            <a:endParaRPr lang="es-ES" dirty="0"/>
          </a:p>
        </p:txBody>
      </p:sp>
    </p:spTree>
    <p:extLst>
      <p:ext uri="{BB962C8B-B14F-4D97-AF65-F5344CB8AC3E}">
        <p14:creationId xmlns:p14="http://schemas.microsoft.com/office/powerpoint/2010/main" val="179006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1495426"/>
            <a:ext cx="9619774" cy="5224126"/>
          </a:xfrm>
        </p:spPr>
        <p:txBody>
          <a:bodyPr/>
          <a:lstStyle/>
          <a:p>
            <a:r>
              <a:rPr lang="es-ES" b="1" i="1" dirty="0" err="1"/>
              <a:t>Opinion</a:t>
            </a:r>
            <a:r>
              <a:rPr lang="es-ES" b="1" i="1" dirty="0"/>
              <a:t> mining</a:t>
            </a:r>
            <a:r>
              <a:rPr lang="es-ES" dirty="0"/>
              <a:t>: Es la interpretación de la actitud u opinión de un usuario hacia una marca y su implicación con la misma. </a:t>
            </a:r>
          </a:p>
          <a:p>
            <a:pPr lvl="1"/>
            <a:r>
              <a:rPr lang="es-ES" dirty="0"/>
              <a:t>Es un indicador</a:t>
            </a:r>
            <a:r>
              <a:rPr lang="es-ES" b="1" dirty="0"/>
              <a:t> KPI (Key Performance </a:t>
            </a:r>
            <a:r>
              <a:rPr lang="es-ES" b="1" dirty="0" err="1"/>
              <a:t>Indicator</a:t>
            </a:r>
            <a:r>
              <a:rPr lang="es-ES" b="1" dirty="0"/>
              <a:t>)</a:t>
            </a:r>
            <a:r>
              <a:rPr lang="es-ES" dirty="0"/>
              <a:t> importante para los medios sociales, ya que permite analizar la respuesta emocional de los usuarios que han interactuado con una marca.</a:t>
            </a:r>
            <a:endParaRPr lang="en-US"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4</a:t>
            </a:fld>
            <a:endParaRPr lang="es-ES" dirty="0"/>
          </a:p>
        </p:txBody>
      </p:sp>
    </p:spTree>
    <p:extLst>
      <p:ext uri="{BB962C8B-B14F-4D97-AF65-F5344CB8AC3E}">
        <p14:creationId xmlns:p14="http://schemas.microsoft.com/office/powerpoint/2010/main" val="127158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409826"/>
            <a:ext cx="9619774" cy="4309726"/>
          </a:xfrm>
        </p:spPr>
        <p:txBody>
          <a:bodyPr/>
          <a:lstStyle/>
          <a:p>
            <a:pPr algn="just"/>
            <a:r>
              <a:rPr lang="es-ES" dirty="0"/>
              <a:t>A través de la  </a:t>
            </a:r>
            <a:r>
              <a:rPr lang="es-ES" b="1" dirty="0"/>
              <a:t>métrica del sentimiento</a:t>
            </a:r>
            <a:r>
              <a:rPr lang="es-ES" dirty="0"/>
              <a:t> se puede analizar el comportamiento de los usuarios frente a los mensajes, y determinar así cuáles tienen un buen impacto y cuáles no, pudiendo llegar incluso a anticipar su respuesta.</a:t>
            </a:r>
            <a:endParaRPr lang="es-EC" dirty="0"/>
          </a:p>
        </p:txBody>
      </p:sp>
      <p:sp>
        <p:nvSpPr>
          <p:cNvPr id="3" name="Título 2"/>
          <p:cNvSpPr>
            <a:spLocks noGrp="1"/>
          </p:cNvSpPr>
          <p:nvPr>
            <p:ph type="ctrTitle"/>
          </p:nvPr>
        </p:nvSpPr>
        <p:spPr>
          <a:xfrm>
            <a:off x="682493" y="1362793"/>
            <a:ext cx="9619774" cy="1065249"/>
          </a:xfrm>
        </p:spPr>
        <p:txBody>
          <a:bodyPr/>
          <a:lstStyle/>
          <a:p>
            <a:r>
              <a:rPr lang="en-US" sz="3600" dirty="0" err="1"/>
              <a:t>Medir</a:t>
            </a:r>
            <a:r>
              <a:rPr lang="en-US" sz="3600" dirty="0"/>
              <a:t> el </a:t>
            </a:r>
            <a:r>
              <a:rPr lang="en-US" sz="3600" dirty="0" err="1"/>
              <a:t>sentimiento</a:t>
            </a:r>
            <a:endParaRPr lang="en-US" sz="3600"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5</a:t>
            </a:fld>
            <a:endParaRPr lang="es-ES" dirty="0"/>
          </a:p>
        </p:txBody>
      </p:sp>
    </p:spTree>
    <p:extLst>
      <p:ext uri="{BB962C8B-B14F-4D97-AF65-F5344CB8AC3E}">
        <p14:creationId xmlns:p14="http://schemas.microsoft.com/office/powerpoint/2010/main" val="259788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105026"/>
            <a:ext cx="9619774" cy="4614526"/>
          </a:xfrm>
        </p:spPr>
        <p:txBody>
          <a:bodyPr/>
          <a:lstStyle/>
          <a:p>
            <a:pPr algn="just"/>
            <a:r>
              <a:rPr lang="es-ES" sz="2800" b="1" i="1" dirty="0"/>
              <a:t>Sensaciones:</a:t>
            </a:r>
            <a:r>
              <a:rPr lang="es-ES" sz="2800" dirty="0"/>
              <a:t> Estímulos producidos por las personas, podemos decir que hay sensaciones auditivas, gustativas, olfativas y táctiles. Es algo corporal que se conecta con lo emocional.</a:t>
            </a:r>
          </a:p>
          <a:p>
            <a:pPr algn="just"/>
            <a:r>
              <a:rPr lang="es-ES" sz="2800" b="1" i="1" dirty="0"/>
              <a:t>Emociones: </a:t>
            </a:r>
            <a:r>
              <a:rPr lang="es-ES" sz="2800" dirty="0"/>
              <a:t>Surgen después de haber originado la sensación. Acción que se ejecuta abruptamente, pues es la primera reacción frente a una situación.</a:t>
            </a:r>
          </a:p>
          <a:p>
            <a:pPr algn="just"/>
            <a:r>
              <a:rPr lang="es-ES" sz="2800" b="1" i="1" dirty="0"/>
              <a:t>Sentimientos: </a:t>
            </a:r>
            <a:r>
              <a:rPr lang="es-ES" sz="2800" dirty="0"/>
              <a:t>Percepciones conscientes de nuestro cuerpo con nuestra mente.</a:t>
            </a:r>
          </a:p>
          <a:p>
            <a:endParaRPr lang="en-US" dirty="0"/>
          </a:p>
        </p:txBody>
      </p:sp>
      <p:sp>
        <p:nvSpPr>
          <p:cNvPr id="3" name="Título 2"/>
          <p:cNvSpPr>
            <a:spLocks noGrp="1"/>
          </p:cNvSpPr>
          <p:nvPr>
            <p:ph type="ctrTitle"/>
          </p:nvPr>
        </p:nvSpPr>
        <p:spPr>
          <a:xfrm>
            <a:off x="682493" y="1284882"/>
            <a:ext cx="9619774" cy="1065249"/>
          </a:xfrm>
        </p:spPr>
        <p:txBody>
          <a:bodyPr/>
          <a:lstStyle/>
          <a:p>
            <a:r>
              <a:rPr lang="en-US" sz="3600" dirty="0" err="1">
                <a:effectLst/>
              </a:rPr>
              <a:t>Sensaciones</a:t>
            </a:r>
            <a:r>
              <a:rPr lang="en-US" sz="3600" dirty="0">
                <a:effectLst/>
              </a:rPr>
              <a:t>, </a:t>
            </a:r>
            <a:r>
              <a:rPr lang="en-US" sz="3600" dirty="0" err="1">
                <a:effectLst/>
              </a:rPr>
              <a:t>emociones</a:t>
            </a:r>
            <a:r>
              <a:rPr lang="en-US" sz="3600" dirty="0">
                <a:effectLst/>
              </a:rPr>
              <a:t> y </a:t>
            </a:r>
            <a:r>
              <a:rPr lang="en-US" sz="3600" dirty="0" err="1">
                <a:effectLst/>
              </a:rPr>
              <a:t>sentimientos</a:t>
            </a:r>
            <a:endParaRPr lang="en-US" sz="3600"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6</a:t>
            </a:fld>
            <a:endParaRPr lang="es-ES" dirty="0"/>
          </a:p>
        </p:txBody>
      </p:sp>
    </p:spTree>
    <p:extLst>
      <p:ext uri="{BB962C8B-B14F-4D97-AF65-F5344CB8AC3E}">
        <p14:creationId xmlns:p14="http://schemas.microsoft.com/office/powerpoint/2010/main" val="378322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105025"/>
            <a:ext cx="9619774" cy="4495800"/>
          </a:xfrm>
        </p:spPr>
        <p:txBody>
          <a:bodyPr/>
          <a:lstStyle/>
          <a:p>
            <a:pPr algn="just"/>
            <a:r>
              <a:rPr lang="es-ES" dirty="0"/>
              <a:t>Puede ser positivo, neutro o negativo, siendo generalmente neutro, porque lo que se encuentra en las redes sociales sobre la marca no es ni bueno ni malo, sino que únicamente se habla de ella.</a:t>
            </a:r>
            <a:endParaRPr lang="en-US" dirty="0"/>
          </a:p>
        </p:txBody>
      </p:sp>
      <p:sp>
        <p:nvSpPr>
          <p:cNvPr id="3" name="Título 2"/>
          <p:cNvSpPr>
            <a:spLocks noGrp="1"/>
          </p:cNvSpPr>
          <p:nvPr>
            <p:ph type="ctrTitle"/>
          </p:nvPr>
        </p:nvSpPr>
        <p:spPr>
          <a:xfrm>
            <a:off x="682493" y="1345407"/>
            <a:ext cx="9619774" cy="1065249"/>
          </a:xfrm>
        </p:spPr>
        <p:txBody>
          <a:bodyPr/>
          <a:lstStyle/>
          <a:p>
            <a:r>
              <a:rPr lang="en-US" sz="3600" dirty="0">
                <a:effectLst/>
              </a:rPr>
              <a:t>¿</a:t>
            </a:r>
            <a:r>
              <a:rPr lang="en-US" sz="3600" dirty="0" err="1">
                <a:effectLst/>
              </a:rPr>
              <a:t>Cómo</a:t>
            </a:r>
            <a:r>
              <a:rPr lang="en-US" sz="3600" dirty="0">
                <a:effectLst/>
              </a:rPr>
              <a:t> </a:t>
            </a:r>
            <a:r>
              <a:rPr lang="en-US" sz="3600" dirty="0" err="1">
                <a:effectLst/>
              </a:rPr>
              <a:t>medir</a:t>
            </a:r>
            <a:r>
              <a:rPr lang="en-US" sz="3600" dirty="0">
                <a:effectLst/>
              </a:rPr>
              <a:t> el </a:t>
            </a:r>
            <a:r>
              <a:rPr lang="en-US" sz="3600" dirty="0" err="1">
                <a:effectLst/>
              </a:rPr>
              <a:t>sentimiento</a:t>
            </a:r>
            <a:r>
              <a:rPr lang="en-US" sz="3600" dirty="0">
                <a:effectLst/>
              </a:rPr>
              <a:t>?</a:t>
            </a:r>
            <a:endParaRPr lang="en-US" sz="3600"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7</a:t>
            </a:fld>
            <a:endParaRPr lang="es-ES" dirty="0"/>
          </a:p>
        </p:txBody>
      </p:sp>
    </p:spTree>
    <p:extLst>
      <p:ext uri="{BB962C8B-B14F-4D97-AF65-F5344CB8AC3E}">
        <p14:creationId xmlns:p14="http://schemas.microsoft.com/office/powerpoint/2010/main" val="271733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181225"/>
            <a:ext cx="9619774" cy="4379509"/>
          </a:xfrm>
        </p:spPr>
        <p:txBody>
          <a:bodyPr/>
          <a:lstStyle/>
          <a:p>
            <a:pPr algn="just"/>
            <a:r>
              <a:rPr lang="es-ES" sz="3200" b="1" i="1" dirty="0"/>
              <a:t>Fuerza (</a:t>
            </a:r>
            <a:r>
              <a:rPr lang="es-ES" sz="3200" b="1" i="1" dirty="0" err="1"/>
              <a:t>Strenght</a:t>
            </a:r>
            <a:r>
              <a:rPr lang="es-ES" sz="3200" b="1" i="1" dirty="0"/>
              <a:t>): </a:t>
            </a:r>
            <a:r>
              <a:rPr lang="es-ES" sz="3200" dirty="0"/>
              <a:t>Este parámetro representa la probabilidad de que se hable sobre una marca en Internet.</a:t>
            </a:r>
          </a:p>
          <a:p>
            <a:pPr algn="just"/>
            <a:r>
              <a:rPr lang="es-ES" sz="3200" b="1" i="1" dirty="0"/>
              <a:t>Sentimiento (</a:t>
            </a:r>
            <a:r>
              <a:rPr lang="es-ES" sz="3200" b="1" i="1" dirty="0" err="1"/>
              <a:t>Sentiment</a:t>
            </a:r>
            <a:r>
              <a:rPr lang="es-ES" sz="3200" b="1" i="1" dirty="0"/>
              <a:t>): </a:t>
            </a:r>
            <a:r>
              <a:rPr lang="es-ES" sz="3200" dirty="0"/>
              <a:t>Es el cálculo definitivo de medir la influencia de comentarios positivos frente a los comentarios negativos de una marca, representándose del 0 al 10. Si tenemos 7 positivos y 2 negativos, el sentimiento será 7:2.</a:t>
            </a:r>
          </a:p>
          <a:p>
            <a:endParaRPr lang="en-US" dirty="0"/>
          </a:p>
        </p:txBody>
      </p:sp>
      <p:sp>
        <p:nvSpPr>
          <p:cNvPr id="3" name="Título 2"/>
          <p:cNvSpPr>
            <a:spLocks noGrp="1"/>
          </p:cNvSpPr>
          <p:nvPr>
            <p:ph type="ctrTitle"/>
          </p:nvPr>
        </p:nvSpPr>
        <p:spPr>
          <a:xfrm>
            <a:off x="681006" y="1260861"/>
            <a:ext cx="9619774" cy="1065249"/>
          </a:xfrm>
        </p:spPr>
        <p:txBody>
          <a:bodyPr/>
          <a:lstStyle/>
          <a:p>
            <a:r>
              <a:rPr lang="en-US" dirty="0" err="1">
                <a:effectLst/>
              </a:rPr>
              <a:t>SocialMention</a:t>
            </a:r>
            <a:endParaRPr lang="en-US"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8</a:t>
            </a:fld>
            <a:endParaRPr lang="es-ES" dirty="0"/>
          </a:p>
        </p:txBody>
      </p:sp>
    </p:spTree>
    <p:extLst>
      <p:ext uri="{BB962C8B-B14F-4D97-AF65-F5344CB8AC3E}">
        <p14:creationId xmlns:p14="http://schemas.microsoft.com/office/powerpoint/2010/main" val="36846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1495426"/>
            <a:ext cx="9619774" cy="5224126"/>
          </a:xfrm>
        </p:spPr>
        <p:txBody>
          <a:bodyPr/>
          <a:lstStyle/>
          <a:p>
            <a:r>
              <a:rPr lang="es-ES" sz="2800" b="1" i="1" dirty="0"/>
              <a:t>Pasión (</a:t>
            </a:r>
            <a:r>
              <a:rPr lang="es-ES" sz="2800" b="1" i="1" dirty="0" err="1"/>
              <a:t>Passion</a:t>
            </a:r>
            <a:r>
              <a:rPr lang="es-ES" sz="2800" b="1" i="1" dirty="0"/>
              <a:t>): </a:t>
            </a:r>
            <a:r>
              <a:rPr lang="es-ES" sz="2800" dirty="0"/>
              <a:t>Esta medida indica la probabilidad con la que un usuario único habla de la marca, Esta métrica permite además detectar a los llamados “fieles” o “embajadores” de la marca.</a:t>
            </a:r>
          </a:p>
          <a:p>
            <a:r>
              <a:rPr lang="es-ES" sz="2800" b="1" i="1" dirty="0"/>
              <a:t>Alcance (</a:t>
            </a:r>
            <a:r>
              <a:rPr lang="es-ES" sz="2800" b="1" i="1" dirty="0" err="1"/>
              <a:t>Reach</a:t>
            </a:r>
            <a:r>
              <a:rPr lang="es-ES" sz="2800" b="1" i="1" dirty="0"/>
              <a:t>): </a:t>
            </a:r>
            <a:r>
              <a:rPr lang="es-ES" sz="2800" dirty="0"/>
              <a:t>El alcance permite medir el nivel de influencia de la marca utilizando una sencilla fórmula matemática: “el número de usuarios únicos entre el número de menciones”.</a:t>
            </a:r>
          </a:p>
          <a:p>
            <a:endParaRPr lang="en-US"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9</a:t>
            </a:fld>
            <a:endParaRPr lang="es-ES" dirty="0"/>
          </a:p>
        </p:txBody>
      </p:sp>
    </p:spTree>
    <p:extLst>
      <p:ext uri="{BB962C8B-B14F-4D97-AF65-F5344CB8AC3E}">
        <p14:creationId xmlns:p14="http://schemas.microsoft.com/office/powerpoint/2010/main" val="25106993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Brisa.thmx</Template>
  <TotalTime>1053</TotalTime>
  <Words>350</Words>
  <Application>Microsoft Office PowerPoint</Application>
  <PresentationFormat>Personalizado</PresentationFormat>
  <Paragraphs>86</Paragraphs>
  <Slides>22</Slides>
  <Notes>1</Notes>
  <HiddenSlides>0</HiddenSlides>
  <MMClips>0</MMClips>
  <ScaleCrop>false</ScaleCrop>
  <HeadingPairs>
    <vt:vector size="6" baseType="variant">
      <vt:variant>
        <vt:lpstr>Tema</vt:lpstr>
      </vt:variant>
      <vt:variant>
        <vt:i4>1</vt:i4>
      </vt:variant>
      <vt:variant>
        <vt:lpstr>Títulos de diapositiva</vt:lpstr>
      </vt:variant>
      <vt:variant>
        <vt:i4>22</vt:i4>
      </vt:variant>
      <vt:variant>
        <vt:lpstr>Presentaciones personalizadas</vt:lpstr>
      </vt:variant>
      <vt:variant>
        <vt:i4>1</vt:i4>
      </vt:variant>
    </vt:vector>
  </HeadingPairs>
  <TitlesOfParts>
    <vt:vector size="24" baseType="lpstr">
      <vt:lpstr>Tema de Office</vt:lpstr>
      <vt:lpstr>Presentación de PowerPoint</vt:lpstr>
      <vt:lpstr>Análisis de sentimiento: qué es y para qué se usa </vt:lpstr>
      <vt:lpstr>Presentación de PowerPoint</vt:lpstr>
      <vt:lpstr>Presentación de PowerPoint</vt:lpstr>
      <vt:lpstr>Medir el sentimiento</vt:lpstr>
      <vt:lpstr>Sensaciones, emociones y sentimientos</vt:lpstr>
      <vt:lpstr>¿Cómo medir el sentimiento?</vt:lpstr>
      <vt:lpstr>SocialMention</vt:lpstr>
      <vt:lpstr>Presentación de PowerPoint</vt:lpstr>
      <vt:lpstr>Presentación de PowerPoint</vt:lpstr>
      <vt:lpstr>Presentación de PowerPoint</vt:lpstr>
      <vt:lpstr>Presentación de PowerPoint</vt:lpstr>
      <vt:lpstr>Debido a:  </vt:lpstr>
      <vt:lpstr>Presentación de PowerPoint</vt:lpstr>
      <vt:lpstr>Presentación de PowerPoint</vt:lpstr>
      <vt:lpstr>Nuestro Modelo</vt:lpstr>
      <vt:lpstr>Nuestro Modelo</vt:lpstr>
      <vt:lpstr>Nuestro Modelo</vt:lpstr>
      <vt:lpstr>Nuestro Modelo</vt:lpstr>
      <vt:lpstr>Nuestro Modelo</vt:lpstr>
      <vt:lpstr>Conclusiones</vt:lpstr>
      <vt:lpstr>Referencias</vt:lpstr>
      <vt:lpstr>Pres. personalizada1</vt:lpstr>
    </vt:vector>
  </TitlesOfParts>
  <Company>CEC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CEC EPN</dc:creator>
  <cp:lastModifiedBy>DESARROLLO</cp:lastModifiedBy>
  <cp:revision>137</cp:revision>
  <dcterms:created xsi:type="dcterms:W3CDTF">2013-01-31T17:19:57Z</dcterms:created>
  <dcterms:modified xsi:type="dcterms:W3CDTF">2017-01-20T22:58:40Z</dcterms:modified>
</cp:coreProperties>
</file>