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58" r:id="rId5"/>
    <p:sldId id="279" r:id="rId6"/>
    <p:sldId id="280" r:id="rId7"/>
    <p:sldId id="281" r:id="rId8"/>
    <p:sldId id="259" r:id="rId9"/>
    <p:sldId id="277" r:id="rId10"/>
    <p:sldId id="305" r:id="rId11"/>
    <p:sldId id="306" r:id="rId12"/>
    <p:sldId id="261" r:id="rId13"/>
    <p:sldId id="297" r:id="rId14"/>
    <p:sldId id="262" r:id="rId15"/>
    <p:sldId id="307" r:id="rId16"/>
    <p:sldId id="304" r:id="rId17"/>
    <p:sldId id="278" r:id="rId18"/>
    <p:sldId id="264" r:id="rId19"/>
    <p:sldId id="302" r:id="rId20"/>
    <p:sldId id="303" r:id="rId21"/>
    <p:sldId id="266" r:id="rId22"/>
    <p:sldId id="292" r:id="rId23"/>
    <p:sldId id="267" r:id="rId24"/>
    <p:sldId id="295" r:id="rId25"/>
    <p:sldId id="296" r:id="rId26"/>
    <p:sldId id="268" r:id="rId27"/>
    <p:sldId id="269" r:id="rId28"/>
    <p:sldId id="308" r:id="rId29"/>
    <p:sldId id="271" r:id="rId30"/>
    <p:sldId id="273" r:id="rId31"/>
    <p:sldId id="275" r:id="rId32"/>
    <p:sldId id="300" r:id="rId33"/>
    <p:sldId id="293" r:id="rId34"/>
    <p:sldId id="298" r:id="rId35"/>
    <p:sldId id="286" r:id="rId36"/>
    <p:sldId id="287" r:id="rId37"/>
    <p:sldId id="288" r:id="rId38"/>
    <p:sldId id="289" r:id="rId39"/>
    <p:sldId id="290" r:id="rId40"/>
    <p:sldId id="291" r:id="rId41"/>
    <p:sldId id="312" r:id="rId42"/>
    <p:sldId id="294" r:id="rId43"/>
    <p:sldId id="311" r:id="rId44"/>
    <p:sldId id="30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475F0-3BF4-4B87-8437-EA2DC12068F7}" v="1223" dt="2023-04-11T01:48:11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C95A59-37DB-4672-BE3D-614A31BF7F3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B5233F2-69BD-4799-9612-B5FA12877A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2903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5A59-37DB-4672-BE3D-614A31BF7F3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33F2-69BD-4799-9612-B5FA1287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9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5A59-37DB-4672-BE3D-614A31BF7F3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33F2-69BD-4799-9612-B5FA1287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5A59-37DB-4672-BE3D-614A31BF7F3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33F2-69BD-4799-9612-B5FA1287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5A59-37DB-4672-BE3D-614A31BF7F3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33F2-69BD-4799-9612-B5FA12877A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243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5A59-37DB-4672-BE3D-614A31BF7F3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33F2-69BD-4799-9612-B5FA1287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5A59-37DB-4672-BE3D-614A31BF7F3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33F2-69BD-4799-9612-B5FA1287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5A59-37DB-4672-BE3D-614A31BF7F3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33F2-69BD-4799-9612-B5FA1287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5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5A59-37DB-4672-BE3D-614A31BF7F3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33F2-69BD-4799-9612-B5FA1287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5A59-37DB-4672-BE3D-614A31BF7F3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33F2-69BD-4799-9612-B5FA1287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8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5A59-37DB-4672-BE3D-614A31BF7F3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33F2-69BD-4799-9612-B5FA1287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7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AC95A59-37DB-4672-BE3D-614A31BF7F3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B5233F2-69BD-4799-9612-B5FA1287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1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1322BCA3-31C1-4329-B0BA-4748F937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F7A97-772E-D431-D96D-83143BC24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293" y="723331"/>
            <a:ext cx="8409414" cy="3875965"/>
          </a:xfrm>
          <a:noFill/>
        </p:spPr>
        <p:txBody>
          <a:bodyPr anchor="ctr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MSBA Project</a:t>
            </a:r>
            <a:br>
              <a:rPr lang="en-US" sz="60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Commodity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EEDFB-4549-7899-77D2-AD2382962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291" y="5595582"/>
            <a:ext cx="8409415" cy="896658"/>
          </a:xfrm>
        </p:spPr>
        <p:txBody>
          <a:bodyPr>
            <a:normAutofit/>
          </a:bodyPr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Nate Garn</a:t>
            </a:r>
          </a:p>
          <a:p>
            <a:pPr algn="r"/>
            <a:r>
              <a:rPr lang="en-US" sz="800">
                <a:solidFill>
                  <a:schemeClr val="accent2"/>
                </a:solidFill>
              </a:rPr>
              <a:t>Robyn Kotter</a:t>
            </a:r>
          </a:p>
          <a:p>
            <a:pPr algn="r"/>
            <a:r>
              <a:rPr lang="en-US" sz="800">
                <a:solidFill>
                  <a:schemeClr val="accent2"/>
                </a:solidFill>
              </a:rPr>
              <a:t>Jessica Stoker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F6C1DD8F-426A-45F7-A524-5569263BE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D39CD7-AB20-4006-930C-6368406D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0388" y="5359400"/>
            <a:ext cx="25503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D65D7AA-A0C8-491E-9211-059F0D29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5427E5-46E6-5849-C1DD-5ABF8518B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524" y="6099048"/>
            <a:ext cx="1333031" cy="49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2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6153F-BD82-9A5A-B6EF-2C7A6B32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844" y="441960"/>
            <a:ext cx="3923213" cy="58255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Strong correlation between all agricultural commodities</a:t>
            </a:r>
            <a:br>
              <a:rPr lang="en-US" sz="2800"/>
            </a:br>
            <a:br>
              <a:rPr lang="en-US" sz="2800"/>
            </a:br>
            <a:r>
              <a:rPr lang="en-US" sz="2800"/>
              <a:t>Less correlation w/ aluminum</a:t>
            </a:r>
            <a:br>
              <a:rPr lang="en-US" sz="2800"/>
            </a:br>
            <a:br>
              <a:rPr lang="en-US" sz="2800"/>
            </a:br>
            <a:r>
              <a:rPr lang="en-US" sz="2800"/>
              <a:t>Highest correlation between corn &amp; soybean/soybean oil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1D763F6-5D56-109D-DED6-5C0F2591A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93" y="440872"/>
            <a:ext cx="6821715" cy="578008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0842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55360-B04F-64E7-0F54-AE807114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67" y="5701492"/>
            <a:ext cx="10294076" cy="983404"/>
          </a:xfrm>
        </p:spPr>
        <p:txBody>
          <a:bodyPr>
            <a:normAutofit/>
          </a:bodyPr>
          <a:lstStyle/>
          <a:p>
            <a:r>
              <a:rPr lang="en-US" sz="2800"/>
              <a:t>Commodities move in the same direction; </a:t>
            </a:r>
            <a:br>
              <a:rPr lang="en-US" sz="2800"/>
            </a:br>
            <a:r>
              <a:rPr lang="en-US" sz="2800"/>
              <a:t>6 year cyclical trends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DDDA383-2095-2CD0-1512-C2EF3E59F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153" y="177180"/>
            <a:ext cx="10192342" cy="535076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2827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58377-248C-0D8D-D0A6-C9A6E683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2800"/>
              <a:t>Market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3C06-BEE5-5238-6231-CE67E674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Aluminum and Corn inflation are controlled for here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2CBB7-2B7F-338C-2CFA-916542A45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35" y="2943613"/>
            <a:ext cx="3980705" cy="2662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B25E6-08E8-A722-AA15-3511CDA6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13" y="2929422"/>
            <a:ext cx="3848756" cy="267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25C45D-FB16-ADE2-E65E-3258D11CCF48}"/>
              </a:ext>
            </a:extLst>
          </p:cNvPr>
          <p:cNvSpPr txBox="1"/>
          <p:nvPr/>
        </p:nvSpPr>
        <p:spPr>
          <a:xfrm>
            <a:off x="841248" y="6180137"/>
            <a:ext cx="3785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*Charts taken from world bank</a:t>
            </a:r>
          </a:p>
        </p:txBody>
      </p:sp>
    </p:spTree>
    <p:extLst>
      <p:ext uri="{BB962C8B-B14F-4D97-AF65-F5344CB8AC3E}">
        <p14:creationId xmlns:p14="http://schemas.microsoft.com/office/powerpoint/2010/main" val="1520037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58377-248C-0D8D-D0A6-C9A6E683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3200"/>
              <a:t>Market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3C06-BEE5-5238-6231-CE67E674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Inflation currently - Sugar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C274A-5BFF-933D-DEE4-EDFB8E530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50" y="2241706"/>
            <a:ext cx="6876660" cy="42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20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43185-CBAD-6202-170B-35C978C3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519718"/>
            <a:ext cx="9692640" cy="709617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95000"/>
                  </a:schemeClr>
                </a:solidFill>
              </a:rPr>
              <a:t>Market Factors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2ACB57-A07F-2A80-FE22-6312033591F7}"/>
              </a:ext>
            </a:extLst>
          </p:cNvPr>
          <p:cNvSpPr/>
          <p:nvPr/>
        </p:nvSpPr>
        <p:spPr>
          <a:xfrm>
            <a:off x="256032" y="1856232"/>
            <a:ext cx="10860024" cy="4127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     </a:t>
            </a:r>
            <a:r>
              <a:rPr lang="en-US" sz="2400" b="1" u="sng"/>
              <a:t>Factor</a:t>
            </a:r>
            <a:r>
              <a:rPr lang="en-US" sz="2400" b="1"/>
              <a:t>				</a:t>
            </a:r>
            <a:r>
              <a:rPr lang="en-US" sz="2400" b="1" u="sng"/>
              <a:t>Impact</a:t>
            </a:r>
            <a:r>
              <a:rPr lang="en-US" sz="2400" b="1"/>
              <a:t>		                          </a:t>
            </a:r>
            <a:r>
              <a:rPr lang="en-US" sz="2400" b="1" u="sng"/>
              <a:t>Example	</a:t>
            </a:r>
            <a:r>
              <a:rPr lang="en-US" sz="2400" b="1"/>
              <a:t>	</a:t>
            </a:r>
            <a:endParaRPr lang="en-US" sz="2400" b="1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Emerging Technologies      Type of commodity used changes           </a:t>
            </a:r>
            <a:r>
              <a:rPr lang="en-US" sz="1800" b="0" i="0" u="none" strike="noStrike">
                <a:solidFill>
                  <a:schemeClr val="tx1">
                    <a:lumMod val="95000"/>
                  </a:schemeClr>
                </a:solidFill>
                <a:effectLst/>
              </a:rPr>
              <a:t>Biofuel as a replacement for                            </a:t>
            </a:r>
          </a:p>
          <a:p>
            <a:r>
              <a:rPr lang="en-US">
                <a:solidFill>
                  <a:schemeClr val="tx1">
                    <a:lumMod val="95000"/>
                  </a:schemeClr>
                </a:solidFill>
              </a:rPr>
              <a:t>                                                                                                                   </a:t>
            </a:r>
            <a:r>
              <a:rPr lang="en-US" sz="1800" b="0" i="0" strike="noStrike">
                <a:solidFill>
                  <a:schemeClr val="tx1">
                    <a:lumMod val="95000"/>
                  </a:schemeClr>
                </a:solidFill>
                <a:effectLst/>
              </a:rPr>
              <a:t>fossil fuels    </a:t>
            </a:r>
            <a:r>
              <a:rPr lang="en-US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Population Growth             Increased Consumption                          </a:t>
            </a:r>
            <a:r>
              <a:rPr lang="en-US" sz="1800" b="0" i="0" strike="noStrike">
                <a:solidFill>
                  <a:schemeClr val="tx1">
                    <a:lumMod val="95000"/>
                  </a:schemeClr>
                </a:solidFill>
                <a:effectLst/>
              </a:rPr>
              <a:t>Increased usage of food     </a:t>
            </a:r>
          </a:p>
          <a:p>
            <a:r>
              <a:rPr lang="en-US" sz="1800" b="0" i="0" strike="noStrike">
                <a:solidFill>
                  <a:schemeClr val="tx1">
                    <a:lumMod val="95000"/>
                  </a:schemeClr>
                </a:solidFill>
                <a:effectLst/>
              </a:rPr>
              <a:t>                                                                                                                   commodities</a:t>
            </a:r>
            <a:r>
              <a:rPr lang="en-US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Climate Change                  Commodity Production                           </a:t>
            </a:r>
            <a:r>
              <a:rPr lang="en-US" sz="1800" b="0" i="0" strike="noStrike">
                <a:solidFill>
                  <a:schemeClr val="tx1">
                    <a:lumMod val="95000"/>
                  </a:schemeClr>
                </a:solidFill>
                <a:effectLst/>
              </a:rPr>
              <a:t>Freezing Weather,  </a:t>
            </a:r>
          </a:p>
          <a:p>
            <a:r>
              <a:rPr lang="en-US">
                <a:solidFill>
                  <a:schemeClr val="tx1">
                    <a:lumMod val="95000"/>
                  </a:schemeClr>
                </a:solidFill>
              </a:rPr>
              <a:t>                                                                                                                   </a:t>
            </a:r>
            <a:r>
              <a:rPr lang="en-US" sz="1800" b="0" i="0" strike="noStrike">
                <a:solidFill>
                  <a:schemeClr val="tx1">
                    <a:lumMod val="95000"/>
                  </a:schemeClr>
                </a:solidFill>
                <a:effectLst/>
              </a:rPr>
              <a:t>Hurricanes, etc.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Heterogeneity                     Prices are impacted by similar drivers  </a:t>
            </a:r>
            <a:r>
              <a:rPr lang="en-US" sz="1800" b="0" i="0" strike="noStrike">
                <a:solidFill>
                  <a:schemeClr val="tx1">
                    <a:lumMod val="95000"/>
                  </a:schemeClr>
                </a:solidFill>
                <a:effectLst/>
              </a:rPr>
              <a:t>Metals are more closely tied                 </a:t>
            </a:r>
          </a:p>
          <a:p>
            <a:r>
              <a:rPr lang="en-US">
                <a:solidFill>
                  <a:schemeClr val="tx1">
                    <a:lumMod val="95000"/>
                  </a:schemeClr>
                </a:solidFill>
              </a:rPr>
              <a:t>                                                                                                                   </a:t>
            </a:r>
            <a:r>
              <a:rPr lang="en-US" sz="1800" b="0" i="0" strike="noStrike">
                <a:solidFill>
                  <a:schemeClr val="tx1">
                    <a:lumMod val="95000"/>
                  </a:schemeClr>
                </a:solidFill>
                <a:effectLst/>
              </a:rPr>
              <a:t>to economic growth than </a:t>
            </a:r>
          </a:p>
          <a:p>
            <a:r>
              <a:rPr lang="en-US">
                <a:solidFill>
                  <a:schemeClr val="tx1">
                    <a:lumMod val="95000"/>
                  </a:schemeClr>
                </a:solidFill>
              </a:rPr>
              <a:t>                                                                                                                   </a:t>
            </a:r>
            <a:r>
              <a:rPr lang="en-US" sz="1800" b="0" i="0" strike="noStrike">
                <a:solidFill>
                  <a:schemeClr val="tx1">
                    <a:lumMod val="95000"/>
                  </a:schemeClr>
                </a:solidFill>
                <a:effectLst/>
              </a:rPr>
              <a:t>other commodities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Interest Rates                     Higher rates can decrease                      </a:t>
            </a:r>
            <a:r>
              <a:rPr lang="en-US" sz="1800" b="0" i="0" u="none" strike="noStrike">
                <a:solidFill>
                  <a:schemeClr val="tx1">
                    <a:lumMod val="95000"/>
                  </a:schemeClr>
                </a:solidFill>
                <a:effectLst/>
              </a:rPr>
              <a:t>Oil price shocks of the 70's </a:t>
            </a:r>
          </a:p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                   </a:t>
            </a:r>
            <a:r>
              <a:rPr lang="en-US">
                <a:solidFill>
                  <a:schemeClr val="tx1">
                    <a:lumMod val="95000"/>
                  </a:schemeClr>
                </a:solidFill>
              </a:rPr>
              <a:t>price inflation                                          </a:t>
            </a:r>
            <a:r>
              <a:rPr lang="en-US" sz="1800" b="0" i="0" u="none" strike="noStrike">
                <a:solidFill>
                  <a:schemeClr val="tx1">
                    <a:lumMod val="95000"/>
                  </a:schemeClr>
                </a:solidFill>
                <a:effectLst/>
              </a:rPr>
              <a:t>brought under control by                </a:t>
            </a:r>
          </a:p>
          <a:p>
            <a:r>
              <a:rPr lang="en-US"/>
              <a:t>						                                                                        </a:t>
            </a:r>
            <a:r>
              <a:rPr lang="en-US" sz="1800" b="0" i="0" u="none" strike="noStrike">
                <a:solidFill>
                  <a:schemeClr val="tx1">
                    <a:lumMod val="95000"/>
                  </a:schemeClr>
                </a:solidFill>
                <a:effectLst/>
              </a:rPr>
              <a:t>increased interest rates</a:t>
            </a:r>
            <a:r>
              <a:rPr lang="en-US">
                <a:solidFill>
                  <a:schemeClr val="tx1">
                    <a:lumMod val="95000"/>
                  </a:schemeClr>
                </a:solidFill>
              </a:rPr>
              <a:t> 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309CE-9EAA-18B7-D508-EA4F25B26ED0}"/>
              </a:ext>
            </a:extLst>
          </p:cNvPr>
          <p:cNvSpPr txBox="1"/>
          <p:nvPr/>
        </p:nvSpPr>
        <p:spPr>
          <a:xfrm>
            <a:off x="501072" y="6261408"/>
            <a:ext cx="3456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*Stats taken from World Bank Repot – See Appendix</a:t>
            </a:r>
          </a:p>
        </p:txBody>
      </p:sp>
    </p:spTree>
    <p:extLst>
      <p:ext uri="{BB962C8B-B14F-4D97-AF65-F5344CB8AC3E}">
        <p14:creationId xmlns:p14="http://schemas.microsoft.com/office/powerpoint/2010/main" val="1743016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43185-CBAD-6202-170B-35C978C3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95000"/>
                  </a:schemeClr>
                </a:solidFill>
              </a:rPr>
              <a:t>Market Factors - Volatility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D83113-B685-B81D-DC7E-C9DAEE2347A3}"/>
              </a:ext>
            </a:extLst>
          </p:cNvPr>
          <p:cNvSpPr/>
          <p:nvPr/>
        </p:nvSpPr>
        <p:spPr>
          <a:xfrm>
            <a:off x="5909609" y="2368296"/>
            <a:ext cx="3263948" cy="3149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>
                    <a:lumMod val="95000"/>
                  </a:schemeClr>
                </a:solidFill>
              </a:rPr>
              <a:t>20% </a:t>
            </a:r>
            <a:r>
              <a:rPr lang="en-US">
                <a:solidFill>
                  <a:schemeClr val="tx1">
                    <a:lumMod val="95000"/>
                  </a:schemeClr>
                </a:solidFill>
              </a:rPr>
              <a:t>of volatility stems from supply shocks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2D70E-79B9-D1F4-C0F7-E29A352CC60A}"/>
              </a:ext>
            </a:extLst>
          </p:cNvPr>
          <p:cNvSpPr/>
          <p:nvPr/>
        </p:nvSpPr>
        <p:spPr>
          <a:xfrm>
            <a:off x="1445212" y="2368296"/>
            <a:ext cx="3263948" cy="3149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>
                    <a:lumMod val="95000"/>
                  </a:schemeClr>
                </a:solidFill>
              </a:rPr>
              <a:t>50% </a:t>
            </a:r>
            <a:r>
              <a:rPr lang="en-US">
                <a:solidFill>
                  <a:schemeClr val="tx1">
                    <a:lumMod val="95000"/>
                  </a:schemeClr>
                </a:solidFill>
              </a:rPr>
              <a:t>of volatility stems from demand shocks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309CE-9EAA-18B7-D508-EA4F25B26ED0}"/>
              </a:ext>
            </a:extLst>
          </p:cNvPr>
          <p:cNvSpPr txBox="1"/>
          <p:nvPr/>
        </p:nvSpPr>
        <p:spPr>
          <a:xfrm>
            <a:off x="501072" y="6261408"/>
            <a:ext cx="3456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*Stats taken from World Bank Repot -  See Appendix</a:t>
            </a:r>
          </a:p>
        </p:txBody>
      </p:sp>
    </p:spTree>
    <p:extLst>
      <p:ext uri="{BB962C8B-B14F-4D97-AF65-F5344CB8AC3E}">
        <p14:creationId xmlns:p14="http://schemas.microsoft.com/office/powerpoint/2010/main" val="4005520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6BA7D-3476-6711-6392-4EC6D5AF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617" y="1043773"/>
            <a:ext cx="2834642" cy="822495"/>
          </a:xfrm>
        </p:spPr>
        <p:txBody>
          <a:bodyPr>
            <a:normAutofit/>
          </a:bodyPr>
          <a:lstStyle/>
          <a:p>
            <a:r>
              <a:rPr lang="en-US" sz="2800"/>
              <a:t>Seasonality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2C64-F8A7-8A10-C80A-1BD2254F0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81" y="2036416"/>
            <a:ext cx="3530887" cy="26401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More cyclicality than seasonality</a:t>
            </a:r>
            <a:endParaRPr lang="en-US"/>
          </a:p>
          <a:p>
            <a:r>
              <a:rPr lang="en-US" sz="3200"/>
              <a:t>Slight seasonal trends </a:t>
            </a:r>
          </a:p>
          <a:p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D0D4AD3-6C71-EC72-CD05-9233ED28D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" y="670610"/>
            <a:ext cx="7620652" cy="55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8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6892-0E74-DDC8-2C8C-21C50D319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1E660-7804-65D5-C835-703DD339E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2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6BA7D-3476-6711-6392-4EC6D5AF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2800"/>
              <a:t>Models Attempted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2C64-F8A7-8A10-C80A-1BD2254F0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3200"/>
              <a:t>ARIMA</a:t>
            </a:r>
          </a:p>
          <a:p>
            <a:r>
              <a:rPr lang="en-US" sz="3200"/>
              <a:t>SARIMA</a:t>
            </a:r>
          </a:p>
          <a:p>
            <a:r>
              <a:rPr lang="en-US" sz="3200"/>
              <a:t>SGARCH</a:t>
            </a:r>
          </a:p>
          <a:p>
            <a:r>
              <a:rPr lang="en-US" sz="3200"/>
              <a:t>EGARCH</a:t>
            </a:r>
          </a:p>
          <a:p>
            <a:r>
              <a:rPr lang="en-US" sz="3200"/>
              <a:t>LSTM</a:t>
            </a:r>
          </a:p>
          <a:p>
            <a:r>
              <a:rPr lang="en-US" sz="3200"/>
              <a:t>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0286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6BA7D-3476-6711-6392-4EC6D5AF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50" y="1127759"/>
            <a:ext cx="9692640" cy="583355"/>
          </a:xfrm>
        </p:spPr>
        <p:txBody>
          <a:bodyPr>
            <a:normAutofit/>
          </a:bodyPr>
          <a:lstStyle/>
          <a:p>
            <a:r>
              <a:rPr lang="en-US" sz="280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2C64-F8A7-8A10-C80A-1BD2254F0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11" y="1809008"/>
            <a:ext cx="5191101" cy="35362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Accurate for time series</a:t>
            </a:r>
          </a:p>
          <a:p>
            <a:pPr lvl="1">
              <a:lnSpc>
                <a:spcPct val="80000"/>
              </a:lnSpc>
            </a:pPr>
            <a:r>
              <a:rPr lang="en-US" sz="3200" spc="0"/>
              <a:t>d = trend</a:t>
            </a:r>
          </a:p>
          <a:p>
            <a:pPr lvl="1">
              <a:lnSpc>
                <a:spcPct val="80000"/>
              </a:lnSpc>
            </a:pPr>
            <a:r>
              <a:rPr lang="en-US" sz="3200"/>
              <a:t>p = auto regressive</a:t>
            </a:r>
          </a:p>
          <a:p>
            <a:pPr lvl="1"/>
            <a:r>
              <a:rPr lang="en-US" sz="3200"/>
              <a:t>q =moving average</a:t>
            </a:r>
          </a:p>
          <a:p>
            <a:r>
              <a:rPr lang="en-US" sz="3200"/>
              <a:t>Flexible</a:t>
            </a:r>
          </a:p>
          <a:p>
            <a:r>
              <a:rPr lang="en-US" sz="3200"/>
              <a:t>Easily Interpretable</a:t>
            </a:r>
          </a:p>
          <a:p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8E38D2C-3E06-6752-030E-8CF38FBBF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594" y="24879"/>
            <a:ext cx="4386943" cy="3394136"/>
          </a:xfrm>
          <a:prstGeom prst="rect">
            <a:avLst/>
          </a:prstGeom>
        </p:spPr>
      </p:pic>
      <p:pic>
        <p:nvPicPr>
          <p:cNvPr id="7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E73CBFE-43A6-068B-206B-B37CE5720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595" y="3410592"/>
            <a:ext cx="4386940" cy="342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9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87B90-A9A3-8DA9-9286-C305403B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7788"/>
          </a:xfrm>
        </p:spPr>
        <p:txBody>
          <a:bodyPr>
            <a:normAutofit/>
          </a:bodyPr>
          <a:lstStyle/>
          <a:p>
            <a:r>
              <a:rPr lang="en-US" sz="36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8AAC-77AC-6A0C-8B1B-EA7E1562A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420" y="1172817"/>
            <a:ext cx="8595360" cy="52478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Problem and 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Market Trends and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Modeling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Business Recommendations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Q &amp; 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Appendix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Sources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2045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6BA7D-3476-6711-6392-4EC6D5AF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30" y="915233"/>
            <a:ext cx="4764381" cy="533874"/>
          </a:xfrm>
        </p:spPr>
        <p:txBody>
          <a:bodyPr>
            <a:normAutofit/>
          </a:bodyPr>
          <a:lstStyle/>
          <a:p>
            <a:r>
              <a:rPr lang="en-US" sz="2800"/>
              <a:t>Sarima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2C64-F8A7-8A10-C80A-1BD2254F0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53" y="1762218"/>
            <a:ext cx="4588687" cy="3523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Builds on ARIMA </a:t>
            </a:r>
            <a:endParaRPr lang="en-US"/>
          </a:p>
          <a:p>
            <a:pPr lvl="1"/>
            <a:r>
              <a:rPr lang="en-US" sz="3000"/>
              <a:t>additional parameters</a:t>
            </a:r>
          </a:p>
          <a:p>
            <a:r>
              <a:rPr lang="en-US" sz="3200"/>
              <a:t>Models seasonal component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0016699-7F37-C4B9-E325-1A02E121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743" y="950359"/>
            <a:ext cx="6493247" cy="50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98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95192-AEE2-1621-ED35-7D76CB8A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47" y="575310"/>
            <a:ext cx="2406015" cy="601662"/>
          </a:xfrm>
        </p:spPr>
        <p:txBody>
          <a:bodyPr>
            <a:normAutofit fontScale="90000"/>
          </a:bodyPr>
          <a:lstStyle/>
          <a:p>
            <a:r>
              <a:rPr lang="en-US" sz="3000"/>
              <a:t>LSTM Model</a:t>
            </a:r>
            <a:r>
              <a:rPr lang="en-US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9AAB-7506-CEF9-564F-6BEBB3EF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97" y="1409700"/>
            <a:ext cx="4499610" cy="4141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/>
            <a:r>
              <a:rPr lang="en-US" sz="3200"/>
              <a:t>RNN – Recurrent Neural Network</a:t>
            </a:r>
          </a:p>
          <a:p>
            <a:pPr marL="571500" indent="-571500"/>
            <a:r>
              <a:rPr lang="en-US" sz="3200"/>
              <a:t>Good for Long-Term trends, Seasonality</a:t>
            </a:r>
          </a:p>
          <a:p>
            <a:pPr marL="571500" indent="-571500"/>
            <a:r>
              <a:rPr lang="en-US" sz="3200"/>
              <a:t>Not the Best fit for our Data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08E6521-374E-FD18-D4F8-A7DE051BE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066733"/>
            <a:ext cx="5867400" cy="472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15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95192-AEE2-1621-ED35-7D76CB8A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85177"/>
          </a:xfrm>
        </p:spPr>
        <p:txBody>
          <a:bodyPr>
            <a:normAutofit/>
          </a:bodyPr>
          <a:lstStyle/>
          <a:p>
            <a:r>
              <a:rPr lang="en-US" sz="3200"/>
              <a:t>ETS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9AAB-7506-CEF9-564F-6BEBB3EF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4" y="1150937"/>
            <a:ext cx="8595360" cy="4351337"/>
          </a:xfrm>
        </p:spPr>
        <p:txBody>
          <a:bodyPr>
            <a:normAutofit/>
          </a:bodyPr>
          <a:lstStyle/>
          <a:p>
            <a:r>
              <a:rPr lang="en-US" sz="2800"/>
              <a:t>Effective with highly-seasonal time series</a:t>
            </a:r>
          </a:p>
          <a:p>
            <a:pPr lvl="1"/>
            <a:r>
              <a:rPr lang="en-US" sz="2400"/>
              <a:t>Data was not seasonal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79C16-2450-A480-04AD-5E68C361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62" y="2186377"/>
            <a:ext cx="7769334" cy="456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35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98499-6B71-FA76-47BF-7D28C760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3200"/>
              <a:t>GARCH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E9FE-4914-2541-A7E6-E01AD822F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2800"/>
              <a:t>Effective with volatile data</a:t>
            </a:r>
          </a:p>
          <a:p>
            <a:pPr lvl="1"/>
            <a:r>
              <a:rPr lang="en-US" sz="2400"/>
              <a:t>Allows for Heteroskedasticity(changing volatility over time)</a:t>
            </a:r>
          </a:p>
          <a:p>
            <a:r>
              <a:rPr lang="en-US" sz="2800"/>
              <a:t>High performance </a:t>
            </a:r>
          </a:p>
          <a:p>
            <a:pPr lvl="1"/>
            <a:r>
              <a:rPr lang="en-US" sz="2400"/>
              <a:t>AIC</a:t>
            </a:r>
          </a:p>
          <a:p>
            <a:pPr lvl="1"/>
            <a:r>
              <a:rPr lang="en-US" sz="2400"/>
              <a:t>BIC</a:t>
            </a:r>
          </a:p>
          <a:p>
            <a:pPr lvl="1"/>
            <a:r>
              <a:rPr lang="en-US" sz="2400"/>
              <a:t>RMSE</a:t>
            </a:r>
          </a:p>
          <a:p>
            <a:pPr lvl="1"/>
            <a:r>
              <a:rPr lang="en-US" sz="2400"/>
              <a:t>MSE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8754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98499-6B71-FA76-47BF-7D28C760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3200"/>
              <a:t>GARCH Model-Cotton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E9FE-4914-2541-A7E6-E01AD822F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/>
              <a:t>Shorter confidence intervals </a:t>
            </a:r>
          </a:p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88FE0-64C4-A3CF-F152-762A93246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80" y="2216676"/>
            <a:ext cx="6809232" cy="427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6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98499-6B71-FA76-47BF-7D28C760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91587"/>
            <a:ext cx="9692640" cy="981433"/>
          </a:xfrm>
        </p:spPr>
        <p:txBody>
          <a:bodyPr>
            <a:normAutofit/>
          </a:bodyPr>
          <a:lstStyle/>
          <a:p>
            <a:r>
              <a:rPr lang="en-US" sz="2800"/>
              <a:t>GARCH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E9FE-4914-2541-A7E6-E01AD822F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052" y="1164607"/>
            <a:ext cx="8595360" cy="4351337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3200"/>
              <a:t>Residuals and volatility – Cotton</a:t>
            </a:r>
          </a:p>
          <a:p>
            <a:pPr marL="274320" lvl="1" indent="0">
              <a:buNone/>
            </a:pPr>
            <a:r>
              <a:rPr lang="en-US" sz="1800"/>
              <a:t>Index shows number of periods in months </a:t>
            </a:r>
          </a:p>
          <a:p>
            <a:pPr marL="274320" lvl="1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85A4F3-5B74-3103-5EA0-71AA7B162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2" y="1987638"/>
            <a:ext cx="7949220" cy="46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7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6892-0E74-DDC8-2C8C-21C50D319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Business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1E660-7804-65D5-C835-703DD339E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95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C8B18-329D-7BBC-A76C-F3232A33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3200"/>
              <a:t>Model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8572-382C-FE9A-A982-7A21ED59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2800"/>
              <a:t>Recommended - The GARCH models consistently performed well</a:t>
            </a:r>
          </a:p>
          <a:p>
            <a:pPr lvl="1"/>
            <a:r>
              <a:rPr lang="en-US" sz="2200"/>
              <a:t>Commodity data is highly volatile</a:t>
            </a:r>
          </a:p>
          <a:p>
            <a:pPr lvl="1"/>
            <a:r>
              <a:rPr lang="en-US" sz="2200"/>
              <a:t>Good predictions</a:t>
            </a:r>
          </a:p>
          <a:p>
            <a:pPr lvl="1"/>
            <a:r>
              <a:rPr lang="en-US" sz="2200"/>
              <a:t>Measure of volatility</a:t>
            </a:r>
          </a:p>
          <a:p>
            <a:pPr marL="274320" lvl="1" indent="0">
              <a:buNone/>
            </a:pPr>
            <a:endParaRPr lang="en-US"/>
          </a:p>
          <a:p>
            <a:r>
              <a:rPr lang="en-US" sz="2800"/>
              <a:t>The ARIMA models performed well – could use in times of more certainty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1517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6863B2-0013-AF02-FC16-0BF18A6874D4}"/>
              </a:ext>
            </a:extLst>
          </p:cNvPr>
          <p:cNvSpPr>
            <a:spLocks noGrp="1"/>
          </p:cNvSpPr>
          <p:nvPr/>
        </p:nvSpPr>
        <p:spPr>
          <a:xfrm>
            <a:off x="-3513" y="-1438"/>
            <a:ext cx="3842268" cy="1013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3000">
                <a:solidFill>
                  <a:srgbClr val="FFFFFF"/>
                </a:solidFill>
              </a:rPr>
              <a:t>Using different timeframes </a:t>
            </a:r>
          </a:p>
        </p:txBody>
      </p:sp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A4A3A1A0-237D-4743-DB0F-2473E276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168" y="-3358"/>
            <a:ext cx="8131628" cy="68647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1F6D29-BA94-648E-A53C-8FF693C1A096}"/>
              </a:ext>
            </a:extLst>
          </p:cNvPr>
          <p:cNvSpPr>
            <a:spLocks noGrp="1"/>
          </p:cNvSpPr>
          <p:nvPr/>
        </p:nvSpPr>
        <p:spPr>
          <a:xfrm>
            <a:off x="-107041" y="1819866"/>
            <a:ext cx="3244666" cy="34115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>
                <a:solidFill>
                  <a:srgbClr val="FFFFFF"/>
                </a:solidFill>
              </a:rPr>
              <a:t>Model performance differed by timeframe </a:t>
            </a:r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87049B-0CB1-2333-8206-E45DC0C6C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16261"/>
              </p:ext>
            </p:extLst>
          </p:nvPr>
        </p:nvGraphicFramePr>
        <p:xfrm>
          <a:off x="6485844" y="3966210"/>
          <a:ext cx="477202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4167487835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519125464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375812608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Commodity​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All Data​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Recent Data 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42618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Aluminum​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106.13​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117.4017​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6014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Sugar​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0.0106</a:t>
                      </a:r>
                      <a:endParaRPr lang="en-US" sz="180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0.0113</a:t>
                      </a:r>
                      <a:endParaRPr lang="en-US" sz="180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6433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Cotton​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0.05219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0.05912</a:t>
                      </a:r>
                      <a:endParaRPr lang="en-US" sz="180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1439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Coffee​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0.1102</a:t>
                      </a:r>
                      <a:endParaRPr lang="en-US" sz="180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0.10039</a:t>
                      </a:r>
                      <a:endParaRPr lang="en-US" sz="180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6712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Corn​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0.2246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0.269</a:t>
                      </a:r>
                      <a:endParaRPr lang="en-US" sz="180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895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Soybean​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0.5071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0.502</a:t>
                      </a:r>
                      <a:endParaRPr lang="en-US" sz="1800">
                        <a:effectLst/>
                        <a:latin typeface="Century 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9067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Soybean Oil​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0.022​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77466"/>
                  </a:ext>
                </a:extLst>
              </a:tr>
            </a:tbl>
          </a:graphicData>
        </a:graphic>
      </p:graphicFrame>
      <p:sp>
        <p:nvSpPr>
          <p:cNvPr id="11" name="TextBox 1">
            <a:extLst>
              <a:ext uri="{FF2B5EF4-FFF2-40B4-BE49-F238E27FC236}">
                <a16:creationId xmlns:a16="http://schemas.microsoft.com/office/drawing/2014/main" id="{E30BD9AC-3E00-FD7B-F36D-7FD5909AB10D}"/>
              </a:ext>
            </a:extLst>
          </p:cNvPr>
          <p:cNvSpPr txBox="1"/>
          <p:nvPr/>
        </p:nvSpPr>
        <p:spPr>
          <a:xfrm>
            <a:off x="6454761" y="3529936"/>
            <a:ext cx="412844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ARIMA models RMSE by Timeframe</a:t>
            </a:r>
          </a:p>
        </p:txBody>
      </p:sp>
    </p:spTree>
    <p:extLst>
      <p:ext uri="{BB962C8B-B14F-4D97-AF65-F5344CB8AC3E}">
        <p14:creationId xmlns:p14="http://schemas.microsoft.com/office/powerpoint/2010/main" val="176122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F49ED-0252-0951-1C1B-CA347163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Decision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7F07-BDC3-41F7-0C21-630F71D2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2800"/>
              <a:t>Forecast predictions can be used in decision modeling</a:t>
            </a:r>
          </a:p>
          <a:p>
            <a:pPr lvl="1"/>
            <a:r>
              <a:rPr lang="en-US" sz="2400"/>
              <a:t>Factor inventory cost and projected future costs</a:t>
            </a:r>
          </a:p>
          <a:p>
            <a:pPr lvl="1"/>
            <a:r>
              <a:rPr lang="en-US" sz="2400"/>
              <a:t>A decision model can incorporate confidence intervals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9839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6892-0E74-DDC8-2C8C-21C50D319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Problem &amp;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1E660-7804-65D5-C835-703DD339E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F78D3-C963-7530-AD20-A265C299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E212108-9634-0387-AD30-32486BE91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989381"/>
              </p:ext>
            </p:extLst>
          </p:nvPr>
        </p:nvGraphicFramePr>
        <p:xfrm>
          <a:off x="375478" y="2208695"/>
          <a:ext cx="10576677" cy="3782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255">
                  <a:extLst>
                    <a:ext uri="{9D8B030D-6E8A-4147-A177-3AD203B41FA5}">
                      <a16:colId xmlns:a16="http://schemas.microsoft.com/office/drawing/2014/main" val="2790667523"/>
                    </a:ext>
                  </a:extLst>
                </a:gridCol>
                <a:gridCol w="744974">
                  <a:extLst>
                    <a:ext uri="{9D8B030D-6E8A-4147-A177-3AD203B41FA5}">
                      <a16:colId xmlns:a16="http://schemas.microsoft.com/office/drawing/2014/main" val="3520574473"/>
                    </a:ext>
                  </a:extLst>
                </a:gridCol>
                <a:gridCol w="627347">
                  <a:extLst>
                    <a:ext uri="{9D8B030D-6E8A-4147-A177-3AD203B41FA5}">
                      <a16:colId xmlns:a16="http://schemas.microsoft.com/office/drawing/2014/main" val="1374850725"/>
                    </a:ext>
                  </a:extLst>
                </a:gridCol>
                <a:gridCol w="627347">
                  <a:extLst>
                    <a:ext uri="{9D8B030D-6E8A-4147-A177-3AD203B41FA5}">
                      <a16:colId xmlns:a16="http://schemas.microsoft.com/office/drawing/2014/main" val="3850374341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1768329733"/>
                    </a:ext>
                  </a:extLst>
                </a:gridCol>
                <a:gridCol w="682763">
                  <a:extLst>
                    <a:ext uri="{9D8B030D-6E8A-4147-A177-3AD203B41FA5}">
                      <a16:colId xmlns:a16="http://schemas.microsoft.com/office/drawing/2014/main" val="2674733971"/>
                    </a:ext>
                  </a:extLst>
                </a:gridCol>
                <a:gridCol w="779745">
                  <a:extLst>
                    <a:ext uri="{9D8B030D-6E8A-4147-A177-3AD203B41FA5}">
                      <a16:colId xmlns:a16="http://schemas.microsoft.com/office/drawing/2014/main" val="1336492120"/>
                    </a:ext>
                  </a:extLst>
                </a:gridCol>
                <a:gridCol w="886083">
                  <a:extLst>
                    <a:ext uri="{9D8B030D-6E8A-4147-A177-3AD203B41FA5}">
                      <a16:colId xmlns:a16="http://schemas.microsoft.com/office/drawing/2014/main" val="1393554142"/>
                    </a:ext>
                  </a:extLst>
                </a:gridCol>
                <a:gridCol w="862603">
                  <a:extLst>
                    <a:ext uri="{9D8B030D-6E8A-4147-A177-3AD203B41FA5}">
                      <a16:colId xmlns:a16="http://schemas.microsoft.com/office/drawing/2014/main" val="2974309768"/>
                    </a:ext>
                  </a:extLst>
                </a:gridCol>
                <a:gridCol w="1032510">
                  <a:extLst>
                    <a:ext uri="{9D8B030D-6E8A-4147-A177-3AD203B41FA5}">
                      <a16:colId xmlns:a16="http://schemas.microsoft.com/office/drawing/2014/main" val="3113472170"/>
                    </a:ext>
                  </a:extLst>
                </a:gridCol>
                <a:gridCol w="1009636">
                  <a:extLst>
                    <a:ext uri="{9D8B030D-6E8A-4147-A177-3AD203B41FA5}">
                      <a16:colId xmlns:a16="http://schemas.microsoft.com/office/drawing/2014/main" val="3095006768"/>
                    </a:ext>
                  </a:extLst>
                </a:gridCol>
                <a:gridCol w="836463">
                  <a:extLst>
                    <a:ext uri="{9D8B030D-6E8A-4147-A177-3AD203B41FA5}">
                      <a16:colId xmlns:a16="http://schemas.microsoft.com/office/drawing/2014/main" val="3464476310"/>
                    </a:ext>
                  </a:extLst>
                </a:gridCol>
                <a:gridCol w="927952">
                  <a:extLst>
                    <a:ext uri="{9D8B030D-6E8A-4147-A177-3AD203B41FA5}">
                      <a16:colId xmlns:a16="http://schemas.microsoft.com/office/drawing/2014/main" val="2028584851"/>
                    </a:ext>
                  </a:extLst>
                </a:gridCol>
              </a:tblGrid>
              <a:tr h="4476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Commodity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March 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April 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May 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June 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July 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August 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September 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October 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November 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December 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January 2024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February 2024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47950"/>
                  </a:ext>
                </a:extLst>
              </a:tr>
              <a:tr h="4764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Sugar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0.11639059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0.116391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0.116391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0.116391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0.116391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0.11639059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0.11639059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0.11639059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0.11639059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0.11639059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0.11639059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0.11639059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extLst>
                  <a:ext uri="{0D108BD9-81ED-4DB2-BD59-A6C34878D82A}">
                    <a16:rowId xmlns:a16="http://schemas.microsoft.com/office/drawing/2014/main" val="3914970684"/>
                  </a:ext>
                </a:extLst>
              </a:tr>
              <a:tr h="4764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Coffee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0.83820136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0.832699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0.827336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0.822109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0.817014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0.81204744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0.807206654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0.802488261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0.797889168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0.79340636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0.789036896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0.78477791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extLst>
                  <a:ext uri="{0D108BD9-81ED-4DB2-BD59-A6C34878D82A}">
                    <a16:rowId xmlns:a16="http://schemas.microsoft.com/office/drawing/2014/main" val="3358533265"/>
                  </a:ext>
                </a:extLst>
              </a:tr>
              <a:tr h="4764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Aluminum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1338.16666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1338.167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1338.167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1338.167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1338.167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1338.16662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1338.166612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1338.166605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1338.166597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1338.166589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1338.166581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1338.166573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extLst>
                  <a:ext uri="{0D108BD9-81ED-4DB2-BD59-A6C34878D82A}">
                    <a16:rowId xmlns:a16="http://schemas.microsoft.com/office/drawing/2014/main" val="3334224736"/>
                  </a:ext>
                </a:extLst>
              </a:tr>
              <a:tr h="4764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Soybean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15.266169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15.25313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15.2401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15.22709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15.2141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15.2011295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15.1881753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15.17523894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15.1623204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15.14941965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15.13653667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15.12367143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extLst>
                  <a:ext uri="{0D108BD9-81ED-4DB2-BD59-A6C34878D82A}">
                    <a16:rowId xmlns:a16="http://schemas.microsoft.com/office/drawing/2014/main" val="3301920380"/>
                  </a:ext>
                </a:extLst>
              </a:tr>
              <a:tr h="4764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Soybean Oil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0.2654041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0.265404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0.265404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0.265404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0.265404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0.2654041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0.2654041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0.2654041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0.2654041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0.2654041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0.2654041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0.2654041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extLst>
                  <a:ext uri="{0D108BD9-81ED-4DB2-BD59-A6C34878D82A}">
                    <a16:rowId xmlns:a16="http://schemas.microsoft.com/office/drawing/2014/main" val="3198460712"/>
                  </a:ext>
                </a:extLst>
              </a:tr>
              <a:tr h="4764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6.77390659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6.768205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6.76251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6.756823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6.751142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6.74546872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6.739802314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6.73414294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6.728490592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6.72284526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6.717206937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6.711575613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extLst>
                  <a:ext uri="{0D108BD9-81ED-4DB2-BD59-A6C34878D82A}">
                    <a16:rowId xmlns:a16="http://schemas.microsoft.com/office/drawing/2014/main" val="3493210236"/>
                  </a:ext>
                </a:extLst>
              </a:tr>
              <a:tr h="4764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Cotton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0.83820136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0.832699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0.827336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0.822109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0.817014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0.81204744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0.807206654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0.802488261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0.797889168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0.79340636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0.789036896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0.78477791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8" marR="7968" marT="7968" marB="0" anchor="b"/>
                </a:tc>
                <a:extLst>
                  <a:ext uri="{0D108BD9-81ED-4DB2-BD59-A6C34878D82A}">
                    <a16:rowId xmlns:a16="http://schemas.microsoft.com/office/drawing/2014/main" val="258875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39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60A88-541C-30AE-D332-B4053829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2800"/>
              <a:t>Conclusions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2B67BD-045D-3983-161D-46C2CFA3933A}"/>
              </a:ext>
            </a:extLst>
          </p:cNvPr>
          <p:cNvSpPr txBox="1">
            <a:spLocks/>
          </p:cNvSpPr>
          <p:nvPr/>
        </p:nvSpPr>
        <p:spPr>
          <a:xfrm>
            <a:off x="1265830" y="187234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Prices cyclical</a:t>
            </a:r>
          </a:p>
          <a:p>
            <a:r>
              <a:rPr lang="en-US" sz="3200"/>
              <a:t>Prices subject to volatility</a:t>
            </a:r>
          </a:p>
          <a:p>
            <a:r>
              <a:rPr lang="en-US" sz="3200"/>
              <a:t>GARCH Model for forecasting</a:t>
            </a:r>
          </a:p>
          <a:p>
            <a:r>
              <a:rPr lang="en-US" sz="3200"/>
              <a:t>Opportunity for decision modeling using forecast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87041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6892-0E74-DDC8-2C8C-21C50D319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1E660-7804-65D5-C835-703DD339E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36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6892-0E74-DDC8-2C8C-21C50D319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1E660-7804-65D5-C835-703DD339E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9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4B980-21F9-AFE9-2D79-F878872A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100">
                <a:solidFill>
                  <a:srgbClr val="FFFFFF"/>
                </a:solidFill>
              </a:rPr>
              <a:t>Coffee Seasonality</a:t>
            </a:r>
            <a:br>
              <a:rPr lang="en-US" sz="2100"/>
            </a:br>
            <a:br>
              <a:rPr lang="en-US" sz="2100"/>
            </a:br>
            <a:r>
              <a:rPr lang="en-US" sz="2100">
                <a:solidFill>
                  <a:srgbClr val="FFFFFF"/>
                </a:solidFill>
              </a:rPr>
              <a:t>Slight dip in average coffee prices from May into June but otherwise prices hold relatively consistent through January – December. </a:t>
            </a:r>
            <a:br>
              <a:rPr lang="en-US" sz="2100"/>
            </a:br>
            <a:br>
              <a:rPr lang="en-US" sz="2100"/>
            </a:br>
            <a:r>
              <a:rPr lang="en-US" sz="2100">
                <a:solidFill>
                  <a:srgbClr val="FFFFFF"/>
                </a:solidFill>
              </a:rPr>
              <a:t> </a:t>
            </a:r>
            <a:br>
              <a:rPr lang="en-US" sz="2100"/>
            </a:br>
            <a:endParaRPr lang="en-US" sz="2100">
              <a:solidFill>
                <a:srgbClr val="FFFFFF"/>
              </a:solidFill>
            </a:endParaRPr>
          </a:p>
        </p:txBody>
      </p:sp>
      <p:sp useBgFill="1">
        <p:nvSpPr>
          <p:cNvPr id="67" name="Rectangle 59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A382C1E-07DB-8441-A0A5-ECA94C8D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5" y="1027157"/>
            <a:ext cx="6616823" cy="4797197"/>
          </a:xfrm>
          <a:prstGeom prst="rect">
            <a:avLst/>
          </a:prstGeom>
        </p:spPr>
      </p:pic>
      <p:sp>
        <p:nvSpPr>
          <p:cNvPr id="68" name="Rectangle 61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40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4B980-21F9-AFE9-2D79-F878872A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100">
                <a:solidFill>
                  <a:srgbClr val="FFFFFF"/>
                </a:solidFill>
              </a:rPr>
              <a:t>Cotton Seasonality</a:t>
            </a:r>
            <a:br>
              <a:rPr lang="en-US" sz="2100"/>
            </a:br>
            <a:br>
              <a:rPr lang="en-US" sz="2100"/>
            </a:br>
            <a:r>
              <a:rPr lang="en-US" sz="2100">
                <a:solidFill>
                  <a:srgbClr val="FFFFFF"/>
                </a:solidFill>
              </a:rPr>
              <a:t>Slight dip in average cotton prices from June into July but otherwise prices hold relatively consistent through January – December. </a:t>
            </a:r>
            <a:br>
              <a:rPr lang="en-US" sz="2100"/>
            </a:br>
            <a:br>
              <a:rPr lang="en-US" sz="2100"/>
            </a:br>
            <a:r>
              <a:rPr lang="en-US" sz="2100">
                <a:solidFill>
                  <a:srgbClr val="FFFFFF"/>
                </a:solidFill>
              </a:rPr>
              <a:t> </a:t>
            </a:r>
            <a:br>
              <a:rPr lang="en-US" sz="2100"/>
            </a:br>
            <a:endParaRPr lang="en-US" sz="2100">
              <a:solidFill>
                <a:srgbClr val="FFFFFF"/>
              </a:solidFill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F24ED2DC-0DA8-E659-A281-699FB6C4F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375" y="1027157"/>
            <a:ext cx="6616823" cy="479719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55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4B980-21F9-AFE9-2D79-F878872A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100">
                <a:solidFill>
                  <a:srgbClr val="FFFFFF"/>
                </a:solidFill>
              </a:rPr>
              <a:t>Corn Seasonality</a:t>
            </a:r>
            <a:br>
              <a:rPr lang="en-US" sz="2100"/>
            </a:br>
            <a:br>
              <a:rPr lang="en-US" sz="2100"/>
            </a:br>
            <a:r>
              <a:rPr lang="en-US" sz="2100">
                <a:solidFill>
                  <a:srgbClr val="FFFFFF"/>
                </a:solidFill>
              </a:rPr>
              <a:t>Average corn prices trend slightly higher from January-June, drop in July and stay lower until a slight increase in December. </a:t>
            </a:r>
            <a:br>
              <a:rPr lang="en-US" sz="2100"/>
            </a:br>
            <a:br>
              <a:rPr lang="en-US" sz="2100"/>
            </a:br>
            <a:r>
              <a:rPr lang="en-US" sz="2100">
                <a:solidFill>
                  <a:srgbClr val="FFFFFF"/>
                </a:solidFill>
              </a:rPr>
              <a:t> </a:t>
            </a:r>
            <a:br>
              <a:rPr lang="en-US" sz="2100"/>
            </a:br>
            <a:endParaRPr lang="en-US" sz="2100">
              <a:solidFill>
                <a:srgbClr val="FFFFFF"/>
              </a:solidFill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F24ED2DC-0DA8-E659-A281-699FB6C4F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375" y="1030652"/>
            <a:ext cx="6616823" cy="479020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6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4B980-21F9-AFE9-2D79-F878872A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841" y="758952"/>
            <a:ext cx="3337973" cy="38392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100">
                <a:solidFill>
                  <a:srgbClr val="FFFFFF"/>
                </a:solidFill>
              </a:rPr>
              <a:t>Soybean Oil Seasonality</a:t>
            </a:r>
            <a:br>
              <a:rPr lang="en-US" sz="2100"/>
            </a:br>
            <a:br>
              <a:rPr lang="en-US" sz="2100"/>
            </a:br>
            <a:r>
              <a:rPr lang="en-US" sz="2100">
                <a:solidFill>
                  <a:srgbClr val="FFFFFF"/>
                </a:solidFill>
              </a:rPr>
              <a:t>Slight dip in average Soybean Oil prices from June into July but otherwise prices hold relatively consistent through January – December.</a:t>
            </a:r>
            <a:br>
              <a:rPr lang="en-US" sz="2100"/>
            </a:br>
            <a:br>
              <a:rPr lang="en-US" sz="2100"/>
            </a:br>
            <a:r>
              <a:rPr lang="en-US" sz="2100">
                <a:solidFill>
                  <a:srgbClr val="FFFFFF"/>
                </a:solidFill>
              </a:rPr>
              <a:t> </a:t>
            </a:r>
            <a:br>
              <a:rPr lang="en-US" sz="2100"/>
            </a:br>
            <a:endParaRPr lang="en-US" sz="2100">
              <a:solidFill>
                <a:srgbClr val="FFFFFF"/>
              </a:solidFill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24ED2DC-0DA8-E659-A281-699FB6C4F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375" y="1027157"/>
            <a:ext cx="6616823" cy="479719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3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4B980-21F9-AFE9-2D79-F878872A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841" y="758952"/>
            <a:ext cx="3004598" cy="38392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100">
                <a:solidFill>
                  <a:srgbClr val="FFFFFF"/>
                </a:solidFill>
              </a:rPr>
              <a:t>Soybean Seasonality</a:t>
            </a:r>
            <a:br>
              <a:rPr lang="en-US" sz="2100"/>
            </a:br>
            <a:br>
              <a:rPr lang="en-US" sz="2100"/>
            </a:br>
            <a:r>
              <a:rPr lang="en-US" sz="2100">
                <a:solidFill>
                  <a:srgbClr val="FFFFFF"/>
                </a:solidFill>
              </a:rPr>
              <a:t>Slight increase in average Soybean prices in May and June and a slight decrease in prices August-September but overall, relatively consistent prices.  </a:t>
            </a:r>
            <a:br>
              <a:rPr lang="en-US" sz="2100"/>
            </a:br>
            <a:r>
              <a:rPr lang="en-US" sz="2100">
                <a:solidFill>
                  <a:srgbClr val="FFFFFF"/>
                </a:solidFill>
              </a:rPr>
              <a:t> </a:t>
            </a:r>
            <a:br>
              <a:rPr lang="en-US" sz="2100"/>
            </a:br>
            <a:endParaRPr lang="en-US" sz="2100">
              <a:solidFill>
                <a:srgbClr val="FFFFFF"/>
              </a:solidFill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F24ED2DC-0DA8-E659-A281-699FB6C4F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375" y="1030652"/>
            <a:ext cx="6616823" cy="479020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4B980-21F9-AFE9-2D79-F878872A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841" y="758952"/>
            <a:ext cx="3004598" cy="38392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100">
                <a:solidFill>
                  <a:srgbClr val="FFFFFF"/>
                </a:solidFill>
              </a:rPr>
              <a:t>Sugar Seasonality</a:t>
            </a:r>
            <a:br>
              <a:rPr lang="en-US" sz="2100"/>
            </a:br>
            <a:br>
              <a:rPr lang="en-US" sz="2100"/>
            </a:br>
            <a:r>
              <a:rPr lang="en-US" sz="2100">
                <a:solidFill>
                  <a:srgbClr val="FFFFFF"/>
                </a:solidFill>
              </a:rPr>
              <a:t>Sugar prices tend to be slightly lower April-September but overall, relatively consistent prices (there is a large outlier in 1974 that may be inflating November average prices).  </a:t>
            </a:r>
            <a:br>
              <a:rPr lang="en-US" sz="2100"/>
            </a:br>
            <a:r>
              <a:rPr lang="en-US" sz="2100">
                <a:solidFill>
                  <a:srgbClr val="FFFFFF"/>
                </a:solidFill>
              </a:rPr>
              <a:t> </a:t>
            </a:r>
            <a:br>
              <a:rPr lang="en-US" sz="2100"/>
            </a:br>
            <a:endParaRPr lang="en-US" sz="2100">
              <a:solidFill>
                <a:srgbClr val="FFFFFF"/>
              </a:solidFill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F24ED2DC-0DA8-E659-A281-699FB6C4F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375" y="1030652"/>
            <a:ext cx="6616822" cy="479020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59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4931F-4563-13B1-3B91-13629680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15" y="2056"/>
            <a:ext cx="3532064" cy="563563"/>
          </a:xfrm>
        </p:spPr>
        <p:txBody>
          <a:bodyPr>
            <a:normAutofit/>
          </a:bodyPr>
          <a:lstStyle/>
          <a:p>
            <a:r>
              <a:rPr lang="en-US" sz="3000"/>
              <a:t>Business Problem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07CC6-A1E3-2984-2409-1454D422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15" y="1415512"/>
            <a:ext cx="9861054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ea typeface="+mn-lt"/>
                <a:cs typeface="+mn-lt"/>
              </a:rPr>
              <a:t>Unknown Commodities Pricing - </a:t>
            </a:r>
            <a:endParaRPr lang="en-US" sz="360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 </a:t>
            </a:r>
            <a:r>
              <a:rPr lang="en-US" sz="2400">
                <a:ea typeface="+mn-lt"/>
                <a:cs typeface="+mn-lt"/>
              </a:rPr>
              <a:t>Aluminum, Sugar, Coffee, Cotton, Soybeans, Soybean Oil, Corn</a:t>
            </a:r>
            <a:endParaRPr lang="en-US" sz="2400"/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3600">
                <a:ea typeface="+mn-lt"/>
                <a:cs typeface="+mn-lt"/>
              </a:rPr>
              <a:t>Missed opportunity -  </a:t>
            </a:r>
            <a:endParaRPr lang="en-US"/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     Proactive Pricing Measures for Future</a:t>
            </a:r>
            <a:endParaRPr lang="en-US" sz="2400"/>
          </a:p>
          <a:p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4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4B980-21F9-AFE9-2D79-F878872A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841" y="758952"/>
            <a:ext cx="3004598" cy="38392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100">
                <a:solidFill>
                  <a:srgbClr val="FFFFFF"/>
                </a:solidFill>
              </a:rPr>
              <a:t>Aluminum Seasonality</a:t>
            </a:r>
            <a:br>
              <a:rPr lang="en-US" sz="2100"/>
            </a:br>
            <a:br>
              <a:rPr lang="en-US" sz="2100"/>
            </a:br>
            <a:r>
              <a:rPr lang="en-US" sz="2100">
                <a:solidFill>
                  <a:srgbClr val="FFFFFF"/>
                </a:solidFill>
              </a:rPr>
              <a:t>Aluminum prices tend to be slightly higher February –April but overall, relatively consistent prices.  </a:t>
            </a:r>
            <a:br>
              <a:rPr lang="en-US" sz="2100"/>
            </a:br>
            <a:r>
              <a:rPr lang="en-US" sz="2100">
                <a:solidFill>
                  <a:srgbClr val="FFFFFF"/>
                </a:solidFill>
              </a:rPr>
              <a:t> </a:t>
            </a:r>
            <a:br>
              <a:rPr lang="en-US" sz="2100"/>
            </a:br>
            <a:endParaRPr lang="en-US" sz="2100">
              <a:solidFill>
                <a:srgbClr val="FFFFFF"/>
              </a:solidFill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F24ED2DC-0DA8-E659-A281-699FB6C4F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375" y="1030652"/>
            <a:ext cx="6616822" cy="479020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7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58377-248C-0D8D-D0A6-C9A6E683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3200"/>
              <a:t>Market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3C06-BEE5-5238-6231-CE67E674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Inflation currently - Aluminum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AC03E-E4DB-218B-5853-E2A930107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82" y="2195005"/>
            <a:ext cx="7278116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78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B3B3C7-50DD-4474-3576-6A68F8C15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197140"/>
              </p:ext>
            </p:extLst>
          </p:nvPr>
        </p:nvGraphicFramePr>
        <p:xfrm>
          <a:off x="1092227" y="1167371"/>
          <a:ext cx="9990090" cy="525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575">
                  <a:extLst>
                    <a:ext uri="{9D8B030D-6E8A-4147-A177-3AD203B41FA5}">
                      <a16:colId xmlns:a16="http://schemas.microsoft.com/office/drawing/2014/main" val="3792934398"/>
                    </a:ext>
                  </a:extLst>
                </a:gridCol>
                <a:gridCol w="2021379">
                  <a:extLst>
                    <a:ext uri="{9D8B030D-6E8A-4147-A177-3AD203B41FA5}">
                      <a16:colId xmlns:a16="http://schemas.microsoft.com/office/drawing/2014/main" val="1613956554"/>
                    </a:ext>
                  </a:extLst>
                </a:gridCol>
                <a:gridCol w="1864163">
                  <a:extLst>
                    <a:ext uri="{9D8B030D-6E8A-4147-A177-3AD203B41FA5}">
                      <a16:colId xmlns:a16="http://schemas.microsoft.com/office/drawing/2014/main" val="3777502905"/>
                    </a:ext>
                  </a:extLst>
                </a:gridCol>
                <a:gridCol w="1829863">
                  <a:extLst>
                    <a:ext uri="{9D8B030D-6E8A-4147-A177-3AD203B41FA5}">
                      <a16:colId xmlns:a16="http://schemas.microsoft.com/office/drawing/2014/main" val="1256200221"/>
                    </a:ext>
                  </a:extLst>
                </a:gridCol>
                <a:gridCol w="1804110">
                  <a:extLst>
                    <a:ext uri="{9D8B030D-6E8A-4147-A177-3AD203B41FA5}">
                      <a16:colId xmlns:a16="http://schemas.microsoft.com/office/drawing/2014/main" val="3615596679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>
                          <a:effectLst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ARIMA​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GARCH​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ETS​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LSTM​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42107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>
                          <a:effectLst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RMSE​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RMSE​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RMSE​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RMSE​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16742505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Aluminum​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106.0232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1276.58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111.0128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485.6076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4732697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Sugar​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0.0106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0.0170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0.0114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0.0413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79606203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Coffee​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0.1102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0.1004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0.1147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0.3820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1251741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Cotton​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u="none" strike="noStrike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0.0522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u="none" strike="noStrike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0.1060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0.0623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0.1740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03830067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Corn​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0.2206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4.3500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0.2820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1.5425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4060079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Soybean​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0.4845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0.05192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0.5410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2.2926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96044396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Soybean Oil​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0.0180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0.0547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0.0197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entury Schoolbook"/>
                        </a:rPr>
                        <a:t>0.1255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8676121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A5EAD47-F5D8-6976-A049-D1D0DDAB9F29}"/>
              </a:ext>
            </a:extLst>
          </p:cNvPr>
          <p:cNvSpPr txBox="1">
            <a:spLocks/>
          </p:cNvSpPr>
          <p:nvPr/>
        </p:nvSpPr>
        <p:spPr>
          <a:xfrm>
            <a:off x="502106" y="194"/>
            <a:ext cx="3936819" cy="4955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/>
              <a:t>Model Comparisons</a:t>
            </a:r>
          </a:p>
        </p:txBody>
      </p:sp>
    </p:spTree>
    <p:extLst>
      <p:ext uri="{BB962C8B-B14F-4D97-AF65-F5344CB8AC3E}">
        <p14:creationId xmlns:p14="http://schemas.microsoft.com/office/powerpoint/2010/main" val="286540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6892-0E74-DDC8-2C8C-21C50D319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1E660-7804-65D5-C835-703DD339E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81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60A88-541C-30AE-D332-B4053829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781B-F8D1-B8DB-B698-DFAE7C0A5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042416"/>
            <a:ext cx="8595360" cy="5137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World Bank: </a:t>
            </a:r>
            <a:r>
              <a:rPr lang="en-US" sz="2000" dirty="0"/>
              <a:t>Commodity Markets – Evolution, Challenges, and Policies</a:t>
            </a:r>
          </a:p>
          <a:p>
            <a:pPr marL="0" indent="0">
              <a:buNone/>
            </a:pPr>
            <a:r>
              <a:rPr lang="en-US" sz="2000" dirty="0"/>
              <a:t>Edited by John </a:t>
            </a:r>
            <a:r>
              <a:rPr lang="en-US" sz="2000" dirty="0" err="1"/>
              <a:t>Baffes</a:t>
            </a:r>
            <a:r>
              <a:rPr lang="en-US" sz="2000" dirty="0"/>
              <a:t> and Peter Nagle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GARCH 101: An Introduction to the use of ARCH/GARCH models in Applied Econometrics</a:t>
            </a:r>
          </a:p>
          <a:p>
            <a:pPr marL="0" indent="0">
              <a:buNone/>
            </a:pPr>
            <a:r>
              <a:rPr lang="en-US" sz="2000" dirty="0"/>
              <a:t>Robert Engle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Price Data Download</a:t>
            </a:r>
            <a:r>
              <a:rPr lang="en-US" sz="2000" dirty="0"/>
              <a:t>: macrotrends</a:t>
            </a:r>
          </a:p>
          <a:p>
            <a:pPr marL="0" indent="0">
              <a:buNone/>
            </a:pPr>
            <a:r>
              <a:rPr lang="en-US" sz="2000" dirty="0"/>
              <a:t>CPI Data: U.S. Bureau of Labor Statistics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1921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03D07-1CBD-7AEE-AA49-C2411BD2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622" y="2774224"/>
            <a:ext cx="3596640" cy="1311955"/>
          </a:xfrm>
        </p:spPr>
        <p:txBody>
          <a:bodyPr>
            <a:noAutofit/>
          </a:bodyPr>
          <a:lstStyle/>
          <a:p>
            <a:r>
              <a:rPr lang="en-US" sz="9600"/>
              <a:t>Scope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3024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F524C-294C-CE12-0D96-7D4275E3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" y="-500519"/>
            <a:ext cx="3045797" cy="1004237"/>
          </a:xfrm>
        </p:spPr>
        <p:txBody>
          <a:bodyPr>
            <a:normAutofit/>
          </a:bodyPr>
          <a:lstStyle/>
          <a:p>
            <a:r>
              <a:rPr lang="en-US" sz="3000"/>
              <a:t>In-Scope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B775-5C65-6251-E9FA-2C112E05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2" y="1763559"/>
            <a:ext cx="4512190" cy="53043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>
                <a:ea typeface="+mn-lt"/>
                <a:cs typeface="+mn-lt"/>
              </a:rPr>
              <a:t>Data Exploration</a:t>
            </a:r>
            <a:endParaRPr lang="en-US"/>
          </a:p>
          <a:p>
            <a:r>
              <a:rPr lang="en-US" sz="3200">
                <a:ea typeface="+mn-lt"/>
                <a:cs typeface="+mn-lt"/>
              </a:rPr>
              <a:t>Selecting and Evaluating Models</a:t>
            </a:r>
            <a:endParaRPr lang="en-US" sz="3200"/>
          </a:p>
          <a:p>
            <a:r>
              <a:rPr lang="en-US" sz="3200">
                <a:ea typeface="+mn-lt"/>
                <a:cs typeface="+mn-lt"/>
              </a:rPr>
              <a:t>3- and 12-month Predictions</a:t>
            </a:r>
            <a:endParaRPr lang="en-US" sz="3200"/>
          </a:p>
          <a:p>
            <a:endParaRPr lang="en-US" sz="3600"/>
          </a:p>
          <a:p>
            <a:endParaRPr lang="en-US"/>
          </a:p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C9515009-2826-03D3-1EF6-A676038D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876" y="1557514"/>
            <a:ext cx="6671569" cy="36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54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72D56-974E-22B0-1919-EAB4CCC0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36" y="49457"/>
            <a:ext cx="3754792" cy="664204"/>
          </a:xfrm>
        </p:spPr>
        <p:txBody>
          <a:bodyPr>
            <a:normAutofit/>
          </a:bodyPr>
          <a:lstStyle/>
          <a:p>
            <a:r>
              <a:rPr lang="en-US" sz="3600"/>
              <a:t>Out-of-Scope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796F-ABF4-964D-DA23-1FA6A202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" y="2132430"/>
            <a:ext cx="7344286" cy="279906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200">
                <a:ea typeface="+mn-lt"/>
                <a:cs typeface="+mn-lt"/>
              </a:rPr>
              <a:t>API Connected Dashboard</a:t>
            </a:r>
            <a:endParaRPr lang="en-US"/>
          </a:p>
          <a:p>
            <a:pPr algn="ctr"/>
            <a:endParaRPr lang="en-US" sz="3200"/>
          </a:p>
          <a:p>
            <a:pPr algn="ctr"/>
            <a:r>
              <a:rPr lang="en-US" sz="3200">
                <a:ea typeface="+mn-lt"/>
                <a:cs typeface="+mn-lt"/>
              </a:rPr>
              <a:t>Decision Models</a:t>
            </a:r>
            <a:endParaRPr lang="en-US" sz="3200"/>
          </a:p>
          <a:p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7A34A55-ED8D-97D7-B861-A68D6DCF5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457" y="171589"/>
            <a:ext cx="4698520" cy="3208030"/>
          </a:xfrm>
          <a:prstGeom prst="rect">
            <a:avLst/>
          </a:prstGeom>
        </p:spPr>
      </p:pic>
      <p:pic>
        <p:nvPicPr>
          <p:cNvPr id="5" name="Picture 5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1BB0D9A9-D2D3-3BD7-B772-0A81784D0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9" y="3491361"/>
            <a:ext cx="5733691" cy="32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9E396-DE4A-EB08-B6AA-7BE54DE4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" y="118110"/>
            <a:ext cx="3672840" cy="554037"/>
          </a:xfrm>
        </p:spPr>
        <p:txBody>
          <a:bodyPr>
            <a:normAutofit/>
          </a:bodyPr>
          <a:lstStyle/>
          <a:p>
            <a:r>
              <a:rPr lang="en-US" sz="3000"/>
              <a:t>Analytical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687E-E3F9-DF03-8F99-BAD6A3235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072" y="2314575"/>
            <a:ext cx="8595360" cy="23701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>
                <a:ea typeface="+mn-lt"/>
                <a:cs typeface="+mn-lt"/>
              </a:rPr>
              <a:t>Appropriate Model Selection</a:t>
            </a:r>
            <a:endParaRPr lang="en-US" sz="3600"/>
          </a:p>
          <a:p>
            <a:pPr algn="ctr"/>
            <a:endParaRPr lang="en-US" sz="3600"/>
          </a:p>
          <a:p>
            <a:pPr algn="ctr"/>
            <a:r>
              <a:rPr lang="en-US" sz="3600">
                <a:ea typeface="+mn-lt"/>
                <a:cs typeface="+mn-lt"/>
              </a:rPr>
              <a:t>Long- and Short-Term Predictions</a:t>
            </a:r>
            <a:endParaRPr lang="en-US" sz="3600"/>
          </a:p>
          <a:p>
            <a:pPr marL="0" indent="0">
              <a:buNone/>
            </a:pPr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3331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6892-0E74-DDC8-2C8C-21C50D319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Market Trends &amp;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1E660-7804-65D5-C835-703DD339E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2865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1035</Words>
  <Application>Microsoft Office PowerPoint</Application>
  <PresentationFormat>Widescreen</PresentationFormat>
  <Paragraphs>321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Century Schoolbook</vt:lpstr>
      <vt:lpstr>Wingdings</vt:lpstr>
      <vt:lpstr>Wingdings 2</vt:lpstr>
      <vt:lpstr>View</vt:lpstr>
      <vt:lpstr>MSBA Project Commodity Pricing</vt:lpstr>
      <vt:lpstr>Agenda</vt:lpstr>
      <vt:lpstr>Problem &amp; Objective</vt:lpstr>
      <vt:lpstr>Business Problem </vt:lpstr>
      <vt:lpstr>Scope</vt:lpstr>
      <vt:lpstr>In-Scope</vt:lpstr>
      <vt:lpstr>Out-of-Scope</vt:lpstr>
      <vt:lpstr>Analytical Objective</vt:lpstr>
      <vt:lpstr>Market Trends &amp; Analysis </vt:lpstr>
      <vt:lpstr>Strong correlation between all agricultural commodities  Less correlation w/ aluminum  Highest correlation between corn &amp; soybean/soybean oil</vt:lpstr>
      <vt:lpstr>Commodities move in the same direction;  6 year cyclical trends</vt:lpstr>
      <vt:lpstr>Market Trends</vt:lpstr>
      <vt:lpstr>Market Trends</vt:lpstr>
      <vt:lpstr>Market Factors</vt:lpstr>
      <vt:lpstr>Market Factors - Volatility</vt:lpstr>
      <vt:lpstr>Seasonality</vt:lpstr>
      <vt:lpstr>Modeling</vt:lpstr>
      <vt:lpstr>Models Attempted</vt:lpstr>
      <vt:lpstr>Arima Model</vt:lpstr>
      <vt:lpstr>Sarima Model</vt:lpstr>
      <vt:lpstr>LSTM Model </vt:lpstr>
      <vt:lpstr>ETS Model</vt:lpstr>
      <vt:lpstr>GARCH Model</vt:lpstr>
      <vt:lpstr>GARCH Model-Cotton Forecast</vt:lpstr>
      <vt:lpstr>GARCH Model</vt:lpstr>
      <vt:lpstr>Business Recommendations</vt:lpstr>
      <vt:lpstr>Model Recommendations</vt:lpstr>
      <vt:lpstr>PowerPoint Presentation</vt:lpstr>
      <vt:lpstr>Decision Modeling</vt:lpstr>
      <vt:lpstr>Results</vt:lpstr>
      <vt:lpstr>Conclusions </vt:lpstr>
      <vt:lpstr>Q &amp; A</vt:lpstr>
      <vt:lpstr>Appendix</vt:lpstr>
      <vt:lpstr>Coffee Seasonality  Slight dip in average coffee prices from May into June but otherwise prices hold relatively consistent through January – December.     </vt:lpstr>
      <vt:lpstr>Cotton Seasonality  Slight dip in average cotton prices from June into July but otherwise prices hold relatively consistent through January – December.     </vt:lpstr>
      <vt:lpstr>Corn Seasonality  Average corn prices trend slightly higher from January-June, drop in July and stay lower until a slight increase in December.     </vt:lpstr>
      <vt:lpstr>Soybean Oil Seasonality  Slight dip in average Soybean Oil prices from June into July but otherwise prices hold relatively consistent through January – December.    </vt:lpstr>
      <vt:lpstr>Soybean Seasonality  Slight increase in average Soybean prices in May and June and a slight decrease in prices August-September but overall, relatively consistent prices.     </vt:lpstr>
      <vt:lpstr>Sugar Seasonality  Sugar prices tend to be slightly lower April-September but overall, relatively consistent prices (there is a large outlier in 1974 that may be inflating November average prices).     </vt:lpstr>
      <vt:lpstr>Aluminum Seasonality  Aluminum prices tend to be slightly higher February –April but overall, relatively consistent prices.     </vt:lpstr>
      <vt:lpstr>Market Trends</vt:lpstr>
      <vt:lpstr>PowerPoint Presentation</vt:lpstr>
      <vt:lpstr>Sources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MSBA Project</dc:title>
  <dc:creator>NATHAN MAXWELL GARN</dc:creator>
  <cp:lastModifiedBy>Nathan Garn</cp:lastModifiedBy>
  <cp:revision>2</cp:revision>
  <dcterms:created xsi:type="dcterms:W3CDTF">2023-03-31T00:05:09Z</dcterms:created>
  <dcterms:modified xsi:type="dcterms:W3CDTF">2023-04-19T02:12:16Z</dcterms:modified>
</cp:coreProperties>
</file>