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9710459-A9A9-44BC-B2E0-145534F5D5BE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FAD4E0E-D581-4AE2-978E-D4B16B865E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F7ACC5-4A93-4D98-AA97-5E5A05B407E5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A65904-9337-4DDC-98EE-1B9F300AA1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88D078-0363-4287-B128-1494DE522A37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79B10B-A164-4291-A069-5DC3A04A3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794190-3008-497B-B27B-876A5165700B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4255E-479D-4FBF-A036-CCD4D704BF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3E5642-0E73-449F-B572-C1739627C765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4931CE-1C28-44AF-9500-57A241B7BB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2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E47D91-8FBD-4C13-AC85-72D3925D59FC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C8A5B8-F2A7-46E3-896D-222921817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8DD69D-8740-48D0-8199-6258BDC3CF11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A82F47-E019-4417-BAED-0AC0804321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3ABF99-F18C-498A-97A3-E04E5CDCE106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ED9C53-CAA7-467B-8172-4959B30D56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C6DEF2-FEB5-4DC1-AE64-5224C7565C06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C1264B-9FA5-4CE2-BF06-4F085ACC78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47CB25-9EEE-4238-B0C3-84C85F1609C2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8249CC-74A9-421C-8B0B-915C9BECA4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714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F7135D-FD00-4E0F-A295-850590BDD73C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8FE07-5A1C-435C-8F38-373781C0AD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FB5424-FE0C-462F-92AF-1C9A2DA16D95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945AF-6D2D-4A0F-AFFD-CF19A0530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C505D9C-A4E0-4613-A843-6609350BD5E4}" type="datetime1">
              <a:rPr lang="en-US"/>
              <a:pPr lvl="0"/>
              <a:t>16/5/2016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A9441E3-6F0D-4F7F-B827-92AE3AA5FCB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zan8/csc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6" y="1957117"/>
            <a:ext cx="4267203" cy="42672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6"/>
          <p:cNvSpPr txBox="1"/>
          <p:nvPr/>
        </p:nvSpPr>
        <p:spPr>
          <a:xfrm>
            <a:off x="0" y="0"/>
            <a:ext cx="12191996" cy="1692773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b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32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CIRCULAR SEQUENCE COMPARISON:</a:t>
            </a:r>
            <a:br>
              <a:rPr lang="en-US" sz="32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</a:br>
            <a:r>
              <a:rPr lang="en-US" sz="32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ALGORITHMS AND APPLICATIONS</a:t>
            </a: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Corbel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4" y="1060896"/>
            <a:ext cx="791867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Exact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algorithm based on suffix array</a:t>
            </a:r>
            <a:r>
              <a:rPr lang="en-US" sz="32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sa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CSC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/>
              <p:nvPr/>
            </p:nvSpPr>
            <p:spPr>
              <a:xfrm>
                <a:off x="1014314" y="2361876"/>
                <a:ext cx="6399360" cy="83099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dirty="0">
                    <a:solidFill>
                      <a:srgbClr val="000000"/>
                    </a:solidFill>
                    <a:latin typeface="Calibri"/>
                  </a:rPr>
                  <a:t>Step 1: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Construct the suffix array of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𝑥𝑥𝑦</m:t>
                    </m:r>
                  </m:oMath>
                </a14:m>
                <a:endParaRPr lang="en-US" sz="2400" b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	and substitute each q-gram with its rank</a:t>
                </a: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4" y="2361876"/>
                <a:ext cx="6399360" cy="830997"/>
              </a:xfrm>
              <a:prstGeom prst="rect">
                <a:avLst/>
              </a:prstGeom>
              <a:blipFill>
                <a:blip r:embed="rId2"/>
                <a:stretch>
                  <a:fillRect l="-1429" t="-5839" b="-15328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3"/>
          <p:cNvSpPr txBox="1"/>
          <p:nvPr/>
        </p:nvSpPr>
        <p:spPr>
          <a:xfrm>
            <a:off x="1131641" y="4255993"/>
            <a:ext cx="475194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T 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93178"/>
              </p:ext>
            </p:extLst>
          </p:nvPr>
        </p:nvGraphicFramePr>
        <p:xfrm>
          <a:off x="8341208" y="2713598"/>
          <a:ext cx="1387230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82334">
                  <a:extLst>
                    <a:ext uri="{9D8B030D-6E8A-4147-A177-3AD203B41FA5}">
                      <a16:colId xmlns:a16="http://schemas.microsoft.com/office/drawing/2014/main" val="3166553646"/>
                    </a:ext>
                  </a:extLst>
                </a:gridCol>
                <a:gridCol w="504896">
                  <a:extLst>
                    <a:ext uri="{9D8B030D-6E8A-4147-A177-3AD203B41FA5}">
                      <a16:colId xmlns:a16="http://schemas.microsoft.com/office/drawing/2014/main" val="1123489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0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baseline="0" dirty="0"/>
                        <a:t>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5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A </a:t>
                      </a:r>
                      <a:r>
                        <a:rPr lang="en-US" dirty="0" err="1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</a:t>
                      </a:r>
                      <a:r>
                        <a:rPr lang="en-US" dirty="0" err="1"/>
                        <a:t>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9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C </a:t>
                      </a:r>
                      <a:r>
                        <a:rPr lang="en-US" dirty="0" err="1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00373"/>
                  </a:ext>
                </a:extLst>
              </a:tr>
            </a:tbl>
          </a:graphicData>
        </a:graphic>
      </p:graphicFrame>
      <p:sp>
        <p:nvSpPr>
          <p:cNvPr id="20" name="TextBox 3"/>
          <p:cNvSpPr txBox="1"/>
          <p:nvPr/>
        </p:nvSpPr>
        <p:spPr>
          <a:xfrm>
            <a:off x="1131641" y="5063399"/>
            <a:ext cx="2751042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0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3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6 5 4 0 2 3 7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6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4238257" y="5063399"/>
            <a:ext cx="1191872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6 5 4 0 1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66092" y="4709181"/>
            <a:ext cx="0" cy="2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72707" y="4706836"/>
            <a:ext cx="0" cy="2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43238" y="382934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38" y="3829344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30543" y="383690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43" y="3836901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00025" y="38276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25" y="382762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43238" y="5429532"/>
                <a:ext cx="312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38" y="5429532"/>
                <a:ext cx="312585" cy="369332"/>
              </a:xfrm>
              <a:prstGeom prst="rect">
                <a:avLst/>
              </a:prstGeom>
              <a:blipFill>
                <a:blip r:embed="rId6"/>
                <a:stretch>
                  <a:fillRect l="-27451" t="-1667" r="-2745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63921" y="5429532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921" y="5429532"/>
                <a:ext cx="320601" cy="369332"/>
              </a:xfrm>
              <a:prstGeom prst="rect">
                <a:avLst/>
              </a:prstGeom>
              <a:blipFill>
                <a:blip r:embed="rId7"/>
                <a:stretch>
                  <a:fillRect l="-35849" t="-6667" r="-3584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14"/>
          <p:cNvSpPr txBox="1"/>
          <p:nvPr/>
        </p:nvSpPr>
        <p:spPr>
          <a:xfrm>
            <a:off x="8763912" y="2224005"/>
            <a:ext cx="54182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SA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97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4" y="751400"/>
            <a:ext cx="751954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Exact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algorithm based of suffix array</a:t>
            </a:r>
            <a:r>
              <a:rPr lang="en-US" sz="32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sa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CSC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1014314" y="1697642"/>
            <a:ext cx="6877661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Step 2: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Compute the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blockwise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q-gram distance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for the initial window position</a:t>
            </a:r>
            <a:endParaRPr lang="en-US" sz="2400" b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346705" y="2659902"/>
            <a:ext cx="7187150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9 6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2 2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0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1 5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9 0 1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3 7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4 5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9 6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2 2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0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1 5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9 0 1 3 7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4 5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1346705" y="3140362"/>
            <a:ext cx="364209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3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5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5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06499" y="2631622"/>
                <a:ext cx="312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99" y="2631622"/>
                <a:ext cx="312586" cy="369332"/>
              </a:xfrm>
              <a:prstGeom prst="rect">
                <a:avLst/>
              </a:prstGeom>
              <a:blipFill>
                <a:blip r:embed="rId2"/>
                <a:stretch>
                  <a:fillRect l="-25490" t="-1667" r="-2941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06499" y="3124973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99" y="3124973"/>
                <a:ext cx="320601" cy="369332"/>
              </a:xfrm>
              <a:prstGeom prst="rect">
                <a:avLst/>
              </a:prstGeom>
              <a:blipFill>
                <a:blip r:embed="rId3"/>
                <a:stretch>
                  <a:fillRect l="-35849" t="-6667" r="-3584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14"/>
          <p:cNvSpPr txBox="1"/>
          <p:nvPr/>
        </p:nvSpPr>
        <p:spPr>
          <a:xfrm>
            <a:off x="1014314" y="4035106"/>
            <a:ext cx="780612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Step 3: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Slide the window char-by-char, update the distance 	and keep the best position</a:t>
            </a:r>
            <a:endParaRPr lang="en-US" sz="2400" b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TextBox 3"/>
          <p:cNvSpPr txBox="1"/>
          <p:nvPr/>
        </p:nvSpPr>
        <p:spPr>
          <a:xfrm>
            <a:off x="1346705" y="5011434"/>
            <a:ext cx="7187150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9 6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2 2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0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1 5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9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0 1 3 7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4 5 9 6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2 2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0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1 5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9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0 1 3 7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4 5</a:t>
            </a:r>
          </a:p>
        </p:txBody>
      </p:sp>
      <p:sp>
        <p:nvSpPr>
          <p:cNvPr id="34" name="TextBox 3"/>
          <p:cNvSpPr txBox="1"/>
          <p:nvPr/>
        </p:nvSpPr>
        <p:spPr>
          <a:xfrm>
            <a:off x="3569398" y="5491894"/>
            <a:ext cx="364209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3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5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5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06499" y="4983154"/>
                <a:ext cx="312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99" y="4983154"/>
                <a:ext cx="312586" cy="369332"/>
              </a:xfrm>
              <a:prstGeom prst="rect">
                <a:avLst/>
              </a:prstGeom>
              <a:blipFill>
                <a:blip r:embed="rId4"/>
                <a:stretch>
                  <a:fillRect l="-25490" t="-1639" r="-2941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06499" y="5476505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99" y="5476505"/>
                <a:ext cx="320601" cy="369332"/>
              </a:xfrm>
              <a:prstGeom prst="rect">
                <a:avLst/>
              </a:prstGeom>
              <a:blipFill>
                <a:blip r:embed="rId5"/>
                <a:stretch>
                  <a:fillRect l="-35849" t="-4918" r="-35849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80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21" y="1500794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Analysis of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sa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CSC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4"/>
              <p:cNvSpPr txBox="1"/>
              <p:nvPr/>
            </p:nvSpPr>
            <p:spPr>
              <a:xfrm>
                <a:off x="1014321" y="2803356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Suffix array calculation		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1" y="2803356"/>
                <a:ext cx="10163363" cy="461665"/>
              </a:xfrm>
              <a:prstGeom prst="rect">
                <a:avLst/>
              </a:prstGeom>
              <a:blipFill>
                <a:blip r:embed="rId2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4"/>
              <p:cNvSpPr txBox="1"/>
              <p:nvPr/>
            </p:nvSpPr>
            <p:spPr>
              <a:xfrm>
                <a:off x="1014316" y="3489591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Distance with sliding window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6" y="3489591"/>
                <a:ext cx="10163363" cy="461665"/>
              </a:xfrm>
              <a:prstGeom prst="rect">
                <a:avLst/>
              </a:prstGeom>
              <a:blipFill>
                <a:blip r:embed="rId3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4"/>
              <p:cNvSpPr txBox="1"/>
              <p:nvPr/>
            </p:nvSpPr>
            <p:spPr>
              <a:xfrm>
                <a:off x="1014316" y="4204729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Total (for both time and space)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6" y="4204729"/>
                <a:ext cx="10163363" cy="461665"/>
              </a:xfrm>
              <a:prstGeom prst="rect">
                <a:avLst/>
              </a:prstGeom>
              <a:blipFill>
                <a:blip r:embed="rId4"/>
                <a:stretch>
                  <a:fillRect l="-899" t="-10667" b="-306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46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21" y="839607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sa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CSC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refinement step (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saCSCr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4"/>
              <p:cNvSpPr txBox="1"/>
              <p:nvPr/>
            </p:nvSpPr>
            <p:spPr>
              <a:xfrm>
                <a:off x="1014314" y="5161166"/>
                <a:ext cx="10163363" cy="92217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Time complexity:	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u="none" strike="noStrike" kern="1200" cap="none" spc="0" baseline="0" smtClean="0">
                                <a:solidFill>
                                  <a:srgbClr val="000000"/>
                                </a:solidFill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none" strike="noStrike" kern="1200" cap="none" spc="0" baseline="0" smtClean="0">
                                <a:solidFill>
                                  <a:srgbClr val="000000"/>
                                </a:solidFill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u="none" strike="noStrike" kern="1200" cap="none" spc="0" baseline="0" smtClean="0">
                                <a:solidFill>
                                  <a:srgbClr val="000000"/>
                                </a:solidFill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sz="2400" b="0" i="1" u="none" strike="noStrike" kern="1200" cap="none" spc="0" baseline="0" smtClean="0">
                                <a:solidFill>
                                  <a:srgbClr val="000000"/>
                                </a:solidFill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u="none" strike="noStrike" kern="1200" cap="none" spc="0" baseline="0" smtClean="0">
                                <a:solidFill>
                                  <a:srgbClr val="000000"/>
                                </a:solidFill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4" y="5161166"/>
                <a:ext cx="10163363" cy="922176"/>
              </a:xfrm>
              <a:prstGeom prst="rect">
                <a:avLst/>
              </a:prstGeom>
              <a:blipFill>
                <a:blip r:embed="rId2"/>
                <a:stretch>
                  <a:fillRect l="-899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4"/>
              <p:cNvSpPr txBox="1"/>
              <p:nvPr/>
            </p:nvSpPr>
            <p:spPr>
              <a:xfrm>
                <a:off x="1014315" y="1713769"/>
                <a:ext cx="10163363" cy="84292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Alignment of the first and last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blocks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with Needleman-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Wunsch</a:t>
                </a:r>
                <a:r>
                  <a:rPr lang="en-US" sz="2400" dirty="0">
                    <a:solidFill>
                      <a:srgbClr val="000000"/>
                    </a:solidFill>
                  </a:rPr>
                  <a:t>, considering all possible rotations</a:t>
                </a:r>
              </a:p>
            </p:txBody>
          </p:sp>
        </mc:Choice>
        <mc:Fallback>
          <p:sp>
            <p:nvSpPr>
              <p:cNvPr id="20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1713769"/>
                <a:ext cx="10163363" cy="842923"/>
              </a:xfrm>
              <a:prstGeom prst="rect">
                <a:avLst/>
              </a:prstGeom>
              <a:blipFill>
                <a:blip r:embed="rId3"/>
                <a:stretch>
                  <a:fillRect l="-899" t="-4348" b="-15942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20"/>
          <p:cNvSpPr txBox="1"/>
          <p:nvPr/>
        </p:nvSpPr>
        <p:spPr>
          <a:xfrm>
            <a:off x="1112791" y="2841249"/>
            <a:ext cx="8101547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T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T G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G C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T C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G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p:sp>
        <p:nvSpPr>
          <p:cNvPr id="10" name="TextBox 20"/>
          <p:cNvSpPr txBox="1"/>
          <p:nvPr/>
        </p:nvSpPr>
        <p:spPr>
          <a:xfrm>
            <a:off x="1112791" y="3342959"/>
            <a:ext cx="8101547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G T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G C T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A G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G G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T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1112791" y="4206422"/>
            <a:ext cx="8101547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G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G C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G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T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1112791" y="4708132"/>
            <a:ext cx="8101547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G T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G C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A G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 G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G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T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306436" y="2827060"/>
                <a:ext cx="392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36" y="2827060"/>
                <a:ext cx="392736" cy="369332"/>
              </a:xfrm>
              <a:prstGeom prst="rect">
                <a:avLst/>
              </a:prstGeom>
              <a:blipFill>
                <a:blip r:embed="rId4"/>
                <a:stretch>
                  <a:fillRect l="-21875" t="-1667" r="-218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306436" y="3320411"/>
                <a:ext cx="4007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36" y="3320411"/>
                <a:ext cx="400751" cy="369332"/>
              </a:xfrm>
              <a:prstGeom prst="rect">
                <a:avLst/>
              </a:prstGeom>
              <a:blipFill>
                <a:blip r:embed="rId5"/>
                <a:stretch>
                  <a:fillRect l="-29231" t="-6667" r="-3076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4"/>
              <p:cNvSpPr txBox="1"/>
              <p:nvPr/>
            </p:nvSpPr>
            <p:spPr>
              <a:xfrm>
                <a:off x="9799285" y="3050572"/>
                <a:ext cx="1140384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kern="1200" cap="none" spc="0" baseline="0" smtClean="0">
                          <a:solidFill>
                            <a:srgbClr val="000000"/>
                          </a:solidFill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u="none" strike="noStrike" kern="1200" cap="none" spc="0" baseline="0" smtClean="0">
                          <a:solidFill>
                            <a:srgbClr val="000000"/>
                          </a:solidFill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17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85" y="3050572"/>
                <a:ext cx="1140384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149496" y="3812345"/>
            <a:ext cx="0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7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6" y="917498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Experimental results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014315" y="1867842"/>
            <a:ext cx="8847137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Algorithm tested on various real and synthetic data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014316" y="2523317"/>
            <a:ext cx="8551716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Applications on real data:</a:t>
            </a:r>
            <a:endParaRPr lang="en-US" sz="24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Chimpanzee - human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MtDNA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(from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GenBank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comparison: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85% similarity and</a:t>
            </a:r>
            <a:r>
              <a:rPr lang="en-US" sz="24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~1200 gaps with EMBOSS Needle</a:t>
            </a:r>
            <a:r>
              <a:rPr lang="en-US" sz="24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91% similarity and</a:t>
            </a:r>
            <a:r>
              <a:rPr lang="en-US" sz="24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77 gaps</a:t>
            </a:r>
            <a:r>
              <a:rPr lang="en-US" sz="24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with correct rotation;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Distance-based phylogenetic reconstruction: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MtDNA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viroid RNA, circular proteins.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4314" y="5102502"/>
            <a:ext cx="884713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saCSCr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gives the same results as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cNW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(“brute force” Needleman-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Wunsch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), but with much smaller execution times! </a:t>
            </a:r>
          </a:p>
        </p:txBody>
      </p:sp>
    </p:spTree>
    <p:extLst>
      <p:ext uri="{BB962C8B-B14F-4D97-AF65-F5344CB8AC3E}">
        <p14:creationId xmlns:p14="http://schemas.microsoft.com/office/powerpoint/2010/main" val="368788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6" y="1001906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Time performance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/>
              <p:nvPr/>
            </p:nvSpPr>
            <p:spPr>
              <a:xfrm>
                <a:off x="1014315" y="2844118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 err="1">
                    <a:solidFill>
                      <a:srgbClr val="000000"/>
                    </a:solidFill>
                    <a:latin typeface="Calibri"/>
                  </a:rPr>
                  <a:t>saCSC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	(q-gram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/>
                  </a:rPr>
                  <a:t>dist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, suffix array)		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2844118"/>
                <a:ext cx="10163363" cy="461665"/>
              </a:xfrm>
              <a:prstGeom prst="rect">
                <a:avLst/>
              </a:prstGeom>
              <a:blipFill>
                <a:blip r:embed="rId2"/>
                <a:stretch>
                  <a:fillRect l="-899" t="-10667" b="-306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/>
              <p:cNvSpPr txBox="1"/>
              <p:nvPr/>
            </p:nvSpPr>
            <p:spPr>
              <a:xfrm>
                <a:off x="1014315" y="3365906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 err="1">
                    <a:solidFill>
                      <a:srgbClr val="000000"/>
                    </a:solidFill>
                  </a:rPr>
                  <a:t>hCSC</a:t>
                </a:r>
                <a:r>
                  <a:rPr lang="en-US" sz="2400" dirty="0">
                    <a:solidFill>
                      <a:srgbClr val="000000"/>
                    </a:solidFill>
                  </a:rPr>
                  <a:t>	(q-gram 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dist</a:t>
                </a:r>
                <a:r>
                  <a:rPr lang="en-US" sz="2400" dirty="0">
                    <a:solidFill>
                      <a:srgbClr val="000000"/>
                    </a:solidFill>
                  </a:rPr>
                  <a:t>, heuristic)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3365906"/>
                <a:ext cx="10163363" cy="461665"/>
              </a:xfrm>
              <a:prstGeom prst="rect">
                <a:avLst/>
              </a:prstGeom>
              <a:blipFill>
                <a:blip r:embed="rId3"/>
                <a:stretch>
                  <a:fillRect l="-899" t="-9211" b="-3026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4"/>
          <p:cNvSpPr txBox="1"/>
          <p:nvPr/>
        </p:nvSpPr>
        <p:spPr>
          <a:xfrm>
            <a:off x="1014316" y="2091497"/>
            <a:ext cx="1016336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Experimental performance is in line with theoretical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4"/>
              <p:cNvSpPr txBox="1"/>
              <p:nvPr/>
            </p:nvSpPr>
            <p:spPr>
              <a:xfrm>
                <a:off x="1014316" y="5060518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 err="1">
                    <a:solidFill>
                      <a:srgbClr val="000000"/>
                    </a:solidFill>
                  </a:rPr>
                  <a:t>cNW</a:t>
                </a:r>
                <a:r>
                  <a:rPr lang="en-US" sz="2400" dirty="0">
                    <a:solidFill>
                      <a:srgbClr val="000000"/>
                    </a:solidFill>
                  </a:rPr>
                  <a:t>	(Needleman-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Wunsch</a:t>
                </a:r>
                <a:r>
                  <a:rPr lang="en-US" sz="2400" dirty="0">
                    <a:solidFill>
                      <a:srgbClr val="000000"/>
                    </a:solidFill>
                  </a:rPr>
                  <a:t>, naïve)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6" y="5060518"/>
                <a:ext cx="10163363" cy="461665"/>
              </a:xfrm>
              <a:prstGeom prst="rect">
                <a:avLst/>
              </a:prstGeom>
              <a:blipFill>
                <a:blip r:embed="rId4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4"/>
              <p:cNvSpPr txBox="1"/>
              <p:nvPr/>
            </p:nvSpPr>
            <p:spPr>
              <a:xfrm>
                <a:off x="1014315" y="3948738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 err="1">
                    <a:solidFill>
                      <a:srgbClr val="000000"/>
                    </a:solidFill>
                  </a:rPr>
                  <a:t>hSW</a:t>
                </a:r>
                <a:r>
                  <a:rPr lang="en-US" sz="2400" dirty="0">
                    <a:solidFill>
                      <a:srgbClr val="000000"/>
                    </a:solidFill>
                  </a:rPr>
                  <a:t>	(Smith-Waterman, heuristic)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3948738"/>
                <a:ext cx="10163363" cy="461665"/>
              </a:xfrm>
              <a:prstGeom prst="rect">
                <a:avLst/>
              </a:prstGeom>
              <a:blipFill>
                <a:blip r:embed="rId5"/>
                <a:stretch>
                  <a:fillRect l="-899" t="-10667" b="-306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4"/>
              <p:cNvSpPr txBox="1"/>
              <p:nvPr/>
            </p:nvSpPr>
            <p:spPr>
              <a:xfrm>
                <a:off x="1014315" y="4510593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nCSC	(q-gram 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dist</a:t>
                </a:r>
                <a:r>
                  <a:rPr lang="en-US" sz="2400" dirty="0">
                    <a:solidFill>
                      <a:srgbClr val="000000"/>
                    </a:solidFill>
                  </a:rPr>
                  <a:t>, naïve)	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4510593"/>
                <a:ext cx="10163363" cy="461665"/>
              </a:xfrm>
              <a:prstGeom prst="rect">
                <a:avLst/>
              </a:prstGeom>
              <a:blipFill>
                <a:blip r:embed="rId6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16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6" y="1001906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Conclusions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p:sp>
        <p:nvSpPr>
          <p:cNvPr id="18" name="TextBox 14"/>
          <p:cNvSpPr txBox="1"/>
          <p:nvPr/>
        </p:nvSpPr>
        <p:spPr>
          <a:xfrm>
            <a:off x="1014316" y="5305080"/>
            <a:ext cx="1016336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Q&amp;A!</a:t>
            </a:r>
          </a:p>
        </p:txBody>
      </p:sp>
      <p:sp>
        <p:nvSpPr>
          <p:cNvPr id="20" name="TextBox 14"/>
          <p:cNvSpPr txBox="1"/>
          <p:nvPr/>
        </p:nvSpPr>
        <p:spPr>
          <a:xfrm>
            <a:off x="1014316" y="2119977"/>
            <a:ext cx="10163363" cy="2739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β-</a:t>
            </a:r>
            <a:r>
              <a:rPr lang="en-US" sz="2400" dirty="0" err="1">
                <a:solidFill>
                  <a:srgbClr val="000000"/>
                </a:solidFill>
              </a:rPr>
              <a:t>blockwise</a:t>
            </a:r>
            <a:r>
              <a:rPr lang="en-US" sz="2400" dirty="0">
                <a:solidFill>
                  <a:srgbClr val="000000"/>
                </a:solidFill>
              </a:rPr>
              <a:t> q-gram distance can be computed efficiently and used effectively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err="1">
                <a:solidFill>
                  <a:srgbClr val="000000"/>
                </a:solidFill>
              </a:rPr>
              <a:t>saCSC</a:t>
            </a:r>
            <a:r>
              <a:rPr lang="en-US" sz="2400" dirty="0">
                <a:solidFill>
                  <a:srgbClr val="000000"/>
                </a:solidFill>
              </a:rPr>
              <a:t> solves the CSC problem exactly and fast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Refinement step bridges the gap between q-gram approximation and optimal solution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err="1">
                <a:solidFill>
                  <a:srgbClr val="000000"/>
                </a:solidFill>
              </a:rPr>
              <a:t>saCSCr</a:t>
            </a:r>
            <a:r>
              <a:rPr lang="en-US" sz="2400" dirty="0">
                <a:solidFill>
                  <a:srgbClr val="000000"/>
                </a:solidFill>
              </a:rPr>
              <a:t> to be implemented in BEAR (state-of-the-art tool for multiple circular sequence alignment)</a:t>
            </a:r>
          </a:p>
        </p:txBody>
      </p:sp>
    </p:spTree>
    <p:extLst>
      <p:ext uri="{BB962C8B-B14F-4D97-AF65-F5344CB8AC3E}">
        <p14:creationId xmlns:p14="http://schemas.microsoft.com/office/powerpoint/2010/main" val="14659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014313" y="2538038"/>
            <a:ext cx="10163363" cy="30469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Authors: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Nadia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Pisanti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Roberto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Grossi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(University of Pisa)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and 5 others (King’s College London).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Soon to be published on BMC Bioinformatics.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These slides are available at: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Calibri"/>
                <a:hlinkClick r:id="rId2"/>
              </a:rPr>
              <a:t>https://github.com/robzan8/csc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014314" y="1294941"/>
            <a:ext cx="1016336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Circular Sequence Comparison: Algorithms and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8220" y="1818787"/>
            <a:ext cx="33349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Circular Sequences</a:t>
            </a:r>
          </a:p>
        </p:txBody>
      </p:sp>
      <p:sp>
        <p:nvSpPr>
          <p:cNvPr id="4" name="Donut 11"/>
          <p:cNvSpPr/>
          <p:nvPr/>
        </p:nvSpPr>
        <p:spPr>
          <a:xfrm>
            <a:off x="5274368" y="1157859"/>
            <a:ext cx="2500765" cy="2478152"/>
          </a:xfrm>
          <a:custGeom>
            <a:avLst>
              <a:gd name="f11" fmla="val 11183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21600000"/>
              <a:gd name="f11" fmla="val 11183"/>
              <a:gd name="f12" fmla="+- 0 0 -360"/>
              <a:gd name="f13" fmla="+- 0 0 -180"/>
              <a:gd name="f14" fmla="abs f5"/>
              <a:gd name="f15" fmla="abs f6"/>
              <a:gd name="f16" fmla="abs f7"/>
              <a:gd name="f17" fmla="val f8"/>
              <a:gd name="f18" fmla="val f11"/>
              <a:gd name="f19" fmla="+- 2700000 f3 0"/>
              <a:gd name="f20" fmla="*/ f12 f2 1"/>
              <a:gd name="f21" fmla="*/ f13 f2 1"/>
              <a:gd name="f22" fmla="?: f14 f5 1"/>
              <a:gd name="f23" fmla="?: f15 f6 1"/>
              <a:gd name="f24" fmla="?: f16 f7 1"/>
              <a:gd name="f25" fmla="*/ f19 f9 1"/>
              <a:gd name="f26" fmla="*/ f20 1 f4"/>
              <a:gd name="f27" fmla="*/ f21 1 f4"/>
              <a:gd name="f28" fmla="*/ f22 1 21600"/>
              <a:gd name="f29" fmla="*/ f23 1 21600"/>
              <a:gd name="f30" fmla="*/ 21600 f22 1"/>
              <a:gd name="f31" fmla="*/ 21600 f23 1"/>
              <a:gd name="f32" fmla="*/ f25 1 f2"/>
              <a:gd name="f33" fmla="+- f26 0 f3"/>
              <a:gd name="f34" fmla="+- f27 0 f3"/>
              <a:gd name="f35" fmla="min f29 f28"/>
              <a:gd name="f36" fmla="*/ f30 1 f24"/>
              <a:gd name="f37" fmla="*/ f31 1 f24"/>
              <a:gd name="f38" fmla="+- 0 0 f32"/>
              <a:gd name="f39" fmla="val f36"/>
              <a:gd name="f40" fmla="val f37"/>
              <a:gd name="f41" fmla="+- 0 0 f38"/>
              <a:gd name="f42" fmla="*/ f17 f35 1"/>
              <a:gd name="f43" fmla="+- f40 0 f17"/>
              <a:gd name="f44" fmla="+- f39 0 f17"/>
              <a:gd name="f45" fmla="*/ f41 f2 1"/>
              <a:gd name="f46" fmla="*/ f43 1 2"/>
              <a:gd name="f47" fmla="*/ f44 1 2"/>
              <a:gd name="f48" fmla="min f44 f43"/>
              <a:gd name="f49" fmla="*/ f45 1 f9"/>
              <a:gd name="f50" fmla="+- f17 f46 0"/>
              <a:gd name="f51" fmla="+- f17 f47 0"/>
              <a:gd name="f52" fmla="*/ f48 f18 1"/>
              <a:gd name="f53" fmla="+- f49 0 f3"/>
              <a:gd name="f54" fmla="*/ f47 f35 1"/>
              <a:gd name="f55" fmla="*/ f46 f35 1"/>
              <a:gd name="f56" fmla="*/ f52 1 100000"/>
              <a:gd name="f57" fmla="cos 1 f53"/>
              <a:gd name="f58" fmla="sin 1 f53"/>
              <a:gd name="f59" fmla="*/ f50 f35 1"/>
              <a:gd name="f60" fmla="+- f47 0 f56"/>
              <a:gd name="f61" fmla="+- f46 0 f56"/>
              <a:gd name="f62" fmla="+- 0 0 f57"/>
              <a:gd name="f63" fmla="+- 0 0 f58"/>
              <a:gd name="f64" fmla="*/ f56 f35 1"/>
              <a:gd name="f65" fmla="+- 0 0 f62"/>
              <a:gd name="f66" fmla="+- 0 0 f63"/>
              <a:gd name="f67" fmla="*/ f60 f35 1"/>
              <a:gd name="f68" fmla="*/ f61 f35 1"/>
              <a:gd name="f69" fmla="*/ f65 f47 1"/>
              <a:gd name="f70" fmla="*/ f66 f46 1"/>
              <a:gd name="f71" fmla="+- f51 0 f69"/>
              <a:gd name="f72" fmla="+- f51 f69 0"/>
              <a:gd name="f73" fmla="+- f50 0 f70"/>
              <a:gd name="f74" fmla="+- f50 f70 0"/>
              <a:gd name="f75" fmla="*/ f71 f35 1"/>
              <a:gd name="f76" fmla="*/ f73 f35 1"/>
              <a:gd name="f77" fmla="*/ f72 f35 1"/>
              <a:gd name="f78" fmla="*/ f74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75" y="f76"/>
              </a:cxn>
              <a:cxn ang="f34">
                <a:pos x="f75" y="f78"/>
              </a:cxn>
              <a:cxn ang="f34">
                <a:pos x="f77" y="f78"/>
              </a:cxn>
              <a:cxn ang="f33">
                <a:pos x="f77" y="f76"/>
              </a:cxn>
            </a:cxnLst>
            <a:rect l="f75" t="f76" r="f77" b="f78"/>
            <a:pathLst>
              <a:path>
                <a:moveTo>
                  <a:pt x="f42" y="f59"/>
                </a:moveTo>
                <a:arcTo wR="f54" hR="f55" stAng="f2" swAng="f1"/>
                <a:close/>
                <a:moveTo>
                  <a:pt x="f64" y="f59"/>
                </a:moveTo>
                <a:arcTo wR="f67" hR="f68" stAng="f2" swAng="f10"/>
                <a:close/>
              </a:path>
            </a:pathLst>
          </a:custGeom>
          <a:solidFill>
            <a:srgbClr val="E7E6E6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5469245" y="1343390"/>
            <a:ext cx="2134191" cy="212034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prstTxWarp prst="textCircle">
              <a:avLst/>
            </a:prstTxWarp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onsolas" pitchFamily="49"/>
              </a:rPr>
              <a:t>A ∙ G ∙ A ∙ A ∙ T ∙ C ∙ C ∙ T ∙ G ∙ A ∙ G ∙ G ∙ G ∙ T ∙ T ∙ A ∙ G ∙ C ∙ T ∙ C ∙ A ∙ A ∙ G ∙ T ∙ 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529" y="1157859"/>
            <a:ext cx="2423571" cy="24781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4"/>
          <p:cNvSpPr txBox="1"/>
          <p:nvPr/>
        </p:nvSpPr>
        <p:spPr>
          <a:xfrm>
            <a:off x="1014316" y="3221979"/>
            <a:ext cx="10163363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Examples: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Bacterial chromosomes and plasmids;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Mitochondrial DNA;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Viral genomes;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Circular proteins;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And more…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4919233" y="900822"/>
            <a:ext cx="2353529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Comparisons</a:t>
            </a:r>
          </a:p>
        </p:txBody>
      </p:sp>
      <p:sp>
        <p:nvSpPr>
          <p:cNvPr id="4" name="Donut 11"/>
          <p:cNvSpPr/>
          <p:nvPr/>
        </p:nvSpPr>
        <p:spPr>
          <a:xfrm>
            <a:off x="1014316" y="1665150"/>
            <a:ext cx="1583109" cy="1577010"/>
          </a:xfrm>
          <a:custGeom>
            <a:avLst>
              <a:gd name="f11" fmla="val 15458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21600000"/>
              <a:gd name="f11" fmla="val 15458"/>
              <a:gd name="f12" fmla="+- 0 0 -360"/>
              <a:gd name="f13" fmla="+- 0 0 -180"/>
              <a:gd name="f14" fmla="abs f5"/>
              <a:gd name="f15" fmla="abs f6"/>
              <a:gd name="f16" fmla="abs f7"/>
              <a:gd name="f17" fmla="val f8"/>
              <a:gd name="f18" fmla="val f11"/>
              <a:gd name="f19" fmla="+- 2700000 f3 0"/>
              <a:gd name="f20" fmla="*/ f12 f2 1"/>
              <a:gd name="f21" fmla="*/ f13 f2 1"/>
              <a:gd name="f22" fmla="?: f14 f5 1"/>
              <a:gd name="f23" fmla="?: f15 f6 1"/>
              <a:gd name="f24" fmla="?: f16 f7 1"/>
              <a:gd name="f25" fmla="*/ f19 f9 1"/>
              <a:gd name="f26" fmla="*/ f20 1 f4"/>
              <a:gd name="f27" fmla="*/ f21 1 f4"/>
              <a:gd name="f28" fmla="*/ f22 1 21600"/>
              <a:gd name="f29" fmla="*/ f23 1 21600"/>
              <a:gd name="f30" fmla="*/ 21600 f22 1"/>
              <a:gd name="f31" fmla="*/ 21600 f23 1"/>
              <a:gd name="f32" fmla="*/ f25 1 f2"/>
              <a:gd name="f33" fmla="+- f26 0 f3"/>
              <a:gd name="f34" fmla="+- f27 0 f3"/>
              <a:gd name="f35" fmla="min f29 f28"/>
              <a:gd name="f36" fmla="*/ f30 1 f24"/>
              <a:gd name="f37" fmla="*/ f31 1 f24"/>
              <a:gd name="f38" fmla="+- 0 0 f32"/>
              <a:gd name="f39" fmla="val f36"/>
              <a:gd name="f40" fmla="val f37"/>
              <a:gd name="f41" fmla="+- 0 0 f38"/>
              <a:gd name="f42" fmla="*/ f17 f35 1"/>
              <a:gd name="f43" fmla="+- f40 0 f17"/>
              <a:gd name="f44" fmla="+- f39 0 f17"/>
              <a:gd name="f45" fmla="*/ f41 f2 1"/>
              <a:gd name="f46" fmla="*/ f43 1 2"/>
              <a:gd name="f47" fmla="*/ f44 1 2"/>
              <a:gd name="f48" fmla="min f44 f43"/>
              <a:gd name="f49" fmla="*/ f45 1 f9"/>
              <a:gd name="f50" fmla="+- f17 f46 0"/>
              <a:gd name="f51" fmla="+- f17 f47 0"/>
              <a:gd name="f52" fmla="*/ f48 f18 1"/>
              <a:gd name="f53" fmla="+- f49 0 f3"/>
              <a:gd name="f54" fmla="*/ f47 f35 1"/>
              <a:gd name="f55" fmla="*/ f46 f35 1"/>
              <a:gd name="f56" fmla="*/ f52 1 100000"/>
              <a:gd name="f57" fmla="cos 1 f53"/>
              <a:gd name="f58" fmla="sin 1 f53"/>
              <a:gd name="f59" fmla="*/ f50 f35 1"/>
              <a:gd name="f60" fmla="+- f47 0 f56"/>
              <a:gd name="f61" fmla="+- f46 0 f56"/>
              <a:gd name="f62" fmla="+- 0 0 f57"/>
              <a:gd name="f63" fmla="+- 0 0 f58"/>
              <a:gd name="f64" fmla="*/ f56 f35 1"/>
              <a:gd name="f65" fmla="+- 0 0 f62"/>
              <a:gd name="f66" fmla="+- 0 0 f63"/>
              <a:gd name="f67" fmla="*/ f60 f35 1"/>
              <a:gd name="f68" fmla="*/ f61 f35 1"/>
              <a:gd name="f69" fmla="*/ f65 f47 1"/>
              <a:gd name="f70" fmla="*/ f66 f46 1"/>
              <a:gd name="f71" fmla="+- f51 0 f69"/>
              <a:gd name="f72" fmla="+- f51 f69 0"/>
              <a:gd name="f73" fmla="+- f50 0 f70"/>
              <a:gd name="f74" fmla="+- f50 f70 0"/>
              <a:gd name="f75" fmla="*/ f71 f35 1"/>
              <a:gd name="f76" fmla="*/ f73 f35 1"/>
              <a:gd name="f77" fmla="*/ f72 f35 1"/>
              <a:gd name="f78" fmla="*/ f74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75" y="f76"/>
              </a:cxn>
              <a:cxn ang="f34">
                <a:pos x="f75" y="f78"/>
              </a:cxn>
              <a:cxn ang="f34">
                <a:pos x="f77" y="f78"/>
              </a:cxn>
              <a:cxn ang="f33">
                <a:pos x="f77" y="f76"/>
              </a:cxn>
            </a:cxnLst>
            <a:rect l="f75" t="f76" r="f77" b="f78"/>
            <a:pathLst>
              <a:path>
                <a:moveTo>
                  <a:pt x="f42" y="f59"/>
                </a:moveTo>
                <a:arcTo wR="f54" hR="f55" stAng="f2" swAng="f1"/>
                <a:close/>
                <a:moveTo>
                  <a:pt x="f64" y="f59"/>
                </a:moveTo>
                <a:arcTo wR="f67" hR="f68" stAng="f2" swAng="f10"/>
                <a:close/>
              </a:path>
            </a:pathLst>
          </a:custGeom>
          <a:solidFill>
            <a:srgbClr val="E7E6E6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1182703" y="1837935"/>
            <a:ext cx="1268949" cy="124399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prstTxWarp prst="textCircle">
              <a:avLst/>
            </a:prstTxWarp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onsolas" pitchFamily="49"/>
              </a:rPr>
              <a:t>A ∙ A ∙ A ∙ A ∙ C ∙ C ∙ C ∙ C ∙ G ∙ G ∙ G ∙ T ∙ T ∙ T ∙ 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p:sp>
        <p:nvSpPr>
          <p:cNvPr id="8" name="Donut 8"/>
          <p:cNvSpPr/>
          <p:nvPr/>
        </p:nvSpPr>
        <p:spPr>
          <a:xfrm>
            <a:off x="991374" y="4204110"/>
            <a:ext cx="1583109" cy="1577010"/>
          </a:xfrm>
          <a:custGeom>
            <a:avLst>
              <a:gd name="f11" fmla="val 15458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21600000"/>
              <a:gd name="f11" fmla="val 15458"/>
              <a:gd name="f12" fmla="+- 0 0 -360"/>
              <a:gd name="f13" fmla="+- 0 0 -180"/>
              <a:gd name="f14" fmla="abs f5"/>
              <a:gd name="f15" fmla="abs f6"/>
              <a:gd name="f16" fmla="abs f7"/>
              <a:gd name="f17" fmla="val f8"/>
              <a:gd name="f18" fmla="val f11"/>
              <a:gd name="f19" fmla="+- 2700000 f3 0"/>
              <a:gd name="f20" fmla="*/ f12 f2 1"/>
              <a:gd name="f21" fmla="*/ f13 f2 1"/>
              <a:gd name="f22" fmla="?: f14 f5 1"/>
              <a:gd name="f23" fmla="?: f15 f6 1"/>
              <a:gd name="f24" fmla="?: f16 f7 1"/>
              <a:gd name="f25" fmla="*/ f19 f9 1"/>
              <a:gd name="f26" fmla="*/ f20 1 f4"/>
              <a:gd name="f27" fmla="*/ f21 1 f4"/>
              <a:gd name="f28" fmla="*/ f22 1 21600"/>
              <a:gd name="f29" fmla="*/ f23 1 21600"/>
              <a:gd name="f30" fmla="*/ 21600 f22 1"/>
              <a:gd name="f31" fmla="*/ 21600 f23 1"/>
              <a:gd name="f32" fmla="*/ f25 1 f2"/>
              <a:gd name="f33" fmla="+- f26 0 f3"/>
              <a:gd name="f34" fmla="+- f27 0 f3"/>
              <a:gd name="f35" fmla="min f29 f28"/>
              <a:gd name="f36" fmla="*/ f30 1 f24"/>
              <a:gd name="f37" fmla="*/ f31 1 f24"/>
              <a:gd name="f38" fmla="+- 0 0 f32"/>
              <a:gd name="f39" fmla="val f36"/>
              <a:gd name="f40" fmla="val f37"/>
              <a:gd name="f41" fmla="+- 0 0 f38"/>
              <a:gd name="f42" fmla="*/ f17 f35 1"/>
              <a:gd name="f43" fmla="+- f40 0 f17"/>
              <a:gd name="f44" fmla="+- f39 0 f17"/>
              <a:gd name="f45" fmla="*/ f41 f2 1"/>
              <a:gd name="f46" fmla="*/ f43 1 2"/>
              <a:gd name="f47" fmla="*/ f44 1 2"/>
              <a:gd name="f48" fmla="min f44 f43"/>
              <a:gd name="f49" fmla="*/ f45 1 f9"/>
              <a:gd name="f50" fmla="+- f17 f46 0"/>
              <a:gd name="f51" fmla="+- f17 f47 0"/>
              <a:gd name="f52" fmla="*/ f48 f18 1"/>
              <a:gd name="f53" fmla="+- f49 0 f3"/>
              <a:gd name="f54" fmla="*/ f47 f35 1"/>
              <a:gd name="f55" fmla="*/ f46 f35 1"/>
              <a:gd name="f56" fmla="*/ f52 1 100000"/>
              <a:gd name="f57" fmla="cos 1 f53"/>
              <a:gd name="f58" fmla="sin 1 f53"/>
              <a:gd name="f59" fmla="*/ f50 f35 1"/>
              <a:gd name="f60" fmla="+- f47 0 f56"/>
              <a:gd name="f61" fmla="+- f46 0 f56"/>
              <a:gd name="f62" fmla="+- 0 0 f57"/>
              <a:gd name="f63" fmla="+- 0 0 f58"/>
              <a:gd name="f64" fmla="*/ f56 f35 1"/>
              <a:gd name="f65" fmla="+- 0 0 f62"/>
              <a:gd name="f66" fmla="+- 0 0 f63"/>
              <a:gd name="f67" fmla="*/ f60 f35 1"/>
              <a:gd name="f68" fmla="*/ f61 f35 1"/>
              <a:gd name="f69" fmla="*/ f65 f47 1"/>
              <a:gd name="f70" fmla="*/ f66 f46 1"/>
              <a:gd name="f71" fmla="+- f51 0 f69"/>
              <a:gd name="f72" fmla="+- f51 f69 0"/>
              <a:gd name="f73" fmla="+- f50 0 f70"/>
              <a:gd name="f74" fmla="+- f50 f70 0"/>
              <a:gd name="f75" fmla="*/ f71 f35 1"/>
              <a:gd name="f76" fmla="*/ f73 f35 1"/>
              <a:gd name="f77" fmla="*/ f72 f35 1"/>
              <a:gd name="f78" fmla="*/ f74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75" y="f76"/>
              </a:cxn>
              <a:cxn ang="f34">
                <a:pos x="f75" y="f78"/>
              </a:cxn>
              <a:cxn ang="f34">
                <a:pos x="f77" y="f78"/>
              </a:cxn>
              <a:cxn ang="f33">
                <a:pos x="f77" y="f76"/>
              </a:cxn>
            </a:cxnLst>
            <a:rect l="f75" t="f76" r="f77" b="f78"/>
            <a:pathLst>
              <a:path>
                <a:moveTo>
                  <a:pt x="f42" y="f59"/>
                </a:moveTo>
                <a:arcTo wR="f54" hR="f55" stAng="f2" swAng="f1"/>
                <a:close/>
                <a:moveTo>
                  <a:pt x="f64" y="f59"/>
                </a:moveTo>
                <a:arcTo wR="f67" hR="f68" stAng="f2" swAng="f10"/>
                <a:close/>
              </a:path>
            </a:pathLst>
          </a:custGeom>
          <a:solidFill>
            <a:srgbClr val="E7E6E6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1159751" y="4376895"/>
            <a:ext cx="1268949" cy="124399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prstTxWarp prst="textCircle">
              <a:avLst/>
            </a:prstTxWarp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onsolas" pitchFamily="49"/>
              </a:rPr>
              <a:t>A ∙ A ∙ A ∙ C ∙ C ∙ T ∙ C ∙ G ∙ G ∙ G ∙ T ∙ T ∙ T ∙ T ∙ 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3005084" y="2284382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A C C C C G G G T T T</a:t>
            </a:r>
          </a:p>
        </p:txBody>
      </p:sp>
      <p:sp>
        <p:nvSpPr>
          <p:cNvPr id="11" name="TextBox 19"/>
          <p:cNvSpPr txBox="1"/>
          <p:nvPr/>
        </p:nvSpPr>
        <p:spPr>
          <a:xfrm>
            <a:off x="2982132" y="4823342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C C T C G G G T T T T</a:t>
            </a:r>
          </a:p>
        </p:txBody>
      </p:sp>
      <p:sp>
        <p:nvSpPr>
          <p:cNvPr id="12" name="TextBox 20"/>
          <p:cNvSpPr txBox="1"/>
          <p:nvPr/>
        </p:nvSpPr>
        <p:spPr>
          <a:xfrm>
            <a:off x="3005084" y="3337771"/>
            <a:ext cx="3409367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A C C </a:t>
            </a:r>
            <a:r>
              <a:rPr lang="en-US" sz="16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 G G G T T T _</a:t>
            </a:r>
          </a:p>
        </p:txBody>
      </p:sp>
      <p:sp>
        <p:nvSpPr>
          <p:cNvPr id="13" name="TextBox 21"/>
          <p:cNvSpPr txBox="1"/>
          <p:nvPr/>
        </p:nvSpPr>
        <p:spPr>
          <a:xfrm>
            <a:off x="3005084" y="3805038"/>
            <a:ext cx="3409367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_ C C </a:t>
            </a:r>
            <a:r>
              <a:rPr lang="en-US" sz="16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 G G G T T T T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7552066" y="2284382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A C C C C G G G T T T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29114" y="4823342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T T T T A A A C C T C G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52057" y="3337771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A C C C C G G G T T T</a:t>
            </a:r>
          </a:p>
        </p:txBody>
      </p:sp>
      <p:sp>
        <p:nvSpPr>
          <p:cNvPr id="17" name="TextBox 25"/>
          <p:cNvSpPr txBox="1"/>
          <p:nvPr/>
        </p:nvSpPr>
        <p:spPr>
          <a:xfrm>
            <a:off x="7552057" y="3805038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T T T T A A A C C T C G</a:t>
            </a:r>
          </a:p>
        </p:txBody>
      </p:sp>
      <p:sp>
        <p:nvSpPr>
          <p:cNvPr id="18" name="TextBox 26"/>
          <p:cNvSpPr txBox="1"/>
          <p:nvPr/>
        </p:nvSpPr>
        <p:spPr>
          <a:xfrm>
            <a:off x="10720114" y="3447106"/>
            <a:ext cx="37542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?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7203935" y="3447106"/>
            <a:ext cx="37542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?</a:t>
            </a:r>
          </a:p>
        </p:txBody>
      </p:sp>
      <p:cxnSp>
        <p:nvCxnSpPr>
          <p:cNvPr id="20" name="Straight Connector 6"/>
          <p:cNvCxnSpPr/>
          <p:nvPr/>
        </p:nvCxnSpPr>
        <p:spPr>
          <a:xfrm flipH="1">
            <a:off x="938366" y="3754008"/>
            <a:ext cx="169881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5292509" y="1013079"/>
            <a:ext cx="1606978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Rotation</a:t>
            </a:r>
          </a:p>
        </p:txBody>
      </p:sp>
      <p:sp>
        <p:nvSpPr>
          <p:cNvPr id="4" name="Donut 11"/>
          <p:cNvSpPr/>
          <p:nvPr/>
        </p:nvSpPr>
        <p:spPr>
          <a:xfrm>
            <a:off x="1621339" y="2089082"/>
            <a:ext cx="1583109" cy="1577010"/>
          </a:xfrm>
          <a:custGeom>
            <a:avLst>
              <a:gd name="f11" fmla="val 15458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21600000"/>
              <a:gd name="f11" fmla="val 15458"/>
              <a:gd name="f12" fmla="+- 0 0 -360"/>
              <a:gd name="f13" fmla="+- 0 0 -180"/>
              <a:gd name="f14" fmla="abs f5"/>
              <a:gd name="f15" fmla="abs f6"/>
              <a:gd name="f16" fmla="abs f7"/>
              <a:gd name="f17" fmla="val f8"/>
              <a:gd name="f18" fmla="val f11"/>
              <a:gd name="f19" fmla="+- 2700000 f3 0"/>
              <a:gd name="f20" fmla="*/ f12 f2 1"/>
              <a:gd name="f21" fmla="*/ f13 f2 1"/>
              <a:gd name="f22" fmla="?: f14 f5 1"/>
              <a:gd name="f23" fmla="?: f15 f6 1"/>
              <a:gd name="f24" fmla="?: f16 f7 1"/>
              <a:gd name="f25" fmla="*/ f19 f9 1"/>
              <a:gd name="f26" fmla="*/ f20 1 f4"/>
              <a:gd name="f27" fmla="*/ f21 1 f4"/>
              <a:gd name="f28" fmla="*/ f22 1 21600"/>
              <a:gd name="f29" fmla="*/ f23 1 21600"/>
              <a:gd name="f30" fmla="*/ 21600 f22 1"/>
              <a:gd name="f31" fmla="*/ 21600 f23 1"/>
              <a:gd name="f32" fmla="*/ f25 1 f2"/>
              <a:gd name="f33" fmla="+- f26 0 f3"/>
              <a:gd name="f34" fmla="+- f27 0 f3"/>
              <a:gd name="f35" fmla="min f29 f28"/>
              <a:gd name="f36" fmla="*/ f30 1 f24"/>
              <a:gd name="f37" fmla="*/ f31 1 f24"/>
              <a:gd name="f38" fmla="+- 0 0 f32"/>
              <a:gd name="f39" fmla="val f36"/>
              <a:gd name="f40" fmla="val f37"/>
              <a:gd name="f41" fmla="+- 0 0 f38"/>
              <a:gd name="f42" fmla="*/ f17 f35 1"/>
              <a:gd name="f43" fmla="+- f40 0 f17"/>
              <a:gd name="f44" fmla="+- f39 0 f17"/>
              <a:gd name="f45" fmla="*/ f41 f2 1"/>
              <a:gd name="f46" fmla="*/ f43 1 2"/>
              <a:gd name="f47" fmla="*/ f44 1 2"/>
              <a:gd name="f48" fmla="min f44 f43"/>
              <a:gd name="f49" fmla="*/ f45 1 f9"/>
              <a:gd name="f50" fmla="+- f17 f46 0"/>
              <a:gd name="f51" fmla="+- f17 f47 0"/>
              <a:gd name="f52" fmla="*/ f48 f18 1"/>
              <a:gd name="f53" fmla="+- f49 0 f3"/>
              <a:gd name="f54" fmla="*/ f47 f35 1"/>
              <a:gd name="f55" fmla="*/ f46 f35 1"/>
              <a:gd name="f56" fmla="*/ f52 1 100000"/>
              <a:gd name="f57" fmla="cos 1 f53"/>
              <a:gd name="f58" fmla="sin 1 f53"/>
              <a:gd name="f59" fmla="*/ f50 f35 1"/>
              <a:gd name="f60" fmla="+- f47 0 f56"/>
              <a:gd name="f61" fmla="+- f46 0 f56"/>
              <a:gd name="f62" fmla="+- 0 0 f57"/>
              <a:gd name="f63" fmla="+- 0 0 f58"/>
              <a:gd name="f64" fmla="*/ f56 f35 1"/>
              <a:gd name="f65" fmla="+- 0 0 f62"/>
              <a:gd name="f66" fmla="+- 0 0 f63"/>
              <a:gd name="f67" fmla="*/ f60 f35 1"/>
              <a:gd name="f68" fmla="*/ f61 f35 1"/>
              <a:gd name="f69" fmla="*/ f65 f47 1"/>
              <a:gd name="f70" fmla="*/ f66 f46 1"/>
              <a:gd name="f71" fmla="+- f51 0 f69"/>
              <a:gd name="f72" fmla="+- f51 f69 0"/>
              <a:gd name="f73" fmla="+- f50 0 f70"/>
              <a:gd name="f74" fmla="+- f50 f70 0"/>
              <a:gd name="f75" fmla="*/ f71 f35 1"/>
              <a:gd name="f76" fmla="*/ f73 f35 1"/>
              <a:gd name="f77" fmla="*/ f72 f35 1"/>
              <a:gd name="f78" fmla="*/ f74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75" y="f76"/>
              </a:cxn>
              <a:cxn ang="f34">
                <a:pos x="f75" y="f78"/>
              </a:cxn>
              <a:cxn ang="f34">
                <a:pos x="f77" y="f78"/>
              </a:cxn>
              <a:cxn ang="f33">
                <a:pos x="f77" y="f76"/>
              </a:cxn>
            </a:cxnLst>
            <a:rect l="f75" t="f76" r="f77" b="f78"/>
            <a:pathLst>
              <a:path>
                <a:moveTo>
                  <a:pt x="f42" y="f59"/>
                </a:moveTo>
                <a:arcTo wR="f54" hR="f55" stAng="f2" swAng="f1"/>
                <a:close/>
                <a:moveTo>
                  <a:pt x="f64" y="f59"/>
                </a:moveTo>
                <a:arcTo wR="f67" hR="f68" stAng="f2" swAng="f10"/>
                <a:close/>
              </a:path>
            </a:pathLst>
          </a:custGeom>
          <a:solidFill>
            <a:srgbClr val="E7E6E6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1789726" y="2261867"/>
            <a:ext cx="1268949" cy="124399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prstTxWarp prst="textCircle">
              <a:avLst/>
            </a:prstTxWarp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onsolas" pitchFamily="49"/>
              </a:rPr>
              <a:t>A ∙ A ∙ A ∙ A ∙ C ∙ C ∙ C ∙ C ∙ G ∙ G ∙ G ∙ T ∙ T ∙ T ∙ 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00499" y="2705615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G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4500498" y="3668712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G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kern="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C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084897" y="3614429"/>
                <a:ext cx="385173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897" y="3614429"/>
                <a:ext cx="385173" cy="381258"/>
              </a:xfrm>
              <a:prstGeom prst="rect">
                <a:avLst/>
              </a:prstGeom>
              <a:blipFill>
                <a:blip r:embed="rId2"/>
                <a:stretch>
                  <a:fillRect l="-11111" t="-1613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84897" y="266649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897" y="266649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3"/>
          <p:cNvSpPr txBox="1"/>
          <p:nvPr/>
        </p:nvSpPr>
        <p:spPr>
          <a:xfrm>
            <a:off x="3378618" y="4631809"/>
            <a:ext cx="6345694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G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kern="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G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T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endParaRPr lang="en-US" sz="1600" dirty="0">
              <a:solidFill>
                <a:srgbClr val="000000"/>
              </a:solidFill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54074" y="4596253"/>
                <a:ext cx="20964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[5…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74" y="4596253"/>
                <a:ext cx="2096408" cy="369332"/>
              </a:xfrm>
              <a:prstGeom prst="rect">
                <a:avLst/>
              </a:prstGeom>
              <a:blipFill>
                <a:blip r:embed="rId4"/>
                <a:stretch>
                  <a:fillRect r="-494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23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3" y="994017"/>
            <a:ext cx="286290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q-gram</a:t>
            </a:r>
            <a:r>
              <a:rPr lang="en-US" sz="32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distance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4"/>
              <p:cNvSpPr txBox="1"/>
              <p:nvPr/>
            </p:nvSpPr>
            <p:spPr>
              <a:xfrm>
                <a:off x="1014313" y="3999637"/>
                <a:ext cx="10163363" cy="64985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l-GR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β</a:t>
                </a: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-</a:t>
                </a:r>
                <a:r>
                  <a:rPr lang="en-US" sz="2400" b="0" i="0" u="none" strike="noStrike" kern="1200" cap="none" spc="0" baseline="0" dirty="0" err="1">
                    <a:solidFill>
                      <a:srgbClr val="000000"/>
                    </a:solidFill>
                    <a:uFillTx/>
                    <a:latin typeface="Calibri"/>
                  </a:rPr>
                  <a:t>blockwise</a:t>
                </a: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q-gram distance, more accurate, linear time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space</a:t>
                </a: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.</a:t>
                </a:r>
              </a:p>
            </p:txBody>
          </p:sp>
        </mc:Choice>
        <mc:Fallback>
          <p:sp>
            <p:nvSpPr>
              <p:cNvPr id="1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3" y="3999637"/>
                <a:ext cx="10163363" cy="649858"/>
              </a:xfrm>
              <a:prstGeom prst="rect">
                <a:avLst/>
              </a:prstGeom>
              <a:blipFill>
                <a:blip r:embed="rId2"/>
                <a:stretch>
                  <a:fillRect l="-899" b="-1869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4313" y="2598090"/>
                <a:ext cx="5146537" cy="941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3" y="2598090"/>
                <a:ext cx="5146537" cy="941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4"/>
          <p:cNvSpPr txBox="1"/>
          <p:nvPr/>
        </p:nvSpPr>
        <p:spPr>
          <a:xfrm>
            <a:off x="1014315" y="2047968"/>
            <a:ext cx="1016336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Approximation of edit distance, can be computed in linear time and space.</a:t>
            </a:r>
          </a:p>
        </p:txBody>
      </p:sp>
      <p:sp>
        <p:nvSpPr>
          <p:cNvPr id="17" name="TextBox 3"/>
          <p:cNvSpPr txBox="1"/>
          <p:nvPr/>
        </p:nvSpPr>
        <p:spPr>
          <a:xfrm>
            <a:off x="3180739" y="4752159"/>
            <a:ext cx="364209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 T 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3180738" y="5260755"/>
            <a:ext cx="364209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 G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 T 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7412774" y="4949572"/>
            <a:ext cx="2912912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∑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for each block pair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54602" y="470731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02" y="4707313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40533" y="521723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533" y="5217230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14313" y="4979291"/>
                <a:ext cx="1396729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3" y="4979291"/>
                <a:ext cx="1396729" cy="402226"/>
              </a:xfrm>
              <a:prstGeom prst="rect">
                <a:avLst/>
              </a:prstGeom>
              <a:blipFill>
                <a:blip r:embed="rId6"/>
                <a:stretch>
                  <a:fillRect l="-260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66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3" y="1347689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Circular Sequence Comparison problem (CSC)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4"/>
              <p:cNvSpPr txBox="1"/>
              <p:nvPr/>
            </p:nvSpPr>
            <p:spPr>
              <a:xfrm>
                <a:off x="1014312" y="2910818"/>
                <a:ext cx="10163363" cy="12536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Input: </a:t>
                </a: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strings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of lengths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, integers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dirty="0">
                    <a:solidFill>
                      <a:srgbClr val="000000"/>
                    </a:solidFill>
                    <a:latin typeface="Calibri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is minimal</a:t>
                </a:r>
              </a:p>
            </p:txBody>
          </p:sp>
        </mc:Choice>
        <mc:Fallback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2" y="2910818"/>
                <a:ext cx="10163363" cy="1253677"/>
              </a:xfrm>
              <a:prstGeom prst="rect">
                <a:avLst/>
              </a:prstGeom>
              <a:blipFill>
                <a:blip r:embed="rId2"/>
                <a:stretch>
                  <a:fillRect l="-899" t="-3883" b="-77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4"/>
              <p:cNvSpPr txBox="1"/>
              <p:nvPr/>
            </p:nvSpPr>
            <p:spPr>
              <a:xfrm>
                <a:off x="1014312" y="4912016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kern="0" dirty="0">
                    <a:solidFill>
                      <a:srgbClr val="000000"/>
                    </a:solidFill>
                    <a:latin typeface="Calibri"/>
                  </a:rPr>
                  <a:t>Naïve algorithm (</a:t>
                </a:r>
                <a:r>
                  <a:rPr lang="en-US" sz="2400" kern="0" dirty="0" err="1">
                    <a:solidFill>
                      <a:srgbClr val="000000"/>
                    </a:solidFill>
                    <a:latin typeface="Calibri"/>
                  </a:rPr>
                  <a:t>nCSC</a:t>
                </a:r>
                <a:r>
                  <a:rPr lang="en-US" sz="2400" kern="0" dirty="0">
                    <a:solidFill>
                      <a:srgbClr val="000000"/>
                    </a:solidFill>
                    <a:latin typeface="Calibri"/>
                  </a:rPr>
                  <a:t>) complexity:		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2" y="4912016"/>
                <a:ext cx="10163363" cy="461665"/>
              </a:xfrm>
              <a:prstGeom prst="rect">
                <a:avLst/>
              </a:prstGeom>
              <a:blipFill>
                <a:blip r:embed="rId3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03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6" y="890178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Heuristic algorithm (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hCSC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/>
              <p:nvPr/>
            </p:nvSpPr>
            <p:spPr>
              <a:xfrm>
                <a:off x="1014316" y="1869184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Step 1: 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divide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b="0" i="0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blocks and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blocks.</a:t>
                </a: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6" y="1869184"/>
                <a:ext cx="10163363" cy="461665"/>
              </a:xfrm>
              <a:prstGeom prst="rect">
                <a:avLst/>
              </a:prstGeom>
              <a:blipFill>
                <a:blip r:embed="rId2"/>
                <a:stretch>
                  <a:fillRect l="-899" t="-10667" b="-306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3"/>
          <p:cNvSpPr txBox="1"/>
          <p:nvPr/>
        </p:nvSpPr>
        <p:spPr>
          <a:xfrm>
            <a:off x="1514051" y="4773791"/>
            <a:ext cx="7187150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 T A A</a:t>
            </a:r>
            <a:r>
              <a:rPr lang="en-US" sz="1600" kern="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G G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T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endParaRPr lang="en-US" sz="1600" dirty="0">
              <a:solidFill>
                <a:srgbClr val="000000"/>
              </a:solidFill>
              <a:latin typeface="Consolas" pitchFamily="49"/>
              <a:cs typeface="Consolas" pitchFamily="49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4172847" y="5282387"/>
            <a:ext cx="364209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 G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 T 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14314" y="4730437"/>
                <a:ext cx="405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4" y="4730437"/>
                <a:ext cx="405239" cy="369332"/>
              </a:xfrm>
              <a:prstGeom prst="rect">
                <a:avLst/>
              </a:prstGeom>
              <a:blipFill>
                <a:blip r:embed="rId3"/>
                <a:stretch>
                  <a:fillRect l="-8955" r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73845" y="523886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45" y="523886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38058" y="5238862"/>
                <a:ext cx="7548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058" y="5238862"/>
                <a:ext cx="754887" cy="369332"/>
              </a:xfrm>
              <a:prstGeom prst="rect">
                <a:avLst/>
              </a:prstGeom>
              <a:blipFill>
                <a:blip r:embed="rId5"/>
                <a:stretch>
                  <a:fillRect l="-13710" r="-967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/>
              <p:cNvSpPr txBox="1"/>
              <p:nvPr/>
            </p:nvSpPr>
            <p:spPr>
              <a:xfrm>
                <a:off x="1014315" y="2502998"/>
                <a:ext cx="10163363" cy="66063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Step 2: </a:t>
                </a:r>
                <a:r>
                  <a:rPr lang="en-US" sz="2400" dirty="0">
                    <a:solidFill>
                      <a:srgbClr val="000000"/>
                    </a:solidFill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shifting the window block by block.</a:t>
                </a:r>
              </a:p>
            </p:txBody>
          </p:sp>
        </mc:Choice>
        <mc:Fallback xmlns="">
          <p:sp>
            <p:nvSpPr>
              <p:cNvPr id="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2502998"/>
                <a:ext cx="10163363" cy="660630"/>
              </a:xfrm>
              <a:prstGeom prst="rect">
                <a:avLst/>
              </a:prstGeom>
              <a:blipFill>
                <a:blip r:embed="rId6"/>
                <a:stretch>
                  <a:fillRect l="-899" b="-15741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/>
              <p:cNvSpPr txBox="1"/>
              <p:nvPr/>
            </p:nvSpPr>
            <p:spPr>
              <a:xfrm>
                <a:off x="1014314" y="3468125"/>
                <a:ext cx="10163363" cy="8607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Step 3: </a:t>
                </a:r>
                <a:r>
                  <a:rPr lang="en-US" sz="2400" dirty="0">
                    <a:solidFill>
                      <a:srgbClr val="000000"/>
                    </a:solidFill>
                  </a:rPr>
                  <a:t>starting form position with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, refine search by moving left</a:t>
                </a:r>
              </a:p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	and right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characters.</a:t>
                </a:r>
              </a:p>
            </p:txBody>
          </p:sp>
        </mc:Choice>
        <mc:Fallback xmlns="">
          <p:sp>
            <p:nvSpPr>
              <p:cNvPr id="1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4" y="3468125"/>
                <a:ext cx="10163363" cy="860748"/>
              </a:xfrm>
              <a:prstGeom prst="rect">
                <a:avLst/>
              </a:prstGeom>
              <a:blipFill>
                <a:blip r:embed="rId7"/>
                <a:stretch>
                  <a:fillRect l="-899" t="-4965" b="-1560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94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6" y="791702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Analysis of 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hCSC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/>
              <p:nvPr/>
            </p:nvSpPr>
            <p:spPr>
              <a:xfrm>
                <a:off x="1014316" y="1770708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Step 2 (block-by-block search)	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6" y="1770708"/>
                <a:ext cx="10163363" cy="461665"/>
              </a:xfrm>
              <a:prstGeom prst="rect">
                <a:avLst/>
              </a:prstGeom>
              <a:blipFill>
                <a:blip r:embed="rId2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/>
              <p:cNvSpPr txBox="1"/>
              <p:nvPr/>
            </p:nvSpPr>
            <p:spPr>
              <a:xfrm>
                <a:off x="1014315" y="2404522"/>
                <a:ext cx="10163363" cy="6315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Step 3 (char-by-char local search)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2404522"/>
                <a:ext cx="10163363" cy="631520"/>
              </a:xfrm>
              <a:prstGeom prst="rect">
                <a:avLst/>
              </a:prstGeom>
              <a:blipFill>
                <a:blip r:embed="rId3"/>
                <a:stretch>
                  <a:fillRect l="-899" b="-192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/>
              <p:cNvSpPr txBox="1"/>
              <p:nvPr/>
            </p:nvSpPr>
            <p:spPr>
              <a:xfrm>
                <a:off x="1014312" y="3022432"/>
                <a:ext cx="10163363" cy="92217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Total			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2" y="3022432"/>
                <a:ext cx="10163363" cy="922176"/>
              </a:xfrm>
              <a:prstGeom prst="rect">
                <a:avLst/>
              </a:prstGeom>
              <a:blipFill>
                <a:blip r:embed="rId4"/>
                <a:stretch>
                  <a:fillRect l="-899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4"/>
          <p:cNvSpPr txBox="1"/>
          <p:nvPr/>
        </p:nvSpPr>
        <p:spPr>
          <a:xfrm>
            <a:off x="1014312" y="5553392"/>
            <a:ext cx="1016336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Does not necessarily find global optimum!</a:t>
            </a:r>
          </a:p>
        </p:txBody>
      </p:sp>
      <p:sp>
        <p:nvSpPr>
          <p:cNvPr id="21" name="TextBox 14"/>
          <p:cNvSpPr txBox="1"/>
          <p:nvPr/>
        </p:nvSpPr>
        <p:spPr>
          <a:xfrm>
            <a:off x="1014312" y="4813149"/>
            <a:ext cx="1016336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Linear additional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4"/>
              <p:cNvSpPr txBox="1"/>
              <p:nvPr/>
            </p:nvSpPr>
            <p:spPr>
              <a:xfrm>
                <a:off x="1014312" y="4018557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By letting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2" y="4018557"/>
                <a:ext cx="10163363" cy="461665"/>
              </a:xfrm>
              <a:prstGeom prst="rect">
                <a:avLst/>
              </a:prstGeom>
              <a:blipFill>
                <a:blip r:embed="rId5"/>
                <a:stretch>
                  <a:fillRect l="-899" t="-9211" b="-3026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2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1271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robzan8</dc:creator>
  <cp:lastModifiedBy>robzan8</cp:lastModifiedBy>
  <cp:revision>88</cp:revision>
  <dcterms:created xsi:type="dcterms:W3CDTF">2016-05-11T14:32:57Z</dcterms:created>
  <dcterms:modified xsi:type="dcterms:W3CDTF">2016-05-17T01:52:26Z</dcterms:modified>
</cp:coreProperties>
</file>