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IBM Plex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57" Type="http://schemas.openxmlformats.org/officeDocument/2006/relationships/font" Target="fonts/IBMPlexMono-bold.fntdata"/><Relationship Id="rId12" Type="http://schemas.openxmlformats.org/officeDocument/2006/relationships/slide" Target="slides/slide7.xml"/><Relationship Id="rId56" Type="http://schemas.openxmlformats.org/officeDocument/2006/relationships/font" Target="fonts/IBMPlexMono-regular.fntdata"/><Relationship Id="rId15" Type="http://schemas.openxmlformats.org/officeDocument/2006/relationships/slide" Target="slides/slide10.xml"/><Relationship Id="rId59" Type="http://schemas.openxmlformats.org/officeDocument/2006/relationships/font" Target="fonts/IBMPlexMono-boldItalic.fntdata"/><Relationship Id="rId14" Type="http://schemas.openxmlformats.org/officeDocument/2006/relationships/slide" Target="slides/slide9.xml"/><Relationship Id="rId58" Type="http://schemas.openxmlformats.org/officeDocument/2006/relationships/font" Target="fonts/IBMPlex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6a29e3556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6a29e3556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6a29e3556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6a29e3556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6a29e3556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6a29e3556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6a29e355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6a29e355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a29e3556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a29e3556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Remind the listener that we count the neighbours of </a:t>
            </a:r>
            <a:r>
              <a:rPr b="1" lang="en"/>
              <a:t>all</a:t>
            </a:r>
            <a:r>
              <a:rPr lang="en"/>
              <a:t> cells, regardless of whether the cells are alive or dead.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6a29e3556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6a29e3556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6a29e3556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6a29e3556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6a3fc6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6a3fc6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6a29e3556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6a29e3556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6a29e3556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6a29e3556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a2cce1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a2cce1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6a29e3556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6a29e3556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6a29e3556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6a29e3556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6a29e3556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6a29e3556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6a29e3556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6a29e3556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6a29e3556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6a29e3556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6a29e3556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6a29e3556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6a29e3556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6a29e3556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6a29e3556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6a29e3556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6a29e3556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6a29e3556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6a29e3556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6a29e3556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a29e3556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a29e3556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6a29e3556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6a29e3556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6a29e3556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6a29e3556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6a29e3556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6a29e3556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6a29e3556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6a29e3556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6a29e3556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6a29e3556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76a29e3556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76a29e3556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76a29e3556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76a29e3556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6a29e3556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6a29e3556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6a29e3556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6a29e3556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6a29e3556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6a29e3556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a29e35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a29e35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76a29e3556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76a29e3556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6a29e3556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76a29e3556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6a3fc6f2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6a3fc6f2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a29e35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a29e35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a29e355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a29e355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a29e355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a29e355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a29e355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a29e355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a29e355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a29e355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Highlight the colours used to describe alive and dead cells throughout this presentation.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out how cells have neighbours, including diagonals.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rbCidETxKGsIXZXPQvUGMc-1OKEzX9Yr/view" TargetMode="External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371725" y="477825"/>
            <a:ext cx="5409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Visualisations of Conway’s Game of Life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390267" y="33908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L3 CS Project, Durham University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Robbie Jakob-Whitworth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single live cell.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Rules</a:t>
            </a:r>
            <a:r>
              <a:rPr lang="en"/>
              <a:t> of the Game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Survival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2</a:t>
            </a:r>
            <a:r>
              <a:rPr lang="en"/>
              <a:t> or </a:t>
            </a:r>
            <a:r>
              <a:rPr b="1" lang="en"/>
              <a:t>3</a:t>
            </a:r>
            <a:r>
              <a:rPr lang="en"/>
              <a:t> live neighbours → cell survives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Death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0</a:t>
            </a:r>
            <a:r>
              <a:rPr lang="en"/>
              <a:t> or </a:t>
            </a:r>
            <a:r>
              <a:rPr b="1" lang="en"/>
              <a:t>1</a:t>
            </a:r>
            <a:r>
              <a:rPr lang="en"/>
              <a:t> or </a:t>
            </a:r>
            <a:r>
              <a:rPr b="1" lang="en"/>
              <a:t>more than 3</a:t>
            </a:r>
            <a:r>
              <a:rPr lang="en"/>
              <a:t> live neighbours → cell 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Birth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exactly</a:t>
            </a:r>
            <a:r>
              <a:rPr lang="en"/>
              <a:t> </a:t>
            </a:r>
            <a:r>
              <a:rPr b="1" lang="en"/>
              <a:t>3</a:t>
            </a:r>
            <a:r>
              <a:rPr lang="en"/>
              <a:t> live neighbours → cell is (re)born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single live cell.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line of live cells.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2" name="Google Shape;3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5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line of live cells.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2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2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3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3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2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2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1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Rules</a:t>
            </a:r>
            <a:r>
              <a:rPr lang="en"/>
              <a:t> of the Game</a:t>
            </a:r>
            <a:endParaRPr/>
          </a:p>
        </p:txBody>
      </p:sp>
      <p:sp>
        <p:nvSpPr>
          <p:cNvPr id="382" name="Google Shape;382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Survival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2</a:t>
            </a:r>
            <a:r>
              <a:rPr lang="en"/>
              <a:t> or </a:t>
            </a:r>
            <a:r>
              <a:rPr b="1" lang="en"/>
              <a:t>3</a:t>
            </a:r>
            <a:r>
              <a:rPr lang="en"/>
              <a:t> live neighbours → cell survives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Death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0</a:t>
            </a:r>
            <a:r>
              <a:rPr lang="en"/>
              <a:t> or </a:t>
            </a:r>
            <a:r>
              <a:rPr b="1" lang="en"/>
              <a:t>1</a:t>
            </a:r>
            <a:r>
              <a:rPr lang="en"/>
              <a:t> or </a:t>
            </a:r>
            <a:r>
              <a:rPr b="1" lang="en"/>
              <a:t>more than 3</a:t>
            </a:r>
            <a:r>
              <a:rPr lang="en"/>
              <a:t> live neighbours → cell 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Birth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exactly</a:t>
            </a:r>
            <a:r>
              <a:rPr lang="en"/>
              <a:t> </a:t>
            </a:r>
            <a:r>
              <a:rPr b="1" lang="en"/>
              <a:t>3</a:t>
            </a:r>
            <a:r>
              <a:rPr lang="en"/>
              <a:t> live neighbours → cell is (re)born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line of live cells.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8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28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28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28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line of live cells.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3" name="Google Shape;4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29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29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29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29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29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Definition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Research Question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283099" y="712150"/>
            <a:ext cx="84975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>
                <a:solidFill>
                  <a:schemeClr val="dk1"/>
                </a:solidFill>
              </a:rPr>
              <a:t>most performant</a:t>
            </a:r>
            <a:r>
              <a:rPr lang="en"/>
              <a:t> technique for visualising Conway’s Game of Life in a </a:t>
            </a:r>
            <a:r>
              <a:rPr lang="en">
                <a:solidFill>
                  <a:schemeClr val="dk1"/>
                </a:solidFill>
              </a:rPr>
              <a:t>web browser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“Most Performant”</a:t>
            </a:r>
            <a:endParaRPr/>
          </a:p>
        </p:txBody>
      </p:sp>
      <p:sp>
        <p:nvSpPr>
          <p:cNvPr id="473" name="Google Shape;473;p33"/>
          <p:cNvSpPr txBox="1"/>
          <p:nvPr>
            <p:ph idx="1" type="body"/>
          </p:nvPr>
        </p:nvSpPr>
        <p:spPr>
          <a:xfrm>
            <a:off x="2410103" y="1595775"/>
            <a:ext cx="4928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large can we make the grid before dropping frames?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CPU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Memory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Average frame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 profiler in browser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“Web Browser”</a:t>
            </a:r>
            <a:endParaRPr/>
          </a:p>
        </p:txBody>
      </p:sp>
      <p:sp>
        <p:nvSpPr>
          <p:cNvPr id="479" name="Google Shape;479;p34"/>
          <p:cNvSpPr txBox="1"/>
          <p:nvPr>
            <p:ph idx="1" type="body"/>
          </p:nvPr>
        </p:nvSpPr>
        <p:spPr>
          <a:xfrm>
            <a:off x="2410103" y="1595775"/>
            <a:ext cx="491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Implementation must work in a </a:t>
            </a:r>
            <a:r>
              <a:rPr b="1" lang="en"/>
              <a:t>range</a:t>
            </a:r>
            <a:r>
              <a:rPr lang="en"/>
              <a:t> of </a:t>
            </a:r>
            <a:r>
              <a:rPr b="1" lang="en"/>
              <a:t>modern</a:t>
            </a:r>
            <a:r>
              <a:rPr lang="en"/>
              <a:t> </a:t>
            </a:r>
            <a:r>
              <a:rPr b="1" lang="en"/>
              <a:t>desktop</a:t>
            </a:r>
            <a:r>
              <a:rPr lang="en"/>
              <a:t> web browsers, e.g.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Google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Firefox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Safari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Adhere to modern web standards.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Research Question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Deliverables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</a:t>
            </a:r>
            <a:r>
              <a:rPr lang="en"/>
              <a:t> Deliverables</a:t>
            </a:r>
            <a:endParaRPr/>
          </a:p>
        </p:txBody>
      </p:sp>
      <p:sp>
        <p:nvSpPr>
          <p:cNvPr id="495" name="Google Shape;495;p37"/>
          <p:cNvSpPr txBox="1"/>
          <p:nvPr>
            <p:ph idx="1" type="body"/>
          </p:nvPr>
        </p:nvSpPr>
        <p:spPr>
          <a:xfrm>
            <a:off x="2410100" y="1443375"/>
            <a:ext cx="645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different frontend implementation techniques: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Plain 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&lt;div&gt;</a:t>
            </a:r>
            <a:r>
              <a:rPr lang="en"/>
              <a:t>s on the page + vanilla JavaScript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Plain 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&lt;div&gt;</a:t>
            </a:r>
            <a:r>
              <a:rPr lang="en"/>
              <a:t>s on the page +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React</a:t>
            </a:r>
            <a:r>
              <a:rPr lang="en"/>
              <a:t> to only render the differences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HTML5 </a:t>
            </a:r>
            <a:r>
              <a:rPr lang="en">
                <a:solidFill>
                  <a:schemeClr val="dk1"/>
                </a:solidFill>
              </a:rPr>
              <a:t>canvas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Intermediate</a:t>
            </a:r>
            <a:r>
              <a:rPr lang="en"/>
              <a:t> Deliverables</a:t>
            </a:r>
            <a:endParaRPr/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2410100" y="1443375"/>
            <a:ext cx="645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Offload state computation to a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 different ways of sending the new state back to the client: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Sending the </a:t>
            </a:r>
            <a:r>
              <a:rPr lang="en">
                <a:solidFill>
                  <a:schemeClr val="dk1"/>
                </a:solidFill>
              </a:rPr>
              <a:t>whole state</a:t>
            </a:r>
            <a:r>
              <a:rPr lang="en"/>
              <a:t> versus just the </a:t>
            </a:r>
            <a:r>
              <a:rPr lang="en">
                <a:solidFill>
                  <a:schemeClr val="dk1"/>
                </a:solidFill>
              </a:rPr>
              <a:t>changes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AJAX</a:t>
            </a:r>
            <a:r>
              <a:rPr lang="en"/>
              <a:t> (long polling) versus </a:t>
            </a:r>
            <a:r>
              <a:rPr lang="en">
                <a:solidFill>
                  <a:schemeClr val="dk1"/>
                </a:solidFill>
              </a:rPr>
              <a:t>WebSockets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Advanced</a:t>
            </a:r>
            <a:r>
              <a:rPr lang="en"/>
              <a:t> Deliverables</a:t>
            </a:r>
            <a:endParaRPr/>
          </a:p>
        </p:txBody>
      </p:sp>
      <p:sp>
        <p:nvSpPr>
          <p:cNvPr id="507" name="Google Shape;507;p39"/>
          <p:cNvSpPr txBox="1"/>
          <p:nvPr>
            <p:ph idx="1" type="body"/>
          </p:nvPr>
        </p:nvSpPr>
        <p:spPr>
          <a:xfrm>
            <a:off x="2410100" y="1443375"/>
            <a:ext cx="6452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Intelligently compute the state server-side.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dk1"/>
                </a:solidFill>
              </a:rPr>
              <a:t>hashing</a:t>
            </a:r>
            <a:r>
              <a:rPr lang="en"/>
              <a:t> to avoid recomputing </a:t>
            </a:r>
            <a:r>
              <a:rPr lang="en">
                <a:solidFill>
                  <a:schemeClr val="dk1"/>
                </a:solidFill>
              </a:rPr>
              <a:t>periodic</a:t>
            </a:r>
            <a:r>
              <a:rPr lang="en"/>
              <a:t> or </a:t>
            </a:r>
            <a:r>
              <a:rPr lang="en">
                <a:solidFill>
                  <a:schemeClr val="dk1"/>
                </a:solidFill>
              </a:rPr>
              <a:t>static</a:t>
            </a:r>
            <a:r>
              <a:rPr lang="en"/>
              <a:t> regions.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(Outside the scope of this talk)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Deliverables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Progress so far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Definition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idx="4294967295" type="title"/>
          </p:nvPr>
        </p:nvSpPr>
        <p:spPr>
          <a:xfrm>
            <a:off x="100" y="142150"/>
            <a:ext cx="914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Progress so Far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3" name="Google Shape;523;p42" title="GOL I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300" y="878050"/>
            <a:ext cx="7133402" cy="401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&lt;div&gt;</a:t>
            </a:r>
            <a:r>
              <a:rPr lang="en"/>
              <a:t>s and </a:t>
            </a:r>
            <a:r>
              <a:rPr lang="en">
                <a:solidFill>
                  <a:schemeClr val="dk1"/>
                </a:solidFill>
              </a:rPr>
              <a:t>Vanilla JavaScript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15325" y="1332600"/>
            <a:ext cx="1301400" cy="635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Render Engine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2140000" y="1325725"/>
            <a:ext cx="1301400" cy="635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Computation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Engine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3964675" y="1325725"/>
            <a:ext cx="1301400" cy="635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Interface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7614025" y="1325725"/>
            <a:ext cx="1301400" cy="6354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Grid Styles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5789350" y="1325725"/>
            <a:ext cx="1301400" cy="6354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Interface Styles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2284600" y="3290525"/>
            <a:ext cx="1012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Webpack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2140000" y="3906400"/>
            <a:ext cx="1301400" cy="635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app.js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3964675" y="3906400"/>
            <a:ext cx="1301400" cy="635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5789350" y="3906400"/>
            <a:ext cx="1301400" cy="635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8" name="Google Shape;538;p43"/>
          <p:cNvCxnSpPr>
            <a:stCxn id="529" idx="2"/>
            <a:endCxn id="534" idx="1"/>
          </p:cNvCxnSpPr>
          <p:nvPr/>
        </p:nvCxnSpPr>
        <p:spPr>
          <a:xfrm flipH="1" rot="-5400000">
            <a:off x="865975" y="2068050"/>
            <a:ext cx="1518600" cy="1318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43"/>
          <p:cNvCxnSpPr>
            <a:stCxn id="531" idx="2"/>
            <a:endCxn id="534" idx="3"/>
          </p:cNvCxnSpPr>
          <p:nvPr/>
        </p:nvCxnSpPr>
        <p:spPr>
          <a:xfrm rot="5400000">
            <a:off x="3193375" y="2064625"/>
            <a:ext cx="1525500" cy="1318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43"/>
          <p:cNvCxnSpPr>
            <a:stCxn id="530" idx="2"/>
            <a:endCxn id="534" idx="0"/>
          </p:cNvCxnSpPr>
          <p:nvPr/>
        </p:nvCxnSpPr>
        <p:spPr>
          <a:xfrm>
            <a:off x="2790700" y="1961125"/>
            <a:ext cx="0" cy="132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43"/>
          <p:cNvCxnSpPr>
            <a:stCxn id="534" idx="2"/>
            <a:endCxn id="535" idx="0"/>
          </p:cNvCxnSpPr>
          <p:nvPr/>
        </p:nvCxnSpPr>
        <p:spPr>
          <a:xfrm>
            <a:off x="2790700" y="3682925"/>
            <a:ext cx="0" cy="22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2" name="Google Shape;542;p43"/>
          <p:cNvSpPr txBox="1"/>
          <p:nvPr/>
        </p:nvSpPr>
        <p:spPr>
          <a:xfrm>
            <a:off x="5933950" y="3257025"/>
            <a:ext cx="1012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Webpack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3" name="Google Shape;543;p43"/>
          <p:cNvCxnSpPr>
            <a:stCxn id="533" idx="2"/>
            <a:endCxn id="544" idx="0"/>
          </p:cNvCxnSpPr>
          <p:nvPr/>
        </p:nvCxnSpPr>
        <p:spPr>
          <a:xfrm>
            <a:off x="6440050" y="1961125"/>
            <a:ext cx="0" cy="33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5" name="Google Shape;545;p43"/>
          <p:cNvCxnSpPr>
            <a:stCxn id="532" idx="2"/>
            <a:endCxn id="544" idx="3"/>
          </p:cNvCxnSpPr>
          <p:nvPr/>
        </p:nvCxnSpPr>
        <p:spPr>
          <a:xfrm rot="5400000">
            <a:off x="7353475" y="1698475"/>
            <a:ext cx="648600" cy="1173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6" name="Google Shape;546;p43"/>
          <p:cNvCxnSpPr>
            <a:stCxn id="542" idx="2"/>
            <a:endCxn id="537" idx="0"/>
          </p:cNvCxnSpPr>
          <p:nvPr/>
        </p:nvCxnSpPr>
        <p:spPr>
          <a:xfrm flipH="1" rot="-5400000">
            <a:off x="6311800" y="3777675"/>
            <a:ext cx="257100" cy="600"/>
          </a:xfrm>
          <a:prstGeom prst="bentConnector3">
            <a:avLst>
              <a:gd fmla="val 4997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4" name="Google Shape;544;p43"/>
          <p:cNvSpPr txBox="1"/>
          <p:nvPr/>
        </p:nvSpPr>
        <p:spPr>
          <a:xfrm>
            <a:off x="5789350" y="2291875"/>
            <a:ext cx="1301400" cy="6354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SASS Compiler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7" name="Google Shape;547;p43"/>
          <p:cNvCxnSpPr>
            <a:stCxn id="544" idx="2"/>
            <a:endCxn id="542" idx="0"/>
          </p:cNvCxnSpPr>
          <p:nvPr/>
        </p:nvCxnSpPr>
        <p:spPr>
          <a:xfrm flipH="1" rot="-5400000">
            <a:off x="6275500" y="3091825"/>
            <a:ext cx="329700" cy="6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Progress so far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Analysis and evaluation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“Most Performant”</a:t>
            </a:r>
            <a:endParaRPr/>
          </a:p>
        </p:txBody>
      </p:sp>
      <p:sp>
        <p:nvSpPr>
          <p:cNvPr id="563" name="Google Shape;563;p46"/>
          <p:cNvSpPr txBox="1"/>
          <p:nvPr>
            <p:ph idx="1" type="body"/>
          </p:nvPr>
        </p:nvSpPr>
        <p:spPr>
          <a:xfrm>
            <a:off x="2410103" y="1595775"/>
            <a:ext cx="4928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large can we make the grid before dropping frames?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CPU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Memory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Average frame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 profiler in browser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Profiler</a:t>
            </a:r>
            <a:endParaRPr/>
          </a:p>
        </p:txBody>
      </p:sp>
      <p:pic>
        <p:nvPicPr>
          <p:cNvPr id="569" name="Google Shape;5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75" y="1308725"/>
            <a:ext cx="7408851" cy="33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7"/>
          <p:cNvSpPr txBox="1"/>
          <p:nvPr/>
        </p:nvSpPr>
        <p:spPr>
          <a:xfrm>
            <a:off x="110175" y="4606425"/>
            <a:ext cx="1852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Recorded using Firefox 72.0.1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"/>
          <p:cNvSpPr txBox="1"/>
          <p:nvPr>
            <p:ph idx="1" type="body"/>
          </p:nvPr>
        </p:nvSpPr>
        <p:spPr>
          <a:xfrm>
            <a:off x="2400250" y="1416750"/>
            <a:ext cx="49284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FPS: </a:t>
            </a:r>
            <a:r>
              <a:rPr b="1" lang="en">
                <a:solidFill>
                  <a:schemeClr val="dk1"/>
                </a:solidFill>
              </a:rPr>
              <a:t>7.80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Maximum FPS: </a:t>
            </a:r>
            <a:r>
              <a:rPr b="1" lang="en">
                <a:solidFill>
                  <a:schemeClr val="dk1"/>
                </a:solidFill>
              </a:rPr>
              <a:t>60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Average FPS: </a:t>
            </a:r>
            <a:r>
              <a:rPr b="1" lang="en">
                <a:solidFill>
                  <a:schemeClr val="dk1"/>
                </a:solidFill>
              </a:rPr>
              <a:t>48.89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6" name="Google Shape;576;p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Profiler</a:t>
            </a:r>
            <a:endParaRPr/>
          </a:p>
        </p:txBody>
      </p:sp>
      <p:pic>
        <p:nvPicPr>
          <p:cNvPr id="577" name="Google Shape;577;p48"/>
          <p:cNvPicPr preferRelativeResize="0"/>
          <p:nvPr/>
        </p:nvPicPr>
        <p:blipFill rotWithShape="1">
          <a:blip r:embed="rId3">
            <a:alphaModFix/>
          </a:blip>
          <a:srcRect b="67279" l="18684" r="4363" t="19217"/>
          <a:stretch/>
        </p:blipFill>
        <p:spPr>
          <a:xfrm>
            <a:off x="422175" y="3339869"/>
            <a:ext cx="8299673" cy="66156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8"/>
          <p:cNvSpPr txBox="1"/>
          <p:nvPr/>
        </p:nvSpPr>
        <p:spPr>
          <a:xfrm>
            <a:off x="110175" y="4606425"/>
            <a:ext cx="1852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Recorded using Firefox 72.0.1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48"/>
          <p:cNvSpPr/>
          <p:nvPr/>
        </p:nvSpPr>
        <p:spPr>
          <a:xfrm>
            <a:off x="302950" y="3608025"/>
            <a:ext cx="1074000" cy="530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8"/>
          <p:cNvSpPr/>
          <p:nvPr/>
        </p:nvSpPr>
        <p:spPr>
          <a:xfrm>
            <a:off x="7857300" y="3574525"/>
            <a:ext cx="1074000" cy="530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9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Analysis and evaluation</a:t>
            </a:r>
            <a:endParaRPr b="1" sz="2400" u="sng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Conclusion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idx="1" type="body"/>
          </p:nvPr>
        </p:nvSpPr>
        <p:spPr>
          <a:xfrm>
            <a:off x="2410100" y="918450"/>
            <a:ext cx="63216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Definition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Research Question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Deliverables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Progress so far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" sz="2400">
                <a:solidFill>
                  <a:srgbClr val="FFFFFF"/>
                </a:solidFill>
              </a:rPr>
              <a:t>Analysis and evaluation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b="1" lang="en" sz="2400" u="sng">
                <a:solidFill>
                  <a:srgbClr val="FFFFFF"/>
                </a:solidFill>
              </a:rPr>
              <a:t>Conclusion</a:t>
            </a:r>
            <a:endParaRPr b="1" sz="24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51"/>
          <p:cNvCxnSpPr>
            <a:endCxn id="596" idx="3"/>
          </p:cNvCxnSpPr>
          <p:nvPr/>
        </p:nvCxnSpPr>
        <p:spPr>
          <a:xfrm flipH="1">
            <a:off x="5948347" y="3488316"/>
            <a:ext cx="1804800" cy="410400"/>
          </a:xfrm>
          <a:prstGeom prst="bentConnector3">
            <a:avLst>
              <a:gd fmla="val -38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7" name="Google Shape;597;p51"/>
          <p:cNvSpPr txBox="1"/>
          <p:nvPr>
            <p:ph type="title"/>
          </p:nvPr>
        </p:nvSpPr>
        <p:spPr>
          <a:xfrm>
            <a:off x="283100" y="712150"/>
            <a:ext cx="3621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 is a </a:t>
            </a:r>
            <a:r>
              <a:rPr lang="en">
                <a:solidFill>
                  <a:schemeClr val="dk1"/>
                </a:solidFill>
              </a:rPr>
              <a:t>zero-player game</a:t>
            </a:r>
            <a:r>
              <a:rPr lang="en"/>
              <a:t>.</a:t>
            </a:r>
            <a:endParaRPr/>
          </a:p>
        </p:txBody>
      </p:sp>
      <p:grpSp>
        <p:nvGrpSpPr>
          <p:cNvPr id="598" name="Google Shape;598;p51"/>
          <p:cNvGrpSpPr/>
          <p:nvPr/>
        </p:nvGrpSpPr>
        <p:grpSpPr>
          <a:xfrm>
            <a:off x="4224966" y="3040243"/>
            <a:ext cx="1723381" cy="1716947"/>
            <a:chOff x="3420213" y="1775105"/>
            <a:chExt cx="2725575" cy="2715400"/>
          </a:xfrm>
        </p:grpSpPr>
        <p:sp>
          <p:nvSpPr>
            <p:cNvPr id="599" name="Google Shape;599;p51"/>
            <p:cNvSpPr/>
            <p:nvPr/>
          </p:nvSpPr>
          <p:spPr>
            <a:xfrm>
              <a:off x="34202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39653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45104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50555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56006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34202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39653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45104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50555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56006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34202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3965388" y="28602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4510488" y="28602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5055588" y="28602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56006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34202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39653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45104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50555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56006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34202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653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45104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50555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56006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623" name="Google Shape;623;p51"/>
          <p:cNvCxnSpPr>
            <a:endCxn id="624" idx="0"/>
          </p:cNvCxnSpPr>
          <p:nvPr/>
        </p:nvCxnSpPr>
        <p:spPr>
          <a:xfrm>
            <a:off x="5948379" y="1248828"/>
            <a:ext cx="1804800" cy="5226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25" name="Google Shape;625;p51"/>
          <p:cNvGrpSpPr/>
          <p:nvPr/>
        </p:nvGrpSpPr>
        <p:grpSpPr>
          <a:xfrm>
            <a:off x="4224980" y="390275"/>
            <a:ext cx="1723381" cy="1716947"/>
            <a:chOff x="3420213" y="1775105"/>
            <a:chExt cx="2725575" cy="2715400"/>
          </a:xfrm>
        </p:grpSpPr>
        <p:sp>
          <p:nvSpPr>
            <p:cNvPr id="626" name="Google Shape;626;p51"/>
            <p:cNvSpPr/>
            <p:nvPr/>
          </p:nvSpPr>
          <p:spPr>
            <a:xfrm>
              <a:off x="34202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39653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45104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50555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6006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34202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39653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4510488" y="232020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50555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56006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34202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39653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4510488" y="28602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50555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56006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34202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39653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4510488" y="34053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50555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6006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34202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39653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45104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50555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56006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51" name="Google Shape;651;p51"/>
          <p:cNvGrpSpPr/>
          <p:nvPr/>
        </p:nvGrpSpPr>
        <p:grpSpPr>
          <a:xfrm>
            <a:off x="6891513" y="1771428"/>
            <a:ext cx="1723381" cy="1716947"/>
            <a:chOff x="3420213" y="1775105"/>
            <a:chExt cx="2725575" cy="2715400"/>
          </a:xfrm>
        </p:grpSpPr>
        <p:sp>
          <p:nvSpPr>
            <p:cNvPr id="652" name="Google Shape;652;p51"/>
            <p:cNvSpPr/>
            <p:nvPr/>
          </p:nvSpPr>
          <p:spPr>
            <a:xfrm>
              <a:off x="34202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39653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45104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0555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600613" y="17751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34202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39653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4510488" y="232020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50555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5600688" y="23202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34202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39653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3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4510488" y="28602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50555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3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5600688" y="28602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34202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39653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4510488" y="3405355"/>
              <a:ext cx="545100" cy="5451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50555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2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5600688" y="340535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34202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39653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45104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50555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5600688" y="3945405"/>
              <a:ext cx="545100" cy="545100"/>
            </a:xfrm>
            <a:prstGeom prst="rect">
              <a:avLst/>
            </a:prstGeom>
            <a:solidFill>
              <a:srgbClr val="EFEFE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83099" y="712150"/>
            <a:ext cx="76797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 is a </a:t>
            </a:r>
            <a:r>
              <a:rPr lang="en">
                <a:solidFill>
                  <a:schemeClr val="dk1"/>
                </a:solidFill>
              </a:rPr>
              <a:t>zero-player game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2"/>
          <p:cNvSpPr txBox="1"/>
          <p:nvPr>
            <p:ph type="title"/>
          </p:nvPr>
        </p:nvSpPr>
        <p:spPr>
          <a:xfrm>
            <a:off x="283099" y="712150"/>
            <a:ext cx="84975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>
                <a:solidFill>
                  <a:schemeClr val="dk1"/>
                </a:solidFill>
              </a:rPr>
              <a:t>most performant</a:t>
            </a:r>
            <a:r>
              <a:rPr lang="en"/>
              <a:t> technique for visualising Conway’s Game of Life in a </a:t>
            </a:r>
            <a:r>
              <a:rPr lang="en">
                <a:solidFill>
                  <a:schemeClr val="dk1"/>
                </a:solidFill>
              </a:rPr>
              <a:t>web browser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Implement visualisations using other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React, HTML5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Server-side state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Evaluate existing implementation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4"/>
          <p:cNvSpPr txBox="1"/>
          <p:nvPr>
            <p:ph type="ctrTitle"/>
          </p:nvPr>
        </p:nvSpPr>
        <p:spPr>
          <a:xfrm>
            <a:off x="2371725" y="477825"/>
            <a:ext cx="5372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Visualisations of Conway’s Game of Life</a:t>
            </a:r>
            <a:endParaRPr/>
          </a:p>
        </p:txBody>
      </p:sp>
      <p:sp>
        <p:nvSpPr>
          <p:cNvPr id="692" name="Google Shape;692;p54"/>
          <p:cNvSpPr txBox="1"/>
          <p:nvPr>
            <p:ph idx="1" type="subTitle"/>
          </p:nvPr>
        </p:nvSpPr>
        <p:spPr>
          <a:xfrm>
            <a:off x="2390267" y="33908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L3 CS Project, Durham University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Robbie Jakob-Whitworth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 state</a:t>
            </a:r>
            <a:r>
              <a:rPr lang="en"/>
              <a:t> determines evolution of the game.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have </a:t>
            </a:r>
            <a:r>
              <a:rPr lang="en">
                <a:solidFill>
                  <a:schemeClr val="accent4"/>
                </a:solidFill>
              </a:rPr>
              <a:t>neighbours</a:t>
            </a:r>
            <a:r>
              <a:rPr lang="en"/>
              <a:t>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723938" y="3578405"/>
            <a:ext cx="545100" cy="5451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396817" y="3619350"/>
            <a:ext cx="1478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Neighbour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Rules</a:t>
            </a:r>
            <a:r>
              <a:rPr lang="en"/>
              <a:t> of the Game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Survival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2</a:t>
            </a:r>
            <a:r>
              <a:rPr lang="en"/>
              <a:t> or </a:t>
            </a:r>
            <a:r>
              <a:rPr b="1" lang="en"/>
              <a:t>3</a:t>
            </a:r>
            <a:r>
              <a:rPr lang="en"/>
              <a:t> live neighbours → cell survives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Death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0</a:t>
            </a:r>
            <a:r>
              <a:rPr lang="en"/>
              <a:t> or </a:t>
            </a:r>
            <a:r>
              <a:rPr b="1" lang="en"/>
              <a:t>1</a:t>
            </a:r>
            <a:r>
              <a:rPr lang="en"/>
              <a:t> or </a:t>
            </a:r>
            <a:r>
              <a:rPr b="1" lang="en"/>
              <a:t>more than 3</a:t>
            </a:r>
            <a:r>
              <a:rPr lang="en"/>
              <a:t> live neighbours </a:t>
            </a:r>
            <a:r>
              <a:rPr lang="en"/>
              <a:t>→ cell dies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Birth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/>
              <a:t>exactly</a:t>
            </a:r>
            <a:r>
              <a:rPr lang="en"/>
              <a:t> </a:t>
            </a:r>
            <a:r>
              <a:rPr b="1" lang="en"/>
              <a:t>3</a:t>
            </a:r>
            <a:r>
              <a:rPr lang="en"/>
              <a:t> live neighbours → cell is (re)born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single live cell.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Consider a single live cell.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675" y="2458851"/>
            <a:ext cx="1199076" cy="1199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396836" y="21011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Alive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34202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396836" y="2860251"/>
            <a:ext cx="87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Dead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9653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45104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50555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5600613" y="17751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34202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9653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4510488" y="232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1"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0555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600688" y="23202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34202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39653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5104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0555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5600688" y="28602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34202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39653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45104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50555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5600688" y="340535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34202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9653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45104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50555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5600688" y="39454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723938" y="2060205"/>
            <a:ext cx="545100" cy="545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723938" y="2819305"/>
            <a:ext cx="545100" cy="545100"/>
          </a:xfrm>
          <a:prstGeom prst="rect">
            <a:avLst/>
          </a:prstGeom>
          <a:solidFill>
            <a:srgbClr val="EFEFE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