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2330"/>
    <a:srgbClr val="666666"/>
    <a:srgbClr val="0C1526"/>
    <a:srgbClr val="00011F"/>
    <a:srgbClr val="116A6C"/>
    <a:srgbClr val="2F2929"/>
    <a:srgbClr val="191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1674" y="-144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8341A-FAD8-4F56-88AD-D4DC244D3813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90FF5-FC3B-4C0A-BCF5-C88340D71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99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F366-FE22-4837-B3A0-54ABEF4B2029}" type="datetime1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Delphi para iniciantes - Lemuel R.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3D7-EF88-4701-98BB-1CF8BCD7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79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646E-830D-4E8F-B9C1-66B1E25BB14F}" type="datetime1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Delphi para iniciantes - Lemuel R.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3D7-EF88-4701-98BB-1CF8BCD7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96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51BD-58D0-47B5-AB89-3D4270E0E825}" type="datetime1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Delphi para iniciantes - Lemuel R.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3D7-EF88-4701-98BB-1CF8BCD7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92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F83B-AA88-445D-B58A-137538B9FE4D}" type="datetime1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Delphi para iniciantes - Lemuel R.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3D7-EF88-4701-98BB-1CF8BCD7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05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B1CC-070F-40CC-90E8-93AAC6543FE3}" type="datetime1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Delphi para iniciantes - Lemuel R.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3D7-EF88-4701-98BB-1CF8BCD7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95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921A-1EB5-4CB6-894F-C9A13442268E}" type="datetime1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Delphi para iniciantes - Lemuel R.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3D7-EF88-4701-98BB-1CF8BCD7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58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8648-BB3E-46F2-8AD0-DCB0BF8BC7D7}" type="datetime1">
              <a:rPr lang="pt-BR" smtClean="0"/>
              <a:t>17/05/2024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Delphi para iniciantes - Lemuel R. Souza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3D7-EF88-4701-98BB-1CF8BCD7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39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A75E-102C-47BC-981D-945E7CD760E9}" type="datetime1">
              <a:rPr lang="pt-BR" smtClean="0"/>
              <a:t>17/05/2024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Delphi para iniciantes - Lemuel R. Souza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3D7-EF88-4701-98BB-1CF8BCD7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85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804D-E485-4151-9669-5C9C55796E29}" type="datetime1">
              <a:rPr lang="pt-BR" smtClean="0"/>
              <a:t>17/05/2024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Delphi para iniciantes - Lemuel R. Souza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3D7-EF88-4701-98BB-1CF8BCD7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14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1625-BC0A-47CA-A038-5879226AC04E}" type="datetime1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Delphi para iniciantes - Lemuel R.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3D7-EF88-4701-98BB-1CF8BCD7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0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4020-E681-428E-BE2A-C09B6E02784B}" type="datetime1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Delphi para iniciantes - Lemuel R.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3D7-EF88-4701-98BB-1CF8BCD7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13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526">
            <a:alpha val="588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B654-2560-419F-9637-44A19D292EC5}" type="datetime1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Delphi para iniciantes - Lemuel R.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93D7-EF88-4701-98BB-1CF8BCD7A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41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ocasouza/prompt-to-create-a-eboo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8A8F187-0442-6BB2-56F2-ED2ADBCA9ABB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01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E51CFB-4C80-37D3-C219-18266EF3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540"/>
            <a:ext cx="6858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2AE854-55C2-41F1-3B08-FF8AE0ED8A7D}"/>
              </a:ext>
            </a:extLst>
          </p:cNvPr>
          <p:cNvSpPr txBox="1"/>
          <p:nvPr/>
        </p:nvSpPr>
        <p:spPr>
          <a:xfrm>
            <a:off x="375557" y="287607"/>
            <a:ext cx="5856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Segredos das Queries Temporárias para Iniciantes em Delphi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5BA4816-F038-5A6A-1F5E-B4B23435358D}"/>
              </a:ext>
            </a:extLst>
          </p:cNvPr>
          <p:cNvSpPr txBox="1"/>
          <p:nvPr/>
        </p:nvSpPr>
        <p:spPr>
          <a:xfrm>
            <a:off x="500743" y="9187540"/>
            <a:ext cx="585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LEMUEL R. SOUZA</a:t>
            </a:r>
          </a:p>
        </p:txBody>
      </p:sp>
    </p:spTree>
    <p:extLst>
      <p:ext uri="{BB962C8B-B14F-4D97-AF65-F5344CB8AC3E}">
        <p14:creationId xmlns:p14="http://schemas.microsoft.com/office/powerpoint/2010/main" val="1232288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71CF0-9C67-1018-C994-9198A96F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6" y="916868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621D8-0E4D-B517-BEAF-AA8FE0EA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5" y="2831570"/>
            <a:ext cx="5915025" cy="38740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dirty="0"/>
              <a:t>Este Ebook foi gerado por IA, e diagramado por um humano.</a:t>
            </a:r>
          </a:p>
          <a:p>
            <a:pPr marL="0" indent="0" algn="ctr">
              <a:buNone/>
            </a:pPr>
            <a:r>
              <a:rPr lang="pt-BR" sz="2400" dirty="0"/>
              <a:t>O passo a passo se encontra no meu GitHub.</a:t>
            </a:r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2400" dirty="0"/>
              <a:t>Esse conteúdo foi gerado para fins didáticos, não foi realizado uma verificação e revisão humana sobre o conteúdo e pode conter erros gerados pelo poder fantasioso de uma IA.</a:t>
            </a:r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1800" dirty="0">
                <a:hlinkClick r:id="rId2"/>
              </a:rPr>
              <a:t>https://github.com/rocasouza/prompt-to-create-a-ebook</a:t>
            </a:r>
            <a:endParaRPr lang="pt-BR" sz="1800" dirty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</p:txBody>
      </p:sp>
      <p:pic>
        <p:nvPicPr>
          <p:cNvPr id="1026" name="Picture 2" descr="Embarcadero Delphi 12 Athens Architect Edition – i-Solutions Online Store">
            <a:extLst>
              <a:ext uri="{FF2B5EF4-FFF2-40B4-BE49-F238E27FC236}">
                <a16:creationId xmlns:a16="http://schemas.microsoft.com/office/drawing/2014/main" id="{997D7230-9575-4EB0-F006-06204DC0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014" y="8405160"/>
            <a:ext cx="583972" cy="58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C095BE-775E-B6D6-6D95-F0F0D663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09" y="9181396"/>
            <a:ext cx="2314575" cy="527403"/>
          </a:xfrm>
        </p:spPr>
        <p:txBody>
          <a:bodyPr/>
          <a:lstStyle/>
          <a:p>
            <a:r>
              <a:rPr lang="pt-BR" b="1">
                <a:solidFill>
                  <a:schemeClr val="tx1"/>
                </a:solidFill>
              </a:rPr>
              <a:t>Delphi para iniciantes - Lemuel R. Souza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4931890C-7337-7834-95D1-FEB9E39D742A}"/>
              </a:ext>
            </a:extLst>
          </p:cNvPr>
          <p:cNvSpPr/>
          <p:nvPr/>
        </p:nvSpPr>
        <p:spPr>
          <a:xfrm rot="5400000">
            <a:off x="170667" y="-74739"/>
            <a:ext cx="1178125" cy="576489"/>
          </a:xfrm>
          <a:prstGeom prst="homePlate">
            <a:avLst/>
          </a:prstGeom>
          <a:solidFill>
            <a:srgbClr val="DE23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CA8039-27DD-0D8B-4ADE-D560FDEF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3D7-EF88-4701-98BB-1CF8BCD7A5AF}" type="slidenum">
              <a:rPr lang="pt-BR" smtClean="0"/>
              <a:t>10</a:t>
            </a:fld>
            <a:endParaRPr lang="pt-BR"/>
          </a:p>
        </p:txBody>
      </p:sp>
      <p:pic>
        <p:nvPicPr>
          <p:cNvPr id="10242" name="Picture 2" descr="Github Logo Transparent Background PNG | PNG Arts">
            <a:extLst>
              <a:ext uri="{FF2B5EF4-FFF2-40B4-BE49-F238E27FC236}">
                <a16:creationId xmlns:a16="http://schemas.microsoft.com/office/drawing/2014/main" id="{2CE7547E-87FA-DF64-D0AC-D16FA39CF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495" y="6387359"/>
            <a:ext cx="2413001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14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71CF0-9C67-1018-C994-9198A96F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6" y="916868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às Queries Temporárias no Delphi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621D8-0E4D-B517-BEAF-AA8FE0EA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5" y="2831570"/>
            <a:ext cx="5915025" cy="3287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/>
              <a:t>Queries temporárias são uma ferramenta poderosa no Delphi para trabalhar com conjuntos de dados dinâmicos e temporários. Elas são especialmente úteis para realizar operações complexas de manipulação de dados sem a necessidade de criar tabelas físicas no banco de dados. </a:t>
            </a:r>
          </a:p>
          <a:p>
            <a:pPr marL="0" indent="0" algn="ctr">
              <a:buNone/>
            </a:pPr>
            <a:r>
              <a:rPr lang="pt-BR" sz="2400" dirty="0"/>
              <a:t>Vamos explorar os conceitos fundamentais e ver como utilizá-los com exemplos práticos.</a:t>
            </a:r>
          </a:p>
        </p:txBody>
      </p:sp>
      <p:pic>
        <p:nvPicPr>
          <p:cNvPr id="1026" name="Picture 2" descr="Embarcadero Delphi 12 Athens Architect Edition – i-Solutions Online Store">
            <a:extLst>
              <a:ext uri="{FF2B5EF4-FFF2-40B4-BE49-F238E27FC236}">
                <a16:creationId xmlns:a16="http://schemas.microsoft.com/office/drawing/2014/main" id="{997D7230-9575-4EB0-F006-06204DC0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014" y="8405160"/>
            <a:ext cx="583972" cy="58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C095BE-775E-B6D6-6D95-F0F0D663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09" y="9181396"/>
            <a:ext cx="2314575" cy="527403"/>
          </a:xfrm>
        </p:spPr>
        <p:txBody>
          <a:bodyPr/>
          <a:lstStyle/>
          <a:p>
            <a:r>
              <a:rPr lang="pt-BR" b="1">
                <a:solidFill>
                  <a:schemeClr val="tx1"/>
                </a:solidFill>
              </a:rPr>
              <a:t>Delphi para iniciantes - Lemuel R. Souza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4931890C-7337-7834-95D1-FEB9E39D742A}"/>
              </a:ext>
            </a:extLst>
          </p:cNvPr>
          <p:cNvSpPr/>
          <p:nvPr/>
        </p:nvSpPr>
        <p:spPr>
          <a:xfrm rot="5400000">
            <a:off x="170667" y="-74739"/>
            <a:ext cx="1178125" cy="576489"/>
          </a:xfrm>
          <a:prstGeom prst="homePlate">
            <a:avLst/>
          </a:prstGeom>
          <a:solidFill>
            <a:srgbClr val="DE23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CA8039-27DD-0D8B-4ADE-D560FDEF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3D7-EF88-4701-98BB-1CF8BCD7A5A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85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71CF0-9C67-1018-C994-9198A96F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6" y="916868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são Queries Temporárias?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621D8-0E4D-B517-BEAF-AA8FE0EA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5" y="2831570"/>
            <a:ext cx="5915025" cy="32875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dirty="0"/>
              <a:t>Queries temporárias são consultas SQL que criam conjuntos de dados temporários na memória, permitindo manipulação e análise de dados de forma eficiente. </a:t>
            </a:r>
          </a:p>
          <a:p>
            <a:pPr marL="0" indent="0" algn="ctr">
              <a:buNone/>
            </a:pPr>
            <a:r>
              <a:rPr lang="pt-BR" sz="2400" dirty="0"/>
              <a:t>No Delphi, você pode usar componentes como </a:t>
            </a:r>
            <a:r>
              <a:rPr lang="pt-BR" sz="2400" dirty="0" err="1"/>
              <a:t>TQuery</a:t>
            </a:r>
            <a:r>
              <a:rPr lang="pt-BR" sz="2400" dirty="0"/>
              <a:t> ou </a:t>
            </a:r>
            <a:r>
              <a:rPr lang="pt-BR" sz="2400" dirty="0" err="1"/>
              <a:t>TClientDataSet</a:t>
            </a:r>
            <a:r>
              <a:rPr lang="pt-BR" sz="2400" dirty="0"/>
              <a:t> para executar essas queries.</a:t>
            </a:r>
          </a:p>
          <a:p>
            <a:pPr marL="0" indent="0" algn="ctr">
              <a:buNone/>
            </a:pPr>
            <a:endParaRPr lang="pt-BR" sz="2400" dirty="0"/>
          </a:p>
        </p:txBody>
      </p:sp>
      <p:pic>
        <p:nvPicPr>
          <p:cNvPr id="1026" name="Picture 2" descr="Embarcadero Delphi 12 Athens Architect Edition – i-Solutions Online Store">
            <a:extLst>
              <a:ext uri="{FF2B5EF4-FFF2-40B4-BE49-F238E27FC236}">
                <a16:creationId xmlns:a16="http://schemas.microsoft.com/office/drawing/2014/main" id="{997D7230-9575-4EB0-F006-06204DC0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014" y="8405160"/>
            <a:ext cx="583972" cy="58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C095BE-775E-B6D6-6D95-F0F0D663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09" y="9181396"/>
            <a:ext cx="2314575" cy="527403"/>
          </a:xfrm>
        </p:spPr>
        <p:txBody>
          <a:bodyPr/>
          <a:lstStyle/>
          <a:p>
            <a:r>
              <a:rPr lang="pt-BR" b="1">
                <a:solidFill>
                  <a:schemeClr val="tx1"/>
                </a:solidFill>
              </a:rPr>
              <a:t>Delphi para iniciantes - Lemuel R. Souza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4931890C-7337-7834-95D1-FEB9E39D742A}"/>
              </a:ext>
            </a:extLst>
          </p:cNvPr>
          <p:cNvSpPr/>
          <p:nvPr/>
        </p:nvSpPr>
        <p:spPr>
          <a:xfrm rot="5400000">
            <a:off x="170667" y="-74739"/>
            <a:ext cx="1178125" cy="576489"/>
          </a:xfrm>
          <a:prstGeom prst="homePlate">
            <a:avLst/>
          </a:prstGeom>
          <a:solidFill>
            <a:srgbClr val="DE23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CA8039-27DD-0D8B-4ADE-D560FDEF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3D7-EF88-4701-98BB-1CF8BCD7A5A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07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71CF0-9C67-1018-C994-9198A96F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6" y="916868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Configuração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621D8-0E4D-B517-BEAF-AA8FE0EA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5" y="2831570"/>
            <a:ext cx="5915025" cy="32875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dirty="0"/>
              <a:t>Antes de começarmos, certifique-se de ter um ambiente Delphi configurado com acesso ao seu banco de dados. Para estes exemplos, vamos supor que estamos utilizando um banco de dados </a:t>
            </a:r>
            <a:r>
              <a:rPr lang="pt-BR" sz="2400" dirty="0" err="1"/>
              <a:t>SQLite</a:t>
            </a:r>
            <a:r>
              <a:rPr lang="pt-BR" sz="2400" dirty="0"/>
              <a:t>.</a:t>
            </a:r>
          </a:p>
          <a:p>
            <a:pPr marL="0" indent="0" algn="ctr">
              <a:buNone/>
            </a:pPr>
            <a:endParaRPr lang="pt-BR" sz="2400" dirty="0"/>
          </a:p>
        </p:txBody>
      </p:sp>
      <p:pic>
        <p:nvPicPr>
          <p:cNvPr id="1026" name="Picture 2" descr="Embarcadero Delphi 12 Athens Architect Edition – i-Solutions Online Store">
            <a:extLst>
              <a:ext uri="{FF2B5EF4-FFF2-40B4-BE49-F238E27FC236}">
                <a16:creationId xmlns:a16="http://schemas.microsoft.com/office/drawing/2014/main" id="{997D7230-9575-4EB0-F006-06204DC0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014" y="8405160"/>
            <a:ext cx="583972" cy="58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C095BE-775E-B6D6-6D95-F0F0D663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09" y="9181396"/>
            <a:ext cx="2314575" cy="527403"/>
          </a:xfrm>
        </p:spPr>
        <p:txBody>
          <a:bodyPr/>
          <a:lstStyle/>
          <a:p>
            <a:r>
              <a:rPr lang="pt-BR" b="1">
                <a:solidFill>
                  <a:schemeClr val="tx1"/>
                </a:solidFill>
              </a:rPr>
              <a:t>Delphi para iniciantes - Lemuel R. Souza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4931890C-7337-7834-95D1-FEB9E39D742A}"/>
              </a:ext>
            </a:extLst>
          </p:cNvPr>
          <p:cNvSpPr/>
          <p:nvPr/>
        </p:nvSpPr>
        <p:spPr>
          <a:xfrm rot="5400000">
            <a:off x="170667" y="-74739"/>
            <a:ext cx="1178125" cy="576489"/>
          </a:xfrm>
          <a:prstGeom prst="homePlate">
            <a:avLst/>
          </a:prstGeom>
          <a:solidFill>
            <a:srgbClr val="DE23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CA8039-27DD-0D8B-4ADE-D560FDEF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3D7-EF88-4701-98BB-1CF8BCD7A5A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35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71CF0-9C67-1018-C994-9198A96F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6" y="916868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uma Query Temporária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621D8-0E4D-B517-BEAF-AA8FE0EA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5" y="2831570"/>
            <a:ext cx="5915025" cy="1178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dirty="0"/>
              <a:t>Para criar uma query temporária, você pode usar a instrução SELECT ... INTO. Veja um exemplo simples:</a:t>
            </a:r>
          </a:p>
        </p:txBody>
      </p:sp>
      <p:pic>
        <p:nvPicPr>
          <p:cNvPr id="1026" name="Picture 2" descr="Embarcadero Delphi 12 Athens Architect Edition – i-Solutions Online Store">
            <a:extLst>
              <a:ext uri="{FF2B5EF4-FFF2-40B4-BE49-F238E27FC236}">
                <a16:creationId xmlns:a16="http://schemas.microsoft.com/office/drawing/2014/main" id="{997D7230-9575-4EB0-F006-06204DC0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014" y="8405160"/>
            <a:ext cx="583972" cy="58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C095BE-775E-B6D6-6D95-F0F0D663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09" y="9181396"/>
            <a:ext cx="2314575" cy="527403"/>
          </a:xfrm>
        </p:spPr>
        <p:txBody>
          <a:bodyPr/>
          <a:lstStyle/>
          <a:p>
            <a:r>
              <a:rPr lang="pt-BR" b="1">
                <a:solidFill>
                  <a:schemeClr val="tx1"/>
                </a:solidFill>
              </a:rPr>
              <a:t>Delphi para iniciantes - Lemuel R. Souza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4931890C-7337-7834-95D1-FEB9E39D742A}"/>
              </a:ext>
            </a:extLst>
          </p:cNvPr>
          <p:cNvSpPr/>
          <p:nvPr/>
        </p:nvSpPr>
        <p:spPr>
          <a:xfrm rot="5400000">
            <a:off x="170667" y="-74739"/>
            <a:ext cx="1178125" cy="576489"/>
          </a:xfrm>
          <a:prstGeom prst="homePlate">
            <a:avLst/>
          </a:prstGeom>
          <a:solidFill>
            <a:srgbClr val="DE23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CA8039-27DD-0D8B-4ADE-D560FDEF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3D7-EF88-4701-98BB-1CF8BCD7A5AF}" type="slidenum">
              <a:rPr lang="pt-BR" smtClean="0"/>
              <a:t>5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6A7707C-763E-1C43-589E-AA87B0BAE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2784"/>
            <a:ext cx="6858000" cy="3237130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943ECBF-78DB-EB99-78FF-03971346BFAC}"/>
              </a:ext>
            </a:extLst>
          </p:cNvPr>
          <p:cNvSpPr txBox="1">
            <a:spLocks/>
          </p:cNvSpPr>
          <p:nvPr/>
        </p:nvSpPr>
        <p:spPr>
          <a:xfrm>
            <a:off x="471483" y="6685356"/>
            <a:ext cx="5915025" cy="1178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Neste exemplo, estamos selecionando todos os clientes do Brasil e armazenando os resultados em uma tabela temporária chamada #TempTable.</a:t>
            </a:r>
          </a:p>
        </p:txBody>
      </p:sp>
    </p:spTree>
    <p:extLst>
      <p:ext uri="{BB962C8B-B14F-4D97-AF65-F5344CB8AC3E}">
        <p14:creationId xmlns:p14="http://schemas.microsoft.com/office/powerpoint/2010/main" val="74520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71CF0-9C67-1018-C994-9198A96F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6" y="916868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Usando Dados da Query Temporária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621D8-0E4D-B517-BEAF-AA8FE0EA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5" y="2831570"/>
            <a:ext cx="5915025" cy="1178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dirty="0"/>
              <a:t>Depois de criar a tabela temporária, você pode utilizá-la como qualquer outra tabela:</a:t>
            </a:r>
          </a:p>
        </p:txBody>
      </p:sp>
      <p:pic>
        <p:nvPicPr>
          <p:cNvPr id="1026" name="Picture 2" descr="Embarcadero Delphi 12 Athens Architect Edition – i-Solutions Online Store">
            <a:extLst>
              <a:ext uri="{FF2B5EF4-FFF2-40B4-BE49-F238E27FC236}">
                <a16:creationId xmlns:a16="http://schemas.microsoft.com/office/drawing/2014/main" id="{997D7230-9575-4EB0-F006-06204DC0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014" y="8405160"/>
            <a:ext cx="583972" cy="58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C095BE-775E-B6D6-6D95-F0F0D663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09" y="9181396"/>
            <a:ext cx="2314575" cy="527403"/>
          </a:xfrm>
        </p:spPr>
        <p:txBody>
          <a:bodyPr/>
          <a:lstStyle/>
          <a:p>
            <a:r>
              <a:rPr lang="pt-BR" b="1">
                <a:solidFill>
                  <a:schemeClr val="tx1"/>
                </a:solidFill>
              </a:rPr>
              <a:t>Delphi para iniciantes - Lemuel R. Souza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4931890C-7337-7834-95D1-FEB9E39D742A}"/>
              </a:ext>
            </a:extLst>
          </p:cNvPr>
          <p:cNvSpPr/>
          <p:nvPr/>
        </p:nvSpPr>
        <p:spPr>
          <a:xfrm rot="5400000">
            <a:off x="170667" y="-74739"/>
            <a:ext cx="1178125" cy="576489"/>
          </a:xfrm>
          <a:prstGeom prst="homePlate">
            <a:avLst/>
          </a:prstGeom>
          <a:solidFill>
            <a:srgbClr val="DE23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CA8039-27DD-0D8B-4ADE-D560FDEF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3D7-EF88-4701-98BB-1CF8BCD7A5AF}" type="slidenum">
              <a:rPr lang="pt-BR" smtClean="0"/>
              <a:t>6</a:t>
            </a:fld>
            <a:endParaRPr lang="pt-BR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943ECBF-78DB-EB99-78FF-03971346BFAC}"/>
              </a:ext>
            </a:extLst>
          </p:cNvPr>
          <p:cNvSpPr txBox="1">
            <a:spLocks/>
          </p:cNvSpPr>
          <p:nvPr/>
        </p:nvSpPr>
        <p:spPr>
          <a:xfrm>
            <a:off x="471483" y="7498158"/>
            <a:ext cx="5915025" cy="978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Neste exemplo, estamos selecionando todos os registros da tabela temporária #TempTable e exibindo o nome dos clientes.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461F3A6-F23E-000F-7E10-320D21D53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2" y="3115441"/>
            <a:ext cx="5810025" cy="47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7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71CF0-9C67-1018-C994-9198A96F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6" y="916868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Manipulando Dados Temporários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621D8-0E4D-B517-BEAF-AA8FE0EA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5" y="2831570"/>
            <a:ext cx="5915025" cy="1178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dirty="0"/>
              <a:t>Você também pode manipular dados dentro de uma tabela temporária, como inserir, atualizar ou excluir registros:</a:t>
            </a:r>
          </a:p>
        </p:txBody>
      </p:sp>
      <p:pic>
        <p:nvPicPr>
          <p:cNvPr id="1026" name="Picture 2" descr="Embarcadero Delphi 12 Athens Architect Edition – i-Solutions Online Store">
            <a:extLst>
              <a:ext uri="{FF2B5EF4-FFF2-40B4-BE49-F238E27FC236}">
                <a16:creationId xmlns:a16="http://schemas.microsoft.com/office/drawing/2014/main" id="{997D7230-9575-4EB0-F006-06204DC0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014" y="8405160"/>
            <a:ext cx="583972" cy="58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C095BE-775E-B6D6-6D95-F0F0D663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09" y="9181396"/>
            <a:ext cx="2314575" cy="527403"/>
          </a:xfrm>
        </p:spPr>
        <p:txBody>
          <a:bodyPr/>
          <a:lstStyle/>
          <a:p>
            <a:r>
              <a:rPr lang="pt-BR" b="1">
                <a:solidFill>
                  <a:schemeClr val="tx1"/>
                </a:solidFill>
              </a:rPr>
              <a:t>Delphi para iniciantes - Lemuel R. Souza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4931890C-7337-7834-95D1-FEB9E39D742A}"/>
              </a:ext>
            </a:extLst>
          </p:cNvPr>
          <p:cNvSpPr/>
          <p:nvPr/>
        </p:nvSpPr>
        <p:spPr>
          <a:xfrm rot="5400000">
            <a:off x="170667" y="-74739"/>
            <a:ext cx="1178125" cy="576489"/>
          </a:xfrm>
          <a:prstGeom prst="homePlate">
            <a:avLst/>
          </a:prstGeom>
          <a:solidFill>
            <a:srgbClr val="DE23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CA8039-27DD-0D8B-4ADE-D560FDEF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3D7-EF88-4701-98BB-1CF8BCD7A5AF}" type="slidenum">
              <a:rPr lang="pt-BR" smtClean="0"/>
              <a:t>7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3FD56C2-FBE1-2C85-2610-C0317699B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3698178"/>
            <a:ext cx="6858000" cy="329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3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71CF0-9C67-1018-C994-9198A96F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6" y="916868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Vantagens das Queries Temporárias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621D8-0E4D-B517-BEAF-AA8FE0EA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5" y="2831570"/>
            <a:ext cx="5915025" cy="387403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Eficiência: Manipulação de dados na memória é mais rápida do que operações no disco.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Segurança: Dados temporários são automaticamente removidos após a sessão, protegendo informações sensíveis.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Flexibilidade: Permite realizar operações complexas sem alterar a estrutura do banco de dados.</a:t>
            </a:r>
          </a:p>
        </p:txBody>
      </p:sp>
      <p:pic>
        <p:nvPicPr>
          <p:cNvPr id="1026" name="Picture 2" descr="Embarcadero Delphi 12 Athens Architect Edition – i-Solutions Online Store">
            <a:extLst>
              <a:ext uri="{FF2B5EF4-FFF2-40B4-BE49-F238E27FC236}">
                <a16:creationId xmlns:a16="http://schemas.microsoft.com/office/drawing/2014/main" id="{997D7230-9575-4EB0-F006-06204DC0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014" y="8405160"/>
            <a:ext cx="583972" cy="58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C095BE-775E-B6D6-6D95-F0F0D663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09" y="9181396"/>
            <a:ext cx="2314575" cy="527403"/>
          </a:xfrm>
        </p:spPr>
        <p:txBody>
          <a:bodyPr/>
          <a:lstStyle/>
          <a:p>
            <a:r>
              <a:rPr lang="pt-BR" b="1">
                <a:solidFill>
                  <a:schemeClr val="tx1"/>
                </a:solidFill>
              </a:rPr>
              <a:t>Delphi para iniciantes - Lemuel R. Souza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4931890C-7337-7834-95D1-FEB9E39D742A}"/>
              </a:ext>
            </a:extLst>
          </p:cNvPr>
          <p:cNvSpPr/>
          <p:nvPr/>
        </p:nvSpPr>
        <p:spPr>
          <a:xfrm rot="5400000">
            <a:off x="170667" y="-74739"/>
            <a:ext cx="1178125" cy="576489"/>
          </a:xfrm>
          <a:prstGeom prst="homePlate">
            <a:avLst/>
          </a:prstGeom>
          <a:solidFill>
            <a:srgbClr val="DE23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CA8039-27DD-0D8B-4ADE-D560FDEF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3D7-EF88-4701-98BB-1CF8BCD7A5A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7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71CF0-9C67-1018-C994-9198A96F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6" y="916868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621D8-0E4D-B517-BEAF-AA8FE0EA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5" y="2831570"/>
            <a:ext cx="5915025" cy="3874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Queries temporárias no Delphi são uma solução prática para manipulação e análise de dados. Com os conceitos básicos e exemplos apresentados, você está pronto para começar a utilizar esta poderosa ferramenta em seus projetos Delphi.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Experimente os exemplos fornecidos e veja como eles podem simplificar seu trabalho com dados no Delphi!</a:t>
            </a:r>
          </a:p>
        </p:txBody>
      </p:sp>
      <p:pic>
        <p:nvPicPr>
          <p:cNvPr id="1026" name="Picture 2" descr="Embarcadero Delphi 12 Athens Architect Edition – i-Solutions Online Store">
            <a:extLst>
              <a:ext uri="{FF2B5EF4-FFF2-40B4-BE49-F238E27FC236}">
                <a16:creationId xmlns:a16="http://schemas.microsoft.com/office/drawing/2014/main" id="{997D7230-9575-4EB0-F006-06204DC0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014" y="8405160"/>
            <a:ext cx="583972" cy="58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C095BE-775E-B6D6-6D95-F0F0D663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09" y="9181396"/>
            <a:ext cx="2314575" cy="527403"/>
          </a:xfrm>
        </p:spPr>
        <p:txBody>
          <a:bodyPr/>
          <a:lstStyle/>
          <a:p>
            <a:r>
              <a:rPr lang="pt-BR" b="1">
                <a:solidFill>
                  <a:schemeClr val="tx1"/>
                </a:solidFill>
              </a:rPr>
              <a:t>Delphi para iniciantes - Lemuel R. Souza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4931890C-7337-7834-95D1-FEB9E39D742A}"/>
              </a:ext>
            </a:extLst>
          </p:cNvPr>
          <p:cNvSpPr/>
          <p:nvPr/>
        </p:nvSpPr>
        <p:spPr>
          <a:xfrm rot="5400000">
            <a:off x="170667" y="-74739"/>
            <a:ext cx="1178125" cy="576489"/>
          </a:xfrm>
          <a:prstGeom prst="homePlate">
            <a:avLst/>
          </a:prstGeom>
          <a:solidFill>
            <a:srgbClr val="DE23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CA8039-27DD-0D8B-4ADE-D560FDEF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93D7-EF88-4701-98BB-1CF8BCD7A5A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341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95</TotalTime>
  <Words>514</Words>
  <Application>Microsoft Office PowerPoint</Application>
  <PresentationFormat>Papel A4 (210 x 297 mm)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Cascadia Mono PL</vt:lpstr>
      <vt:lpstr>Tema do Office</vt:lpstr>
      <vt:lpstr>Apresentação do PowerPoint</vt:lpstr>
      <vt:lpstr>Introdução às Queries Temporárias no Delphi</vt:lpstr>
      <vt:lpstr>O que são Queries Temporárias?</vt:lpstr>
      <vt:lpstr>Configuração Básica</vt:lpstr>
      <vt:lpstr>Criando uma Query Temporária</vt:lpstr>
      <vt:lpstr>Usando Dados da Query Temporária</vt:lpstr>
      <vt:lpstr>Manipulando Dados Temporários</vt:lpstr>
      <vt:lpstr>Vantagens das Queries Temporárias</vt:lpstr>
      <vt:lpstr>Conclusão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Lemuel Roca de Souza</dc:creator>
  <cp:lastModifiedBy>Lemuel Roca de Souza</cp:lastModifiedBy>
  <cp:revision>2</cp:revision>
  <dcterms:created xsi:type="dcterms:W3CDTF">2024-05-17T23:56:55Z</dcterms:created>
  <dcterms:modified xsi:type="dcterms:W3CDTF">2024-05-18T01:32:29Z</dcterms:modified>
</cp:coreProperties>
</file>