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3" r:id="rId16"/>
    <p:sldId id="272" r:id="rId17"/>
    <p:sldId id="275" r:id="rId18"/>
    <p:sldId id="276" r:id="rId19"/>
    <p:sldId id="277" r:id="rId20"/>
    <p:sldId id="278" r:id="rId21"/>
    <p:sldId id="279" r:id="rId22"/>
    <p:sldId id="280" r:id="rId23"/>
    <p:sldId id="281" r:id="rId24"/>
    <p:sldId id="282" r:id="rId25"/>
    <p:sldId id="284" r:id="rId26"/>
    <p:sldId id="283" r:id="rId27"/>
    <p:sldId id="271" r:id="rId28"/>
    <p:sldId id="285" r:id="rId29"/>
    <p:sldId id="274" r:id="rId30"/>
    <p:sldId id="286" r:id="rId31"/>
    <p:sldId id="287" r:id="rId32"/>
    <p:sldId id="288" r:id="rId33"/>
    <p:sldId id="289" r:id="rId34"/>
  </p:sldIdLst>
  <p:sldSz cx="9144000" cy="6858000" type="screen4x3"/>
  <p:notesSz cx="6858000" cy="9144000"/>
  <p:defaultTextStyle>
    <a:defPPr>
      <a:defRPr lang="ca-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6" d="100"/>
          <a:sy n="116" d="100"/>
        </p:scale>
        <p:origin x="-128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ca-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ca-ES"/>
          </a:p>
        </p:txBody>
      </p:sp>
      <p:sp>
        <p:nvSpPr>
          <p:cNvPr id="4" name="3 Marcador de fecha"/>
          <p:cNvSpPr>
            <a:spLocks noGrp="1"/>
          </p:cNvSpPr>
          <p:nvPr>
            <p:ph type="dt" sz="half" idx="10"/>
          </p:nvPr>
        </p:nvSpPr>
        <p:spPr/>
        <p:txBody>
          <a:bodyPr/>
          <a:lstStyle/>
          <a:p>
            <a:fld id="{AA67AB52-751A-447E-9F7C-2F1F1E6CEC1D}" type="datetimeFigureOut">
              <a:rPr lang="ca-ES" smtClean="0"/>
              <a:t>20/2/2017</a:t>
            </a:fld>
            <a:endParaRPr lang="ca-ES"/>
          </a:p>
        </p:txBody>
      </p:sp>
      <p:sp>
        <p:nvSpPr>
          <p:cNvPr id="5" name="4 Marcador de pie de página"/>
          <p:cNvSpPr>
            <a:spLocks noGrp="1"/>
          </p:cNvSpPr>
          <p:nvPr>
            <p:ph type="ftr" sz="quarter" idx="11"/>
          </p:nvPr>
        </p:nvSpPr>
        <p:spPr/>
        <p:txBody>
          <a:bodyPr/>
          <a:lstStyle/>
          <a:p>
            <a:endParaRPr lang="ca-ES"/>
          </a:p>
        </p:txBody>
      </p:sp>
      <p:sp>
        <p:nvSpPr>
          <p:cNvPr id="6" name="5 Marcador de número de diapositiva"/>
          <p:cNvSpPr>
            <a:spLocks noGrp="1"/>
          </p:cNvSpPr>
          <p:nvPr>
            <p:ph type="sldNum" sz="quarter" idx="12"/>
          </p:nvPr>
        </p:nvSpPr>
        <p:spPr/>
        <p:txBody>
          <a:bodyPr/>
          <a:lstStyle/>
          <a:p>
            <a:fld id="{5C12E7BC-5D59-40C3-A305-4A40D444AF3A}" type="slidenum">
              <a:rPr lang="ca-ES" smtClean="0"/>
              <a:t>‹Nº›</a:t>
            </a:fld>
            <a:endParaRPr lang="ca-ES"/>
          </a:p>
        </p:txBody>
      </p:sp>
    </p:spTree>
    <p:extLst>
      <p:ext uri="{BB962C8B-B14F-4D97-AF65-F5344CB8AC3E}">
        <p14:creationId xmlns:p14="http://schemas.microsoft.com/office/powerpoint/2010/main" val="989669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ca-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ca-ES"/>
          </a:p>
        </p:txBody>
      </p:sp>
      <p:sp>
        <p:nvSpPr>
          <p:cNvPr id="4" name="3 Marcador de fecha"/>
          <p:cNvSpPr>
            <a:spLocks noGrp="1"/>
          </p:cNvSpPr>
          <p:nvPr>
            <p:ph type="dt" sz="half" idx="10"/>
          </p:nvPr>
        </p:nvSpPr>
        <p:spPr/>
        <p:txBody>
          <a:bodyPr/>
          <a:lstStyle/>
          <a:p>
            <a:fld id="{AA67AB52-751A-447E-9F7C-2F1F1E6CEC1D}" type="datetimeFigureOut">
              <a:rPr lang="ca-ES" smtClean="0"/>
              <a:t>20/2/2017</a:t>
            </a:fld>
            <a:endParaRPr lang="ca-ES"/>
          </a:p>
        </p:txBody>
      </p:sp>
      <p:sp>
        <p:nvSpPr>
          <p:cNvPr id="5" name="4 Marcador de pie de página"/>
          <p:cNvSpPr>
            <a:spLocks noGrp="1"/>
          </p:cNvSpPr>
          <p:nvPr>
            <p:ph type="ftr" sz="quarter" idx="11"/>
          </p:nvPr>
        </p:nvSpPr>
        <p:spPr/>
        <p:txBody>
          <a:bodyPr/>
          <a:lstStyle/>
          <a:p>
            <a:endParaRPr lang="ca-ES"/>
          </a:p>
        </p:txBody>
      </p:sp>
      <p:sp>
        <p:nvSpPr>
          <p:cNvPr id="6" name="5 Marcador de número de diapositiva"/>
          <p:cNvSpPr>
            <a:spLocks noGrp="1"/>
          </p:cNvSpPr>
          <p:nvPr>
            <p:ph type="sldNum" sz="quarter" idx="12"/>
          </p:nvPr>
        </p:nvSpPr>
        <p:spPr/>
        <p:txBody>
          <a:bodyPr/>
          <a:lstStyle/>
          <a:p>
            <a:fld id="{5C12E7BC-5D59-40C3-A305-4A40D444AF3A}" type="slidenum">
              <a:rPr lang="ca-ES" smtClean="0"/>
              <a:t>‹Nº›</a:t>
            </a:fld>
            <a:endParaRPr lang="ca-ES"/>
          </a:p>
        </p:txBody>
      </p:sp>
    </p:spTree>
    <p:extLst>
      <p:ext uri="{BB962C8B-B14F-4D97-AF65-F5344CB8AC3E}">
        <p14:creationId xmlns:p14="http://schemas.microsoft.com/office/powerpoint/2010/main" val="2117382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ca-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ca-ES"/>
          </a:p>
        </p:txBody>
      </p:sp>
      <p:sp>
        <p:nvSpPr>
          <p:cNvPr id="4" name="3 Marcador de fecha"/>
          <p:cNvSpPr>
            <a:spLocks noGrp="1"/>
          </p:cNvSpPr>
          <p:nvPr>
            <p:ph type="dt" sz="half" idx="10"/>
          </p:nvPr>
        </p:nvSpPr>
        <p:spPr/>
        <p:txBody>
          <a:bodyPr/>
          <a:lstStyle/>
          <a:p>
            <a:fld id="{AA67AB52-751A-447E-9F7C-2F1F1E6CEC1D}" type="datetimeFigureOut">
              <a:rPr lang="ca-ES" smtClean="0"/>
              <a:t>20/2/2017</a:t>
            </a:fld>
            <a:endParaRPr lang="ca-ES"/>
          </a:p>
        </p:txBody>
      </p:sp>
      <p:sp>
        <p:nvSpPr>
          <p:cNvPr id="5" name="4 Marcador de pie de página"/>
          <p:cNvSpPr>
            <a:spLocks noGrp="1"/>
          </p:cNvSpPr>
          <p:nvPr>
            <p:ph type="ftr" sz="quarter" idx="11"/>
          </p:nvPr>
        </p:nvSpPr>
        <p:spPr/>
        <p:txBody>
          <a:bodyPr/>
          <a:lstStyle/>
          <a:p>
            <a:endParaRPr lang="ca-ES"/>
          </a:p>
        </p:txBody>
      </p:sp>
      <p:sp>
        <p:nvSpPr>
          <p:cNvPr id="6" name="5 Marcador de número de diapositiva"/>
          <p:cNvSpPr>
            <a:spLocks noGrp="1"/>
          </p:cNvSpPr>
          <p:nvPr>
            <p:ph type="sldNum" sz="quarter" idx="12"/>
          </p:nvPr>
        </p:nvSpPr>
        <p:spPr/>
        <p:txBody>
          <a:bodyPr/>
          <a:lstStyle/>
          <a:p>
            <a:fld id="{5C12E7BC-5D59-40C3-A305-4A40D444AF3A}" type="slidenum">
              <a:rPr lang="ca-ES" smtClean="0"/>
              <a:t>‹Nº›</a:t>
            </a:fld>
            <a:endParaRPr lang="ca-ES"/>
          </a:p>
        </p:txBody>
      </p:sp>
    </p:spTree>
    <p:extLst>
      <p:ext uri="{BB962C8B-B14F-4D97-AF65-F5344CB8AC3E}">
        <p14:creationId xmlns:p14="http://schemas.microsoft.com/office/powerpoint/2010/main" val="3730513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ca-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ca-ES"/>
          </a:p>
        </p:txBody>
      </p:sp>
      <p:sp>
        <p:nvSpPr>
          <p:cNvPr id="4" name="3 Marcador de fecha"/>
          <p:cNvSpPr>
            <a:spLocks noGrp="1"/>
          </p:cNvSpPr>
          <p:nvPr>
            <p:ph type="dt" sz="half" idx="10"/>
          </p:nvPr>
        </p:nvSpPr>
        <p:spPr/>
        <p:txBody>
          <a:bodyPr/>
          <a:lstStyle/>
          <a:p>
            <a:fld id="{AA67AB52-751A-447E-9F7C-2F1F1E6CEC1D}" type="datetimeFigureOut">
              <a:rPr lang="ca-ES" smtClean="0"/>
              <a:t>20/2/2017</a:t>
            </a:fld>
            <a:endParaRPr lang="ca-ES"/>
          </a:p>
        </p:txBody>
      </p:sp>
      <p:sp>
        <p:nvSpPr>
          <p:cNvPr id="5" name="4 Marcador de pie de página"/>
          <p:cNvSpPr>
            <a:spLocks noGrp="1"/>
          </p:cNvSpPr>
          <p:nvPr>
            <p:ph type="ftr" sz="quarter" idx="11"/>
          </p:nvPr>
        </p:nvSpPr>
        <p:spPr/>
        <p:txBody>
          <a:bodyPr/>
          <a:lstStyle/>
          <a:p>
            <a:endParaRPr lang="ca-ES"/>
          </a:p>
        </p:txBody>
      </p:sp>
      <p:sp>
        <p:nvSpPr>
          <p:cNvPr id="6" name="5 Marcador de número de diapositiva"/>
          <p:cNvSpPr>
            <a:spLocks noGrp="1"/>
          </p:cNvSpPr>
          <p:nvPr>
            <p:ph type="sldNum" sz="quarter" idx="12"/>
          </p:nvPr>
        </p:nvSpPr>
        <p:spPr/>
        <p:txBody>
          <a:bodyPr/>
          <a:lstStyle/>
          <a:p>
            <a:fld id="{5C12E7BC-5D59-40C3-A305-4A40D444AF3A}" type="slidenum">
              <a:rPr lang="ca-ES" smtClean="0"/>
              <a:t>‹Nº›</a:t>
            </a:fld>
            <a:endParaRPr lang="ca-ES"/>
          </a:p>
        </p:txBody>
      </p:sp>
    </p:spTree>
    <p:extLst>
      <p:ext uri="{BB962C8B-B14F-4D97-AF65-F5344CB8AC3E}">
        <p14:creationId xmlns:p14="http://schemas.microsoft.com/office/powerpoint/2010/main" val="1098835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ca-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AA67AB52-751A-447E-9F7C-2F1F1E6CEC1D}" type="datetimeFigureOut">
              <a:rPr lang="ca-ES" smtClean="0"/>
              <a:t>20/2/2017</a:t>
            </a:fld>
            <a:endParaRPr lang="ca-ES"/>
          </a:p>
        </p:txBody>
      </p:sp>
      <p:sp>
        <p:nvSpPr>
          <p:cNvPr id="5" name="4 Marcador de pie de página"/>
          <p:cNvSpPr>
            <a:spLocks noGrp="1"/>
          </p:cNvSpPr>
          <p:nvPr>
            <p:ph type="ftr" sz="quarter" idx="11"/>
          </p:nvPr>
        </p:nvSpPr>
        <p:spPr/>
        <p:txBody>
          <a:bodyPr/>
          <a:lstStyle/>
          <a:p>
            <a:endParaRPr lang="ca-ES"/>
          </a:p>
        </p:txBody>
      </p:sp>
      <p:sp>
        <p:nvSpPr>
          <p:cNvPr id="6" name="5 Marcador de número de diapositiva"/>
          <p:cNvSpPr>
            <a:spLocks noGrp="1"/>
          </p:cNvSpPr>
          <p:nvPr>
            <p:ph type="sldNum" sz="quarter" idx="12"/>
          </p:nvPr>
        </p:nvSpPr>
        <p:spPr/>
        <p:txBody>
          <a:bodyPr/>
          <a:lstStyle/>
          <a:p>
            <a:fld id="{5C12E7BC-5D59-40C3-A305-4A40D444AF3A}" type="slidenum">
              <a:rPr lang="ca-ES" smtClean="0"/>
              <a:t>‹Nº›</a:t>
            </a:fld>
            <a:endParaRPr lang="ca-ES"/>
          </a:p>
        </p:txBody>
      </p:sp>
    </p:spTree>
    <p:extLst>
      <p:ext uri="{BB962C8B-B14F-4D97-AF65-F5344CB8AC3E}">
        <p14:creationId xmlns:p14="http://schemas.microsoft.com/office/powerpoint/2010/main" val="1038373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ca-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ca-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ca-ES"/>
          </a:p>
        </p:txBody>
      </p:sp>
      <p:sp>
        <p:nvSpPr>
          <p:cNvPr id="5" name="4 Marcador de fecha"/>
          <p:cNvSpPr>
            <a:spLocks noGrp="1"/>
          </p:cNvSpPr>
          <p:nvPr>
            <p:ph type="dt" sz="half" idx="10"/>
          </p:nvPr>
        </p:nvSpPr>
        <p:spPr/>
        <p:txBody>
          <a:bodyPr/>
          <a:lstStyle/>
          <a:p>
            <a:fld id="{AA67AB52-751A-447E-9F7C-2F1F1E6CEC1D}" type="datetimeFigureOut">
              <a:rPr lang="ca-ES" smtClean="0"/>
              <a:t>20/2/2017</a:t>
            </a:fld>
            <a:endParaRPr lang="ca-ES"/>
          </a:p>
        </p:txBody>
      </p:sp>
      <p:sp>
        <p:nvSpPr>
          <p:cNvPr id="6" name="5 Marcador de pie de página"/>
          <p:cNvSpPr>
            <a:spLocks noGrp="1"/>
          </p:cNvSpPr>
          <p:nvPr>
            <p:ph type="ftr" sz="quarter" idx="11"/>
          </p:nvPr>
        </p:nvSpPr>
        <p:spPr/>
        <p:txBody>
          <a:bodyPr/>
          <a:lstStyle/>
          <a:p>
            <a:endParaRPr lang="ca-ES"/>
          </a:p>
        </p:txBody>
      </p:sp>
      <p:sp>
        <p:nvSpPr>
          <p:cNvPr id="7" name="6 Marcador de número de diapositiva"/>
          <p:cNvSpPr>
            <a:spLocks noGrp="1"/>
          </p:cNvSpPr>
          <p:nvPr>
            <p:ph type="sldNum" sz="quarter" idx="12"/>
          </p:nvPr>
        </p:nvSpPr>
        <p:spPr/>
        <p:txBody>
          <a:bodyPr/>
          <a:lstStyle/>
          <a:p>
            <a:fld id="{5C12E7BC-5D59-40C3-A305-4A40D444AF3A}" type="slidenum">
              <a:rPr lang="ca-ES" smtClean="0"/>
              <a:t>‹Nº›</a:t>
            </a:fld>
            <a:endParaRPr lang="ca-ES"/>
          </a:p>
        </p:txBody>
      </p:sp>
    </p:spTree>
    <p:extLst>
      <p:ext uri="{BB962C8B-B14F-4D97-AF65-F5344CB8AC3E}">
        <p14:creationId xmlns:p14="http://schemas.microsoft.com/office/powerpoint/2010/main" val="2892947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ca-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ca-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ca-ES"/>
          </a:p>
        </p:txBody>
      </p:sp>
      <p:sp>
        <p:nvSpPr>
          <p:cNvPr id="7" name="6 Marcador de fecha"/>
          <p:cNvSpPr>
            <a:spLocks noGrp="1"/>
          </p:cNvSpPr>
          <p:nvPr>
            <p:ph type="dt" sz="half" idx="10"/>
          </p:nvPr>
        </p:nvSpPr>
        <p:spPr/>
        <p:txBody>
          <a:bodyPr/>
          <a:lstStyle/>
          <a:p>
            <a:fld id="{AA67AB52-751A-447E-9F7C-2F1F1E6CEC1D}" type="datetimeFigureOut">
              <a:rPr lang="ca-ES" smtClean="0"/>
              <a:t>20/2/2017</a:t>
            </a:fld>
            <a:endParaRPr lang="ca-ES"/>
          </a:p>
        </p:txBody>
      </p:sp>
      <p:sp>
        <p:nvSpPr>
          <p:cNvPr id="8" name="7 Marcador de pie de página"/>
          <p:cNvSpPr>
            <a:spLocks noGrp="1"/>
          </p:cNvSpPr>
          <p:nvPr>
            <p:ph type="ftr" sz="quarter" idx="11"/>
          </p:nvPr>
        </p:nvSpPr>
        <p:spPr/>
        <p:txBody>
          <a:bodyPr/>
          <a:lstStyle/>
          <a:p>
            <a:endParaRPr lang="ca-ES"/>
          </a:p>
        </p:txBody>
      </p:sp>
      <p:sp>
        <p:nvSpPr>
          <p:cNvPr id="9" name="8 Marcador de número de diapositiva"/>
          <p:cNvSpPr>
            <a:spLocks noGrp="1"/>
          </p:cNvSpPr>
          <p:nvPr>
            <p:ph type="sldNum" sz="quarter" idx="12"/>
          </p:nvPr>
        </p:nvSpPr>
        <p:spPr/>
        <p:txBody>
          <a:bodyPr/>
          <a:lstStyle/>
          <a:p>
            <a:fld id="{5C12E7BC-5D59-40C3-A305-4A40D444AF3A}" type="slidenum">
              <a:rPr lang="ca-ES" smtClean="0"/>
              <a:t>‹Nº›</a:t>
            </a:fld>
            <a:endParaRPr lang="ca-ES"/>
          </a:p>
        </p:txBody>
      </p:sp>
    </p:spTree>
    <p:extLst>
      <p:ext uri="{BB962C8B-B14F-4D97-AF65-F5344CB8AC3E}">
        <p14:creationId xmlns:p14="http://schemas.microsoft.com/office/powerpoint/2010/main" val="297481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ca-ES"/>
          </a:p>
        </p:txBody>
      </p:sp>
      <p:sp>
        <p:nvSpPr>
          <p:cNvPr id="3" name="2 Marcador de fecha"/>
          <p:cNvSpPr>
            <a:spLocks noGrp="1"/>
          </p:cNvSpPr>
          <p:nvPr>
            <p:ph type="dt" sz="half" idx="10"/>
          </p:nvPr>
        </p:nvSpPr>
        <p:spPr/>
        <p:txBody>
          <a:bodyPr/>
          <a:lstStyle/>
          <a:p>
            <a:fld id="{AA67AB52-751A-447E-9F7C-2F1F1E6CEC1D}" type="datetimeFigureOut">
              <a:rPr lang="ca-ES" smtClean="0"/>
              <a:t>20/2/2017</a:t>
            </a:fld>
            <a:endParaRPr lang="ca-ES"/>
          </a:p>
        </p:txBody>
      </p:sp>
      <p:sp>
        <p:nvSpPr>
          <p:cNvPr id="4" name="3 Marcador de pie de página"/>
          <p:cNvSpPr>
            <a:spLocks noGrp="1"/>
          </p:cNvSpPr>
          <p:nvPr>
            <p:ph type="ftr" sz="quarter" idx="11"/>
          </p:nvPr>
        </p:nvSpPr>
        <p:spPr/>
        <p:txBody>
          <a:bodyPr/>
          <a:lstStyle/>
          <a:p>
            <a:endParaRPr lang="ca-ES"/>
          </a:p>
        </p:txBody>
      </p:sp>
      <p:sp>
        <p:nvSpPr>
          <p:cNvPr id="5" name="4 Marcador de número de diapositiva"/>
          <p:cNvSpPr>
            <a:spLocks noGrp="1"/>
          </p:cNvSpPr>
          <p:nvPr>
            <p:ph type="sldNum" sz="quarter" idx="12"/>
          </p:nvPr>
        </p:nvSpPr>
        <p:spPr/>
        <p:txBody>
          <a:bodyPr/>
          <a:lstStyle/>
          <a:p>
            <a:fld id="{5C12E7BC-5D59-40C3-A305-4A40D444AF3A}" type="slidenum">
              <a:rPr lang="ca-ES" smtClean="0"/>
              <a:t>‹Nº›</a:t>
            </a:fld>
            <a:endParaRPr lang="ca-ES"/>
          </a:p>
        </p:txBody>
      </p:sp>
    </p:spTree>
    <p:extLst>
      <p:ext uri="{BB962C8B-B14F-4D97-AF65-F5344CB8AC3E}">
        <p14:creationId xmlns:p14="http://schemas.microsoft.com/office/powerpoint/2010/main" val="3992762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AA67AB52-751A-447E-9F7C-2F1F1E6CEC1D}" type="datetimeFigureOut">
              <a:rPr lang="ca-ES" smtClean="0"/>
              <a:t>20/2/2017</a:t>
            </a:fld>
            <a:endParaRPr lang="ca-ES"/>
          </a:p>
        </p:txBody>
      </p:sp>
      <p:sp>
        <p:nvSpPr>
          <p:cNvPr id="3" name="2 Marcador de pie de página"/>
          <p:cNvSpPr>
            <a:spLocks noGrp="1"/>
          </p:cNvSpPr>
          <p:nvPr>
            <p:ph type="ftr" sz="quarter" idx="11"/>
          </p:nvPr>
        </p:nvSpPr>
        <p:spPr/>
        <p:txBody>
          <a:bodyPr/>
          <a:lstStyle/>
          <a:p>
            <a:endParaRPr lang="ca-ES"/>
          </a:p>
        </p:txBody>
      </p:sp>
      <p:sp>
        <p:nvSpPr>
          <p:cNvPr id="4" name="3 Marcador de número de diapositiva"/>
          <p:cNvSpPr>
            <a:spLocks noGrp="1"/>
          </p:cNvSpPr>
          <p:nvPr>
            <p:ph type="sldNum" sz="quarter" idx="12"/>
          </p:nvPr>
        </p:nvSpPr>
        <p:spPr/>
        <p:txBody>
          <a:bodyPr/>
          <a:lstStyle/>
          <a:p>
            <a:fld id="{5C12E7BC-5D59-40C3-A305-4A40D444AF3A}" type="slidenum">
              <a:rPr lang="ca-ES" smtClean="0"/>
              <a:t>‹Nº›</a:t>
            </a:fld>
            <a:endParaRPr lang="ca-ES"/>
          </a:p>
        </p:txBody>
      </p:sp>
    </p:spTree>
    <p:extLst>
      <p:ext uri="{BB962C8B-B14F-4D97-AF65-F5344CB8AC3E}">
        <p14:creationId xmlns:p14="http://schemas.microsoft.com/office/powerpoint/2010/main" val="1447444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ca-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ca-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AA67AB52-751A-447E-9F7C-2F1F1E6CEC1D}" type="datetimeFigureOut">
              <a:rPr lang="ca-ES" smtClean="0"/>
              <a:t>20/2/2017</a:t>
            </a:fld>
            <a:endParaRPr lang="ca-ES"/>
          </a:p>
        </p:txBody>
      </p:sp>
      <p:sp>
        <p:nvSpPr>
          <p:cNvPr id="6" name="5 Marcador de pie de página"/>
          <p:cNvSpPr>
            <a:spLocks noGrp="1"/>
          </p:cNvSpPr>
          <p:nvPr>
            <p:ph type="ftr" sz="quarter" idx="11"/>
          </p:nvPr>
        </p:nvSpPr>
        <p:spPr/>
        <p:txBody>
          <a:bodyPr/>
          <a:lstStyle/>
          <a:p>
            <a:endParaRPr lang="ca-ES"/>
          </a:p>
        </p:txBody>
      </p:sp>
      <p:sp>
        <p:nvSpPr>
          <p:cNvPr id="7" name="6 Marcador de número de diapositiva"/>
          <p:cNvSpPr>
            <a:spLocks noGrp="1"/>
          </p:cNvSpPr>
          <p:nvPr>
            <p:ph type="sldNum" sz="quarter" idx="12"/>
          </p:nvPr>
        </p:nvSpPr>
        <p:spPr/>
        <p:txBody>
          <a:bodyPr/>
          <a:lstStyle/>
          <a:p>
            <a:fld id="{5C12E7BC-5D59-40C3-A305-4A40D444AF3A}" type="slidenum">
              <a:rPr lang="ca-ES" smtClean="0"/>
              <a:t>‹Nº›</a:t>
            </a:fld>
            <a:endParaRPr lang="ca-ES"/>
          </a:p>
        </p:txBody>
      </p:sp>
    </p:spTree>
    <p:extLst>
      <p:ext uri="{BB962C8B-B14F-4D97-AF65-F5344CB8AC3E}">
        <p14:creationId xmlns:p14="http://schemas.microsoft.com/office/powerpoint/2010/main" val="1417489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ca-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ca-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AA67AB52-751A-447E-9F7C-2F1F1E6CEC1D}" type="datetimeFigureOut">
              <a:rPr lang="ca-ES" smtClean="0"/>
              <a:t>20/2/2017</a:t>
            </a:fld>
            <a:endParaRPr lang="ca-ES"/>
          </a:p>
        </p:txBody>
      </p:sp>
      <p:sp>
        <p:nvSpPr>
          <p:cNvPr id="6" name="5 Marcador de pie de página"/>
          <p:cNvSpPr>
            <a:spLocks noGrp="1"/>
          </p:cNvSpPr>
          <p:nvPr>
            <p:ph type="ftr" sz="quarter" idx="11"/>
          </p:nvPr>
        </p:nvSpPr>
        <p:spPr/>
        <p:txBody>
          <a:bodyPr/>
          <a:lstStyle/>
          <a:p>
            <a:endParaRPr lang="ca-ES"/>
          </a:p>
        </p:txBody>
      </p:sp>
      <p:sp>
        <p:nvSpPr>
          <p:cNvPr id="7" name="6 Marcador de número de diapositiva"/>
          <p:cNvSpPr>
            <a:spLocks noGrp="1"/>
          </p:cNvSpPr>
          <p:nvPr>
            <p:ph type="sldNum" sz="quarter" idx="12"/>
          </p:nvPr>
        </p:nvSpPr>
        <p:spPr/>
        <p:txBody>
          <a:bodyPr/>
          <a:lstStyle/>
          <a:p>
            <a:fld id="{5C12E7BC-5D59-40C3-A305-4A40D444AF3A}" type="slidenum">
              <a:rPr lang="ca-ES" smtClean="0"/>
              <a:t>‹Nº›</a:t>
            </a:fld>
            <a:endParaRPr lang="ca-ES"/>
          </a:p>
        </p:txBody>
      </p:sp>
    </p:spTree>
    <p:extLst>
      <p:ext uri="{BB962C8B-B14F-4D97-AF65-F5344CB8AC3E}">
        <p14:creationId xmlns:p14="http://schemas.microsoft.com/office/powerpoint/2010/main" val="637300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ca-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ca-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67AB52-751A-447E-9F7C-2F1F1E6CEC1D}" type="datetimeFigureOut">
              <a:rPr lang="ca-ES" smtClean="0"/>
              <a:t>20/2/2017</a:t>
            </a:fld>
            <a:endParaRPr lang="ca-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ca-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12E7BC-5D59-40C3-A305-4A40D444AF3A}" type="slidenum">
              <a:rPr lang="ca-ES" smtClean="0"/>
              <a:t>‹Nº›</a:t>
            </a:fld>
            <a:endParaRPr lang="ca-ES"/>
          </a:p>
        </p:txBody>
      </p:sp>
    </p:spTree>
    <p:extLst>
      <p:ext uri="{BB962C8B-B14F-4D97-AF65-F5344CB8AC3E}">
        <p14:creationId xmlns:p14="http://schemas.microsoft.com/office/powerpoint/2010/main" val="1268380728"/>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ca-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107504" y="2054458"/>
            <a:ext cx="9144000" cy="1446550"/>
          </a:xfrm>
          <a:prstGeom prst="rect">
            <a:avLst/>
          </a:prstGeom>
          <a:noFill/>
        </p:spPr>
        <p:txBody>
          <a:bodyPr wrap="square" rtlCol="0">
            <a:spAutoFit/>
          </a:bodyPr>
          <a:lstStyle/>
          <a:p>
            <a:pPr algn="ctr"/>
            <a:r>
              <a:rPr lang="es-ES" sz="8800" dirty="0" err="1" smtClean="0">
                <a:solidFill>
                  <a:schemeClr val="bg1">
                    <a:lumMod val="50000"/>
                    <a:lumOff val="50000"/>
                  </a:schemeClr>
                </a:solidFill>
              </a:rPr>
              <a:t>from</a:t>
            </a:r>
            <a:r>
              <a:rPr lang="es-ES" sz="8800" dirty="0" smtClean="0">
                <a:solidFill>
                  <a:schemeClr val="bg1">
                    <a:lumMod val="50000"/>
                    <a:lumOff val="50000"/>
                  </a:schemeClr>
                </a:solidFill>
              </a:rPr>
              <a:t> </a:t>
            </a:r>
            <a:r>
              <a:rPr lang="es-ES" sz="8800" dirty="0" smtClean="0"/>
              <a:t>CVS </a:t>
            </a:r>
            <a:r>
              <a:rPr lang="es-ES" sz="8800" dirty="0" err="1" smtClean="0">
                <a:solidFill>
                  <a:schemeClr val="bg1">
                    <a:lumMod val="50000"/>
                    <a:lumOff val="50000"/>
                  </a:schemeClr>
                </a:solidFill>
              </a:rPr>
              <a:t>to</a:t>
            </a:r>
            <a:r>
              <a:rPr lang="es-ES" sz="8800" dirty="0" smtClean="0">
                <a:solidFill>
                  <a:schemeClr val="bg1">
                    <a:lumMod val="50000"/>
                    <a:lumOff val="50000"/>
                  </a:schemeClr>
                </a:solidFill>
              </a:rPr>
              <a:t> </a:t>
            </a:r>
            <a:r>
              <a:rPr lang="es-ES" sz="8800" dirty="0" smtClean="0"/>
              <a:t>GIT</a:t>
            </a:r>
            <a:endParaRPr lang="ca-ES" sz="8800" dirty="0"/>
          </a:p>
        </p:txBody>
      </p:sp>
      <p:pic>
        <p:nvPicPr>
          <p:cNvPr id="1026" name="Picture 2" descr="F:\Pipo\Sync\Google Drive\Fewlaps\Resources\Logos Fewlaps\Fewlaps blanc (fons transparen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92280" y="6153746"/>
            <a:ext cx="1716131" cy="4782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31499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so… </a:t>
            </a:r>
            <a:r>
              <a:rPr lang="es-ES" sz="4800" dirty="0" err="1" smtClean="0"/>
              <a:t>differences</a:t>
            </a:r>
            <a:r>
              <a:rPr lang="es-ES" sz="4800" dirty="0" smtClean="0"/>
              <a:t>?</a:t>
            </a:r>
            <a:endParaRPr lang="ca-ES" sz="4800" dirty="0"/>
          </a:p>
        </p:txBody>
      </p:sp>
      <p:sp>
        <p:nvSpPr>
          <p:cNvPr id="22" name="21 CuadroTexto"/>
          <p:cNvSpPr txBox="1"/>
          <p:nvPr/>
        </p:nvSpPr>
        <p:spPr>
          <a:xfrm>
            <a:off x="557808" y="2207436"/>
            <a:ext cx="3456384" cy="830997"/>
          </a:xfrm>
          <a:prstGeom prst="rect">
            <a:avLst/>
          </a:prstGeom>
          <a:noFill/>
        </p:spPr>
        <p:txBody>
          <a:bodyPr wrap="square" rtlCol="0">
            <a:spAutoFit/>
          </a:bodyPr>
          <a:lstStyle/>
          <a:p>
            <a:pPr algn="ctr"/>
            <a:r>
              <a:rPr lang="es-ES" sz="4800" dirty="0" smtClean="0"/>
              <a:t>CVS</a:t>
            </a:r>
            <a:endParaRPr lang="ca-ES" sz="4800" dirty="0"/>
          </a:p>
        </p:txBody>
      </p:sp>
      <p:sp>
        <p:nvSpPr>
          <p:cNvPr id="23" name="22 CuadroTexto"/>
          <p:cNvSpPr txBox="1"/>
          <p:nvPr/>
        </p:nvSpPr>
        <p:spPr>
          <a:xfrm>
            <a:off x="5129808" y="2207435"/>
            <a:ext cx="3456384" cy="830997"/>
          </a:xfrm>
          <a:prstGeom prst="rect">
            <a:avLst/>
          </a:prstGeom>
          <a:noFill/>
        </p:spPr>
        <p:txBody>
          <a:bodyPr wrap="square" rtlCol="0">
            <a:spAutoFit/>
          </a:bodyPr>
          <a:lstStyle/>
          <a:p>
            <a:pPr algn="ctr"/>
            <a:r>
              <a:rPr lang="es-ES" sz="4800" dirty="0" smtClean="0"/>
              <a:t>GIT</a:t>
            </a:r>
            <a:endParaRPr lang="ca-ES" sz="4800" dirty="0"/>
          </a:p>
        </p:txBody>
      </p:sp>
      <p:sp>
        <p:nvSpPr>
          <p:cNvPr id="38" name="37 CuadroTexto"/>
          <p:cNvSpPr txBox="1"/>
          <p:nvPr/>
        </p:nvSpPr>
        <p:spPr>
          <a:xfrm>
            <a:off x="0" y="3067048"/>
            <a:ext cx="4572000" cy="2677656"/>
          </a:xfrm>
          <a:prstGeom prst="rect">
            <a:avLst/>
          </a:prstGeom>
          <a:noFill/>
        </p:spPr>
        <p:txBody>
          <a:bodyPr wrap="square" rtlCol="0">
            <a:spAutoFit/>
          </a:bodyPr>
          <a:lstStyle/>
          <a:p>
            <a:pPr algn="ctr"/>
            <a:r>
              <a:rPr lang="es-ES" sz="2800" dirty="0" err="1" smtClean="0"/>
              <a:t>commit</a:t>
            </a:r>
            <a:r>
              <a:rPr lang="es-ES" sz="2800" dirty="0" smtClean="0"/>
              <a:t> </a:t>
            </a:r>
            <a:r>
              <a:rPr lang="es-ES" sz="2800" dirty="0" err="1" smtClean="0"/>
              <a:t>goes</a:t>
            </a:r>
            <a:r>
              <a:rPr lang="es-ES" sz="2800" dirty="0" smtClean="0"/>
              <a:t> </a:t>
            </a:r>
            <a:r>
              <a:rPr lang="es-ES" sz="2800" dirty="0" err="1" smtClean="0"/>
              <a:t>to</a:t>
            </a:r>
            <a:r>
              <a:rPr lang="es-ES" sz="2800" dirty="0" smtClean="0"/>
              <a:t> server</a:t>
            </a:r>
          </a:p>
          <a:p>
            <a:pPr algn="ctr"/>
            <a:r>
              <a:rPr lang="es-ES" sz="2800" dirty="0" err="1" smtClean="0">
                <a:solidFill>
                  <a:schemeClr val="bg1">
                    <a:lumMod val="50000"/>
                    <a:lumOff val="50000"/>
                  </a:schemeClr>
                </a:solidFill>
              </a:rPr>
              <a:t>branch</a:t>
            </a:r>
            <a:r>
              <a:rPr lang="es-ES" sz="2800" dirty="0" smtClean="0">
                <a:solidFill>
                  <a:schemeClr val="bg1">
                    <a:lumMod val="50000"/>
                    <a:lumOff val="50000"/>
                  </a:schemeClr>
                </a:solidFill>
              </a:rPr>
              <a:t> </a:t>
            </a:r>
            <a:r>
              <a:rPr lang="es-ES" sz="2800" dirty="0" err="1" smtClean="0">
                <a:solidFill>
                  <a:schemeClr val="bg1">
                    <a:lumMod val="50000"/>
                    <a:lumOff val="50000"/>
                  </a:schemeClr>
                </a:solidFill>
              </a:rPr>
              <a:t>goes</a:t>
            </a:r>
            <a:r>
              <a:rPr lang="es-ES" sz="2800" dirty="0" smtClean="0">
                <a:solidFill>
                  <a:schemeClr val="bg1">
                    <a:lumMod val="50000"/>
                    <a:lumOff val="50000"/>
                  </a:schemeClr>
                </a:solidFill>
              </a:rPr>
              <a:t> </a:t>
            </a:r>
            <a:r>
              <a:rPr lang="es-ES" sz="2800" dirty="0" err="1" smtClean="0">
                <a:solidFill>
                  <a:schemeClr val="bg1">
                    <a:lumMod val="50000"/>
                    <a:lumOff val="50000"/>
                  </a:schemeClr>
                </a:solidFill>
              </a:rPr>
              <a:t>to</a:t>
            </a:r>
            <a:r>
              <a:rPr lang="es-ES" sz="2800" dirty="0" smtClean="0">
                <a:solidFill>
                  <a:schemeClr val="bg1">
                    <a:lumMod val="50000"/>
                    <a:lumOff val="50000"/>
                  </a:schemeClr>
                </a:solidFill>
              </a:rPr>
              <a:t> server</a:t>
            </a:r>
          </a:p>
          <a:p>
            <a:pPr algn="ctr"/>
            <a:r>
              <a:rPr lang="es-ES" sz="2800" dirty="0" err="1" smtClean="0">
                <a:solidFill>
                  <a:schemeClr val="bg1">
                    <a:lumMod val="50000"/>
                    <a:lumOff val="50000"/>
                  </a:schemeClr>
                </a:solidFill>
              </a:rPr>
              <a:t>tag</a:t>
            </a:r>
            <a:r>
              <a:rPr lang="es-ES" sz="2800" dirty="0" smtClean="0">
                <a:solidFill>
                  <a:schemeClr val="bg1">
                    <a:lumMod val="50000"/>
                    <a:lumOff val="50000"/>
                  </a:schemeClr>
                </a:solidFill>
              </a:rPr>
              <a:t> </a:t>
            </a:r>
            <a:r>
              <a:rPr lang="es-ES" sz="2800" dirty="0" err="1" smtClean="0">
                <a:solidFill>
                  <a:schemeClr val="bg1">
                    <a:lumMod val="50000"/>
                    <a:lumOff val="50000"/>
                  </a:schemeClr>
                </a:solidFill>
              </a:rPr>
              <a:t>goes</a:t>
            </a:r>
            <a:r>
              <a:rPr lang="es-ES" sz="2800" dirty="0" smtClean="0">
                <a:solidFill>
                  <a:schemeClr val="bg1">
                    <a:lumMod val="50000"/>
                    <a:lumOff val="50000"/>
                  </a:schemeClr>
                </a:solidFill>
              </a:rPr>
              <a:t> </a:t>
            </a:r>
            <a:r>
              <a:rPr lang="es-ES" sz="2800" dirty="0" err="1" smtClean="0">
                <a:solidFill>
                  <a:schemeClr val="bg1">
                    <a:lumMod val="50000"/>
                    <a:lumOff val="50000"/>
                  </a:schemeClr>
                </a:solidFill>
              </a:rPr>
              <a:t>to</a:t>
            </a:r>
            <a:r>
              <a:rPr lang="es-ES" sz="2800" dirty="0" smtClean="0">
                <a:solidFill>
                  <a:schemeClr val="bg1">
                    <a:lumMod val="50000"/>
                    <a:lumOff val="50000"/>
                  </a:schemeClr>
                </a:solidFill>
              </a:rPr>
              <a:t> server</a:t>
            </a:r>
          </a:p>
          <a:p>
            <a:pPr algn="ctr"/>
            <a:r>
              <a:rPr lang="es-ES" sz="2800" dirty="0" err="1" smtClean="0">
                <a:solidFill>
                  <a:schemeClr val="bg1">
                    <a:lumMod val="50000"/>
                    <a:lumOff val="50000"/>
                  </a:schemeClr>
                </a:solidFill>
              </a:rPr>
              <a:t>problems</a:t>
            </a:r>
            <a:r>
              <a:rPr lang="es-ES" sz="2800" dirty="0" smtClean="0">
                <a:solidFill>
                  <a:schemeClr val="bg1">
                    <a:lumMod val="50000"/>
                    <a:lumOff val="50000"/>
                  </a:schemeClr>
                </a:solidFill>
              </a:rPr>
              <a:t> </a:t>
            </a:r>
            <a:r>
              <a:rPr lang="es-ES" sz="2800" dirty="0" err="1" smtClean="0">
                <a:solidFill>
                  <a:schemeClr val="bg1">
                    <a:lumMod val="50000"/>
                    <a:lumOff val="50000"/>
                  </a:schemeClr>
                </a:solidFill>
              </a:rPr>
              <a:t>go</a:t>
            </a:r>
            <a:r>
              <a:rPr lang="es-ES" sz="2800" dirty="0" smtClean="0">
                <a:solidFill>
                  <a:schemeClr val="bg1">
                    <a:lumMod val="50000"/>
                    <a:lumOff val="50000"/>
                  </a:schemeClr>
                </a:solidFill>
              </a:rPr>
              <a:t> </a:t>
            </a:r>
            <a:r>
              <a:rPr lang="es-ES" sz="2800" dirty="0" err="1" smtClean="0">
                <a:solidFill>
                  <a:schemeClr val="bg1">
                    <a:lumMod val="50000"/>
                    <a:lumOff val="50000"/>
                  </a:schemeClr>
                </a:solidFill>
              </a:rPr>
              <a:t>to</a:t>
            </a:r>
            <a:r>
              <a:rPr lang="es-ES" sz="2800" dirty="0" smtClean="0">
                <a:solidFill>
                  <a:schemeClr val="bg1">
                    <a:lumMod val="50000"/>
                    <a:lumOff val="50000"/>
                  </a:schemeClr>
                </a:solidFill>
              </a:rPr>
              <a:t> server</a:t>
            </a:r>
          </a:p>
          <a:p>
            <a:pPr algn="ctr"/>
            <a:r>
              <a:rPr lang="es-ES" sz="2800" dirty="0" err="1" smtClean="0"/>
              <a:t>the</a:t>
            </a:r>
            <a:r>
              <a:rPr lang="es-ES" sz="2800" dirty="0" smtClean="0"/>
              <a:t> data </a:t>
            </a:r>
            <a:r>
              <a:rPr lang="es-ES" sz="2800" dirty="0" err="1" smtClean="0"/>
              <a:t>is</a:t>
            </a:r>
            <a:r>
              <a:rPr lang="es-ES" sz="2800" dirty="0" smtClean="0"/>
              <a:t> in </a:t>
            </a:r>
            <a:r>
              <a:rPr lang="es-ES" sz="2800" dirty="0" err="1" smtClean="0"/>
              <a:t>several</a:t>
            </a:r>
            <a:r>
              <a:rPr lang="es-ES" sz="2800" dirty="0" smtClean="0"/>
              <a:t> places</a:t>
            </a:r>
            <a:endParaRPr lang="ca-ES" sz="2800" dirty="0" smtClean="0"/>
          </a:p>
          <a:p>
            <a:pPr algn="ctr"/>
            <a:r>
              <a:rPr lang="es-ES" sz="2800" dirty="0" err="1" smtClean="0"/>
              <a:t>you</a:t>
            </a:r>
            <a:r>
              <a:rPr lang="es-ES" sz="2800" dirty="0" smtClean="0"/>
              <a:t> </a:t>
            </a:r>
            <a:r>
              <a:rPr lang="es-ES" sz="2800" dirty="0" err="1" smtClean="0"/>
              <a:t>need</a:t>
            </a:r>
            <a:r>
              <a:rPr lang="es-ES" sz="2800" dirty="0" smtClean="0"/>
              <a:t> internet</a:t>
            </a:r>
            <a:endParaRPr lang="ca-ES" sz="2800" dirty="0" smtClean="0"/>
          </a:p>
        </p:txBody>
      </p:sp>
      <p:sp>
        <p:nvSpPr>
          <p:cNvPr id="39" name="38 CuadroTexto"/>
          <p:cNvSpPr txBox="1"/>
          <p:nvPr/>
        </p:nvSpPr>
        <p:spPr>
          <a:xfrm>
            <a:off x="4572000" y="3068960"/>
            <a:ext cx="4572000" cy="2677656"/>
          </a:xfrm>
          <a:prstGeom prst="rect">
            <a:avLst/>
          </a:prstGeom>
          <a:noFill/>
        </p:spPr>
        <p:txBody>
          <a:bodyPr wrap="square" rtlCol="0">
            <a:spAutoFit/>
          </a:bodyPr>
          <a:lstStyle/>
          <a:p>
            <a:pPr algn="ctr"/>
            <a:r>
              <a:rPr lang="es-ES" sz="2800" dirty="0" err="1" smtClean="0"/>
              <a:t>commit</a:t>
            </a:r>
            <a:r>
              <a:rPr lang="es-ES" sz="2800" dirty="0" smtClean="0"/>
              <a:t> </a:t>
            </a:r>
            <a:r>
              <a:rPr lang="es-ES" sz="2800" dirty="0" err="1" smtClean="0"/>
              <a:t>goes</a:t>
            </a:r>
            <a:r>
              <a:rPr lang="es-ES" sz="2800" dirty="0" smtClean="0"/>
              <a:t> </a:t>
            </a:r>
            <a:r>
              <a:rPr lang="es-ES" sz="2800" dirty="0" err="1" smtClean="0"/>
              <a:t>to</a:t>
            </a:r>
            <a:r>
              <a:rPr lang="es-ES" sz="2800" dirty="0" smtClean="0"/>
              <a:t> </a:t>
            </a:r>
            <a:r>
              <a:rPr lang="es-ES" sz="2800" dirty="0" err="1" smtClean="0"/>
              <a:t>localhost</a:t>
            </a:r>
            <a:endParaRPr lang="es-ES" sz="2800" dirty="0" smtClean="0"/>
          </a:p>
          <a:p>
            <a:pPr algn="ctr"/>
            <a:r>
              <a:rPr lang="es-ES" sz="2800" dirty="0" err="1" smtClean="0">
                <a:solidFill>
                  <a:schemeClr val="bg1">
                    <a:lumMod val="50000"/>
                    <a:lumOff val="50000"/>
                  </a:schemeClr>
                </a:solidFill>
              </a:rPr>
              <a:t>branch</a:t>
            </a:r>
            <a:r>
              <a:rPr lang="es-ES" sz="2800" dirty="0" smtClean="0">
                <a:solidFill>
                  <a:schemeClr val="bg1">
                    <a:lumMod val="50000"/>
                    <a:lumOff val="50000"/>
                  </a:schemeClr>
                </a:solidFill>
              </a:rPr>
              <a:t> </a:t>
            </a:r>
            <a:r>
              <a:rPr lang="es-ES" sz="2800" dirty="0" err="1" smtClean="0">
                <a:solidFill>
                  <a:schemeClr val="bg1">
                    <a:lumMod val="50000"/>
                    <a:lumOff val="50000"/>
                  </a:schemeClr>
                </a:solidFill>
              </a:rPr>
              <a:t>goes</a:t>
            </a:r>
            <a:r>
              <a:rPr lang="es-ES" sz="2800" dirty="0" smtClean="0">
                <a:solidFill>
                  <a:schemeClr val="bg1">
                    <a:lumMod val="50000"/>
                    <a:lumOff val="50000"/>
                  </a:schemeClr>
                </a:solidFill>
              </a:rPr>
              <a:t> </a:t>
            </a:r>
            <a:r>
              <a:rPr lang="es-ES" sz="2800" dirty="0" err="1" smtClean="0">
                <a:solidFill>
                  <a:schemeClr val="bg1">
                    <a:lumMod val="50000"/>
                    <a:lumOff val="50000"/>
                  </a:schemeClr>
                </a:solidFill>
              </a:rPr>
              <a:t>to</a:t>
            </a:r>
            <a:r>
              <a:rPr lang="es-ES" sz="2800" dirty="0" smtClean="0">
                <a:solidFill>
                  <a:schemeClr val="bg1">
                    <a:lumMod val="50000"/>
                    <a:lumOff val="50000"/>
                  </a:schemeClr>
                </a:solidFill>
              </a:rPr>
              <a:t> </a:t>
            </a:r>
            <a:r>
              <a:rPr lang="es-ES" sz="2800" dirty="0" err="1" smtClean="0">
                <a:solidFill>
                  <a:schemeClr val="bg1">
                    <a:lumMod val="50000"/>
                    <a:lumOff val="50000"/>
                  </a:schemeClr>
                </a:solidFill>
              </a:rPr>
              <a:t>localhost</a:t>
            </a:r>
            <a:endParaRPr lang="es-ES" sz="2800" dirty="0" smtClean="0">
              <a:solidFill>
                <a:schemeClr val="bg1">
                  <a:lumMod val="50000"/>
                  <a:lumOff val="50000"/>
                </a:schemeClr>
              </a:solidFill>
            </a:endParaRPr>
          </a:p>
          <a:p>
            <a:pPr algn="ctr"/>
            <a:r>
              <a:rPr lang="es-ES" sz="2800" dirty="0" err="1" smtClean="0">
                <a:solidFill>
                  <a:schemeClr val="bg1">
                    <a:lumMod val="50000"/>
                    <a:lumOff val="50000"/>
                  </a:schemeClr>
                </a:solidFill>
              </a:rPr>
              <a:t>tag</a:t>
            </a:r>
            <a:r>
              <a:rPr lang="es-ES" sz="2800" dirty="0" smtClean="0">
                <a:solidFill>
                  <a:schemeClr val="bg1">
                    <a:lumMod val="50000"/>
                    <a:lumOff val="50000"/>
                  </a:schemeClr>
                </a:solidFill>
              </a:rPr>
              <a:t> </a:t>
            </a:r>
            <a:r>
              <a:rPr lang="es-ES" sz="2800" dirty="0" err="1" smtClean="0">
                <a:solidFill>
                  <a:schemeClr val="bg1">
                    <a:lumMod val="50000"/>
                    <a:lumOff val="50000"/>
                  </a:schemeClr>
                </a:solidFill>
              </a:rPr>
              <a:t>goes</a:t>
            </a:r>
            <a:r>
              <a:rPr lang="es-ES" sz="2800" dirty="0" smtClean="0">
                <a:solidFill>
                  <a:schemeClr val="bg1">
                    <a:lumMod val="50000"/>
                    <a:lumOff val="50000"/>
                  </a:schemeClr>
                </a:solidFill>
              </a:rPr>
              <a:t> </a:t>
            </a:r>
            <a:r>
              <a:rPr lang="es-ES" sz="2800" dirty="0" err="1" smtClean="0">
                <a:solidFill>
                  <a:schemeClr val="bg1">
                    <a:lumMod val="50000"/>
                    <a:lumOff val="50000"/>
                  </a:schemeClr>
                </a:solidFill>
              </a:rPr>
              <a:t>to</a:t>
            </a:r>
            <a:r>
              <a:rPr lang="es-ES" sz="2800" dirty="0" smtClean="0">
                <a:solidFill>
                  <a:schemeClr val="bg1">
                    <a:lumMod val="50000"/>
                    <a:lumOff val="50000"/>
                  </a:schemeClr>
                </a:solidFill>
              </a:rPr>
              <a:t> </a:t>
            </a:r>
            <a:r>
              <a:rPr lang="es-ES" sz="2800" dirty="0" err="1">
                <a:solidFill>
                  <a:schemeClr val="bg1">
                    <a:lumMod val="50000"/>
                    <a:lumOff val="50000"/>
                  </a:schemeClr>
                </a:solidFill>
              </a:rPr>
              <a:t>localhost</a:t>
            </a:r>
            <a:endParaRPr lang="es-ES" sz="2800" dirty="0" smtClean="0">
              <a:solidFill>
                <a:schemeClr val="bg1">
                  <a:lumMod val="50000"/>
                  <a:lumOff val="50000"/>
                </a:schemeClr>
              </a:solidFill>
            </a:endParaRPr>
          </a:p>
          <a:p>
            <a:pPr algn="ctr"/>
            <a:r>
              <a:rPr lang="es-ES" sz="2800" dirty="0" err="1" smtClean="0">
                <a:solidFill>
                  <a:schemeClr val="bg1">
                    <a:lumMod val="50000"/>
                    <a:lumOff val="50000"/>
                  </a:schemeClr>
                </a:solidFill>
              </a:rPr>
              <a:t>problems</a:t>
            </a:r>
            <a:r>
              <a:rPr lang="es-ES" sz="2800" dirty="0" smtClean="0">
                <a:solidFill>
                  <a:schemeClr val="bg1">
                    <a:lumMod val="50000"/>
                    <a:lumOff val="50000"/>
                  </a:schemeClr>
                </a:solidFill>
              </a:rPr>
              <a:t> </a:t>
            </a:r>
            <a:r>
              <a:rPr lang="es-ES" sz="2800" dirty="0" err="1" smtClean="0">
                <a:solidFill>
                  <a:schemeClr val="bg1">
                    <a:lumMod val="50000"/>
                    <a:lumOff val="50000"/>
                  </a:schemeClr>
                </a:solidFill>
              </a:rPr>
              <a:t>go</a:t>
            </a:r>
            <a:r>
              <a:rPr lang="es-ES" sz="2800" dirty="0" smtClean="0">
                <a:solidFill>
                  <a:schemeClr val="bg1">
                    <a:lumMod val="50000"/>
                    <a:lumOff val="50000"/>
                  </a:schemeClr>
                </a:solidFill>
              </a:rPr>
              <a:t> </a:t>
            </a:r>
            <a:r>
              <a:rPr lang="es-ES" sz="2800" dirty="0" err="1" smtClean="0">
                <a:solidFill>
                  <a:schemeClr val="bg1">
                    <a:lumMod val="50000"/>
                    <a:lumOff val="50000"/>
                  </a:schemeClr>
                </a:solidFill>
              </a:rPr>
              <a:t>to</a:t>
            </a:r>
            <a:r>
              <a:rPr lang="es-ES" sz="2800" dirty="0" smtClean="0">
                <a:solidFill>
                  <a:schemeClr val="bg1">
                    <a:lumMod val="50000"/>
                    <a:lumOff val="50000"/>
                  </a:schemeClr>
                </a:solidFill>
              </a:rPr>
              <a:t> </a:t>
            </a:r>
            <a:r>
              <a:rPr lang="es-ES" sz="2800" dirty="0" err="1">
                <a:solidFill>
                  <a:schemeClr val="bg1">
                    <a:lumMod val="50000"/>
                    <a:lumOff val="50000"/>
                  </a:schemeClr>
                </a:solidFill>
              </a:rPr>
              <a:t>localhost</a:t>
            </a:r>
            <a:endParaRPr lang="es-ES" sz="2800" dirty="0" smtClean="0">
              <a:solidFill>
                <a:schemeClr val="bg1">
                  <a:lumMod val="50000"/>
                  <a:lumOff val="50000"/>
                </a:schemeClr>
              </a:solidFill>
            </a:endParaRPr>
          </a:p>
          <a:p>
            <a:pPr algn="ctr"/>
            <a:r>
              <a:rPr lang="es-ES" sz="2800" dirty="0" err="1" smtClean="0"/>
              <a:t>whole</a:t>
            </a:r>
            <a:r>
              <a:rPr lang="es-ES" sz="2800" dirty="0" smtClean="0"/>
              <a:t> </a:t>
            </a:r>
            <a:r>
              <a:rPr lang="es-ES" sz="2800" dirty="0" err="1" smtClean="0"/>
              <a:t>history</a:t>
            </a:r>
            <a:r>
              <a:rPr lang="es-ES" sz="2800" dirty="0" smtClean="0"/>
              <a:t> </a:t>
            </a:r>
            <a:r>
              <a:rPr lang="es-ES" sz="2800" dirty="0" err="1" smtClean="0"/>
              <a:t>is</a:t>
            </a:r>
            <a:r>
              <a:rPr lang="es-ES" sz="2800" dirty="0" smtClean="0"/>
              <a:t> in </a:t>
            </a:r>
            <a:r>
              <a:rPr lang="es-ES" sz="2800" dirty="0" err="1" smtClean="0"/>
              <a:t>the</a:t>
            </a:r>
            <a:r>
              <a:rPr lang="es-ES" sz="2800" dirty="0" smtClean="0"/>
              <a:t> .</a:t>
            </a:r>
            <a:r>
              <a:rPr lang="es-ES" sz="2800" dirty="0" err="1" smtClean="0"/>
              <a:t>git</a:t>
            </a:r>
            <a:r>
              <a:rPr lang="es-ES" sz="2800" dirty="0" smtClean="0"/>
              <a:t> file</a:t>
            </a:r>
            <a:endParaRPr lang="es-ES" sz="2800" dirty="0" smtClean="0">
              <a:solidFill>
                <a:schemeClr val="bg1">
                  <a:lumMod val="50000"/>
                  <a:lumOff val="50000"/>
                </a:schemeClr>
              </a:solidFill>
            </a:endParaRPr>
          </a:p>
          <a:p>
            <a:pPr algn="ctr"/>
            <a:r>
              <a:rPr lang="es-ES" sz="2800" dirty="0" err="1" smtClean="0"/>
              <a:t>you</a:t>
            </a:r>
            <a:r>
              <a:rPr lang="es-ES" sz="2800" dirty="0" smtClean="0"/>
              <a:t> </a:t>
            </a:r>
            <a:r>
              <a:rPr lang="es-ES" sz="2800" dirty="0" err="1" smtClean="0"/>
              <a:t>don’t</a:t>
            </a:r>
            <a:r>
              <a:rPr lang="es-ES" sz="2800" dirty="0" smtClean="0"/>
              <a:t> </a:t>
            </a:r>
            <a:r>
              <a:rPr lang="es-ES" sz="2800" dirty="0" err="1" smtClean="0"/>
              <a:t>need</a:t>
            </a:r>
            <a:r>
              <a:rPr lang="es-ES" sz="2800" dirty="0" smtClean="0"/>
              <a:t> internet</a:t>
            </a:r>
            <a:endParaRPr lang="ca-ES" sz="2800" dirty="0" smtClean="0"/>
          </a:p>
        </p:txBody>
      </p:sp>
    </p:spTree>
    <p:extLst>
      <p:ext uri="{BB962C8B-B14F-4D97-AF65-F5344CB8AC3E}">
        <p14:creationId xmlns:p14="http://schemas.microsoft.com/office/powerpoint/2010/main" val="24579167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GIT</a:t>
            </a:r>
            <a:r>
              <a:rPr lang="es-ES" sz="4800" dirty="0" smtClean="0"/>
              <a:t> </a:t>
            </a:r>
            <a:r>
              <a:rPr lang="es-ES" sz="4800" dirty="0" err="1" smtClean="0"/>
              <a:t>glossary</a:t>
            </a:r>
            <a:endParaRPr lang="ca-ES" sz="4800" dirty="0"/>
          </a:p>
        </p:txBody>
      </p:sp>
      <p:sp>
        <p:nvSpPr>
          <p:cNvPr id="22" name="21 CuadroTexto"/>
          <p:cNvSpPr txBox="1"/>
          <p:nvPr/>
        </p:nvSpPr>
        <p:spPr>
          <a:xfrm>
            <a:off x="0" y="2207436"/>
            <a:ext cx="9144000" cy="830997"/>
          </a:xfrm>
          <a:prstGeom prst="rect">
            <a:avLst/>
          </a:prstGeom>
          <a:noFill/>
        </p:spPr>
        <p:txBody>
          <a:bodyPr wrap="square" rtlCol="0">
            <a:spAutoFit/>
          </a:bodyPr>
          <a:lstStyle/>
          <a:p>
            <a:pPr algn="ctr"/>
            <a:r>
              <a:rPr lang="es-ES" sz="4800" dirty="0" err="1" smtClean="0"/>
              <a:t>commit</a:t>
            </a:r>
            <a:endParaRPr lang="ca-ES" sz="4800" dirty="0"/>
          </a:p>
        </p:txBody>
      </p:sp>
      <p:sp>
        <p:nvSpPr>
          <p:cNvPr id="2" name="1 Rectángulo"/>
          <p:cNvSpPr/>
          <p:nvPr/>
        </p:nvSpPr>
        <p:spPr>
          <a:xfrm>
            <a:off x="5494475" y="6488668"/>
            <a:ext cx="3649525" cy="369332"/>
          </a:xfrm>
          <a:prstGeom prst="rect">
            <a:avLst/>
          </a:prstGeom>
        </p:spPr>
        <p:txBody>
          <a:bodyPr wrap="none">
            <a:spAutoFit/>
          </a:bodyPr>
          <a:lstStyle/>
          <a:p>
            <a:r>
              <a:rPr lang="ca-ES" dirty="0" smtClean="0">
                <a:solidFill>
                  <a:schemeClr val="bg1">
                    <a:lumMod val="50000"/>
                    <a:lumOff val="50000"/>
                  </a:schemeClr>
                </a:solidFill>
              </a:rPr>
              <a:t>https://git-scm.com/docs/gitglossary</a:t>
            </a:r>
            <a:endParaRPr lang="ca-ES" dirty="0">
              <a:solidFill>
                <a:schemeClr val="bg1">
                  <a:lumMod val="50000"/>
                  <a:lumOff val="50000"/>
                </a:schemeClr>
              </a:solidFill>
            </a:endParaRPr>
          </a:p>
        </p:txBody>
      </p:sp>
      <p:sp>
        <p:nvSpPr>
          <p:cNvPr id="3" name="2 Rectángulo"/>
          <p:cNvSpPr/>
          <p:nvPr/>
        </p:nvSpPr>
        <p:spPr>
          <a:xfrm>
            <a:off x="1318202" y="3268141"/>
            <a:ext cx="6507596" cy="1384995"/>
          </a:xfrm>
          <a:prstGeom prst="rect">
            <a:avLst/>
          </a:prstGeom>
        </p:spPr>
        <p:txBody>
          <a:bodyPr wrap="square">
            <a:spAutoFit/>
          </a:bodyPr>
          <a:lstStyle/>
          <a:p>
            <a:pPr algn="ctr"/>
            <a:r>
              <a:rPr lang="en-US" sz="2800" dirty="0"/>
              <a:t>A single point in the </a:t>
            </a:r>
            <a:r>
              <a:rPr lang="en-US" sz="2800" dirty="0" err="1"/>
              <a:t>Git</a:t>
            </a:r>
            <a:r>
              <a:rPr lang="en-US" sz="2800" dirty="0"/>
              <a:t> </a:t>
            </a:r>
            <a:r>
              <a:rPr lang="en-US" sz="2800" dirty="0" smtClean="0"/>
              <a:t>history. The </a:t>
            </a:r>
            <a:r>
              <a:rPr lang="en-US" sz="2800" dirty="0"/>
              <a:t>entire history of a project is represented as a set of interrelated commits.</a:t>
            </a:r>
            <a:endParaRPr lang="ca-ES" sz="2800" dirty="0"/>
          </a:p>
        </p:txBody>
      </p:sp>
    </p:spTree>
    <p:extLst>
      <p:ext uri="{BB962C8B-B14F-4D97-AF65-F5344CB8AC3E}">
        <p14:creationId xmlns:p14="http://schemas.microsoft.com/office/powerpoint/2010/main" val="8270458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GIT</a:t>
            </a:r>
            <a:r>
              <a:rPr lang="es-ES" sz="4800" dirty="0" smtClean="0"/>
              <a:t> </a:t>
            </a:r>
            <a:r>
              <a:rPr lang="es-ES" sz="4800" dirty="0" err="1" smtClean="0"/>
              <a:t>glossary</a:t>
            </a:r>
            <a:endParaRPr lang="ca-ES" sz="4800" dirty="0"/>
          </a:p>
        </p:txBody>
      </p:sp>
      <p:sp>
        <p:nvSpPr>
          <p:cNvPr id="22" name="21 CuadroTexto"/>
          <p:cNvSpPr txBox="1"/>
          <p:nvPr/>
        </p:nvSpPr>
        <p:spPr>
          <a:xfrm>
            <a:off x="0" y="2207436"/>
            <a:ext cx="9144000" cy="830997"/>
          </a:xfrm>
          <a:prstGeom prst="rect">
            <a:avLst/>
          </a:prstGeom>
          <a:noFill/>
        </p:spPr>
        <p:txBody>
          <a:bodyPr wrap="square" rtlCol="0">
            <a:spAutoFit/>
          </a:bodyPr>
          <a:lstStyle/>
          <a:p>
            <a:pPr algn="ctr"/>
            <a:r>
              <a:rPr lang="es-ES" sz="4800" dirty="0" err="1" smtClean="0"/>
              <a:t>branch</a:t>
            </a:r>
            <a:endParaRPr lang="ca-ES" sz="4800" dirty="0"/>
          </a:p>
        </p:txBody>
      </p:sp>
      <p:sp>
        <p:nvSpPr>
          <p:cNvPr id="2" name="1 Rectángulo"/>
          <p:cNvSpPr/>
          <p:nvPr/>
        </p:nvSpPr>
        <p:spPr>
          <a:xfrm>
            <a:off x="5494475" y="6488668"/>
            <a:ext cx="3649525" cy="369332"/>
          </a:xfrm>
          <a:prstGeom prst="rect">
            <a:avLst/>
          </a:prstGeom>
        </p:spPr>
        <p:txBody>
          <a:bodyPr wrap="none">
            <a:spAutoFit/>
          </a:bodyPr>
          <a:lstStyle/>
          <a:p>
            <a:r>
              <a:rPr lang="ca-ES" dirty="0" smtClean="0">
                <a:solidFill>
                  <a:schemeClr val="bg1">
                    <a:lumMod val="50000"/>
                    <a:lumOff val="50000"/>
                  </a:schemeClr>
                </a:solidFill>
              </a:rPr>
              <a:t>https://git-scm.com/docs/gitglossary</a:t>
            </a:r>
            <a:endParaRPr lang="ca-ES" dirty="0">
              <a:solidFill>
                <a:schemeClr val="bg1">
                  <a:lumMod val="50000"/>
                  <a:lumOff val="50000"/>
                </a:schemeClr>
              </a:solidFill>
            </a:endParaRPr>
          </a:p>
        </p:txBody>
      </p:sp>
      <p:sp>
        <p:nvSpPr>
          <p:cNvPr id="3" name="2 Rectángulo"/>
          <p:cNvSpPr/>
          <p:nvPr/>
        </p:nvSpPr>
        <p:spPr>
          <a:xfrm>
            <a:off x="647564" y="3268140"/>
            <a:ext cx="7848872" cy="954107"/>
          </a:xfrm>
          <a:prstGeom prst="rect">
            <a:avLst/>
          </a:prstGeom>
        </p:spPr>
        <p:txBody>
          <a:bodyPr wrap="square">
            <a:spAutoFit/>
          </a:bodyPr>
          <a:lstStyle/>
          <a:p>
            <a:pPr algn="ctr"/>
            <a:r>
              <a:rPr lang="en-US" sz="2800" dirty="0" smtClean="0"/>
              <a:t>An </a:t>
            </a:r>
            <a:r>
              <a:rPr lang="en-US" sz="2800" dirty="0"/>
              <a:t>active line of development</a:t>
            </a:r>
            <a:r>
              <a:rPr lang="en-US" sz="2800" dirty="0" smtClean="0"/>
              <a:t>.</a:t>
            </a:r>
          </a:p>
          <a:p>
            <a:pPr algn="ctr"/>
            <a:r>
              <a:rPr lang="en-US" sz="2800" dirty="0" smtClean="0"/>
              <a:t>Your</a:t>
            </a:r>
            <a:r>
              <a:rPr lang="en-US" sz="2800" dirty="0"/>
              <a:t> working tree is associated with just one </a:t>
            </a:r>
            <a:r>
              <a:rPr lang="en-US" sz="2800" dirty="0" smtClean="0"/>
              <a:t>branch.</a:t>
            </a:r>
            <a:endParaRPr lang="ca-ES" sz="2800" dirty="0"/>
          </a:p>
        </p:txBody>
      </p:sp>
    </p:spTree>
    <p:extLst>
      <p:ext uri="{BB962C8B-B14F-4D97-AF65-F5344CB8AC3E}">
        <p14:creationId xmlns:p14="http://schemas.microsoft.com/office/powerpoint/2010/main" val="29070584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GIT</a:t>
            </a:r>
            <a:r>
              <a:rPr lang="es-ES" sz="4800" dirty="0" smtClean="0"/>
              <a:t> </a:t>
            </a:r>
            <a:r>
              <a:rPr lang="es-ES" sz="4800" dirty="0" err="1" smtClean="0"/>
              <a:t>glossary</a:t>
            </a:r>
            <a:endParaRPr lang="ca-ES" sz="4800" dirty="0"/>
          </a:p>
        </p:txBody>
      </p:sp>
      <p:sp>
        <p:nvSpPr>
          <p:cNvPr id="22" name="21 CuadroTexto"/>
          <p:cNvSpPr txBox="1"/>
          <p:nvPr/>
        </p:nvSpPr>
        <p:spPr>
          <a:xfrm>
            <a:off x="0" y="2207436"/>
            <a:ext cx="9144000" cy="830997"/>
          </a:xfrm>
          <a:prstGeom prst="rect">
            <a:avLst/>
          </a:prstGeom>
          <a:noFill/>
        </p:spPr>
        <p:txBody>
          <a:bodyPr wrap="square" rtlCol="0">
            <a:spAutoFit/>
          </a:bodyPr>
          <a:lstStyle/>
          <a:p>
            <a:pPr algn="ctr"/>
            <a:r>
              <a:rPr lang="es-ES" sz="4800" dirty="0" err="1" smtClean="0"/>
              <a:t>tag</a:t>
            </a:r>
            <a:endParaRPr lang="ca-ES" sz="4800" dirty="0"/>
          </a:p>
        </p:txBody>
      </p:sp>
      <p:sp>
        <p:nvSpPr>
          <p:cNvPr id="2" name="1 Rectángulo"/>
          <p:cNvSpPr/>
          <p:nvPr/>
        </p:nvSpPr>
        <p:spPr>
          <a:xfrm>
            <a:off x="5494475" y="6488668"/>
            <a:ext cx="3649525" cy="369332"/>
          </a:xfrm>
          <a:prstGeom prst="rect">
            <a:avLst/>
          </a:prstGeom>
        </p:spPr>
        <p:txBody>
          <a:bodyPr wrap="none">
            <a:spAutoFit/>
          </a:bodyPr>
          <a:lstStyle/>
          <a:p>
            <a:r>
              <a:rPr lang="ca-ES" dirty="0" smtClean="0">
                <a:solidFill>
                  <a:schemeClr val="bg1">
                    <a:lumMod val="50000"/>
                    <a:lumOff val="50000"/>
                  </a:schemeClr>
                </a:solidFill>
              </a:rPr>
              <a:t>https://git-scm.com/docs/gitglossary</a:t>
            </a:r>
            <a:endParaRPr lang="ca-ES" dirty="0">
              <a:solidFill>
                <a:schemeClr val="bg1">
                  <a:lumMod val="50000"/>
                  <a:lumOff val="50000"/>
                </a:schemeClr>
              </a:solidFill>
            </a:endParaRPr>
          </a:p>
        </p:txBody>
      </p:sp>
      <p:sp>
        <p:nvSpPr>
          <p:cNvPr id="3" name="2 Rectángulo"/>
          <p:cNvSpPr/>
          <p:nvPr/>
        </p:nvSpPr>
        <p:spPr>
          <a:xfrm>
            <a:off x="1106615" y="3248610"/>
            <a:ext cx="6930770" cy="954107"/>
          </a:xfrm>
          <a:prstGeom prst="rect">
            <a:avLst/>
          </a:prstGeom>
        </p:spPr>
        <p:txBody>
          <a:bodyPr wrap="square">
            <a:spAutoFit/>
          </a:bodyPr>
          <a:lstStyle/>
          <a:p>
            <a:pPr algn="ctr"/>
            <a:r>
              <a:rPr lang="en-US" sz="2800" dirty="0"/>
              <a:t>A tag is most typically used to mark a particular point in the commit ancestry </a:t>
            </a:r>
            <a:r>
              <a:rPr lang="en-US" sz="2800" dirty="0" smtClean="0"/>
              <a:t>chain.</a:t>
            </a:r>
            <a:endParaRPr lang="ca-ES" sz="2800" dirty="0"/>
          </a:p>
        </p:txBody>
      </p:sp>
    </p:spTree>
    <p:extLst>
      <p:ext uri="{BB962C8B-B14F-4D97-AF65-F5344CB8AC3E}">
        <p14:creationId xmlns:p14="http://schemas.microsoft.com/office/powerpoint/2010/main" val="26788794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GIT</a:t>
            </a:r>
            <a:r>
              <a:rPr lang="es-ES" sz="4800" dirty="0" smtClean="0"/>
              <a:t> </a:t>
            </a:r>
            <a:r>
              <a:rPr lang="es-ES" sz="4800" dirty="0" err="1" smtClean="0"/>
              <a:t>glossary</a:t>
            </a:r>
            <a:endParaRPr lang="ca-ES" sz="4800" dirty="0"/>
          </a:p>
        </p:txBody>
      </p:sp>
      <p:sp>
        <p:nvSpPr>
          <p:cNvPr id="22" name="21 CuadroTexto"/>
          <p:cNvSpPr txBox="1"/>
          <p:nvPr/>
        </p:nvSpPr>
        <p:spPr>
          <a:xfrm>
            <a:off x="0" y="2207436"/>
            <a:ext cx="9144000" cy="830997"/>
          </a:xfrm>
          <a:prstGeom prst="rect">
            <a:avLst/>
          </a:prstGeom>
          <a:noFill/>
        </p:spPr>
        <p:txBody>
          <a:bodyPr wrap="square" rtlCol="0">
            <a:spAutoFit/>
          </a:bodyPr>
          <a:lstStyle/>
          <a:p>
            <a:pPr algn="ctr"/>
            <a:r>
              <a:rPr lang="es-ES" sz="4800" dirty="0" err="1" smtClean="0"/>
              <a:t>merge</a:t>
            </a:r>
            <a:endParaRPr lang="ca-ES" sz="4800" dirty="0"/>
          </a:p>
        </p:txBody>
      </p:sp>
      <p:sp>
        <p:nvSpPr>
          <p:cNvPr id="2" name="1 Rectángulo"/>
          <p:cNvSpPr/>
          <p:nvPr/>
        </p:nvSpPr>
        <p:spPr>
          <a:xfrm>
            <a:off x="5494475" y="6488668"/>
            <a:ext cx="3649525" cy="369332"/>
          </a:xfrm>
          <a:prstGeom prst="rect">
            <a:avLst/>
          </a:prstGeom>
        </p:spPr>
        <p:txBody>
          <a:bodyPr wrap="none">
            <a:spAutoFit/>
          </a:bodyPr>
          <a:lstStyle/>
          <a:p>
            <a:r>
              <a:rPr lang="ca-ES" dirty="0" smtClean="0">
                <a:solidFill>
                  <a:schemeClr val="bg1">
                    <a:lumMod val="50000"/>
                    <a:lumOff val="50000"/>
                  </a:schemeClr>
                </a:solidFill>
              </a:rPr>
              <a:t>https://git-scm.com/docs/gitglossary</a:t>
            </a:r>
            <a:endParaRPr lang="ca-ES" dirty="0">
              <a:solidFill>
                <a:schemeClr val="bg1">
                  <a:lumMod val="50000"/>
                  <a:lumOff val="50000"/>
                </a:schemeClr>
              </a:solidFill>
            </a:endParaRPr>
          </a:p>
        </p:txBody>
      </p:sp>
      <p:sp>
        <p:nvSpPr>
          <p:cNvPr id="3" name="2 Rectángulo"/>
          <p:cNvSpPr/>
          <p:nvPr/>
        </p:nvSpPr>
        <p:spPr>
          <a:xfrm>
            <a:off x="1106615" y="3248610"/>
            <a:ext cx="6930770" cy="3108543"/>
          </a:xfrm>
          <a:prstGeom prst="rect">
            <a:avLst/>
          </a:prstGeom>
        </p:spPr>
        <p:txBody>
          <a:bodyPr wrap="square">
            <a:spAutoFit/>
          </a:bodyPr>
          <a:lstStyle/>
          <a:p>
            <a:pPr algn="ctr"/>
            <a:r>
              <a:rPr lang="en-US" sz="2800" dirty="0"/>
              <a:t>To bring the contents of another branch </a:t>
            </a:r>
            <a:r>
              <a:rPr lang="en-US" sz="2800" dirty="0" smtClean="0"/>
              <a:t>into </a:t>
            </a:r>
            <a:r>
              <a:rPr lang="en-US" sz="2800" dirty="0"/>
              <a:t>the current branch. </a:t>
            </a:r>
            <a:r>
              <a:rPr lang="en-US" sz="2800" dirty="0" smtClean="0"/>
              <a:t>Merging </a:t>
            </a:r>
            <a:r>
              <a:rPr lang="en-US" sz="2800" dirty="0"/>
              <a:t>is performed by an automatic process that identifies changes made since the branches diverged, and then applies all those changes together. In cases where changes conflict, manual intervention may be required to complete the merge.</a:t>
            </a:r>
            <a:endParaRPr lang="ca-ES" sz="2800" dirty="0"/>
          </a:p>
        </p:txBody>
      </p:sp>
    </p:spTree>
    <p:extLst>
      <p:ext uri="{BB962C8B-B14F-4D97-AF65-F5344CB8AC3E}">
        <p14:creationId xmlns:p14="http://schemas.microsoft.com/office/powerpoint/2010/main" val="25812076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3560" y="2495042"/>
            <a:ext cx="9144000" cy="1446550"/>
          </a:xfrm>
          <a:prstGeom prst="rect">
            <a:avLst/>
          </a:prstGeom>
          <a:noFill/>
        </p:spPr>
        <p:txBody>
          <a:bodyPr wrap="square" rtlCol="0">
            <a:spAutoFit/>
          </a:bodyPr>
          <a:lstStyle/>
          <a:p>
            <a:pPr algn="ctr"/>
            <a:r>
              <a:rPr lang="es-ES" sz="8800" dirty="0" err="1" smtClean="0">
                <a:solidFill>
                  <a:schemeClr val="bg1">
                    <a:lumMod val="50000"/>
                    <a:lumOff val="50000"/>
                  </a:schemeClr>
                </a:solidFill>
              </a:rPr>
              <a:t>let’s</a:t>
            </a:r>
            <a:r>
              <a:rPr lang="es-ES" sz="8800" dirty="0" smtClean="0">
                <a:solidFill>
                  <a:schemeClr val="bg1">
                    <a:lumMod val="50000"/>
                    <a:lumOff val="50000"/>
                  </a:schemeClr>
                </a:solidFill>
              </a:rPr>
              <a:t> </a:t>
            </a:r>
            <a:r>
              <a:rPr lang="es-ES" sz="8800" dirty="0" err="1" smtClean="0"/>
              <a:t>play</a:t>
            </a:r>
            <a:r>
              <a:rPr lang="es-ES" sz="8800" dirty="0" smtClean="0">
                <a:solidFill>
                  <a:schemeClr val="bg1">
                    <a:lumMod val="50000"/>
                    <a:lumOff val="50000"/>
                  </a:schemeClr>
                </a:solidFill>
              </a:rPr>
              <a:t>!</a:t>
            </a:r>
            <a:endParaRPr lang="ca-ES" sz="8800" dirty="0">
              <a:solidFill>
                <a:schemeClr val="bg1">
                  <a:lumMod val="50000"/>
                  <a:lumOff val="50000"/>
                </a:schemeClr>
              </a:solidFill>
            </a:endParaRPr>
          </a:p>
        </p:txBody>
      </p:sp>
    </p:spTree>
    <p:extLst>
      <p:ext uri="{BB962C8B-B14F-4D97-AF65-F5344CB8AC3E}">
        <p14:creationId xmlns:p14="http://schemas.microsoft.com/office/powerpoint/2010/main" val="40817010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GIT</a:t>
            </a:r>
            <a:r>
              <a:rPr lang="es-ES" sz="4800" dirty="0" smtClean="0"/>
              <a:t> </a:t>
            </a:r>
            <a:r>
              <a:rPr lang="es-ES" sz="4800" dirty="0" err="1" smtClean="0"/>
              <a:t>commands</a:t>
            </a:r>
            <a:endParaRPr lang="ca-ES" sz="4800" dirty="0"/>
          </a:p>
        </p:txBody>
      </p:sp>
      <p:sp>
        <p:nvSpPr>
          <p:cNvPr id="2" name="1 Rectángulo"/>
          <p:cNvSpPr/>
          <p:nvPr/>
        </p:nvSpPr>
        <p:spPr>
          <a:xfrm>
            <a:off x="2465120" y="6488668"/>
            <a:ext cx="6678880" cy="369332"/>
          </a:xfrm>
          <a:prstGeom prst="rect">
            <a:avLst/>
          </a:prstGeom>
        </p:spPr>
        <p:txBody>
          <a:bodyPr wrap="none">
            <a:spAutoFit/>
          </a:bodyPr>
          <a:lstStyle/>
          <a:p>
            <a:r>
              <a:rPr lang="ca-ES" dirty="0">
                <a:solidFill>
                  <a:schemeClr val="bg1">
                    <a:lumMod val="50000"/>
                    <a:lumOff val="50000"/>
                  </a:schemeClr>
                </a:solidFill>
              </a:rPr>
              <a:t>https://git-scm.com/book/id/v2/Getting-Started-First-Time-Git-Setup</a:t>
            </a:r>
          </a:p>
        </p:txBody>
      </p:sp>
      <p:sp>
        <p:nvSpPr>
          <p:cNvPr id="3" name="2 Rectángulo"/>
          <p:cNvSpPr/>
          <p:nvPr/>
        </p:nvSpPr>
        <p:spPr>
          <a:xfrm>
            <a:off x="1152129" y="3212976"/>
            <a:ext cx="8460431" cy="954107"/>
          </a:xfrm>
          <a:prstGeom prst="rect">
            <a:avLst/>
          </a:prstGeom>
        </p:spPr>
        <p:txBody>
          <a:bodyPr wrap="square">
            <a:spAutoFit/>
          </a:bodyPr>
          <a:lstStyle/>
          <a:p>
            <a:r>
              <a:rPr lang="es-ES" sz="2800" dirty="0" err="1" smtClean="0"/>
              <a:t>git</a:t>
            </a:r>
            <a:r>
              <a:rPr lang="es-ES" sz="2800" dirty="0" smtClean="0"/>
              <a:t> </a:t>
            </a:r>
            <a:r>
              <a:rPr lang="es-ES" sz="2800" dirty="0" err="1"/>
              <a:t>config</a:t>
            </a:r>
            <a:r>
              <a:rPr lang="es-ES" sz="2800" dirty="0"/>
              <a:t> --global user.name </a:t>
            </a:r>
            <a:r>
              <a:rPr lang="es-ES" sz="2800" dirty="0" smtClean="0"/>
              <a:t>"</a:t>
            </a:r>
            <a:r>
              <a:rPr lang="es-ES" sz="2800" dirty="0" err="1" smtClean="0"/>
              <a:t>Roc</a:t>
            </a:r>
            <a:r>
              <a:rPr lang="es-ES" sz="2800" dirty="0" smtClean="0"/>
              <a:t> </a:t>
            </a:r>
            <a:r>
              <a:rPr lang="es-ES" sz="2800" dirty="0" err="1" smtClean="0"/>
              <a:t>Boronat</a:t>
            </a:r>
            <a:r>
              <a:rPr lang="es-ES" sz="2800" dirty="0" smtClean="0"/>
              <a:t>"</a:t>
            </a:r>
            <a:endParaRPr lang="es-ES" sz="2800" dirty="0"/>
          </a:p>
          <a:p>
            <a:r>
              <a:rPr lang="es-ES" sz="2800" dirty="0" err="1" smtClean="0"/>
              <a:t>git</a:t>
            </a:r>
            <a:r>
              <a:rPr lang="es-ES" sz="2800" dirty="0" smtClean="0"/>
              <a:t> </a:t>
            </a:r>
            <a:r>
              <a:rPr lang="es-ES" sz="2800" dirty="0" err="1"/>
              <a:t>config</a:t>
            </a:r>
            <a:r>
              <a:rPr lang="es-ES" sz="2800" dirty="0"/>
              <a:t> --global </a:t>
            </a:r>
            <a:r>
              <a:rPr lang="es-ES" sz="2800" dirty="0" err="1"/>
              <a:t>user.email</a:t>
            </a:r>
            <a:r>
              <a:rPr lang="es-ES" sz="2800" dirty="0"/>
              <a:t> </a:t>
            </a:r>
            <a:r>
              <a:rPr lang="es-ES" sz="2800" dirty="0" smtClean="0"/>
              <a:t>roc@fewlaps.com</a:t>
            </a:r>
          </a:p>
        </p:txBody>
      </p:sp>
      <p:sp>
        <p:nvSpPr>
          <p:cNvPr id="6" name="5 CuadroTexto"/>
          <p:cNvSpPr txBox="1"/>
          <p:nvPr/>
        </p:nvSpPr>
        <p:spPr>
          <a:xfrm>
            <a:off x="0" y="2207436"/>
            <a:ext cx="9144000" cy="830997"/>
          </a:xfrm>
          <a:prstGeom prst="rect">
            <a:avLst/>
          </a:prstGeom>
          <a:noFill/>
        </p:spPr>
        <p:txBody>
          <a:bodyPr wrap="square" rtlCol="0">
            <a:spAutoFit/>
          </a:bodyPr>
          <a:lstStyle/>
          <a:p>
            <a:pPr algn="ctr"/>
            <a:r>
              <a:rPr lang="es-ES" sz="4800" dirty="0" err="1" smtClean="0"/>
              <a:t>setup</a:t>
            </a:r>
            <a:r>
              <a:rPr lang="es-ES" sz="4800" dirty="0" smtClean="0"/>
              <a:t> </a:t>
            </a:r>
            <a:r>
              <a:rPr lang="es-ES" sz="4800" dirty="0" err="1" smtClean="0"/>
              <a:t>your</a:t>
            </a:r>
            <a:r>
              <a:rPr lang="es-ES" sz="4800" dirty="0" smtClean="0"/>
              <a:t> </a:t>
            </a:r>
            <a:r>
              <a:rPr lang="es-ES" sz="4800" dirty="0" err="1" smtClean="0"/>
              <a:t>user</a:t>
            </a:r>
            <a:endParaRPr lang="ca-ES" sz="4800" dirty="0"/>
          </a:p>
        </p:txBody>
      </p:sp>
    </p:spTree>
    <p:extLst>
      <p:ext uri="{BB962C8B-B14F-4D97-AF65-F5344CB8AC3E}">
        <p14:creationId xmlns:p14="http://schemas.microsoft.com/office/powerpoint/2010/main" val="17464586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GIT</a:t>
            </a:r>
            <a:r>
              <a:rPr lang="es-ES" sz="4800" dirty="0" smtClean="0"/>
              <a:t> </a:t>
            </a:r>
            <a:r>
              <a:rPr lang="es-ES" sz="4800" dirty="0" err="1" smtClean="0"/>
              <a:t>commands</a:t>
            </a:r>
            <a:endParaRPr lang="ca-ES" sz="4800" dirty="0"/>
          </a:p>
        </p:txBody>
      </p:sp>
      <p:sp>
        <p:nvSpPr>
          <p:cNvPr id="2" name="1 Rectángulo"/>
          <p:cNvSpPr/>
          <p:nvPr/>
        </p:nvSpPr>
        <p:spPr>
          <a:xfrm>
            <a:off x="2465120" y="6488668"/>
            <a:ext cx="6678880" cy="369332"/>
          </a:xfrm>
          <a:prstGeom prst="rect">
            <a:avLst/>
          </a:prstGeom>
        </p:spPr>
        <p:txBody>
          <a:bodyPr wrap="none">
            <a:spAutoFit/>
          </a:bodyPr>
          <a:lstStyle/>
          <a:p>
            <a:r>
              <a:rPr lang="ca-ES" dirty="0">
                <a:solidFill>
                  <a:schemeClr val="bg1">
                    <a:lumMod val="50000"/>
                    <a:lumOff val="50000"/>
                  </a:schemeClr>
                </a:solidFill>
              </a:rPr>
              <a:t>https://git-scm.com/book/id/v2/Getting-Started-First-Time-Git-Setup</a:t>
            </a:r>
          </a:p>
        </p:txBody>
      </p:sp>
      <p:sp>
        <p:nvSpPr>
          <p:cNvPr id="3" name="2 Rectángulo"/>
          <p:cNvSpPr/>
          <p:nvPr/>
        </p:nvSpPr>
        <p:spPr>
          <a:xfrm>
            <a:off x="0" y="3212976"/>
            <a:ext cx="9144000" cy="523220"/>
          </a:xfrm>
          <a:prstGeom prst="rect">
            <a:avLst/>
          </a:prstGeom>
        </p:spPr>
        <p:txBody>
          <a:bodyPr wrap="square">
            <a:spAutoFit/>
          </a:bodyPr>
          <a:lstStyle/>
          <a:p>
            <a:pPr algn="ctr"/>
            <a:r>
              <a:rPr lang="es-ES" sz="2800" dirty="0" err="1" smtClean="0"/>
              <a:t>git</a:t>
            </a:r>
            <a:r>
              <a:rPr lang="es-ES" sz="2800" dirty="0" smtClean="0"/>
              <a:t> </a:t>
            </a:r>
            <a:r>
              <a:rPr lang="es-ES" sz="2800" dirty="0" err="1"/>
              <a:t>config</a:t>
            </a:r>
            <a:r>
              <a:rPr lang="es-ES" sz="2800" dirty="0"/>
              <a:t> </a:t>
            </a:r>
            <a:r>
              <a:rPr lang="es-ES" sz="2800" dirty="0" smtClean="0"/>
              <a:t>--</a:t>
            </a:r>
            <a:r>
              <a:rPr lang="es-ES" sz="2800" dirty="0" err="1" smtClean="0"/>
              <a:t>list</a:t>
            </a:r>
            <a:endParaRPr lang="es-ES" sz="2800" dirty="0" smtClean="0"/>
          </a:p>
        </p:txBody>
      </p:sp>
      <p:sp>
        <p:nvSpPr>
          <p:cNvPr id="6" name="5 CuadroTexto"/>
          <p:cNvSpPr txBox="1"/>
          <p:nvPr/>
        </p:nvSpPr>
        <p:spPr>
          <a:xfrm>
            <a:off x="0" y="2207436"/>
            <a:ext cx="9144000" cy="830997"/>
          </a:xfrm>
          <a:prstGeom prst="rect">
            <a:avLst/>
          </a:prstGeom>
          <a:noFill/>
        </p:spPr>
        <p:txBody>
          <a:bodyPr wrap="square" rtlCol="0">
            <a:spAutoFit/>
          </a:bodyPr>
          <a:lstStyle/>
          <a:p>
            <a:pPr algn="ctr"/>
            <a:r>
              <a:rPr lang="es-ES" sz="4800" dirty="0" err="1" smtClean="0"/>
              <a:t>check</a:t>
            </a:r>
            <a:r>
              <a:rPr lang="es-ES" sz="4800" dirty="0" smtClean="0"/>
              <a:t> </a:t>
            </a:r>
            <a:r>
              <a:rPr lang="es-ES" sz="4800" dirty="0" err="1" smtClean="0"/>
              <a:t>your</a:t>
            </a:r>
            <a:r>
              <a:rPr lang="es-ES" sz="4800" dirty="0" smtClean="0"/>
              <a:t> </a:t>
            </a:r>
            <a:r>
              <a:rPr lang="es-ES" sz="4800" dirty="0" err="1" smtClean="0"/>
              <a:t>configuration</a:t>
            </a:r>
            <a:endParaRPr lang="ca-ES" sz="4800" dirty="0"/>
          </a:p>
        </p:txBody>
      </p:sp>
    </p:spTree>
    <p:extLst>
      <p:ext uri="{BB962C8B-B14F-4D97-AF65-F5344CB8AC3E}">
        <p14:creationId xmlns:p14="http://schemas.microsoft.com/office/powerpoint/2010/main" val="19081007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GIT</a:t>
            </a:r>
            <a:r>
              <a:rPr lang="es-ES" sz="4800" dirty="0" smtClean="0"/>
              <a:t> </a:t>
            </a:r>
            <a:r>
              <a:rPr lang="es-ES" sz="4800" dirty="0" err="1" smtClean="0"/>
              <a:t>commands</a:t>
            </a:r>
            <a:endParaRPr lang="ca-ES" sz="4800" dirty="0"/>
          </a:p>
        </p:txBody>
      </p:sp>
      <p:sp>
        <p:nvSpPr>
          <p:cNvPr id="2" name="1 Rectángulo"/>
          <p:cNvSpPr/>
          <p:nvPr/>
        </p:nvSpPr>
        <p:spPr>
          <a:xfrm>
            <a:off x="2465120" y="6488668"/>
            <a:ext cx="5986447" cy="369332"/>
          </a:xfrm>
          <a:prstGeom prst="rect">
            <a:avLst/>
          </a:prstGeom>
        </p:spPr>
        <p:txBody>
          <a:bodyPr wrap="none">
            <a:spAutoFit/>
          </a:bodyPr>
          <a:lstStyle/>
          <a:p>
            <a:r>
              <a:rPr lang="ca-ES" dirty="0">
                <a:solidFill>
                  <a:schemeClr val="bg1">
                    <a:lumMod val="50000"/>
                    <a:lumOff val="50000"/>
                  </a:schemeClr>
                </a:solidFill>
              </a:rPr>
              <a:t>https://git-scm.com/book/id/v2/Getting-Started-Getting-Help</a:t>
            </a:r>
          </a:p>
        </p:txBody>
      </p:sp>
      <p:sp>
        <p:nvSpPr>
          <p:cNvPr id="3" name="2 Rectángulo"/>
          <p:cNvSpPr/>
          <p:nvPr/>
        </p:nvSpPr>
        <p:spPr>
          <a:xfrm>
            <a:off x="0" y="3212976"/>
            <a:ext cx="9144000" cy="523220"/>
          </a:xfrm>
          <a:prstGeom prst="rect">
            <a:avLst/>
          </a:prstGeom>
        </p:spPr>
        <p:txBody>
          <a:bodyPr wrap="square">
            <a:spAutoFit/>
          </a:bodyPr>
          <a:lstStyle/>
          <a:p>
            <a:pPr algn="ctr"/>
            <a:r>
              <a:rPr lang="es-ES" sz="2800" dirty="0" err="1" smtClean="0"/>
              <a:t>git</a:t>
            </a:r>
            <a:r>
              <a:rPr lang="es-ES" sz="2800" dirty="0" smtClean="0"/>
              <a:t> </a:t>
            </a:r>
            <a:r>
              <a:rPr lang="es-ES" sz="2800" dirty="0" err="1" smtClean="0"/>
              <a:t>help</a:t>
            </a:r>
            <a:r>
              <a:rPr lang="es-ES" sz="2800" dirty="0" smtClean="0"/>
              <a:t> </a:t>
            </a:r>
            <a:r>
              <a:rPr lang="es-ES" sz="2800" dirty="0" err="1" smtClean="0"/>
              <a:t>commit</a:t>
            </a:r>
            <a:endParaRPr lang="es-ES" sz="2800" dirty="0" smtClean="0"/>
          </a:p>
        </p:txBody>
      </p:sp>
      <p:sp>
        <p:nvSpPr>
          <p:cNvPr id="6" name="5 CuadroTexto"/>
          <p:cNvSpPr txBox="1"/>
          <p:nvPr/>
        </p:nvSpPr>
        <p:spPr>
          <a:xfrm>
            <a:off x="0" y="2207436"/>
            <a:ext cx="9144000" cy="830997"/>
          </a:xfrm>
          <a:prstGeom prst="rect">
            <a:avLst/>
          </a:prstGeom>
          <a:noFill/>
        </p:spPr>
        <p:txBody>
          <a:bodyPr wrap="square" rtlCol="0">
            <a:spAutoFit/>
          </a:bodyPr>
          <a:lstStyle/>
          <a:p>
            <a:pPr algn="ctr"/>
            <a:r>
              <a:rPr lang="es-ES" sz="4800" dirty="0" err="1" smtClean="0"/>
              <a:t>help</a:t>
            </a:r>
            <a:r>
              <a:rPr lang="es-ES" sz="4800" dirty="0" smtClean="0"/>
              <a:t>!</a:t>
            </a:r>
            <a:endParaRPr lang="ca-ES" sz="4800" dirty="0"/>
          </a:p>
        </p:txBody>
      </p:sp>
    </p:spTree>
    <p:extLst>
      <p:ext uri="{BB962C8B-B14F-4D97-AF65-F5344CB8AC3E}">
        <p14:creationId xmlns:p14="http://schemas.microsoft.com/office/powerpoint/2010/main" val="19854512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GIT</a:t>
            </a:r>
            <a:r>
              <a:rPr lang="es-ES" sz="4800" dirty="0" smtClean="0"/>
              <a:t> </a:t>
            </a:r>
            <a:r>
              <a:rPr lang="es-ES" sz="4800" dirty="0" err="1" smtClean="0"/>
              <a:t>commands</a:t>
            </a:r>
            <a:endParaRPr lang="ca-ES" sz="4800" dirty="0"/>
          </a:p>
        </p:txBody>
      </p:sp>
      <p:sp>
        <p:nvSpPr>
          <p:cNvPr id="2" name="1 Rectángulo"/>
          <p:cNvSpPr/>
          <p:nvPr/>
        </p:nvSpPr>
        <p:spPr>
          <a:xfrm>
            <a:off x="2465120" y="6488668"/>
            <a:ext cx="6678880" cy="369332"/>
          </a:xfrm>
          <a:prstGeom prst="rect">
            <a:avLst/>
          </a:prstGeom>
        </p:spPr>
        <p:txBody>
          <a:bodyPr wrap="none">
            <a:spAutoFit/>
          </a:bodyPr>
          <a:lstStyle/>
          <a:p>
            <a:r>
              <a:rPr lang="ca-ES" dirty="0">
                <a:solidFill>
                  <a:schemeClr val="bg1">
                    <a:lumMod val="50000"/>
                    <a:lumOff val="50000"/>
                  </a:schemeClr>
                </a:solidFill>
              </a:rPr>
              <a:t>https://git-scm.com/book/id/v2/Git-Basics-Getting-a-Git-Repository</a:t>
            </a:r>
          </a:p>
        </p:txBody>
      </p:sp>
      <p:sp>
        <p:nvSpPr>
          <p:cNvPr id="3" name="2 Rectángulo"/>
          <p:cNvSpPr/>
          <p:nvPr/>
        </p:nvSpPr>
        <p:spPr>
          <a:xfrm>
            <a:off x="0" y="3212976"/>
            <a:ext cx="9144000" cy="523220"/>
          </a:xfrm>
          <a:prstGeom prst="rect">
            <a:avLst/>
          </a:prstGeom>
        </p:spPr>
        <p:txBody>
          <a:bodyPr wrap="square">
            <a:spAutoFit/>
          </a:bodyPr>
          <a:lstStyle/>
          <a:p>
            <a:pPr algn="ctr"/>
            <a:r>
              <a:rPr lang="es-ES" sz="2800" dirty="0" err="1" smtClean="0"/>
              <a:t>git</a:t>
            </a:r>
            <a:r>
              <a:rPr lang="es-ES" sz="2800" dirty="0" smtClean="0"/>
              <a:t> </a:t>
            </a:r>
            <a:r>
              <a:rPr lang="es-ES" sz="2800" dirty="0" err="1" smtClean="0"/>
              <a:t>init</a:t>
            </a:r>
            <a:endParaRPr lang="es-ES" sz="2800" dirty="0" smtClean="0"/>
          </a:p>
        </p:txBody>
      </p:sp>
      <p:sp>
        <p:nvSpPr>
          <p:cNvPr id="6" name="5 CuadroTexto"/>
          <p:cNvSpPr txBox="1"/>
          <p:nvPr/>
        </p:nvSpPr>
        <p:spPr>
          <a:xfrm>
            <a:off x="0" y="2207436"/>
            <a:ext cx="9144000" cy="830997"/>
          </a:xfrm>
          <a:prstGeom prst="rect">
            <a:avLst/>
          </a:prstGeom>
          <a:noFill/>
        </p:spPr>
        <p:txBody>
          <a:bodyPr wrap="square" rtlCol="0">
            <a:spAutoFit/>
          </a:bodyPr>
          <a:lstStyle/>
          <a:p>
            <a:pPr algn="ctr"/>
            <a:r>
              <a:rPr lang="es-ES" sz="4800" dirty="0" err="1" smtClean="0"/>
              <a:t>create</a:t>
            </a:r>
            <a:r>
              <a:rPr lang="es-ES" sz="4800" dirty="0" smtClean="0"/>
              <a:t> a </a:t>
            </a:r>
            <a:r>
              <a:rPr lang="es-ES" sz="4800" dirty="0" err="1" smtClean="0"/>
              <a:t>repository</a:t>
            </a:r>
            <a:endParaRPr lang="ca-ES" sz="4800" dirty="0"/>
          </a:p>
        </p:txBody>
      </p:sp>
    </p:spTree>
    <p:extLst>
      <p:ext uri="{BB962C8B-B14F-4D97-AF65-F5344CB8AC3E}">
        <p14:creationId xmlns:p14="http://schemas.microsoft.com/office/powerpoint/2010/main" val="21795854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509771"/>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CVS </a:t>
            </a:r>
            <a:r>
              <a:rPr lang="es-ES" sz="4800" dirty="0" err="1" smtClean="0">
                <a:solidFill>
                  <a:schemeClr val="bg1">
                    <a:lumMod val="50000"/>
                    <a:lumOff val="50000"/>
                  </a:schemeClr>
                </a:solidFill>
              </a:rPr>
              <a:t>issues</a:t>
            </a:r>
            <a:endParaRPr lang="ca-ES" sz="4800" dirty="0">
              <a:solidFill>
                <a:schemeClr val="bg1">
                  <a:lumMod val="50000"/>
                  <a:lumOff val="50000"/>
                </a:schemeClr>
              </a:solidFill>
            </a:endParaRPr>
          </a:p>
        </p:txBody>
      </p:sp>
      <p:sp>
        <p:nvSpPr>
          <p:cNvPr id="2" name="1 CuadroTexto"/>
          <p:cNvSpPr txBox="1"/>
          <p:nvPr/>
        </p:nvSpPr>
        <p:spPr>
          <a:xfrm>
            <a:off x="0" y="2631103"/>
            <a:ext cx="9144000" cy="1661993"/>
          </a:xfrm>
          <a:prstGeom prst="rect">
            <a:avLst/>
          </a:prstGeom>
          <a:noFill/>
        </p:spPr>
        <p:txBody>
          <a:bodyPr wrap="square" rtlCol="0">
            <a:spAutoFit/>
          </a:bodyPr>
          <a:lstStyle/>
          <a:p>
            <a:pPr algn="ctr"/>
            <a:r>
              <a:rPr lang="es-ES" sz="2800" dirty="0" err="1" smtClean="0"/>
              <a:t>every</a:t>
            </a:r>
            <a:r>
              <a:rPr lang="es-ES" sz="2800" dirty="0" smtClean="0"/>
              <a:t> </a:t>
            </a:r>
            <a:r>
              <a:rPr lang="es-ES" sz="2800" dirty="0" err="1" smtClean="0"/>
              <a:t>commit</a:t>
            </a:r>
            <a:r>
              <a:rPr lang="es-ES" sz="2800" dirty="0" smtClean="0"/>
              <a:t> </a:t>
            </a:r>
            <a:r>
              <a:rPr lang="es-ES" sz="2800" dirty="0" err="1" smtClean="0"/>
              <a:t>is</a:t>
            </a:r>
            <a:r>
              <a:rPr lang="es-ES" sz="2800" dirty="0" smtClean="0"/>
              <a:t> </a:t>
            </a:r>
            <a:r>
              <a:rPr lang="es-ES" sz="2800" dirty="0" err="1" smtClean="0"/>
              <a:t>shared</a:t>
            </a:r>
            <a:r>
              <a:rPr lang="es-ES" sz="2800" dirty="0" smtClean="0"/>
              <a:t> </a:t>
            </a:r>
            <a:r>
              <a:rPr lang="es-ES" sz="2800" dirty="0" err="1" smtClean="0"/>
              <a:t>with</a:t>
            </a:r>
            <a:r>
              <a:rPr lang="es-ES" sz="2800" dirty="0" smtClean="0"/>
              <a:t> </a:t>
            </a:r>
            <a:r>
              <a:rPr lang="es-ES" sz="2800" dirty="0" err="1" smtClean="0"/>
              <a:t>your</a:t>
            </a:r>
            <a:r>
              <a:rPr lang="es-ES" sz="2800" dirty="0" smtClean="0"/>
              <a:t> </a:t>
            </a:r>
            <a:r>
              <a:rPr lang="es-ES" sz="2800" dirty="0" err="1" smtClean="0"/>
              <a:t>colleagues</a:t>
            </a:r>
            <a:endParaRPr lang="es-ES" sz="2800" dirty="0" smtClean="0"/>
          </a:p>
          <a:p>
            <a:pPr marL="285750" indent="-285750">
              <a:buFontTx/>
              <a:buChar char="-"/>
            </a:pPr>
            <a:endParaRPr lang="es-ES" sz="2800" dirty="0"/>
          </a:p>
          <a:p>
            <a:pPr algn="ctr"/>
            <a:r>
              <a:rPr lang="es-ES" sz="2800" dirty="0" err="1" smtClean="0"/>
              <a:t>when</a:t>
            </a:r>
            <a:r>
              <a:rPr lang="es-ES" sz="2800" dirty="0" smtClean="0"/>
              <a:t> </a:t>
            </a:r>
            <a:r>
              <a:rPr lang="es-ES" sz="2800" dirty="0" err="1" smtClean="0"/>
              <a:t>you</a:t>
            </a:r>
            <a:r>
              <a:rPr lang="es-ES" sz="2800" dirty="0" smtClean="0"/>
              <a:t> break </a:t>
            </a:r>
            <a:r>
              <a:rPr lang="es-ES" sz="2800" dirty="0" err="1" smtClean="0"/>
              <a:t>something</a:t>
            </a:r>
            <a:r>
              <a:rPr lang="es-ES" sz="2800" dirty="0" smtClean="0"/>
              <a:t>, </a:t>
            </a:r>
            <a:r>
              <a:rPr lang="es-ES" sz="2800" dirty="0" err="1" smtClean="0"/>
              <a:t>you</a:t>
            </a:r>
            <a:r>
              <a:rPr lang="es-ES" sz="2800" dirty="0" smtClean="0"/>
              <a:t> **** </a:t>
            </a:r>
            <a:r>
              <a:rPr lang="es-ES" sz="2800" dirty="0" err="1" smtClean="0"/>
              <a:t>your</a:t>
            </a:r>
            <a:r>
              <a:rPr lang="es-ES" sz="2800" dirty="0" smtClean="0"/>
              <a:t> </a:t>
            </a:r>
            <a:r>
              <a:rPr lang="es-ES" sz="2800" dirty="0" err="1" smtClean="0"/>
              <a:t>teammates</a:t>
            </a:r>
            <a:endParaRPr lang="es-ES" sz="2800" dirty="0" smtClean="0"/>
          </a:p>
          <a:p>
            <a:pPr marL="285750" indent="-285750">
              <a:buFontTx/>
              <a:buChar char="-"/>
            </a:pPr>
            <a:endParaRPr lang="ca-ES" sz="1600" dirty="0"/>
          </a:p>
        </p:txBody>
      </p:sp>
    </p:spTree>
    <p:extLst>
      <p:ext uri="{BB962C8B-B14F-4D97-AF65-F5344CB8AC3E}">
        <p14:creationId xmlns:p14="http://schemas.microsoft.com/office/powerpoint/2010/main" val="17654110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GIT</a:t>
            </a:r>
            <a:r>
              <a:rPr lang="es-ES" sz="4800" dirty="0" smtClean="0"/>
              <a:t> </a:t>
            </a:r>
            <a:r>
              <a:rPr lang="es-ES" sz="4800" dirty="0" err="1" smtClean="0"/>
              <a:t>commands</a:t>
            </a:r>
            <a:endParaRPr lang="ca-ES" sz="4800" dirty="0"/>
          </a:p>
        </p:txBody>
      </p:sp>
      <p:sp>
        <p:nvSpPr>
          <p:cNvPr id="3" name="2 Rectángulo"/>
          <p:cNvSpPr/>
          <p:nvPr/>
        </p:nvSpPr>
        <p:spPr>
          <a:xfrm>
            <a:off x="0" y="3212976"/>
            <a:ext cx="9144000" cy="1384995"/>
          </a:xfrm>
          <a:prstGeom prst="rect">
            <a:avLst/>
          </a:prstGeom>
        </p:spPr>
        <p:txBody>
          <a:bodyPr wrap="square">
            <a:spAutoFit/>
          </a:bodyPr>
          <a:lstStyle/>
          <a:p>
            <a:pPr algn="ctr"/>
            <a:r>
              <a:rPr lang="es-ES" sz="2800" dirty="0" err="1"/>
              <a:t>git</a:t>
            </a:r>
            <a:r>
              <a:rPr lang="es-ES" sz="2800" dirty="0"/>
              <a:t> </a:t>
            </a:r>
            <a:r>
              <a:rPr lang="es-ES" sz="2800" dirty="0" err="1"/>
              <a:t>add</a:t>
            </a:r>
            <a:r>
              <a:rPr lang="es-ES" sz="2800" dirty="0"/>
              <a:t> </a:t>
            </a:r>
            <a:r>
              <a:rPr lang="es-ES" sz="2800" dirty="0" smtClean="0"/>
              <a:t>Main.java</a:t>
            </a:r>
          </a:p>
          <a:p>
            <a:pPr algn="ctr"/>
            <a:r>
              <a:rPr lang="es-ES" sz="2800" dirty="0" err="1" smtClean="0"/>
              <a:t>git</a:t>
            </a:r>
            <a:r>
              <a:rPr lang="es-ES" sz="2800" dirty="0" smtClean="0"/>
              <a:t> </a:t>
            </a:r>
            <a:r>
              <a:rPr lang="es-ES" sz="2800" dirty="0" err="1" smtClean="0"/>
              <a:t>add</a:t>
            </a:r>
            <a:r>
              <a:rPr lang="es-ES" sz="2800" dirty="0" smtClean="0"/>
              <a:t> *.java</a:t>
            </a:r>
          </a:p>
          <a:p>
            <a:pPr algn="ctr"/>
            <a:r>
              <a:rPr lang="es-ES" sz="2800" dirty="0" err="1"/>
              <a:t>git</a:t>
            </a:r>
            <a:r>
              <a:rPr lang="es-ES" sz="2800" dirty="0"/>
              <a:t> </a:t>
            </a:r>
            <a:r>
              <a:rPr lang="es-ES" sz="2800" dirty="0" err="1"/>
              <a:t>add</a:t>
            </a:r>
            <a:r>
              <a:rPr lang="es-ES" sz="2800" dirty="0"/>
              <a:t> *.</a:t>
            </a:r>
            <a:r>
              <a:rPr lang="es-ES" sz="2800" dirty="0" smtClean="0"/>
              <a:t>java</a:t>
            </a:r>
            <a:endParaRPr lang="es-ES" sz="2800" dirty="0"/>
          </a:p>
        </p:txBody>
      </p:sp>
      <p:sp>
        <p:nvSpPr>
          <p:cNvPr id="6" name="5 CuadroTexto"/>
          <p:cNvSpPr txBox="1"/>
          <p:nvPr/>
        </p:nvSpPr>
        <p:spPr>
          <a:xfrm>
            <a:off x="0" y="2207436"/>
            <a:ext cx="9144000" cy="830997"/>
          </a:xfrm>
          <a:prstGeom prst="rect">
            <a:avLst/>
          </a:prstGeom>
          <a:noFill/>
        </p:spPr>
        <p:txBody>
          <a:bodyPr wrap="square" rtlCol="0">
            <a:spAutoFit/>
          </a:bodyPr>
          <a:lstStyle/>
          <a:p>
            <a:pPr algn="ctr"/>
            <a:r>
              <a:rPr lang="es-ES" sz="4800" dirty="0" err="1" smtClean="0"/>
              <a:t>add</a:t>
            </a:r>
            <a:r>
              <a:rPr lang="es-ES" sz="4800" dirty="0" smtClean="0"/>
              <a:t> files</a:t>
            </a:r>
            <a:endParaRPr lang="ca-ES" sz="4800" dirty="0"/>
          </a:p>
        </p:txBody>
      </p:sp>
      <p:sp>
        <p:nvSpPr>
          <p:cNvPr id="7" name="6 Rectángulo"/>
          <p:cNvSpPr/>
          <p:nvPr/>
        </p:nvSpPr>
        <p:spPr>
          <a:xfrm>
            <a:off x="2645648" y="6488668"/>
            <a:ext cx="6678880" cy="369332"/>
          </a:xfrm>
          <a:prstGeom prst="rect">
            <a:avLst/>
          </a:prstGeom>
        </p:spPr>
        <p:txBody>
          <a:bodyPr wrap="none">
            <a:spAutoFit/>
          </a:bodyPr>
          <a:lstStyle/>
          <a:p>
            <a:r>
              <a:rPr lang="ca-ES" dirty="0">
                <a:solidFill>
                  <a:schemeClr val="bg1">
                    <a:lumMod val="50000"/>
                    <a:lumOff val="50000"/>
                  </a:schemeClr>
                </a:solidFill>
              </a:rPr>
              <a:t>https://git-scm.com/book/id/v2/Git-Basics-Getting-a-Git-Repository</a:t>
            </a:r>
          </a:p>
        </p:txBody>
      </p:sp>
    </p:spTree>
    <p:extLst>
      <p:ext uri="{BB962C8B-B14F-4D97-AF65-F5344CB8AC3E}">
        <p14:creationId xmlns:p14="http://schemas.microsoft.com/office/powerpoint/2010/main" val="802307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GIT</a:t>
            </a:r>
            <a:r>
              <a:rPr lang="es-ES" sz="4800" dirty="0" smtClean="0"/>
              <a:t> </a:t>
            </a:r>
            <a:r>
              <a:rPr lang="es-ES" sz="4800" dirty="0" err="1" smtClean="0"/>
              <a:t>commands</a:t>
            </a:r>
            <a:endParaRPr lang="ca-ES" sz="4800" dirty="0"/>
          </a:p>
        </p:txBody>
      </p:sp>
      <p:sp>
        <p:nvSpPr>
          <p:cNvPr id="2" name="1 Rectángulo"/>
          <p:cNvSpPr/>
          <p:nvPr/>
        </p:nvSpPr>
        <p:spPr>
          <a:xfrm>
            <a:off x="2645648" y="6488668"/>
            <a:ext cx="6678880" cy="369332"/>
          </a:xfrm>
          <a:prstGeom prst="rect">
            <a:avLst/>
          </a:prstGeom>
        </p:spPr>
        <p:txBody>
          <a:bodyPr wrap="none">
            <a:spAutoFit/>
          </a:bodyPr>
          <a:lstStyle/>
          <a:p>
            <a:r>
              <a:rPr lang="ca-ES" dirty="0">
                <a:solidFill>
                  <a:schemeClr val="bg1">
                    <a:lumMod val="50000"/>
                    <a:lumOff val="50000"/>
                  </a:schemeClr>
                </a:solidFill>
              </a:rPr>
              <a:t>https://git-scm.com/book/id/v2/Git-Basics-Getting-a-Git-Repository</a:t>
            </a:r>
          </a:p>
        </p:txBody>
      </p:sp>
      <p:sp>
        <p:nvSpPr>
          <p:cNvPr id="3" name="2 Rectángulo"/>
          <p:cNvSpPr/>
          <p:nvPr/>
        </p:nvSpPr>
        <p:spPr>
          <a:xfrm>
            <a:off x="1925960" y="3212975"/>
            <a:ext cx="5292080" cy="1384995"/>
          </a:xfrm>
          <a:prstGeom prst="rect">
            <a:avLst/>
          </a:prstGeom>
        </p:spPr>
        <p:txBody>
          <a:bodyPr wrap="square">
            <a:spAutoFit/>
          </a:bodyPr>
          <a:lstStyle/>
          <a:p>
            <a:r>
              <a:rPr lang="es-ES" sz="2800" dirty="0" err="1"/>
              <a:t>git</a:t>
            </a:r>
            <a:r>
              <a:rPr lang="es-ES" sz="2800" dirty="0"/>
              <a:t> </a:t>
            </a:r>
            <a:r>
              <a:rPr lang="es-ES" sz="2800" dirty="0" err="1" smtClean="0"/>
              <a:t>commit</a:t>
            </a:r>
            <a:r>
              <a:rPr lang="es-ES" sz="2800" dirty="0" smtClean="0"/>
              <a:t>        </a:t>
            </a:r>
            <a:r>
              <a:rPr lang="es-ES" sz="2800" dirty="0" smtClean="0">
                <a:solidFill>
                  <a:schemeClr val="bg1">
                    <a:lumMod val="50000"/>
                    <a:lumOff val="50000"/>
                  </a:schemeClr>
                </a:solidFill>
              </a:rPr>
              <a:t>// </a:t>
            </a:r>
            <a:r>
              <a:rPr lang="es-ES" sz="2800" dirty="0" err="1" smtClean="0">
                <a:solidFill>
                  <a:schemeClr val="bg1">
                    <a:lumMod val="50000"/>
                    <a:lumOff val="50000"/>
                  </a:schemeClr>
                </a:solidFill>
              </a:rPr>
              <a:t>will</a:t>
            </a:r>
            <a:r>
              <a:rPr lang="es-ES" sz="2800" dirty="0" smtClean="0">
                <a:solidFill>
                  <a:schemeClr val="bg1">
                    <a:lumMod val="50000"/>
                    <a:lumOff val="50000"/>
                  </a:schemeClr>
                </a:solidFill>
              </a:rPr>
              <a:t> open </a:t>
            </a:r>
            <a:r>
              <a:rPr lang="es-ES" sz="2800" dirty="0" err="1" smtClean="0">
                <a:solidFill>
                  <a:schemeClr val="bg1">
                    <a:lumMod val="50000"/>
                    <a:lumOff val="50000"/>
                  </a:schemeClr>
                </a:solidFill>
              </a:rPr>
              <a:t>vim</a:t>
            </a:r>
            <a:endParaRPr lang="es-ES" sz="2800" dirty="0">
              <a:solidFill>
                <a:schemeClr val="bg1">
                  <a:lumMod val="50000"/>
                  <a:lumOff val="50000"/>
                </a:schemeClr>
              </a:solidFill>
            </a:endParaRPr>
          </a:p>
          <a:p>
            <a:r>
              <a:rPr lang="es-ES" sz="2800" dirty="0" err="1"/>
              <a:t>git</a:t>
            </a:r>
            <a:r>
              <a:rPr lang="es-ES" sz="2800" dirty="0"/>
              <a:t> </a:t>
            </a:r>
            <a:r>
              <a:rPr lang="es-ES" sz="2800" dirty="0" err="1" smtClean="0"/>
              <a:t>commit</a:t>
            </a:r>
            <a:r>
              <a:rPr lang="es-ES" sz="2800" dirty="0"/>
              <a:t> </a:t>
            </a:r>
            <a:r>
              <a:rPr lang="es-ES" sz="2800" dirty="0" smtClean="0"/>
              <a:t>–m "</a:t>
            </a:r>
            <a:r>
              <a:rPr lang="es-ES" sz="2800" dirty="0" err="1" smtClean="0"/>
              <a:t>your</a:t>
            </a:r>
            <a:r>
              <a:rPr lang="es-ES" sz="2800" dirty="0" smtClean="0"/>
              <a:t> </a:t>
            </a:r>
            <a:r>
              <a:rPr lang="es-ES" sz="2800" dirty="0" err="1" smtClean="0"/>
              <a:t>message</a:t>
            </a:r>
            <a:r>
              <a:rPr lang="es-ES" sz="2800" dirty="0" smtClean="0"/>
              <a:t>«</a:t>
            </a:r>
          </a:p>
          <a:p>
            <a:r>
              <a:rPr lang="ca-ES" sz="2800" dirty="0"/>
              <a:t>git </a:t>
            </a:r>
            <a:r>
              <a:rPr lang="ca-ES" sz="2800" dirty="0" err="1"/>
              <a:t>commit</a:t>
            </a:r>
            <a:r>
              <a:rPr lang="ca-ES" sz="2800" dirty="0"/>
              <a:t> </a:t>
            </a:r>
            <a:r>
              <a:rPr lang="ca-ES" sz="2800" dirty="0" smtClean="0"/>
              <a:t>–a   </a:t>
            </a:r>
            <a:r>
              <a:rPr lang="ca-ES" sz="2800" dirty="0" smtClean="0">
                <a:solidFill>
                  <a:schemeClr val="bg1">
                    <a:lumMod val="50000"/>
                    <a:lumOff val="50000"/>
                  </a:schemeClr>
                </a:solidFill>
              </a:rPr>
              <a:t>// to </a:t>
            </a:r>
            <a:r>
              <a:rPr lang="ca-ES" sz="2800" dirty="0" err="1" smtClean="0">
                <a:solidFill>
                  <a:schemeClr val="bg1">
                    <a:lumMod val="50000"/>
                    <a:lumOff val="50000"/>
                  </a:schemeClr>
                </a:solidFill>
              </a:rPr>
              <a:t>also</a:t>
            </a:r>
            <a:r>
              <a:rPr lang="ca-ES" sz="2800" dirty="0" smtClean="0">
                <a:solidFill>
                  <a:schemeClr val="bg1">
                    <a:lumMod val="50000"/>
                    <a:lumOff val="50000"/>
                  </a:schemeClr>
                </a:solidFill>
              </a:rPr>
              <a:t> do </a:t>
            </a:r>
            <a:r>
              <a:rPr lang="ca-ES" sz="2800" dirty="0" err="1" smtClean="0">
                <a:solidFill>
                  <a:schemeClr val="bg1">
                    <a:lumMod val="50000"/>
                    <a:lumOff val="50000"/>
                  </a:schemeClr>
                </a:solidFill>
              </a:rPr>
              <a:t>an</a:t>
            </a:r>
            <a:r>
              <a:rPr lang="ca-ES" sz="2800" dirty="0" smtClean="0">
                <a:solidFill>
                  <a:schemeClr val="bg1">
                    <a:lumMod val="50000"/>
                    <a:lumOff val="50000"/>
                  </a:schemeClr>
                </a:solidFill>
              </a:rPr>
              <a:t> </a:t>
            </a:r>
            <a:r>
              <a:rPr lang="ca-ES" sz="2800" dirty="0" err="1" smtClean="0">
                <a:solidFill>
                  <a:schemeClr val="bg1">
                    <a:lumMod val="50000"/>
                    <a:lumOff val="50000"/>
                  </a:schemeClr>
                </a:solidFill>
              </a:rPr>
              <a:t>add</a:t>
            </a:r>
            <a:endParaRPr lang="es-ES" sz="2800" dirty="0">
              <a:solidFill>
                <a:schemeClr val="bg1">
                  <a:lumMod val="50000"/>
                  <a:lumOff val="50000"/>
                </a:schemeClr>
              </a:solidFill>
            </a:endParaRPr>
          </a:p>
        </p:txBody>
      </p:sp>
      <p:sp>
        <p:nvSpPr>
          <p:cNvPr id="6" name="5 CuadroTexto"/>
          <p:cNvSpPr txBox="1"/>
          <p:nvPr/>
        </p:nvSpPr>
        <p:spPr>
          <a:xfrm>
            <a:off x="0" y="2207436"/>
            <a:ext cx="9144000" cy="830997"/>
          </a:xfrm>
          <a:prstGeom prst="rect">
            <a:avLst/>
          </a:prstGeom>
          <a:noFill/>
        </p:spPr>
        <p:txBody>
          <a:bodyPr wrap="square" rtlCol="0">
            <a:spAutoFit/>
          </a:bodyPr>
          <a:lstStyle/>
          <a:p>
            <a:pPr algn="ctr"/>
            <a:r>
              <a:rPr lang="es-ES" sz="4800" dirty="0" err="1" smtClean="0"/>
              <a:t>commit</a:t>
            </a:r>
            <a:r>
              <a:rPr lang="es-ES" sz="4800" dirty="0" smtClean="0"/>
              <a:t> </a:t>
            </a:r>
            <a:r>
              <a:rPr lang="es-ES" sz="4800" dirty="0" err="1" smtClean="0"/>
              <a:t>changes</a:t>
            </a:r>
            <a:endParaRPr lang="ca-ES" sz="4800" dirty="0"/>
          </a:p>
        </p:txBody>
      </p:sp>
    </p:spTree>
    <p:extLst>
      <p:ext uri="{BB962C8B-B14F-4D97-AF65-F5344CB8AC3E}">
        <p14:creationId xmlns:p14="http://schemas.microsoft.com/office/powerpoint/2010/main" val="14135979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GIT</a:t>
            </a:r>
            <a:r>
              <a:rPr lang="es-ES" sz="4800" dirty="0" smtClean="0"/>
              <a:t> </a:t>
            </a:r>
            <a:r>
              <a:rPr lang="es-ES" sz="4800" dirty="0" err="1" smtClean="0"/>
              <a:t>commands</a:t>
            </a:r>
            <a:endParaRPr lang="ca-ES" sz="4800" dirty="0"/>
          </a:p>
        </p:txBody>
      </p:sp>
      <p:sp>
        <p:nvSpPr>
          <p:cNvPr id="2" name="1 Rectángulo"/>
          <p:cNvSpPr/>
          <p:nvPr/>
        </p:nvSpPr>
        <p:spPr>
          <a:xfrm>
            <a:off x="1404409" y="6488668"/>
            <a:ext cx="7776103" cy="369332"/>
          </a:xfrm>
          <a:prstGeom prst="rect">
            <a:avLst/>
          </a:prstGeom>
        </p:spPr>
        <p:txBody>
          <a:bodyPr wrap="none">
            <a:spAutoFit/>
          </a:bodyPr>
          <a:lstStyle/>
          <a:p>
            <a:r>
              <a:rPr lang="ca-ES" dirty="0">
                <a:solidFill>
                  <a:schemeClr val="bg1">
                    <a:lumMod val="50000"/>
                    <a:lumOff val="50000"/>
                  </a:schemeClr>
                </a:solidFill>
              </a:rPr>
              <a:t>https://git-scm.com/book/id/v2/Git-Basics-Recording-Changes-to-the-Repository</a:t>
            </a:r>
          </a:p>
        </p:txBody>
      </p:sp>
      <p:pic>
        <p:nvPicPr>
          <p:cNvPr id="1026" name="Picture 2" descr="C:\Users\Roc Boronat\Desktop\lifecyc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132856"/>
            <a:ext cx="7620000" cy="3143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72444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GIT</a:t>
            </a:r>
            <a:r>
              <a:rPr lang="es-ES" sz="4800" dirty="0" smtClean="0"/>
              <a:t> </a:t>
            </a:r>
            <a:r>
              <a:rPr lang="es-ES" sz="4800" dirty="0" err="1" smtClean="0"/>
              <a:t>commands</a:t>
            </a:r>
            <a:endParaRPr lang="ca-ES" sz="4800" dirty="0"/>
          </a:p>
        </p:txBody>
      </p:sp>
      <p:sp>
        <p:nvSpPr>
          <p:cNvPr id="2" name="1 Rectángulo"/>
          <p:cNvSpPr/>
          <p:nvPr/>
        </p:nvSpPr>
        <p:spPr>
          <a:xfrm>
            <a:off x="2645648" y="6488668"/>
            <a:ext cx="6678880" cy="369332"/>
          </a:xfrm>
          <a:prstGeom prst="rect">
            <a:avLst/>
          </a:prstGeom>
        </p:spPr>
        <p:txBody>
          <a:bodyPr wrap="none">
            <a:spAutoFit/>
          </a:bodyPr>
          <a:lstStyle/>
          <a:p>
            <a:r>
              <a:rPr lang="ca-ES" dirty="0">
                <a:solidFill>
                  <a:schemeClr val="bg1">
                    <a:lumMod val="50000"/>
                    <a:lumOff val="50000"/>
                  </a:schemeClr>
                </a:solidFill>
              </a:rPr>
              <a:t>https://git-scm.com/book/id/v2/Git-Basics-Getting-a-Git-Repository</a:t>
            </a:r>
          </a:p>
        </p:txBody>
      </p:sp>
      <p:sp>
        <p:nvSpPr>
          <p:cNvPr id="3" name="2 Rectángulo"/>
          <p:cNvSpPr/>
          <p:nvPr/>
        </p:nvSpPr>
        <p:spPr>
          <a:xfrm>
            <a:off x="3563888" y="3196720"/>
            <a:ext cx="2592288" cy="1384995"/>
          </a:xfrm>
          <a:prstGeom prst="rect">
            <a:avLst/>
          </a:prstGeom>
        </p:spPr>
        <p:txBody>
          <a:bodyPr wrap="square">
            <a:spAutoFit/>
          </a:bodyPr>
          <a:lstStyle/>
          <a:p>
            <a:r>
              <a:rPr lang="es-ES" sz="2800" dirty="0" err="1"/>
              <a:t>git</a:t>
            </a:r>
            <a:r>
              <a:rPr lang="es-ES" sz="2800" dirty="0"/>
              <a:t> </a:t>
            </a:r>
            <a:r>
              <a:rPr lang="es-ES" sz="2800" dirty="0" smtClean="0"/>
              <a:t>status</a:t>
            </a:r>
          </a:p>
          <a:p>
            <a:r>
              <a:rPr lang="es-ES" sz="2800" dirty="0" err="1" smtClean="0"/>
              <a:t>git</a:t>
            </a:r>
            <a:r>
              <a:rPr lang="es-ES" sz="2800" dirty="0" smtClean="0"/>
              <a:t> status -s</a:t>
            </a:r>
          </a:p>
          <a:p>
            <a:r>
              <a:rPr lang="es-ES" sz="2800" dirty="0" err="1"/>
              <a:t>git</a:t>
            </a:r>
            <a:r>
              <a:rPr lang="es-ES" sz="2800" dirty="0"/>
              <a:t> status </a:t>
            </a:r>
            <a:r>
              <a:rPr lang="es-ES" sz="2800" dirty="0" smtClean="0"/>
              <a:t>-short</a:t>
            </a:r>
            <a:endParaRPr lang="es-ES" sz="2800" dirty="0"/>
          </a:p>
        </p:txBody>
      </p:sp>
      <p:sp>
        <p:nvSpPr>
          <p:cNvPr id="6" name="5 CuadroTexto"/>
          <p:cNvSpPr txBox="1"/>
          <p:nvPr/>
        </p:nvSpPr>
        <p:spPr>
          <a:xfrm>
            <a:off x="0" y="2207436"/>
            <a:ext cx="9144000" cy="830997"/>
          </a:xfrm>
          <a:prstGeom prst="rect">
            <a:avLst/>
          </a:prstGeom>
          <a:noFill/>
        </p:spPr>
        <p:txBody>
          <a:bodyPr wrap="square" rtlCol="0">
            <a:spAutoFit/>
          </a:bodyPr>
          <a:lstStyle/>
          <a:p>
            <a:pPr algn="ctr"/>
            <a:r>
              <a:rPr lang="es-ES" sz="4800" dirty="0" smtClean="0"/>
              <a:t>status of </a:t>
            </a:r>
            <a:r>
              <a:rPr lang="es-ES" sz="4800" dirty="0" err="1" smtClean="0"/>
              <a:t>the</a:t>
            </a:r>
            <a:r>
              <a:rPr lang="es-ES" sz="4800" dirty="0" smtClean="0"/>
              <a:t> repo</a:t>
            </a:r>
            <a:endParaRPr lang="ca-ES" sz="4800" dirty="0"/>
          </a:p>
        </p:txBody>
      </p:sp>
    </p:spTree>
    <p:extLst>
      <p:ext uri="{BB962C8B-B14F-4D97-AF65-F5344CB8AC3E}">
        <p14:creationId xmlns:p14="http://schemas.microsoft.com/office/powerpoint/2010/main" val="37172061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GIT</a:t>
            </a:r>
            <a:r>
              <a:rPr lang="es-ES" sz="4800" dirty="0" smtClean="0"/>
              <a:t> </a:t>
            </a:r>
            <a:r>
              <a:rPr lang="es-ES" sz="4800" dirty="0" err="1" smtClean="0"/>
              <a:t>commands</a:t>
            </a:r>
            <a:endParaRPr lang="ca-ES" sz="4800" dirty="0"/>
          </a:p>
        </p:txBody>
      </p:sp>
      <p:sp>
        <p:nvSpPr>
          <p:cNvPr id="2" name="1 Rectángulo"/>
          <p:cNvSpPr/>
          <p:nvPr/>
        </p:nvSpPr>
        <p:spPr>
          <a:xfrm>
            <a:off x="2203974" y="6488668"/>
            <a:ext cx="6935297" cy="369332"/>
          </a:xfrm>
          <a:prstGeom prst="rect">
            <a:avLst/>
          </a:prstGeom>
        </p:spPr>
        <p:txBody>
          <a:bodyPr wrap="none">
            <a:spAutoFit/>
          </a:bodyPr>
          <a:lstStyle/>
          <a:p>
            <a:r>
              <a:rPr lang="ca-ES" dirty="0">
                <a:solidFill>
                  <a:schemeClr val="bg1">
                    <a:lumMod val="50000"/>
                    <a:lumOff val="50000"/>
                  </a:schemeClr>
                </a:solidFill>
              </a:rPr>
              <a:t>https://git-scm.com/book/id/v2/Git-Basics-Viewing-the-Commit-History</a:t>
            </a:r>
          </a:p>
        </p:txBody>
      </p:sp>
      <p:sp>
        <p:nvSpPr>
          <p:cNvPr id="3" name="2 Rectángulo"/>
          <p:cNvSpPr/>
          <p:nvPr/>
        </p:nvSpPr>
        <p:spPr>
          <a:xfrm>
            <a:off x="3563888" y="3196720"/>
            <a:ext cx="2592288" cy="523220"/>
          </a:xfrm>
          <a:prstGeom prst="rect">
            <a:avLst/>
          </a:prstGeom>
        </p:spPr>
        <p:txBody>
          <a:bodyPr wrap="square">
            <a:spAutoFit/>
          </a:bodyPr>
          <a:lstStyle/>
          <a:p>
            <a:pPr algn="ctr"/>
            <a:r>
              <a:rPr lang="es-ES" sz="2800" dirty="0" err="1"/>
              <a:t>git</a:t>
            </a:r>
            <a:r>
              <a:rPr lang="es-ES" sz="2800" dirty="0"/>
              <a:t> </a:t>
            </a:r>
            <a:r>
              <a:rPr lang="es-ES" sz="2800" dirty="0" smtClean="0"/>
              <a:t>log</a:t>
            </a:r>
            <a:endParaRPr lang="es-ES" sz="2800" dirty="0"/>
          </a:p>
        </p:txBody>
      </p:sp>
      <p:sp>
        <p:nvSpPr>
          <p:cNvPr id="6" name="5 CuadroTexto"/>
          <p:cNvSpPr txBox="1"/>
          <p:nvPr/>
        </p:nvSpPr>
        <p:spPr>
          <a:xfrm>
            <a:off x="0" y="2207436"/>
            <a:ext cx="9144000" cy="830997"/>
          </a:xfrm>
          <a:prstGeom prst="rect">
            <a:avLst/>
          </a:prstGeom>
          <a:noFill/>
        </p:spPr>
        <p:txBody>
          <a:bodyPr wrap="square" rtlCol="0">
            <a:spAutoFit/>
          </a:bodyPr>
          <a:lstStyle/>
          <a:p>
            <a:pPr algn="ctr"/>
            <a:r>
              <a:rPr lang="es-ES" sz="4800" dirty="0" err="1" smtClean="0"/>
              <a:t>commit</a:t>
            </a:r>
            <a:r>
              <a:rPr lang="es-ES" sz="4800" dirty="0" smtClean="0"/>
              <a:t> </a:t>
            </a:r>
            <a:r>
              <a:rPr lang="es-ES" sz="4800" dirty="0" err="1" smtClean="0"/>
              <a:t>history</a:t>
            </a:r>
            <a:endParaRPr lang="ca-ES" sz="4800" dirty="0"/>
          </a:p>
        </p:txBody>
      </p:sp>
    </p:spTree>
    <p:extLst>
      <p:ext uri="{BB962C8B-B14F-4D97-AF65-F5344CB8AC3E}">
        <p14:creationId xmlns:p14="http://schemas.microsoft.com/office/powerpoint/2010/main" val="38148014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GIT</a:t>
            </a:r>
            <a:r>
              <a:rPr lang="es-ES" sz="4800" dirty="0" smtClean="0"/>
              <a:t> </a:t>
            </a:r>
            <a:r>
              <a:rPr lang="es-ES" sz="4800" dirty="0" err="1" smtClean="0"/>
              <a:t>glossary</a:t>
            </a:r>
            <a:endParaRPr lang="ca-ES" sz="4800" dirty="0"/>
          </a:p>
        </p:txBody>
      </p:sp>
      <p:sp>
        <p:nvSpPr>
          <p:cNvPr id="22" name="21 CuadroTexto"/>
          <p:cNvSpPr txBox="1"/>
          <p:nvPr/>
        </p:nvSpPr>
        <p:spPr>
          <a:xfrm>
            <a:off x="0" y="2207436"/>
            <a:ext cx="9144000" cy="830997"/>
          </a:xfrm>
          <a:prstGeom prst="rect">
            <a:avLst/>
          </a:prstGeom>
          <a:noFill/>
        </p:spPr>
        <p:txBody>
          <a:bodyPr wrap="square" rtlCol="0">
            <a:spAutoFit/>
          </a:bodyPr>
          <a:lstStyle/>
          <a:p>
            <a:pPr algn="ctr"/>
            <a:r>
              <a:rPr lang="es-ES" sz="4800" dirty="0" err="1" smtClean="0"/>
              <a:t>remote</a:t>
            </a:r>
            <a:r>
              <a:rPr lang="es-ES" sz="4800" dirty="0" smtClean="0"/>
              <a:t> </a:t>
            </a:r>
            <a:r>
              <a:rPr lang="es-ES" sz="4800" dirty="0" err="1" smtClean="0"/>
              <a:t>repository</a:t>
            </a:r>
            <a:endParaRPr lang="ca-ES" sz="4800" dirty="0"/>
          </a:p>
        </p:txBody>
      </p:sp>
      <p:sp>
        <p:nvSpPr>
          <p:cNvPr id="2" name="1 Rectángulo"/>
          <p:cNvSpPr/>
          <p:nvPr/>
        </p:nvSpPr>
        <p:spPr>
          <a:xfrm>
            <a:off x="5494475" y="6488668"/>
            <a:ext cx="3649525" cy="369332"/>
          </a:xfrm>
          <a:prstGeom prst="rect">
            <a:avLst/>
          </a:prstGeom>
        </p:spPr>
        <p:txBody>
          <a:bodyPr wrap="none">
            <a:spAutoFit/>
          </a:bodyPr>
          <a:lstStyle/>
          <a:p>
            <a:r>
              <a:rPr lang="ca-ES" dirty="0" smtClean="0">
                <a:solidFill>
                  <a:schemeClr val="bg1">
                    <a:lumMod val="50000"/>
                    <a:lumOff val="50000"/>
                  </a:schemeClr>
                </a:solidFill>
              </a:rPr>
              <a:t>https://git-scm.com/docs/gitglossary</a:t>
            </a:r>
            <a:endParaRPr lang="ca-ES" dirty="0">
              <a:solidFill>
                <a:schemeClr val="bg1">
                  <a:lumMod val="50000"/>
                  <a:lumOff val="50000"/>
                </a:schemeClr>
              </a:solidFill>
            </a:endParaRPr>
          </a:p>
        </p:txBody>
      </p:sp>
      <p:sp>
        <p:nvSpPr>
          <p:cNvPr id="3" name="2 Rectángulo"/>
          <p:cNvSpPr/>
          <p:nvPr/>
        </p:nvSpPr>
        <p:spPr>
          <a:xfrm>
            <a:off x="1403649" y="3252903"/>
            <a:ext cx="6336704" cy="954107"/>
          </a:xfrm>
          <a:prstGeom prst="rect">
            <a:avLst/>
          </a:prstGeom>
        </p:spPr>
        <p:txBody>
          <a:bodyPr wrap="square">
            <a:spAutoFit/>
          </a:bodyPr>
          <a:lstStyle/>
          <a:p>
            <a:pPr algn="ctr"/>
            <a:r>
              <a:rPr lang="en-US" sz="2800" dirty="0"/>
              <a:t>A repository which is used to track the same project but resides somewhere else</a:t>
            </a:r>
            <a:r>
              <a:rPr lang="en-US" sz="2800" dirty="0" smtClean="0"/>
              <a:t>.</a:t>
            </a:r>
            <a:endParaRPr lang="en-US" sz="2800" dirty="0"/>
          </a:p>
        </p:txBody>
      </p:sp>
    </p:spTree>
    <p:extLst>
      <p:ext uri="{BB962C8B-B14F-4D97-AF65-F5344CB8AC3E}">
        <p14:creationId xmlns:p14="http://schemas.microsoft.com/office/powerpoint/2010/main" val="498952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GIT</a:t>
            </a:r>
            <a:r>
              <a:rPr lang="es-ES" sz="4800" dirty="0" smtClean="0"/>
              <a:t> </a:t>
            </a:r>
            <a:r>
              <a:rPr lang="es-ES" sz="4800" dirty="0" err="1" smtClean="0"/>
              <a:t>commands</a:t>
            </a:r>
            <a:endParaRPr lang="ca-ES" sz="4800" dirty="0"/>
          </a:p>
        </p:txBody>
      </p:sp>
      <p:sp>
        <p:nvSpPr>
          <p:cNvPr id="2" name="1 Rectángulo"/>
          <p:cNvSpPr/>
          <p:nvPr/>
        </p:nvSpPr>
        <p:spPr>
          <a:xfrm>
            <a:off x="2715884" y="6488668"/>
            <a:ext cx="6417334" cy="369332"/>
          </a:xfrm>
          <a:prstGeom prst="rect">
            <a:avLst/>
          </a:prstGeom>
        </p:spPr>
        <p:txBody>
          <a:bodyPr wrap="none">
            <a:spAutoFit/>
          </a:bodyPr>
          <a:lstStyle/>
          <a:p>
            <a:r>
              <a:rPr lang="ca-ES" dirty="0">
                <a:solidFill>
                  <a:schemeClr val="bg1">
                    <a:lumMod val="50000"/>
                    <a:lumOff val="50000"/>
                  </a:schemeClr>
                </a:solidFill>
              </a:rPr>
              <a:t>https://git-scm.com/book/id/v2/Git-Basics-Working-with-Remotes</a:t>
            </a:r>
          </a:p>
        </p:txBody>
      </p:sp>
      <p:sp>
        <p:nvSpPr>
          <p:cNvPr id="3" name="2 Rectángulo"/>
          <p:cNvSpPr/>
          <p:nvPr/>
        </p:nvSpPr>
        <p:spPr>
          <a:xfrm>
            <a:off x="0" y="3196720"/>
            <a:ext cx="9144000" cy="1384995"/>
          </a:xfrm>
          <a:prstGeom prst="rect">
            <a:avLst/>
          </a:prstGeom>
        </p:spPr>
        <p:txBody>
          <a:bodyPr wrap="square">
            <a:spAutoFit/>
          </a:bodyPr>
          <a:lstStyle/>
          <a:p>
            <a:pPr algn="ctr"/>
            <a:r>
              <a:rPr lang="es-ES" sz="2800" dirty="0" err="1"/>
              <a:t>git</a:t>
            </a:r>
            <a:r>
              <a:rPr lang="es-ES" sz="2800" dirty="0"/>
              <a:t> </a:t>
            </a:r>
            <a:r>
              <a:rPr lang="es-ES" sz="2800" dirty="0" err="1" smtClean="0"/>
              <a:t>remote</a:t>
            </a:r>
            <a:r>
              <a:rPr lang="es-ES" sz="2800" dirty="0" smtClean="0"/>
              <a:t> </a:t>
            </a:r>
            <a:r>
              <a:rPr lang="es-ES" sz="2800" dirty="0" err="1" smtClean="0"/>
              <a:t>add</a:t>
            </a:r>
            <a:r>
              <a:rPr lang="es-ES" sz="2800" dirty="0" smtClean="0"/>
              <a:t> </a:t>
            </a:r>
            <a:r>
              <a:rPr lang="es-ES" sz="2800" i="1" dirty="0" smtClean="0"/>
              <a:t>[</a:t>
            </a:r>
            <a:r>
              <a:rPr lang="es-ES" sz="2800" i="1" dirty="0" err="1" smtClean="0"/>
              <a:t>shortname</a:t>
            </a:r>
            <a:r>
              <a:rPr lang="es-ES" sz="2800" i="1" dirty="0" smtClean="0"/>
              <a:t>] [</a:t>
            </a:r>
            <a:r>
              <a:rPr lang="es-ES" sz="2800" i="1" dirty="0" err="1" smtClean="0"/>
              <a:t>url</a:t>
            </a:r>
            <a:r>
              <a:rPr lang="es-ES" sz="2800" i="1" dirty="0" smtClean="0"/>
              <a:t>]</a:t>
            </a:r>
          </a:p>
          <a:p>
            <a:pPr algn="ctr"/>
            <a:endParaRPr lang="es-ES" sz="2800" i="1" dirty="0"/>
          </a:p>
          <a:p>
            <a:pPr algn="ctr"/>
            <a:r>
              <a:rPr lang="es-ES" sz="2800" dirty="0" smtClean="0">
                <a:solidFill>
                  <a:schemeClr val="bg1">
                    <a:lumMod val="50000"/>
                    <a:lumOff val="50000"/>
                  </a:schemeClr>
                </a:solidFill>
              </a:rPr>
              <a:t>"</a:t>
            </a:r>
            <a:r>
              <a:rPr lang="ca-ES" sz="2800" dirty="0" err="1" smtClean="0">
                <a:solidFill>
                  <a:schemeClr val="bg1">
                    <a:lumMod val="50000"/>
                    <a:lumOff val="50000"/>
                  </a:schemeClr>
                </a:solidFill>
              </a:rPr>
              <a:t>origin</a:t>
            </a:r>
            <a:r>
              <a:rPr lang="es-ES" sz="2800" dirty="0" smtClean="0">
                <a:solidFill>
                  <a:schemeClr val="bg1">
                    <a:lumMod val="50000"/>
                    <a:lumOff val="50000"/>
                  </a:schemeClr>
                </a:solidFill>
              </a:rPr>
              <a:t>"</a:t>
            </a:r>
            <a:r>
              <a:rPr lang="ca-ES" sz="2800" dirty="0" smtClean="0">
                <a:solidFill>
                  <a:schemeClr val="bg1">
                    <a:lumMod val="50000"/>
                    <a:lumOff val="50000"/>
                  </a:schemeClr>
                </a:solidFill>
              </a:rPr>
              <a:t> is </a:t>
            </a:r>
            <a:r>
              <a:rPr lang="ca-ES" sz="2800" dirty="0" err="1" smtClean="0">
                <a:solidFill>
                  <a:schemeClr val="bg1">
                    <a:lumMod val="50000"/>
                    <a:lumOff val="50000"/>
                  </a:schemeClr>
                </a:solidFill>
              </a:rPr>
              <a:t>the</a:t>
            </a:r>
            <a:r>
              <a:rPr lang="ca-ES" sz="2800" dirty="0" smtClean="0">
                <a:solidFill>
                  <a:schemeClr val="bg1">
                    <a:lumMod val="50000"/>
                    <a:lumOff val="50000"/>
                  </a:schemeClr>
                </a:solidFill>
              </a:rPr>
              <a:t> </a:t>
            </a:r>
            <a:r>
              <a:rPr lang="ca-ES" sz="2800" dirty="0" err="1" smtClean="0">
                <a:solidFill>
                  <a:schemeClr val="bg1">
                    <a:lumMod val="50000"/>
                    <a:lumOff val="50000"/>
                  </a:schemeClr>
                </a:solidFill>
              </a:rPr>
              <a:t>shortname</a:t>
            </a:r>
            <a:r>
              <a:rPr lang="ca-ES" sz="2800" dirty="0" smtClean="0">
                <a:solidFill>
                  <a:schemeClr val="bg1">
                    <a:lumMod val="50000"/>
                    <a:lumOff val="50000"/>
                  </a:schemeClr>
                </a:solidFill>
              </a:rPr>
              <a:t> of </a:t>
            </a:r>
            <a:r>
              <a:rPr lang="ca-ES" sz="2800" dirty="0" err="1" smtClean="0">
                <a:solidFill>
                  <a:schemeClr val="bg1">
                    <a:lumMod val="50000"/>
                    <a:lumOff val="50000"/>
                  </a:schemeClr>
                </a:solidFill>
              </a:rPr>
              <a:t>the</a:t>
            </a:r>
            <a:r>
              <a:rPr lang="ca-ES" sz="2800" dirty="0" smtClean="0">
                <a:solidFill>
                  <a:schemeClr val="bg1">
                    <a:lumMod val="50000"/>
                    <a:lumOff val="50000"/>
                  </a:schemeClr>
                </a:solidFill>
              </a:rPr>
              <a:t> </a:t>
            </a:r>
            <a:r>
              <a:rPr lang="ca-ES" sz="2800" dirty="0" err="1" smtClean="0">
                <a:solidFill>
                  <a:schemeClr val="bg1">
                    <a:lumMod val="50000"/>
                    <a:lumOff val="50000"/>
                  </a:schemeClr>
                </a:solidFill>
              </a:rPr>
              <a:t>default</a:t>
            </a:r>
            <a:r>
              <a:rPr lang="ca-ES" sz="2800" dirty="0" smtClean="0">
                <a:solidFill>
                  <a:schemeClr val="bg1">
                    <a:lumMod val="50000"/>
                    <a:lumOff val="50000"/>
                  </a:schemeClr>
                </a:solidFill>
              </a:rPr>
              <a:t> </a:t>
            </a:r>
            <a:r>
              <a:rPr lang="ca-ES" sz="2800" dirty="0" err="1" smtClean="0">
                <a:solidFill>
                  <a:schemeClr val="bg1">
                    <a:lumMod val="50000"/>
                    <a:lumOff val="50000"/>
                  </a:schemeClr>
                </a:solidFill>
              </a:rPr>
              <a:t>remote</a:t>
            </a:r>
            <a:endParaRPr lang="es-ES" sz="2800" i="1" dirty="0">
              <a:solidFill>
                <a:schemeClr val="bg1">
                  <a:lumMod val="50000"/>
                  <a:lumOff val="50000"/>
                </a:schemeClr>
              </a:solidFill>
            </a:endParaRPr>
          </a:p>
        </p:txBody>
      </p:sp>
      <p:sp>
        <p:nvSpPr>
          <p:cNvPr id="6" name="5 CuadroTexto"/>
          <p:cNvSpPr txBox="1"/>
          <p:nvPr/>
        </p:nvSpPr>
        <p:spPr>
          <a:xfrm>
            <a:off x="0" y="2207436"/>
            <a:ext cx="9144000" cy="830997"/>
          </a:xfrm>
          <a:prstGeom prst="rect">
            <a:avLst/>
          </a:prstGeom>
          <a:noFill/>
        </p:spPr>
        <p:txBody>
          <a:bodyPr wrap="square" rtlCol="0">
            <a:spAutoFit/>
          </a:bodyPr>
          <a:lstStyle/>
          <a:p>
            <a:pPr algn="ctr"/>
            <a:r>
              <a:rPr lang="es-ES" sz="4800" dirty="0" err="1" smtClean="0"/>
              <a:t>add</a:t>
            </a:r>
            <a:r>
              <a:rPr lang="es-ES" sz="4800" dirty="0" smtClean="0"/>
              <a:t> </a:t>
            </a:r>
            <a:r>
              <a:rPr lang="es-ES" sz="4800" dirty="0"/>
              <a:t>a </a:t>
            </a:r>
            <a:r>
              <a:rPr lang="es-ES" sz="4800" dirty="0" err="1" smtClean="0"/>
              <a:t>remote</a:t>
            </a:r>
            <a:endParaRPr lang="ca-ES" sz="4800" dirty="0"/>
          </a:p>
        </p:txBody>
      </p:sp>
    </p:spTree>
    <p:extLst>
      <p:ext uri="{BB962C8B-B14F-4D97-AF65-F5344CB8AC3E}">
        <p14:creationId xmlns:p14="http://schemas.microsoft.com/office/powerpoint/2010/main" val="10228984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GIT</a:t>
            </a:r>
            <a:r>
              <a:rPr lang="es-ES" sz="4800" dirty="0" smtClean="0"/>
              <a:t> </a:t>
            </a:r>
            <a:r>
              <a:rPr lang="es-ES" sz="4800" dirty="0" err="1" smtClean="0"/>
              <a:t>glossary</a:t>
            </a:r>
            <a:endParaRPr lang="ca-ES" sz="4800" dirty="0"/>
          </a:p>
        </p:txBody>
      </p:sp>
      <p:sp>
        <p:nvSpPr>
          <p:cNvPr id="22" name="21 CuadroTexto"/>
          <p:cNvSpPr txBox="1"/>
          <p:nvPr/>
        </p:nvSpPr>
        <p:spPr>
          <a:xfrm>
            <a:off x="0" y="2207436"/>
            <a:ext cx="9144000" cy="830997"/>
          </a:xfrm>
          <a:prstGeom prst="rect">
            <a:avLst/>
          </a:prstGeom>
          <a:noFill/>
        </p:spPr>
        <p:txBody>
          <a:bodyPr wrap="square" rtlCol="0">
            <a:spAutoFit/>
          </a:bodyPr>
          <a:lstStyle/>
          <a:p>
            <a:pPr algn="ctr"/>
            <a:r>
              <a:rPr lang="es-ES" sz="4800" dirty="0" err="1" smtClean="0"/>
              <a:t>push</a:t>
            </a:r>
            <a:endParaRPr lang="ca-ES" sz="4800" dirty="0"/>
          </a:p>
        </p:txBody>
      </p:sp>
      <p:sp>
        <p:nvSpPr>
          <p:cNvPr id="2" name="1 Rectángulo"/>
          <p:cNvSpPr/>
          <p:nvPr/>
        </p:nvSpPr>
        <p:spPr>
          <a:xfrm>
            <a:off x="5494475" y="6488668"/>
            <a:ext cx="3649525" cy="369332"/>
          </a:xfrm>
          <a:prstGeom prst="rect">
            <a:avLst/>
          </a:prstGeom>
        </p:spPr>
        <p:txBody>
          <a:bodyPr wrap="none">
            <a:spAutoFit/>
          </a:bodyPr>
          <a:lstStyle/>
          <a:p>
            <a:r>
              <a:rPr lang="ca-ES" dirty="0" smtClean="0">
                <a:solidFill>
                  <a:schemeClr val="bg1">
                    <a:lumMod val="50000"/>
                    <a:lumOff val="50000"/>
                  </a:schemeClr>
                </a:solidFill>
              </a:rPr>
              <a:t>https://git-scm.com/docs/gitglossary</a:t>
            </a:r>
            <a:endParaRPr lang="ca-ES" dirty="0">
              <a:solidFill>
                <a:schemeClr val="bg1">
                  <a:lumMod val="50000"/>
                  <a:lumOff val="50000"/>
                </a:schemeClr>
              </a:solidFill>
            </a:endParaRPr>
          </a:p>
        </p:txBody>
      </p:sp>
      <p:sp>
        <p:nvSpPr>
          <p:cNvPr id="3" name="2 Rectángulo"/>
          <p:cNvSpPr/>
          <p:nvPr/>
        </p:nvSpPr>
        <p:spPr>
          <a:xfrm>
            <a:off x="1687179" y="3252903"/>
            <a:ext cx="5769641" cy="954107"/>
          </a:xfrm>
          <a:prstGeom prst="rect">
            <a:avLst/>
          </a:prstGeom>
        </p:spPr>
        <p:txBody>
          <a:bodyPr wrap="square">
            <a:spAutoFit/>
          </a:bodyPr>
          <a:lstStyle/>
          <a:p>
            <a:pPr algn="ctr"/>
            <a:r>
              <a:rPr lang="en-US" sz="2800" dirty="0" smtClean="0">
                <a:effectLst/>
              </a:rPr>
              <a:t>To put local objects into the remote </a:t>
            </a:r>
            <a:r>
              <a:rPr lang="en-US" sz="2800" dirty="0"/>
              <a:t>object </a:t>
            </a:r>
            <a:r>
              <a:rPr lang="en-US" sz="2800" dirty="0" smtClean="0"/>
              <a:t>database</a:t>
            </a:r>
            <a:endParaRPr lang="ca-ES" sz="2800" dirty="0"/>
          </a:p>
        </p:txBody>
      </p:sp>
    </p:spTree>
    <p:extLst>
      <p:ext uri="{BB962C8B-B14F-4D97-AF65-F5344CB8AC3E}">
        <p14:creationId xmlns:p14="http://schemas.microsoft.com/office/powerpoint/2010/main" val="26388682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GIT</a:t>
            </a:r>
            <a:r>
              <a:rPr lang="es-ES" sz="4800" dirty="0" smtClean="0"/>
              <a:t> </a:t>
            </a:r>
            <a:r>
              <a:rPr lang="es-ES" sz="4800" dirty="0" err="1" smtClean="0"/>
              <a:t>commands</a:t>
            </a:r>
            <a:endParaRPr lang="ca-ES" sz="4800" dirty="0"/>
          </a:p>
        </p:txBody>
      </p:sp>
      <p:sp>
        <p:nvSpPr>
          <p:cNvPr id="2" name="1 Rectángulo"/>
          <p:cNvSpPr/>
          <p:nvPr/>
        </p:nvSpPr>
        <p:spPr>
          <a:xfrm>
            <a:off x="2715884" y="6488668"/>
            <a:ext cx="6417334" cy="369332"/>
          </a:xfrm>
          <a:prstGeom prst="rect">
            <a:avLst/>
          </a:prstGeom>
        </p:spPr>
        <p:txBody>
          <a:bodyPr wrap="none">
            <a:spAutoFit/>
          </a:bodyPr>
          <a:lstStyle/>
          <a:p>
            <a:r>
              <a:rPr lang="ca-ES" dirty="0">
                <a:solidFill>
                  <a:schemeClr val="bg1">
                    <a:lumMod val="50000"/>
                    <a:lumOff val="50000"/>
                  </a:schemeClr>
                </a:solidFill>
              </a:rPr>
              <a:t>https://git-scm.com/book/id/v2/Git-Basics-Working-with-Remotes</a:t>
            </a:r>
          </a:p>
        </p:txBody>
      </p:sp>
      <p:sp>
        <p:nvSpPr>
          <p:cNvPr id="3" name="2 Rectángulo"/>
          <p:cNvSpPr/>
          <p:nvPr/>
        </p:nvSpPr>
        <p:spPr>
          <a:xfrm>
            <a:off x="0" y="3196720"/>
            <a:ext cx="9144000" cy="523220"/>
          </a:xfrm>
          <a:prstGeom prst="rect">
            <a:avLst/>
          </a:prstGeom>
        </p:spPr>
        <p:txBody>
          <a:bodyPr wrap="square">
            <a:spAutoFit/>
          </a:bodyPr>
          <a:lstStyle/>
          <a:p>
            <a:pPr algn="ctr"/>
            <a:r>
              <a:rPr lang="es-ES" sz="2800" dirty="0" err="1"/>
              <a:t>git</a:t>
            </a:r>
            <a:r>
              <a:rPr lang="es-ES" sz="2800" dirty="0"/>
              <a:t> </a:t>
            </a:r>
            <a:r>
              <a:rPr lang="es-ES" sz="2800" dirty="0" err="1" smtClean="0"/>
              <a:t>push</a:t>
            </a:r>
            <a:r>
              <a:rPr lang="es-ES" sz="2800" dirty="0" smtClean="0"/>
              <a:t> </a:t>
            </a:r>
            <a:r>
              <a:rPr lang="es-ES" sz="2800" i="1" dirty="0" smtClean="0"/>
              <a:t>[</a:t>
            </a:r>
            <a:r>
              <a:rPr lang="es-ES" sz="2800" i="1" dirty="0" err="1" smtClean="0"/>
              <a:t>remote</a:t>
            </a:r>
            <a:r>
              <a:rPr lang="es-ES" sz="2800" i="1" dirty="0" smtClean="0"/>
              <a:t>] [</a:t>
            </a:r>
            <a:r>
              <a:rPr lang="es-ES" sz="2800" i="1" dirty="0" err="1" smtClean="0"/>
              <a:t>branch</a:t>
            </a:r>
            <a:r>
              <a:rPr lang="es-ES" sz="2800" i="1" dirty="0" smtClean="0"/>
              <a:t>]</a:t>
            </a:r>
            <a:endParaRPr lang="es-ES" sz="2800" i="1" dirty="0"/>
          </a:p>
        </p:txBody>
      </p:sp>
      <p:sp>
        <p:nvSpPr>
          <p:cNvPr id="6" name="5 CuadroTexto"/>
          <p:cNvSpPr txBox="1"/>
          <p:nvPr/>
        </p:nvSpPr>
        <p:spPr>
          <a:xfrm>
            <a:off x="0" y="2207436"/>
            <a:ext cx="9144000" cy="830997"/>
          </a:xfrm>
          <a:prstGeom prst="rect">
            <a:avLst/>
          </a:prstGeom>
          <a:noFill/>
        </p:spPr>
        <p:txBody>
          <a:bodyPr wrap="square" rtlCol="0">
            <a:spAutoFit/>
          </a:bodyPr>
          <a:lstStyle/>
          <a:p>
            <a:pPr algn="ctr"/>
            <a:r>
              <a:rPr lang="es-ES" sz="4800" dirty="0" err="1" smtClean="0"/>
              <a:t>push</a:t>
            </a:r>
            <a:r>
              <a:rPr lang="es-ES" sz="4800" dirty="0" smtClean="0"/>
              <a:t> </a:t>
            </a:r>
            <a:r>
              <a:rPr lang="es-ES" sz="4800" dirty="0" err="1" smtClean="0"/>
              <a:t>your</a:t>
            </a:r>
            <a:r>
              <a:rPr lang="es-ES" sz="4800" dirty="0" smtClean="0"/>
              <a:t> </a:t>
            </a:r>
            <a:r>
              <a:rPr lang="es-ES" sz="4800" dirty="0" err="1" smtClean="0"/>
              <a:t>changes</a:t>
            </a:r>
            <a:endParaRPr lang="ca-ES" sz="4800" dirty="0"/>
          </a:p>
        </p:txBody>
      </p:sp>
    </p:spTree>
    <p:extLst>
      <p:ext uri="{BB962C8B-B14F-4D97-AF65-F5344CB8AC3E}">
        <p14:creationId xmlns:p14="http://schemas.microsoft.com/office/powerpoint/2010/main" val="22949456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GIT</a:t>
            </a:r>
            <a:r>
              <a:rPr lang="es-ES" sz="4800" dirty="0" smtClean="0"/>
              <a:t> </a:t>
            </a:r>
            <a:r>
              <a:rPr lang="es-ES" sz="4800" dirty="0" err="1" smtClean="0"/>
              <a:t>glossary</a:t>
            </a:r>
            <a:endParaRPr lang="ca-ES" sz="4800" dirty="0"/>
          </a:p>
        </p:txBody>
      </p:sp>
      <p:sp>
        <p:nvSpPr>
          <p:cNvPr id="22" name="21 CuadroTexto"/>
          <p:cNvSpPr txBox="1"/>
          <p:nvPr/>
        </p:nvSpPr>
        <p:spPr>
          <a:xfrm>
            <a:off x="0" y="2207436"/>
            <a:ext cx="9144000" cy="830997"/>
          </a:xfrm>
          <a:prstGeom prst="rect">
            <a:avLst/>
          </a:prstGeom>
          <a:noFill/>
        </p:spPr>
        <p:txBody>
          <a:bodyPr wrap="square" rtlCol="0">
            <a:spAutoFit/>
          </a:bodyPr>
          <a:lstStyle/>
          <a:p>
            <a:pPr algn="ctr"/>
            <a:r>
              <a:rPr lang="es-ES" sz="4800" dirty="0" err="1" smtClean="0"/>
              <a:t>pull</a:t>
            </a:r>
            <a:endParaRPr lang="ca-ES" sz="4800" dirty="0"/>
          </a:p>
        </p:txBody>
      </p:sp>
      <p:sp>
        <p:nvSpPr>
          <p:cNvPr id="2" name="1 Rectángulo"/>
          <p:cNvSpPr/>
          <p:nvPr/>
        </p:nvSpPr>
        <p:spPr>
          <a:xfrm>
            <a:off x="5494475" y="6488668"/>
            <a:ext cx="3649525" cy="369332"/>
          </a:xfrm>
          <a:prstGeom prst="rect">
            <a:avLst/>
          </a:prstGeom>
        </p:spPr>
        <p:txBody>
          <a:bodyPr wrap="none">
            <a:spAutoFit/>
          </a:bodyPr>
          <a:lstStyle/>
          <a:p>
            <a:r>
              <a:rPr lang="ca-ES" dirty="0" smtClean="0">
                <a:solidFill>
                  <a:schemeClr val="bg1">
                    <a:lumMod val="50000"/>
                    <a:lumOff val="50000"/>
                  </a:schemeClr>
                </a:solidFill>
              </a:rPr>
              <a:t>https://git-scm.com/docs/gitglossary</a:t>
            </a:r>
            <a:endParaRPr lang="ca-ES" dirty="0">
              <a:solidFill>
                <a:schemeClr val="bg1">
                  <a:lumMod val="50000"/>
                  <a:lumOff val="50000"/>
                </a:schemeClr>
              </a:solidFill>
            </a:endParaRPr>
          </a:p>
        </p:txBody>
      </p:sp>
      <p:sp>
        <p:nvSpPr>
          <p:cNvPr id="3" name="2 Rectángulo"/>
          <p:cNvSpPr/>
          <p:nvPr/>
        </p:nvSpPr>
        <p:spPr>
          <a:xfrm>
            <a:off x="1106615" y="3248610"/>
            <a:ext cx="6930770" cy="523220"/>
          </a:xfrm>
          <a:prstGeom prst="rect">
            <a:avLst/>
          </a:prstGeom>
        </p:spPr>
        <p:txBody>
          <a:bodyPr wrap="square">
            <a:spAutoFit/>
          </a:bodyPr>
          <a:lstStyle/>
          <a:p>
            <a:pPr algn="ctr"/>
            <a:r>
              <a:rPr lang="en-US" sz="2800" dirty="0" smtClean="0"/>
              <a:t>To</a:t>
            </a:r>
            <a:r>
              <a:rPr lang="en-US" sz="2800" dirty="0"/>
              <a:t> fetch </a:t>
            </a:r>
            <a:r>
              <a:rPr lang="en-US" sz="2800" dirty="0" smtClean="0"/>
              <a:t>a branch and</a:t>
            </a:r>
            <a:r>
              <a:rPr lang="en-US" sz="2800" dirty="0"/>
              <a:t> merge it.</a:t>
            </a:r>
            <a:endParaRPr lang="ca-ES" sz="2800" dirty="0"/>
          </a:p>
        </p:txBody>
      </p:sp>
    </p:spTree>
    <p:extLst>
      <p:ext uri="{BB962C8B-B14F-4D97-AF65-F5344CB8AC3E}">
        <p14:creationId xmlns:p14="http://schemas.microsoft.com/office/powerpoint/2010/main" val="33454130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509771"/>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CVS </a:t>
            </a:r>
            <a:r>
              <a:rPr lang="es-ES" sz="4800" dirty="0" err="1" smtClean="0">
                <a:solidFill>
                  <a:schemeClr val="bg1">
                    <a:lumMod val="50000"/>
                    <a:lumOff val="50000"/>
                  </a:schemeClr>
                </a:solidFill>
              </a:rPr>
              <a:t>issues</a:t>
            </a:r>
            <a:endParaRPr lang="ca-ES" sz="4800" dirty="0">
              <a:solidFill>
                <a:schemeClr val="bg1">
                  <a:lumMod val="50000"/>
                  <a:lumOff val="50000"/>
                </a:schemeClr>
              </a:solidFill>
            </a:endParaRPr>
          </a:p>
        </p:txBody>
      </p:sp>
      <p:sp>
        <p:nvSpPr>
          <p:cNvPr id="2" name="1 CuadroTexto"/>
          <p:cNvSpPr txBox="1"/>
          <p:nvPr/>
        </p:nvSpPr>
        <p:spPr>
          <a:xfrm>
            <a:off x="0" y="2977788"/>
            <a:ext cx="9144000" cy="523220"/>
          </a:xfrm>
          <a:prstGeom prst="rect">
            <a:avLst/>
          </a:prstGeom>
          <a:noFill/>
        </p:spPr>
        <p:txBody>
          <a:bodyPr wrap="square" rtlCol="0">
            <a:spAutoFit/>
          </a:bodyPr>
          <a:lstStyle/>
          <a:p>
            <a:pPr algn="ctr"/>
            <a:r>
              <a:rPr lang="es-ES" sz="2800" dirty="0" err="1" smtClean="0"/>
              <a:t>branching</a:t>
            </a:r>
            <a:r>
              <a:rPr lang="es-ES" sz="2800" dirty="0" smtClean="0"/>
              <a:t> </a:t>
            </a:r>
            <a:r>
              <a:rPr lang="es-ES" sz="2800" dirty="0" err="1" smtClean="0"/>
              <a:t>is</a:t>
            </a:r>
            <a:r>
              <a:rPr lang="es-ES" sz="2800" dirty="0" smtClean="0"/>
              <a:t> </a:t>
            </a:r>
            <a:r>
              <a:rPr lang="es-ES" sz="2800" dirty="0" err="1" smtClean="0"/>
              <a:t>not</a:t>
            </a:r>
            <a:r>
              <a:rPr lang="es-ES" sz="2800" dirty="0" smtClean="0"/>
              <a:t> a </a:t>
            </a:r>
            <a:r>
              <a:rPr lang="es-ES" sz="2800" dirty="0" err="1" smtClean="0"/>
              <a:t>quick</a:t>
            </a:r>
            <a:r>
              <a:rPr lang="es-ES" sz="2800" dirty="0" smtClean="0"/>
              <a:t> </a:t>
            </a:r>
            <a:r>
              <a:rPr lang="es-ES" sz="2800" dirty="0" err="1" smtClean="0"/>
              <a:t>task</a:t>
            </a:r>
            <a:endParaRPr lang="ca-ES" sz="1600" dirty="0"/>
          </a:p>
        </p:txBody>
      </p:sp>
    </p:spTree>
    <p:extLst>
      <p:ext uri="{BB962C8B-B14F-4D97-AF65-F5344CB8AC3E}">
        <p14:creationId xmlns:p14="http://schemas.microsoft.com/office/powerpoint/2010/main" val="11922889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GIT</a:t>
            </a:r>
            <a:r>
              <a:rPr lang="es-ES" sz="4800" dirty="0" smtClean="0"/>
              <a:t> </a:t>
            </a:r>
            <a:r>
              <a:rPr lang="es-ES" sz="4800" dirty="0" err="1" smtClean="0"/>
              <a:t>commands</a:t>
            </a:r>
            <a:endParaRPr lang="ca-ES" sz="4800" dirty="0"/>
          </a:p>
        </p:txBody>
      </p:sp>
      <p:sp>
        <p:nvSpPr>
          <p:cNvPr id="2" name="1 Rectángulo"/>
          <p:cNvSpPr/>
          <p:nvPr/>
        </p:nvSpPr>
        <p:spPr>
          <a:xfrm>
            <a:off x="2715884" y="6488668"/>
            <a:ext cx="6417334" cy="369332"/>
          </a:xfrm>
          <a:prstGeom prst="rect">
            <a:avLst/>
          </a:prstGeom>
        </p:spPr>
        <p:txBody>
          <a:bodyPr wrap="none">
            <a:spAutoFit/>
          </a:bodyPr>
          <a:lstStyle/>
          <a:p>
            <a:r>
              <a:rPr lang="ca-ES" dirty="0">
                <a:solidFill>
                  <a:schemeClr val="bg1">
                    <a:lumMod val="50000"/>
                    <a:lumOff val="50000"/>
                  </a:schemeClr>
                </a:solidFill>
              </a:rPr>
              <a:t>https://git-scm.com/book/id/v2/Git-Basics-Working-with-Remotes</a:t>
            </a:r>
          </a:p>
        </p:txBody>
      </p:sp>
      <p:sp>
        <p:nvSpPr>
          <p:cNvPr id="3" name="2 Rectángulo"/>
          <p:cNvSpPr/>
          <p:nvPr/>
        </p:nvSpPr>
        <p:spPr>
          <a:xfrm>
            <a:off x="0" y="3196720"/>
            <a:ext cx="9144000" cy="523220"/>
          </a:xfrm>
          <a:prstGeom prst="rect">
            <a:avLst/>
          </a:prstGeom>
        </p:spPr>
        <p:txBody>
          <a:bodyPr wrap="square">
            <a:spAutoFit/>
          </a:bodyPr>
          <a:lstStyle/>
          <a:p>
            <a:pPr algn="ctr"/>
            <a:r>
              <a:rPr lang="es-ES" sz="2800" dirty="0" err="1"/>
              <a:t>git</a:t>
            </a:r>
            <a:r>
              <a:rPr lang="es-ES" sz="2800" dirty="0"/>
              <a:t> </a:t>
            </a:r>
            <a:r>
              <a:rPr lang="es-ES" sz="2800" dirty="0" err="1" smtClean="0"/>
              <a:t>pull</a:t>
            </a:r>
            <a:r>
              <a:rPr lang="es-ES" sz="2800" dirty="0" smtClean="0"/>
              <a:t> </a:t>
            </a:r>
            <a:r>
              <a:rPr lang="es-ES" sz="2800" i="1" dirty="0" smtClean="0"/>
              <a:t>[</a:t>
            </a:r>
            <a:r>
              <a:rPr lang="es-ES" sz="2800" i="1" dirty="0" err="1" smtClean="0"/>
              <a:t>remote</a:t>
            </a:r>
            <a:r>
              <a:rPr lang="es-ES" sz="2800" i="1" dirty="0" smtClean="0"/>
              <a:t>] [</a:t>
            </a:r>
            <a:r>
              <a:rPr lang="es-ES" sz="2800" i="1" dirty="0" err="1" smtClean="0"/>
              <a:t>branch</a:t>
            </a:r>
            <a:r>
              <a:rPr lang="es-ES" sz="2800" i="1" dirty="0" smtClean="0"/>
              <a:t>]</a:t>
            </a:r>
            <a:endParaRPr lang="es-ES" sz="2800" i="1" dirty="0"/>
          </a:p>
        </p:txBody>
      </p:sp>
      <p:sp>
        <p:nvSpPr>
          <p:cNvPr id="6" name="5 CuadroTexto"/>
          <p:cNvSpPr txBox="1"/>
          <p:nvPr/>
        </p:nvSpPr>
        <p:spPr>
          <a:xfrm>
            <a:off x="0" y="2207436"/>
            <a:ext cx="9144000" cy="830997"/>
          </a:xfrm>
          <a:prstGeom prst="rect">
            <a:avLst/>
          </a:prstGeom>
          <a:noFill/>
        </p:spPr>
        <p:txBody>
          <a:bodyPr wrap="square" rtlCol="0">
            <a:spAutoFit/>
          </a:bodyPr>
          <a:lstStyle/>
          <a:p>
            <a:pPr algn="ctr"/>
            <a:r>
              <a:rPr lang="es-ES" sz="4800" dirty="0" err="1" smtClean="0"/>
              <a:t>pull</a:t>
            </a:r>
            <a:r>
              <a:rPr lang="es-ES" sz="4800" dirty="0" smtClean="0"/>
              <a:t> </a:t>
            </a:r>
            <a:r>
              <a:rPr lang="es-ES" sz="4800" dirty="0" err="1" smtClean="0"/>
              <a:t>changes</a:t>
            </a:r>
            <a:r>
              <a:rPr lang="es-ES" sz="4800" dirty="0" smtClean="0"/>
              <a:t> </a:t>
            </a:r>
            <a:r>
              <a:rPr lang="es-ES" sz="4800" dirty="0" err="1" smtClean="0"/>
              <a:t>from</a:t>
            </a:r>
            <a:r>
              <a:rPr lang="es-ES" sz="4800" dirty="0" smtClean="0"/>
              <a:t> </a:t>
            </a:r>
            <a:r>
              <a:rPr lang="es-ES" sz="4800" dirty="0" err="1" smtClean="0"/>
              <a:t>remote</a:t>
            </a:r>
            <a:endParaRPr lang="ca-ES" sz="4800" dirty="0"/>
          </a:p>
        </p:txBody>
      </p:sp>
    </p:spTree>
    <p:extLst>
      <p:ext uri="{BB962C8B-B14F-4D97-AF65-F5344CB8AC3E}">
        <p14:creationId xmlns:p14="http://schemas.microsoft.com/office/powerpoint/2010/main" val="333317464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0" y="3196720"/>
            <a:ext cx="9144000" cy="523220"/>
          </a:xfrm>
          <a:prstGeom prst="rect">
            <a:avLst/>
          </a:prstGeom>
        </p:spPr>
        <p:txBody>
          <a:bodyPr wrap="square">
            <a:spAutoFit/>
          </a:bodyPr>
          <a:lstStyle/>
          <a:p>
            <a:pPr algn="ctr"/>
            <a:r>
              <a:rPr lang="es-ES" sz="2800" dirty="0" err="1"/>
              <a:t>git</a:t>
            </a:r>
            <a:r>
              <a:rPr lang="es-ES" sz="2800" dirty="0"/>
              <a:t> clone https://github.com/rocboronat/from-cvs-to-git</a:t>
            </a:r>
            <a:endParaRPr lang="es-ES" sz="2800" i="1" dirty="0"/>
          </a:p>
        </p:txBody>
      </p:sp>
      <p:sp>
        <p:nvSpPr>
          <p:cNvPr id="6" name="5 CuadroTexto"/>
          <p:cNvSpPr txBox="1"/>
          <p:nvPr/>
        </p:nvSpPr>
        <p:spPr>
          <a:xfrm>
            <a:off x="0" y="2207436"/>
            <a:ext cx="9144000" cy="830997"/>
          </a:xfrm>
          <a:prstGeom prst="rect">
            <a:avLst/>
          </a:prstGeom>
          <a:noFill/>
        </p:spPr>
        <p:txBody>
          <a:bodyPr wrap="square" rtlCol="0">
            <a:spAutoFit/>
          </a:bodyPr>
          <a:lstStyle/>
          <a:p>
            <a:pPr algn="ctr"/>
            <a:r>
              <a:rPr lang="es-ES" sz="4800" dirty="0" smtClean="0"/>
              <a:t>clone </a:t>
            </a:r>
            <a:r>
              <a:rPr lang="es-ES" sz="4800" dirty="0" err="1" smtClean="0"/>
              <a:t>this</a:t>
            </a:r>
            <a:r>
              <a:rPr lang="es-ES" sz="4800" dirty="0" smtClean="0"/>
              <a:t> </a:t>
            </a:r>
            <a:r>
              <a:rPr lang="es-ES" sz="4800" dirty="0" err="1" smtClean="0"/>
              <a:t>presentation</a:t>
            </a:r>
            <a:endParaRPr lang="ca-ES" sz="4800" dirty="0"/>
          </a:p>
        </p:txBody>
      </p:sp>
      <p:pic>
        <p:nvPicPr>
          <p:cNvPr id="1026" name="Picture 2" descr="C:\Users\Roc Boronat\Desktop\1000px-cc-by-sa_icon-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74020" y="5669999"/>
            <a:ext cx="1995959" cy="7025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922260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0" y="3196720"/>
            <a:ext cx="9144000" cy="523220"/>
          </a:xfrm>
          <a:prstGeom prst="rect">
            <a:avLst/>
          </a:prstGeom>
        </p:spPr>
        <p:txBody>
          <a:bodyPr wrap="square">
            <a:spAutoFit/>
          </a:bodyPr>
          <a:lstStyle/>
          <a:p>
            <a:pPr algn="ctr"/>
            <a:r>
              <a:rPr lang="ca-ES" sz="2800" dirty="0"/>
              <a:t>git </a:t>
            </a:r>
            <a:r>
              <a:rPr lang="ca-ES" sz="2800" dirty="0" err="1"/>
              <a:t>rebase</a:t>
            </a:r>
            <a:r>
              <a:rPr lang="ca-ES" sz="2800" dirty="0"/>
              <a:t> -i </a:t>
            </a:r>
            <a:r>
              <a:rPr lang="ca-ES" sz="2800" dirty="0" smtClean="0"/>
              <a:t>HEAD~3</a:t>
            </a:r>
            <a:endParaRPr lang="es-ES" sz="2800" i="1" dirty="0"/>
          </a:p>
        </p:txBody>
      </p:sp>
      <p:sp>
        <p:nvSpPr>
          <p:cNvPr id="6" name="5 CuadroTexto"/>
          <p:cNvSpPr txBox="1"/>
          <p:nvPr/>
        </p:nvSpPr>
        <p:spPr>
          <a:xfrm>
            <a:off x="0" y="2207436"/>
            <a:ext cx="9144000" cy="830997"/>
          </a:xfrm>
          <a:prstGeom prst="rect">
            <a:avLst/>
          </a:prstGeom>
          <a:noFill/>
        </p:spPr>
        <p:txBody>
          <a:bodyPr wrap="square" rtlCol="0">
            <a:spAutoFit/>
          </a:bodyPr>
          <a:lstStyle/>
          <a:p>
            <a:pPr algn="ctr"/>
            <a:r>
              <a:rPr lang="es-ES" sz="4800" dirty="0" smtClean="0"/>
              <a:t>and squash </a:t>
            </a:r>
            <a:r>
              <a:rPr lang="es-ES" sz="4800" dirty="0" err="1" smtClean="0"/>
              <a:t>it</a:t>
            </a:r>
            <a:endParaRPr lang="ca-ES" sz="4800" dirty="0"/>
          </a:p>
        </p:txBody>
      </p:sp>
    </p:spTree>
    <p:extLst>
      <p:ext uri="{BB962C8B-B14F-4D97-AF65-F5344CB8AC3E}">
        <p14:creationId xmlns:p14="http://schemas.microsoft.com/office/powerpoint/2010/main" val="222096940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0" y="3196720"/>
            <a:ext cx="9144000" cy="523220"/>
          </a:xfrm>
          <a:prstGeom prst="rect">
            <a:avLst/>
          </a:prstGeom>
        </p:spPr>
        <p:txBody>
          <a:bodyPr wrap="square">
            <a:spAutoFit/>
          </a:bodyPr>
          <a:lstStyle/>
          <a:p>
            <a:pPr algn="ctr"/>
            <a:r>
              <a:rPr lang="ca-ES" sz="2800" dirty="0"/>
              <a:t>git </a:t>
            </a:r>
            <a:r>
              <a:rPr lang="ca-ES" sz="2800" dirty="0" err="1" smtClean="0"/>
              <a:t>help</a:t>
            </a:r>
            <a:r>
              <a:rPr lang="ca-ES" sz="2800" dirty="0" smtClean="0"/>
              <a:t> </a:t>
            </a:r>
            <a:r>
              <a:rPr lang="ca-ES" sz="2800" dirty="0" err="1" smtClean="0"/>
              <a:t>beers</a:t>
            </a:r>
            <a:endParaRPr lang="es-ES" sz="2800" i="1" dirty="0"/>
          </a:p>
        </p:txBody>
      </p:sp>
      <p:sp>
        <p:nvSpPr>
          <p:cNvPr id="6" name="5 CuadroTexto"/>
          <p:cNvSpPr txBox="1"/>
          <p:nvPr/>
        </p:nvSpPr>
        <p:spPr>
          <a:xfrm>
            <a:off x="0" y="2207436"/>
            <a:ext cx="9144000" cy="830997"/>
          </a:xfrm>
          <a:prstGeom prst="rect">
            <a:avLst/>
          </a:prstGeom>
          <a:noFill/>
        </p:spPr>
        <p:txBody>
          <a:bodyPr wrap="square" rtlCol="0">
            <a:spAutoFit/>
          </a:bodyPr>
          <a:lstStyle/>
          <a:p>
            <a:pPr algn="ctr"/>
            <a:r>
              <a:rPr lang="es-ES" sz="4800" dirty="0" err="1"/>
              <a:t>q</a:t>
            </a:r>
            <a:r>
              <a:rPr lang="es-ES" sz="4800" dirty="0" err="1" smtClean="0"/>
              <a:t>uestions</a:t>
            </a:r>
            <a:r>
              <a:rPr lang="es-ES" sz="4800" dirty="0" smtClean="0"/>
              <a:t>?</a:t>
            </a:r>
            <a:endParaRPr lang="ca-ES" sz="4800" dirty="0"/>
          </a:p>
        </p:txBody>
      </p:sp>
      <p:pic>
        <p:nvPicPr>
          <p:cNvPr id="5" name="Picture 2" descr="F:\Pipo\Sync\Google Drive\Fewlaps\Resources\Logos Fewlaps\Fewlaps blanc (fons transparen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92280" y="6153746"/>
            <a:ext cx="1716131" cy="4782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39868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509771"/>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CVS </a:t>
            </a:r>
            <a:r>
              <a:rPr lang="es-ES" sz="4800" dirty="0" err="1" smtClean="0">
                <a:solidFill>
                  <a:schemeClr val="bg1">
                    <a:lumMod val="50000"/>
                    <a:lumOff val="50000"/>
                  </a:schemeClr>
                </a:solidFill>
              </a:rPr>
              <a:t>issues</a:t>
            </a:r>
            <a:endParaRPr lang="ca-ES" sz="4800" dirty="0">
              <a:solidFill>
                <a:schemeClr val="bg1">
                  <a:lumMod val="50000"/>
                  <a:lumOff val="50000"/>
                </a:schemeClr>
              </a:solidFill>
            </a:endParaRPr>
          </a:p>
        </p:txBody>
      </p:sp>
      <p:sp>
        <p:nvSpPr>
          <p:cNvPr id="2" name="1 CuadroTexto"/>
          <p:cNvSpPr txBox="1"/>
          <p:nvPr/>
        </p:nvSpPr>
        <p:spPr>
          <a:xfrm>
            <a:off x="0" y="2310552"/>
            <a:ext cx="9144000" cy="523220"/>
          </a:xfrm>
          <a:prstGeom prst="rect">
            <a:avLst/>
          </a:prstGeom>
          <a:noFill/>
        </p:spPr>
        <p:txBody>
          <a:bodyPr wrap="square" rtlCol="0">
            <a:spAutoFit/>
          </a:bodyPr>
          <a:lstStyle/>
          <a:p>
            <a:pPr algn="ctr"/>
            <a:r>
              <a:rPr lang="es-ES" sz="2800" dirty="0" err="1" smtClean="0"/>
              <a:t>someone</a:t>
            </a:r>
            <a:r>
              <a:rPr lang="es-ES" sz="2800" dirty="0" smtClean="0"/>
              <a:t> can </a:t>
            </a:r>
            <a:r>
              <a:rPr lang="es-ES" sz="2800" dirty="0" err="1" smtClean="0"/>
              <a:t>delete</a:t>
            </a:r>
            <a:r>
              <a:rPr lang="es-ES" sz="2800" dirty="0" smtClean="0"/>
              <a:t> </a:t>
            </a:r>
            <a:r>
              <a:rPr lang="es-ES" sz="2800" dirty="0" err="1" smtClean="0"/>
              <a:t>the</a:t>
            </a:r>
            <a:r>
              <a:rPr lang="es-ES" sz="2800" dirty="0" smtClean="0"/>
              <a:t> </a:t>
            </a:r>
            <a:r>
              <a:rPr lang="es-ES" sz="2800" dirty="0" err="1" smtClean="0"/>
              <a:t>whole</a:t>
            </a:r>
            <a:r>
              <a:rPr lang="es-ES" sz="2800" dirty="0" smtClean="0"/>
              <a:t> </a:t>
            </a:r>
            <a:r>
              <a:rPr lang="es-ES" sz="2800" dirty="0" err="1" smtClean="0"/>
              <a:t>project</a:t>
            </a:r>
            <a:endParaRPr lang="ca-ES" sz="1600" dirty="0"/>
          </a:p>
        </p:txBody>
      </p:sp>
      <p:sp>
        <p:nvSpPr>
          <p:cNvPr id="5" name="4 CuadroTexto"/>
          <p:cNvSpPr txBox="1"/>
          <p:nvPr/>
        </p:nvSpPr>
        <p:spPr>
          <a:xfrm>
            <a:off x="0" y="2724562"/>
            <a:ext cx="9144000" cy="523220"/>
          </a:xfrm>
          <a:prstGeom prst="rect">
            <a:avLst/>
          </a:prstGeom>
          <a:noFill/>
        </p:spPr>
        <p:txBody>
          <a:bodyPr wrap="square" rtlCol="0">
            <a:spAutoFit/>
          </a:bodyPr>
          <a:lstStyle/>
          <a:p>
            <a:pPr algn="ctr"/>
            <a:r>
              <a:rPr lang="es-ES" sz="2800" dirty="0" smtClean="0">
                <a:solidFill>
                  <a:schemeClr val="bg1">
                    <a:lumMod val="50000"/>
                    <a:lumOff val="50000"/>
                  </a:schemeClr>
                </a:solidFill>
              </a:rPr>
              <a:t>i </a:t>
            </a:r>
            <a:r>
              <a:rPr lang="es-ES" sz="2800" dirty="0" err="1" smtClean="0">
                <a:solidFill>
                  <a:schemeClr val="bg1">
                    <a:lumMod val="50000"/>
                    <a:lumOff val="50000"/>
                  </a:schemeClr>
                </a:solidFill>
              </a:rPr>
              <a:t>was</a:t>
            </a:r>
            <a:r>
              <a:rPr lang="es-ES" sz="2800" dirty="0" smtClean="0">
                <a:solidFill>
                  <a:schemeClr val="bg1">
                    <a:lumMod val="50000"/>
                    <a:lumOff val="50000"/>
                  </a:schemeClr>
                </a:solidFill>
              </a:rPr>
              <a:t> </a:t>
            </a:r>
            <a:r>
              <a:rPr lang="es-ES" sz="2800" dirty="0" err="1" smtClean="0">
                <a:solidFill>
                  <a:schemeClr val="bg1">
                    <a:lumMod val="50000"/>
                    <a:lumOff val="50000"/>
                  </a:schemeClr>
                </a:solidFill>
              </a:rPr>
              <a:t>there</a:t>
            </a:r>
            <a:r>
              <a:rPr lang="es-ES" sz="2800" dirty="0" smtClean="0">
                <a:solidFill>
                  <a:schemeClr val="bg1">
                    <a:lumMod val="50000"/>
                    <a:lumOff val="50000"/>
                  </a:schemeClr>
                </a:solidFill>
              </a:rPr>
              <a:t> </a:t>
            </a:r>
            <a:r>
              <a:rPr lang="es-ES" sz="2800" dirty="0" err="1" smtClean="0">
                <a:solidFill>
                  <a:schemeClr val="bg1">
                    <a:lumMod val="50000"/>
                    <a:lumOff val="50000"/>
                  </a:schemeClr>
                </a:solidFill>
              </a:rPr>
              <a:t>when</a:t>
            </a:r>
            <a:r>
              <a:rPr lang="es-ES" sz="2800" dirty="0" smtClean="0">
                <a:solidFill>
                  <a:schemeClr val="bg1">
                    <a:lumMod val="50000"/>
                    <a:lumOff val="50000"/>
                  </a:schemeClr>
                </a:solidFill>
              </a:rPr>
              <a:t> </a:t>
            </a:r>
            <a:r>
              <a:rPr lang="es-ES" sz="2800" dirty="0" err="1" smtClean="0">
                <a:solidFill>
                  <a:schemeClr val="bg1">
                    <a:lumMod val="50000"/>
                    <a:lumOff val="50000"/>
                  </a:schemeClr>
                </a:solidFill>
              </a:rPr>
              <a:t>it</a:t>
            </a:r>
            <a:r>
              <a:rPr lang="es-ES" sz="2800" dirty="0">
                <a:solidFill>
                  <a:schemeClr val="bg1">
                    <a:lumMod val="50000"/>
                    <a:lumOff val="50000"/>
                  </a:schemeClr>
                </a:solidFill>
              </a:rPr>
              <a:t> </a:t>
            </a:r>
            <a:r>
              <a:rPr lang="es-ES" sz="2800" dirty="0" err="1" smtClean="0">
                <a:solidFill>
                  <a:schemeClr val="bg1">
                    <a:lumMod val="50000"/>
                    <a:lumOff val="50000"/>
                  </a:schemeClr>
                </a:solidFill>
              </a:rPr>
              <a:t>happened</a:t>
            </a:r>
            <a:r>
              <a:rPr lang="es-ES" sz="2800" dirty="0" smtClean="0">
                <a:solidFill>
                  <a:schemeClr val="bg1">
                    <a:lumMod val="50000"/>
                    <a:lumOff val="50000"/>
                  </a:schemeClr>
                </a:solidFill>
              </a:rPr>
              <a:t> at GEC</a:t>
            </a:r>
            <a:endParaRPr lang="ca-ES" sz="1600" dirty="0">
              <a:solidFill>
                <a:schemeClr val="bg1">
                  <a:lumMod val="50000"/>
                  <a:lumOff val="50000"/>
                </a:schemeClr>
              </a:solidFill>
            </a:endParaRPr>
          </a:p>
        </p:txBody>
      </p:sp>
      <p:sp>
        <p:nvSpPr>
          <p:cNvPr id="6" name="5 CuadroTexto"/>
          <p:cNvSpPr txBox="1"/>
          <p:nvPr/>
        </p:nvSpPr>
        <p:spPr>
          <a:xfrm>
            <a:off x="0" y="4417948"/>
            <a:ext cx="9144000" cy="523220"/>
          </a:xfrm>
          <a:prstGeom prst="rect">
            <a:avLst/>
          </a:prstGeom>
          <a:noFill/>
        </p:spPr>
        <p:txBody>
          <a:bodyPr wrap="square" rtlCol="0">
            <a:spAutoFit/>
          </a:bodyPr>
          <a:lstStyle/>
          <a:p>
            <a:pPr algn="ctr"/>
            <a:r>
              <a:rPr lang="es-ES" sz="2800" dirty="0" smtClean="0"/>
              <a:t>« le vamos a cortar el dedo a alguien »</a:t>
            </a:r>
            <a:endParaRPr lang="ca-ES" sz="1600" dirty="0"/>
          </a:p>
        </p:txBody>
      </p:sp>
      <p:sp>
        <p:nvSpPr>
          <p:cNvPr id="7" name="6 CuadroTexto"/>
          <p:cNvSpPr txBox="1"/>
          <p:nvPr/>
        </p:nvSpPr>
        <p:spPr>
          <a:xfrm>
            <a:off x="-3010" y="4808806"/>
            <a:ext cx="9144000" cy="523220"/>
          </a:xfrm>
          <a:prstGeom prst="rect">
            <a:avLst/>
          </a:prstGeom>
          <a:noFill/>
        </p:spPr>
        <p:txBody>
          <a:bodyPr wrap="square" rtlCol="0">
            <a:spAutoFit/>
          </a:bodyPr>
          <a:lstStyle/>
          <a:p>
            <a:pPr algn="ctr"/>
            <a:r>
              <a:rPr lang="es-ES" sz="2800" dirty="0" smtClean="0">
                <a:solidFill>
                  <a:schemeClr val="bg1">
                    <a:lumMod val="50000"/>
                    <a:lumOff val="50000"/>
                  </a:schemeClr>
                </a:solidFill>
              </a:rPr>
              <a:t>i </a:t>
            </a:r>
            <a:r>
              <a:rPr lang="es-ES" sz="2800" dirty="0" err="1" smtClean="0">
                <a:solidFill>
                  <a:schemeClr val="bg1">
                    <a:lumMod val="50000"/>
                    <a:lumOff val="50000"/>
                  </a:schemeClr>
                </a:solidFill>
              </a:rPr>
              <a:t>read</a:t>
            </a:r>
            <a:r>
              <a:rPr lang="es-ES" sz="2800" dirty="0" smtClean="0">
                <a:solidFill>
                  <a:schemeClr val="bg1">
                    <a:lumMod val="50000"/>
                    <a:lumOff val="50000"/>
                  </a:schemeClr>
                </a:solidFill>
              </a:rPr>
              <a:t> </a:t>
            </a:r>
            <a:r>
              <a:rPr lang="es-ES" sz="2800" dirty="0" err="1" smtClean="0">
                <a:solidFill>
                  <a:schemeClr val="bg1">
                    <a:lumMod val="50000"/>
                    <a:lumOff val="50000"/>
                  </a:schemeClr>
                </a:solidFill>
              </a:rPr>
              <a:t>that</a:t>
            </a:r>
            <a:r>
              <a:rPr lang="es-ES" sz="2800" dirty="0" smtClean="0">
                <a:solidFill>
                  <a:schemeClr val="bg1">
                    <a:lumMod val="50000"/>
                    <a:lumOff val="50000"/>
                  </a:schemeClr>
                </a:solidFill>
              </a:rPr>
              <a:t> email</a:t>
            </a:r>
            <a:endParaRPr lang="ca-ES" sz="1600" dirty="0">
              <a:solidFill>
                <a:schemeClr val="bg1">
                  <a:lumMod val="50000"/>
                  <a:lumOff val="50000"/>
                </a:schemeClr>
              </a:solidFill>
            </a:endParaRPr>
          </a:p>
        </p:txBody>
      </p:sp>
    </p:spTree>
    <p:extLst>
      <p:ext uri="{BB962C8B-B14F-4D97-AF65-F5344CB8AC3E}">
        <p14:creationId xmlns:p14="http://schemas.microsoft.com/office/powerpoint/2010/main" val="42338955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509771"/>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CVS </a:t>
            </a:r>
            <a:r>
              <a:rPr lang="es-ES" sz="4800" dirty="0" err="1" smtClean="0">
                <a:solidFill>
                  <a:schemeClr val="bg1">
                    <a:lumMod val="50000"/>
                    <a:lumOff val="50000"/>
                  </a:schemeClr>
                </a:solidFill>
              </a:rPr>
              <a:t>issues</a:t>
            </a:r>
            <a:endParaRPr lang="ca-ES" sz="4800" dirty="0">
              <a:solidFill>
                <a:schemeClr val="bg1">
                  <a:lumMod val="50000"/>
                  <a:lumOff val="50000"/>
                </a:schemeClr>
              </a:solidFill>
            </a:endParaRPr>
          </a:p>
        </p:txBody>
      </p:sp>
      <p:sp>
        <p:nvSpPr>
          <p:cNvPr id="2" name="1 CuadroTexto"/>
          <p:cNvSpPr txBox="1"/>
          <p:nvPr/>
        </p:nvSpPr>
        <p:spPr>
          <a:xfrm>
            <a:off x="0" y="1702544"/>
            <a:ext cx="9144000" cy="4462760"/>
          </a:xfrm>
          <a:prstGeom prst="rect">
            <a:avLst/>
          </a:prstGeom>
          <a:noFill/>
        </p:spPr>
        <p:txBody>
          <a:bodyPr wrap="square" rtlCol="0">
            <a:spAutoFit/>
          </a:bodyPr>
          <a:lstStyle/>
          <a:p>
            <a:pPr algn="ctr"/>
            <a:r>
              <a:rPr lang="es-ES" sz="6000" dirty="0" err="1" smtClean="0"/>
              <a:t>everything</a:t>
            </a:r>
            <a:r>
              <a:rPr lang="es-ES" sz="6000" dirty="0" smtClean="0"/>
              <a:t> </a:t>
            </a:r>
            <a:r>
              <a:rPr lang="es-ES" sz="6000" dirty="0" err="1" smtClean="0"/>
              <a:t>takes</a:t>
            </a:r>
            <a:r>
              <a:rPr lang="es-ES" sz="6000" dirty="0" smtClean="0"/>
              <a:t> time</a:t>
            </a:r>
          </a:p>
          <a:p>
            <a:pPr algn="ctr"/>
            <a:endParaRPr lang="es-ES" sz="3200" dirty="0" smtClean="0"/>
          </a:p>
          <a:p>
            <a:pPr algn="ctr"/>
            <a:r>
              <a:rPr lang="es-ES" sz="3200" dirty="0" err="1" smtClean="0"/>
              <a:t>creating</a:t>
            </a:r>
            <a:r>
              <a:rPr lang="es-ES" sz="3200" dirty="0" smtClean="0"/>
              <a:t> a </a:t>
            </a:r>
            <a:r>
              <a:rPr lang="es-ES" sz="3200" dirty="0" err="1" smtClean="0"/>
              <a:t>branch</a:t>
            </a:r>
            <a:endParaRPr lang="es-ES" sz="3200" dirty="0" smtClean="0"/>
          </a:p>
          <a:p>
            <a:pPr algn="ctr"/>
            <a:r>
              <a:rPr lang="es-ES" sz="3200" dirty="0" err="1" smtClean="0"/>
              <a:t>creating</a:t>
            </a:r>
            <a:r>
              <a:rPr lang="es-ES" sz="3200" dirty="0" smtClean="0"/>
              <a:t> a </a:t>
            </a:r>
            <a:r>
              <a:rPr lang="es-ES" sz="3200" dirty="0" err="1" smtClean="0"/>
              <a:t>tag</a:t>
            </a:r>
            <a:endParaRPr lang="es-ES" sz="3200" dirty="0" smtClean="0"/>
          </a:p>
          <a:p>
            <a:pPr algn="ctr"/>
            <a:r>
              <a:rPr lang="es-ES" sz="3200" dirty="0" err="1" smtClean="0"/>
              <a:t>showing</a:t>
            </a:r>
            <a:r>
              <a:rPr lang="es-ES" sz="3200" dirty="0" smtClean="0"/>
              <a:t> </a:t>
            </a:r>
            <a:r>
              <a:rPr lang="es-ES" sz="3200" dirty="0" err="1" smtClean="0"/>
              <a:t>the</a:t>
            </a:r>
            <a:r>
              <a:rPr lang="es-ES" sz="3200" dirty="0" smtClean="0"/>
              <a:t> </a:t>
            </a:r>
            <a:r>
              <a:rPr lang="es-ES" sz="3200" dirty="0" err="1" smtClean="0"/>
              <a:t>history</a:t>
            </a:r>
            <a:endParaRPr lang="es-ES" sz="3200" dirty="0" smtClean="0"/>
          </a:p>
          <a:p>
            <a:pPr algn="ctr"/>
            <a:r>
              <a:rPr lang="es-ES" sz="3200" dirty="0" err="1" smtClean="0"/>
              <a:t>comparing</a:t>
            </a:r>
            <a:r>
              <a:rPr lang="es-ES" sz="3200" dirty="0" smtClean="0"/>
              <a:t> </a:t>
            </a:r>
            <a:r>
              <a:rPr lang="es-ES" sz="3200" dirty="0" err="1" smtClean="0"/>
              <a:t>with</a:t>
            </a:r>
            <a:r>
              <a:rPr lang="es-ES" sz="3200" dirty="0" smtClean="0"/>
              <a:t> </a:t>
            </a:r>
            <a:r>
              <a:rPr lang="es-ES" sz="3200" dirty="0" err="1" smtClean="0"/>
              <a:t>the</a:t>
            </a:r>
            <a:r>
              <a:rPr lang="es-ES" sz="3200" dirty="0" smtClean="0"/>
              <a:t> </a:t>
            </a:r>
            <a:r>
              <a:rPr lang="es-ES" sz="3200" dirty="0" err="1" smtClean="0"/>
              <a:t>past</a:t>
            </a:r>
            <a:endParaRPr lang="es-ES" sz="3200" dirty="0" smtClean="0"/>
          </a:p>
          <a:p>
            <a:pPr algn="ctr"/>
            <a:endParaRPr lang="es-ES" sz="3200" dirty="0" smtClean="0"/>
          </a:p>
          <a:p>
            <a:pPr algn="ctr"/>
            <a:r>
              <a:rPr lang="es-ES" sz="3200" dirty="0" smtClean="0">
                <a:solidFill>
                  <a:schemeClr val="bg1">
                    <a:lumMod val="50000"/>
                    <a:lumOff val="50000"/>
                  </a:schemeClr>
                </a:solidFill>
              </a:rPr>
              <a:t>so… </a:t>
            </a:r>
            <a:r>
              <a:rPr lang="es-ES" sz="3200" dirty="0" err="1" smtClean="0">
                <a:solidFill>
                  <a:schemeClr val="bg1">
                    <a:lumMod val="50000"/>
                    <a:lumOff val="50000"/>
                  </a:schemeClr>
                </a:solidFill>
              </a:rPr>
              <a:t>it’s</a:t>
            </a:r>
            <a:r>
              <a:rPr lang="es-ES" sz="3200" dirty="0" smtClean="0">
                <a:solidFill>
                  <a:schemeClr val="bg1">
                    <a:lumMod val="50000"/>
                    <a:lumOff val="50000"/>
                  </a:schemeClr>
                </a:solidFill>
              </a:rPr>
              <a:t> </a:t>
            </a:r>
            <a:r>
              <a:rPr lang="es-ES" sz="3200" dirty="0" err="1" smtClean="0">
                <a:solidFill>
                  <a:schemeClr val="bg1">
                    <a:lumMod val="50000"/>
                    <a:lumOff val="50000"/>
                  </a:schemeClr>
                </a:solidFill>
              </a:rPr>
              <a:t>not</a:t>
            </a:r>
            <a:r>
              <a:rPr lang="es-ES" sz="3200" dirty="0" smtClean="0">
                <a:solidFill>
                  <a:schemeClr val="bg1">
                    <a:lumMod val="50000"/>
                    <a:lumOff val="50000"/>
                  </a:schemeClr>
                </a:solidFill>
              </a:rPr>
              <a:t> </a:t>
            </a:r>
            <a:r>
              <a:rPr lang="es-ES" sz="3200" dirty="0" err="1" smtClean="0">
                <a:solidFill>
                  <a:schemeClr val="bg1">
                    <a:lumMod val="50000"/>
                    <a:lumOff val="50000"/>
                  </a:schemeClr>
                </a:solidFill>
              </a:rPr>
              <a:t>common</a:t>
            </a:r>
            <a:r>
              <a:rPr lang="es-ES" sz="3200" dirty="0" smtClean="0">
                <a:solidFill>
                  <a:schemeClr val="bg1">
                    <a:lumMod val="50000"/>
                    <a:lumOff val="50000"/>
                  </a:schemeClr>
                </a:solidFill>
              </a:rPr>
              <a:t> </a:t>
            </a:r>
            <a:r>
              <a:rPr lang="es-ES" sz="3200" dirty="0" err="1" smtClean="0">
                <a:solidFill>
                  <a:schemeClr val="bg1">
                    <a:lumMod val="50000"/>
                    <a:lumOff val="50000"/>
                  </a:schemeClr>
                </a:solidFill>
              </a:rPr>
              <a:t>to</a:t>
            </a:r>
            <a:r>
              <a:rPr lang="es-ES" sz="3200" dirty="0" smtClean="0">
                <a:solidFill>
                  <a:schemeClr val="bg1">
                    <a:lumMod val="50000"/>
                    <a:lumOff val="50000"/>
                  </a:schemeClr>
                </a:solidFill>
              </a:rPr>
              <a:t> use </a:t>
            </a:r>
            <a:r>
              <a:rPr lang="es-ES" sz="3200" dirty="0" err="1" smtClean="0">
                <a:solidFill>
                  <a:schemeClr val="bg1">
                    <a:lumMod val="50000"/>
                    <a:lumOff val="50000"/>
                  </a:schemeClr>
                </a:solidFill>
              </a:rPr>
              <a:t>these</a:t>
            </a:r>
            <a:r>
              <a:rPr lang="es-ES" sz="3200" dirty="0" smtClean="0">
                <a:solidFill>
                  <a:schemeClr val="bg1">
                    <a:lumMod val="50000"/>
                    <a:lumOff val="50000"/>
                  </a:schemeClr>
                </a:solidFill>
              </a:rPr>
              <a:t> </a:t>
            </a:r>
            <a:r>
              <a:rPr lang="es-ES" sz="3200" dirty="0" err="1" smtClean="0">
                <a:solidFill>
                  <a:schemeClr val="bg1">
                    <a:lumMod val="50000"/>
                    <a:lumOff val="50000"/>
                  </a:schemeClr>
                </a:solidFill>
              </a:rPr>
              <a:t>features</a:t>
            </a:r>
            <a:endParaRPr lang="ca-ES" dirty="0">
              <a:solidFill>
                <a:schemeClr val="bg1">
                  <a:lumMod val="50000"/>
                  <a:lumOff val="50000"/>
                </a:schemeClr>
              </a:solidFill>
            </a:endParaRPr>
          </a:p>
        </p:txBody>
      </p:sp>
    </p:spTree>
    <p:extLst>
      <p:ext uri="{BB962C8B-B14F-4D97-AF65-F5344CB8AC3E}">
        <p14:creationId xmlns:p14="http://schemas.microsoft.com/office/powerpoint/2010/main" val="16575506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3356992"/>
            <a:ext cx="9144000" cy="1446550"/>
          </a:xfrm>
          <a:prstGeom prst="rect">
            <a:avLst/>
          </a:prstGeom>
          <a:noFill/>
        </p:spPr>
        <p:txBody>
          <a:bodyPr wrap="square" rtlCol="0">
            <a:spAutoFit/>
          </a:bodyPr>
          <a:lstStyle/>
          <a:p>
            <a:pPr algn="ctr"/>
            <a:r>
              <a:rPr lang="es-ES" sz="8800" dirty="0" err="1" smtClean="0">
                <a:solidFill>
                  <a:schemeClr val="bg1">
                    <a:lumMod val="50000"/>
                    <a:lumOff val="50000"/>
                  </a:schemeClr>
                </a:solidFill>
              </a:rPr>
              <a:t>whot’s</a:t>
            </a:r>
            <a:r>
              <a:rPr lang="es-ES" sz="8800" dirty="0" smtClean="0">
                <a:solidFill>
                  <a:schemeClr val="bg1">
                    <a:lumMod val="50000"/>
                    <a:lumOff val="50000"/>
                  </a:schemeClr>
                </a:solidFill>
              </a:rPr>
              <a:t> </a:t>
            </a:r>
            <a:r>
              <a:rPr lang="es-ES" sz="8800" dirty="0" smtClean="0"/>
              <a:t>GIT</a:t>
            </a:r>
            <a:r>
              <a:rPr lang="es-ES" sz="8800" dirty="0" smtClean="0">
                <a:solidFill>
                  <a:schemeClr val="bg1">
                    <a:lumMod val="50000"/>
                    <a:lumOff val="50000"/>
                  </a:schemeClr>
                </a:solidFill>
              </a:rPr>
              <a:t>?</a:t>
            </a:r>
            <a:endParaRPr lang="ca-ES" sz="8800" dirty="0">
              <a:solidFill>
                <a:schemeClr val="bg1">
                  <a:lumMod val="50000"/>
                  <a:lumOff val="50000"/>
                </a:schemeClr>
              </a:solidFill>
            </a:endParaRPr>
          </a:p>
        </p:txBody>
      </p:sp>
      <p:sp>
        <p:nvSpPr>
          <p:cNvPr id="3" name="2 CuadroTexto"/>
          <p:cNvSpPr txBox="1"/>
          <p:nvPr/>
        </p:nvSpPr>
        <p:spPr>
          <a:xfrm>
            <a:off x="107504" y="1844824"/>
            <a:ext cx="9144000" cy="1446550"/>
          </a:xfrm>
          <a:prstGeom prst="rect">
            <a:avLst/>
          </a:prstGeom>
          <a:noFill/>
        </p:spPr>
        <p:txBody>
          <a:bodyPr wrap="square" rtlCol="0">
            <a:spAutoFit/>
          </a:bodyPr>
          <a:lstStyle/>
          <a:p>
            <a:pPr algn="ctr"/>
            <a:r>
              <a:rPr lang="es-ES" sz="8800" dirty="0" err="1" smtClean="0">
                <a:solidFill>
                  <a:schemeClr val="bg1">
                    <a:lumMod val="50000"/>
                    <a:lumOff val="50000"/>
                  </a:schemeClr>
                </a:solidFill>
              </a:rPr>
              <a:t>whot’s</a:t>
            </a:r>
            <a:r>
              <a:rPr lang="es-ES" sz="8800" dirty="0" smtClean="0">
                <a:solidFill>
                  <a:schemeClr val="bg1">
                    <a:lumMod val="50000"/>
                    <a:lumOff val="50000"/>
                  </a:schemeClr>
                </a:solidFill>
              </a:rPr>
              <a:t> </a:t>
            </a:r>
            <a:r>
              <a:rPr lang="es-ES" sz="8800" dirty="0" smtClean="0"/>
              <a:t>CVS</a:t>
            </a:r>
            <a:r>
              <a:rPr lang="es-ES" sz="8800" dirty="0" smtClean="0">
                <a:solidFill>
                  <a:schemeClr val="bg1">
                    <a:lumMod val="50000"/>
                    <a:lumOff val="50000"/>
                  </a:schemeClr>
                </a:solidFill>
              </a:rPr>
              <a:t>?</a:t>
            </a:r>
            <a:endParaRPr lang="ca-ES" sz="8800" dirty="0">
              <a:solidFill>
                <a:schemeClr val="bg1">
                  <a:lumMod val="50000"/>
                  <a:lumOff val="50000"/>
                </a:schemeClr>
              </a:solidFill>
            </a:endParaRPr>
          </a:p>
        </p:txBody>
      </p:sp>
    </p:spTree>
    <p:extLst>
      <p:ext uri="{BB962C8B-B14F-4D97-AF65-F5344CB8AC3E}">
        <p14:creationId xmlns:p14="http://schemas.microsoft.com/office/powerpoint/2010/main" val="18675645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err="1" smtClean="0">
                <a:solidFill>
                  <a:schemeClr val="bg1">
                    <a:lumMod val="50000"/>
                    <a:lumOff val="50000"/>
                  </a:schemeClr>
                </a:solidFill>
              </a:rPr>
              <a:t>whot’s</a:t>
            </a:r>
            <a:r>
              <a:rPr lang="es-ES" sz="4800" dirty="0" smtClean="0">
                <a:solidFill>
                  <a:schemeClr val="bg1">
                    <a:lumMod val="50000"/>
                    <a:lumOff val="50000"/>
                  </a:schemeClr>
                </a:solidFill>
              </a:rPr>
              <a:t> </a:t>
            </a:r>
            <a:r>
              <a:rPr lang="es-ES" sz="4800" dirty="0" smtClean="0"/>
              <a:t>CVS</a:t>
            </a:r>
            <a:r>
              <a:rPr lang="es-ES" sz="4800" dirty="0" smtClean="0">
                <a:solidFill>
                  <a:schemeClr val="bg1">
                    <a:lumMod val="50000"/>
                    <a:lumOff val="50000"/>
                  </a:schemeClr>
                </a:solidFill>
              </a:rPr>
              <a:t>?</a:t>
            </a:r>
            <a:endParaRPr lang="ca-ES" sz="4800" dirty="0">
              <a:solidFill>
                <a:schemeClr val="bg1">
                  <a:lumMod val="50000"/>
                  <a:lumOff val="50000"/>
                </a:schemeClr>
              </a:solidFill>
            </a:endParaRPr>
          </a:p>
        </p:txBody>
      </p:sp>
      <p:sp>
        <p:nvSpPr>
          <p:cNvPr id="2" name="1 Elipse"/>
          <p:cNvSpPr/>
          <p:nvPr/>
        </p:nvSpPr>
        <p:spPr>
          <a:xfrm>
            <a:off x="3779912" y="1916832"/>
            <a:ext cx="1512168" cy="15121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3" name="2 CuadroTexto"/>
          <p:cNvSpPr txBox="1"/>
          <p:nvPr/>
        </p:nvSpPr>
        <p:spPr>
          <a:xfrm>
            <a:off x="3941488" y="2492896"/>
            <a:ext cx="1181862" cy="369332"/>
          </a:xfrm>
          <a:prstGeom prst="rect">
            <a:avLst/>
          </a:prstGeom>
          <a:noFill/>
        </p:spPr>
        <p:txBody>
          <a:bodyPr wrap="none" rtlCol="0">
            <a:spAutoFit/>
          </a:bodyPr>
          <a:lstStyle/>
          <a:p>
            <a:r>
              <a:rPr lang="es-ES" dirty="0" smtClean="0"/>
              <a:t>CVS server</a:t>
            </a:r>
            <a:endParaRPr lang="ca-ES" dirty="0"/>
          </a:p>
        </p:txBody>
      </p:sp>
      <p:sp>
        <p:nvSpPr>
          <p:cNvPr id="5" name="4 Elipse"/>
          <p:cNvSpPr/>
          <p:nvPr/>
        </p:nvSpPr>
        <p:spPr>
          <a:xfrm>
            <a:off x="1043608" y="4797152"/>
            <a:ext cx="1512168" cy="15121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6" name="5 CuadroTexto"/>
          <p:cNvSpPr txBox="1"/>
          <p:nvPr/>
        </p:nvSpPr>
        <p:spPr>
          <a:xfrm>
            <a:off x="1043608" y="5368570"/>
            <a:ext cx="1512168" cy="369332"/>
          </a:xfrm>
          <a:prstGeom prst="rect">
            <a:avLst/>
          </a:prstGeom>
          <a:noFill/>
        </p:spPr>
        <p:txBody>
          <a:bodyPr wrap="square" rtlCol="0">
            <a:spAutoFit/>
          </a:bodyPr>
          <a:lstStyle/>
          <a:p>
            <a:pPr algn="ctr"/>
            <a:r>
              <a:rPr lang="es-ES" dirty="0" err="1" smtClean="0"/>
              <a:t>you</a:t>
            </a:r>
            <a:endParaRPr lang="ca-ES" dirty="0"/>
          </a:p>
        </p:txBody>
      </p:sp>
      <p:sp>
        <p:nvSpPr>
          <p:cNvPr id="7" name="6 Elipse"/>
          <p:cNvSpPr/>
          <p:nvPr/>
        </p:nvSpPr>
        <p:spPr>
          <a:xfrm>
            <a:off x="2843808" y="4797152"/>
            <a:ext cx="1512168" cy="15121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8" name="7 CuadroTexto"/>
          <p:cNvSpPr txBox="1"/>
          <p:nvPr/>
        </p:nvSpPr>
        <p:spPr>
          <a:xfrm>
            <a:off x="2843808" y="5229200"/>
            <a:ext cx="1512168" cy="646331"/>
          </a:xfrm>
          <a:prstGeom prst="rect">
            <a:avLst/>
          </a:prstGeom>
          <a:noFill/>
        </p:spPr>
        <p:txBody>
          <a:bodyPr wrap="square" rtlCol="0">
            <a:spAutoFit/>
          </a:bodyPr>
          <a:lstStyle/>
          <a:p>
            <a:pPr algn="ctr"/>
            <a:r>
              <a:rPr lang="es-ES" dirty="0" err="1" smtClean="0"/>
              <a:t>your</a:t>
            </a:r>
            <a:r>
              <a:rPr lang="es-ES" dirty="0" smtClean="0"/>
              <a:t> </a:t>
            </a:r>
            <a:r>
              <a:rPr lang="es-ES" dirty="0" err="1" smtClean="0"/>
              <a:t>teammate</a:t>
            </a:r>
            <a:endParaRPr lang="ca-ES" dirty="0"/>
          </a:p>
        </p:txBody>
      </p:sp>
      <p:sp>
        <p:nvSpPr>
          <p:cNvPr id="9" name="8 Elipse"/>
          <p:cNvSpPr/>
          <p:nvPr/>
        </p:nvSpPr>
        <p:spPr>
          <a:xfrm>
            <a:off x="4644008" y="4775694"/>
            <a:ext cx="1512168" cy="15121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0" name="9 CuadroTexto"/>
          <p:cNvSpPr txBox="1"/>
          <p:nvPr/>
        </p:nvSpPr>
        <p:spPr>
          <a:xfrm>
            <a:off x="4644008" y="5229200"/>
            <a:ext cx="1512168" cy="646331"/>
          </a:xfrm>
          <a:prstGeom prst="rect">
            <a:avLst/>
          </a:prstGeom>
          <a:noFill/>
        </p:spPr>
        <p:txBody>
          <a:bodyPr wrap="square" rtlCol="0">
            <a:spAutoFit/>
          </a:bodyPr>
          <a:lstStyle/>
          <a:p>
            <a:pPr algn="ctr"/>
            <a:r>
              <a:rPr lang="es-ES" dirty="0" err="1" smtClean="0"/>
              <a:t>another</a:t>
            </a:r>
            <a:r>
              <a:rPr lang="es-ES" dirty="0" smtClean="0"/>
              <a:t> </a:t>
            </a:r>
            <a:r>
              <a:rPr lang="es-ES" dirty="0" err="1" smtClean="0"/>
              <a:t>teammate</a:t>
            </a:r>
            <a:endParaRPr lang="ca-ES" dirty="0"/>
          </a:p>
        </p:txBody>
      </p:sp>
      <p:sp>
        <p:nvSpPr>
          <p:cNvPr id="11" name="10 Elipse"/>
          <p:cNvSpPr/>
          <p:nvPr/>
        </p:nvSpPr>
        <p:spPr>
          <a:xfrm>
            <a:off x="6372200" y="4775694"/>
            <a:ext cx="1512168" cy="15121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2" name="11 CuadroTexto"/>
          <p:cNvSpPr txBox="1"/>
          <p:nvPr/>
        </p:nvSpPr>
        <p:spPr>
          <a:xfrm>
            <a:off x="6372200" y="5229200"/>
            <a:ext cx="1512168" cy="646331"/>
          </a:xfrm>
          <a:prstGeom prst="rect">
            <a:avLst/>
          </a:prstGeom>
          <a:noFill/>
        </p:spPr>
        <p:txBody>
          <a:bodyPr wrap="square" rtlCol="0">
            <a:spAutoFit/>
          </a:bodyPr>
          <a:lstStyle/>
          <a:p>
            <a:pPr algn="ctr"/>
            <a:r>
              <a:rPr lang="es-ES" dirty="0" smtClean="0"/>
              <a:t>a visual </a:t>
            </a:r>
            <a:r>
              <a:rPr lang="es-ES" dirty="0" err="1" smtClean="0"/>
              <a:t>designer</a:t>
            </a:r>
            <a:endParaRPr lang="ca-ES" dirty="0"/>
          </a:p>
        </p:txBody>
      </p:sp>
      <p:cxnSp>
        <p:nvCxnSpPr>
          <p:cNvPr id="14" name="13 Conector recto de flecha"/>
          <p:cNvCxnSpPr>
            <a:stCxn id="5" idx="7"/>
          </p:cNvCxnSpPr>
          <p:nvPr/>
        </p:nvCxnSpPr>
        <p:spPr>
          <a:xfrm flipV="1">
            <a:off x="2334324" y="3429000"/>
            <a:ext cx="1445588" cy="158960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14 Conector recto de flecha"/>
          <p:cNvCxnSpPr>
            <a:stCxn id="7" idx="0"/>
          </p:cNvCxnSpPr>
          <p:nvPr/>
        </p:nvCxnSpPr>
        <p:spPr>
          <a:xfrm flipV="1">
            <a:off x="3599892" y="3581400"/>
            <a:ext cx="612068" cy="121575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17 Conector recto de flecha"/>
          <p:cNvCxnSpPr>
            <a:stCxn id="9" idx="0"/>
          </p:cNvCxnSpPr>
          <p:nvPr/>
        </p:nvCxnSpPr>
        <p:spPr>
          <a:xfrm flipH="1" flipV="1">
            <a:off x="4932040" y="3581400"/>
            <a:ext cx="468052" cy="119429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20 Conector recto de flecha"/>
          <p:cNvCxnSpPr>
            <a:stCxn id="11" idx="1"/>
          </p:cNvCxnSpPr>
          <p:nvPr/>
        </p:nvCxnSpPr>
        <p:spPr>
          <a:xfrm flipH="1" flipV="1">
            <a:off x="5292080" y="3429000"/>
            <a:ext cx="1301572" cy="156814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24 Conector recto de flecha"/>
          <p:cNvCxnSpPr/>
          <p:nvPr/>
        </p:nvCxnSpPr>
        <p:spPr>
          <a:xfrm>
            <a:off x="5166066" y="3068960"/>
            <a:ext cx="1427586" cy="170673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27 Conector recto de flecha"/>
          <p:cNvCxnSpPr/>
          <p:nvPr/>
        </p:nvCxnSpPr>
        <p:spPr>
          <a:xfrm flipH="1">
            <a:off x="2334324" y="3068960"/>
            <a:ext cx="1571602" cy="170673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30 Conector recto de flecha"/>
          <p:cNvCxnSpPr/>
          <p:nvPr/>
        </p:nvCxnSpPr>
        <p:spPr>
          <a:xfrm flipH="1">
            <a:off x="3452824" y="3340516"/>
            <a:ext cx="720080" cy="136815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39 Conector recto de flecha"/>
          <p:cNvCxnSpPr/>
          <p:nvPr/>
        </p:nvCxnSpPr>
        <p:spPr>
          <a:xfrm>
            <a:off x="4948516" y="3299326"/>
            <a:ext cx="576064" cy="136815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8816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err="1" smtClean="0">
                <a:solidFill>
                  <a:schemeClr val="bg1">
                    <a:lumMod val="50000"/>
                    <a:lumOff val="50000"/>
                  </a:schemeClr>
                </a:solidFill>
              </a:rPr>
              <a:t>whot’s</a:t>
            </a:r>
            <a:r>
              <a:rPr lang="es-ES" sz="4800" dirty="0" smtClean="0">
                <a:solidFill>
                  <a:schemeClr val="bg1">
                    <a:lumMod val="50000"/>
                    <a:lumOff val="50000"/>
                  </a:schemeClr>
                </a:solidFill>
              </a:rPr>
              <a:t> </a:t>
            </a:r>
            <a:r>
              <a:rPr lang="es-ES" sz="4800" dirty="0" smtClean="0"/>
              <a:t>GIT</a:t>
            </a:r>
            <a:r>
              <a:rPr lang="es-ES" sz="4800" dirty="0" smtClean="0">
                <a:solidFill>
                  <a:schemeClr val="bg1">
                    <a:lumMod val="50000"/>
                    <a:lumOff val="50000"/>
                  </a:schemeClr>
                </a:solidFill>
              </a:rPr>
              <a:t>?</a:t>
            </a:r>
            <a:endParaRPr lang="ca-ES" sz="4800" dirty="0">
              <a:solidFill>
                <a:schemeClr val="bg1">
                  <a:lumMod val="50000"/>
                  <a:lumOff val="50000"/>
                </a:schemeClr>
              </a:solidFill>
            </a:endParaRPr>
          </a:p>
        </p:txBody>
      </p:sp>
      <p:sp>
        <p:nvSpPr>
          <p:cNvPr id="5" name="4 Elipse"/>
          <p:cNvSpPr/>
          <p:nvPr/>
        </p:nvSpPr>
        <p:spPr>
          <a:xfrm>
            <a:off x="1832982" y="2739978"/>
            <a:ext cx="1512168" cy="15121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6" name="5 CuadroTexto"/>
          <p:cNvSpPr txBox="1"/>
          <p:nvPr/>
        </p:nvSpPr>
        <p:spPr>
          <a:xfrm>
            <a:off x="1832982" y="3311396"/>
            <a:ext cx="1512168" cy="369332"/>
          </a:xfrm>
          <a:prstGeom prst="rect">
            <a:avLst/>
          </a:prstGeom>
          <a:noFill/>
        </p:spPr>
        <p:txBody>
          <a:bodyPr wrap="square" rtlCol="0">
            <a:spAutoFit/>
          </a:bodyPr>
          <a:lstStyle/>
          <a:p>
            <a:pPr algn="ctr"/>
            <a:r>
              <a:rPr lang="es-ES" dirty="0" err="1" smtClean="0"/>
              <a:t>you</a:t>
            </a:r>
            <a:endParaRPr lang="ca-ES" dirty="0"/>
          </a:p>
        </p:txBody>
      </p:sp>
      <p:sp>
        <p:nvSpPr>
          <p:cNvPr id="7" name="6 Elipse"/>
          <p:cNvSpPr/>
          <p:nvPr/>
        </p:nvSpPr>
        <p:spPr>
          <a:xfrm>
            <a:off x="4829798" y="1844824"/>
            <a:ext cx="1512168" cy="15121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8" name="7 CuadroTexto"/>
          <p:cNvSpPr txBox="1"/>
          <p:nvPr/>
        </p:nvSpPr>
        <p:spPr>
          <a:xfrm>
            <a:off x="4829798" y="2276872"/>
            <a:ext cx="1512168" cy="646331"/>
          </a:xfrm>
          <a:prstGeom prst="rect">
            <a:avLst/>
          </a:prstGeom>
          <a:noFill/>
        </p:spPr>
        <p:txBody>
          <a:bodyPr wrap="square" rtlCol="0">
            <a:spAutoFit/>
          </a:bodyPr>
          <a:lstStyle/>
          <a:p>
            <a:pPr algn="ctr"/>
            <a:r>
              <a:rPr lang="es-ES" dirty="0" err="1" smtClean="0"/>
              <a:t>your</a:t>
            </a:r>
            <a:r>
              <a:rPr lang="es-ES" dirty="0" smtClean="0"/>
              <a:t> </a:t>
            </a:r>
            <a:r>
              <a:rPr lang="es-ES" dirty="0" err="1" smtClean="0"/>
              <a:t>teammate</a:t>
            </a:r>
            <a:endParaRPr lang="ca-ES" dirty="0"/>
          </a:p>
        </p:txBody>
      </p:sp>
      <p:sp>
        <p:nvSpPr>
          <p:cNvPr id="9" name="8 Elipse"/>
          <p:cNvSpPr/>
          <p:nvPr/>
        </p:nvSpPr>
        <p:spPr>
          <a:xfrm>
            <a:off x="3135995" y="4509120"/>
            <a:ext cx="1512168" cy="15121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0" name="9 CuadroTexto"/>
          <p:cNvSpPr txBox="1"/>
          <p:nvPr/>
        </p:nvSpPr>
        <p:spPr>
          <a:xfrm>
            <a:off x="3135995" y="4962626"/>
            <a:ext cx="1512168" cy="646331"/>
          </a:xfrm>
          <a:prstGeom prst="rect">
            <a:avLst/>
          </a:prstGeom>
          <a:noFill/>
        </p:spPr>
        <p:txBody>
          <a:bodyPr wrap="square" rtlCol="0">
            <a:spAutoFit/>
          </a:bodyPr>
          <a:lstStyle/>
          <a:p>
            <a:pPr algn="ctr"/>
            <a:r>
              <a:rPr lang="es-ES" dirty="0" err="1" smtClean="0"/>
              <a:t>another</a:t>
            </a:r>
            <a:r>
              <a:rPr lang="es-ES" dirty="0" smtClean="0"/>
              <a:t> </a:t>
            </a:r>
            <a:r>
              <a:rPr lang="es-ES" dirty="0" err="1" smtClean="0"/>
              <a:t>teammate</a:t>
            </a:r>
            <a:endParaRPr lang="ca-ES" dirty="0"/>
          </a:p>
        </p:txBody>
      </p:sp>
      <p:sp>
        <p:nvSpPr>
          <p:cNvPr id="11" name="10 Elipse"/>
          <p:cNvSpPr/>
          <p:nvPr/>
        </p:nvSpPr>
        <p:spPr>
          <a:xfrm>
            <a:off x="5508104" y="4252146"/>
            <a:ext cx="1512168" cy="15121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2" name="11 CuadroTexto"/>
          <p:cNvSpPr txBox="1"/>
          <p:nvPr/>
        </p:nvSpPr>
        <p:spPr>
          <a:xfrm>
            <a:off x="5508104" y="4705652"/>
            <a:ext cx="1512168" cy="646331"/>
          </a:xfrm>
          <a:prstGeom prst="rect">
            <a:avLst/>
          </a:prstGeom>
          <a:noFill/>
        </p:spPr>
        <p:txBody>
          <a:bodyPr wrap="square" rtlCol="0">
            <a:spAutoFit/>
          </a:bodyPr>
          <a:lstStyle/>
          <a:p>
            <a:pPr algn="ctr"/>
            <a:r>
              <a:rPr lang="es-ES" dirty="0" smtClean="0"/>
              <a:t>a visual </a:t>
            </a:r>
            <a:r>
              <a:rPr lang="es-ES" dirty="0" err="1" smtClean="0"/>
              <a:t>designer</a:t>
            </a:r>
            <a:endParaRPr lang="ca-ES" dirty="0"/>
          </a:p>
        </p:txBody>
      </p:sp>
      <p:cxnSp>
        <p:nvCxnSpPr>
          <p:cNvPr id="14" name="13 Conector recto de flecha"/>
          <p:cNvCxnSpPr/>
          <p:nvPr/>
        </p:nvCxnSpPr>
        <p:spPr>
          <a:xfrm flipV="1">
            <a:off x="3320436" y="2852936"/>
            <a:ext cx="1467588" cy="430789"/>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22 Conector recto de flecha"/>
          <p:cNvCxnSpPr>
            <a:stCxn id="5" idx="6"/>
          </p:cNvCxnSpPr>
          <p:nvPr/>
        </p:nvCxnSpPr>
        <p:spPr>
          <a:xfrm>
            <a:off x="3345150" y="3496062"/>
            <a:ext cx="2162954" cy="101305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25 Conector recto de flecha"/>
          <p:cNvCxnSpPr>
            <a:stCxn id="12" idx="1"/>
          </p:cNvCxnSpPr>
          <p:nvPr/>
        </p:nvCxnSpPr>
        <p:spPr>
          <a:xfrm flipH="1">
            <a:off x="4788024" y="5028818"/>
            <a:ext cx="720080" cy="12837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28 Conector recto de flecha"/>
          <p:cNvCxnSpPr/>
          <p:nvPr/>
        </p:nvCxnSpPr>
        <p:spPr>
          <a:xfrm flipV="1">
            <a:off x="4648163" y="5212126"/>
            <a:ext cx="796755" cy="13985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33 Conector recto de flecha"/>
          <p:cNvCxnSpPr/>
          <p:nvPr/>
        </p:nvCxnSpPr>
        <p:spPr>
          <a:xfrm flipH="1" flipV="1">
            <a:off x="3131840" y="4149080"/>
            <a:ext cx="432048" cy="43204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36 Conector recto de flecha"/>
          <p:cNvCxnSpPr>
            <a:stCxn id="11" idx="0"/>
          </p:cNvCxnSpPr>
          <p:nvPr/>
        </p:nvCxnSpPr>
        <p:spPr>
          <a:xfrm flipH="1" flipV="1">
            <a:off x="5868144" y="3429000"/>
            <a:ext cx="396044" cy="82314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40 Conector recto de flecha"/>
          <p:cNvCxnSpPr/>
          <p:nvPr/>
        </p:nvCxnSpPr>
        <p:spPr>
          <a:xfrm flipH="1">
            <a:off x="4355976" y="3311396"/>
            <a:ext cx="936104" cy="126973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76025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err="1" smtClean="0">
                <a:solidFill>
                  <a:schemeClr val="bg1">
                    <a:lumMod val="50000"/>
                    <a:lumOff val="50000"/>
                  </a:schemeClr>
                </a:solidFill>
              </a:rPr>
              <a:t>whot’s</a:t>
            </a:r>
            <a:r>
              <a:rPr lang="es-ES" sz="4800" dirty="0" smtClean="0">
                <a:solidFill>
                  <a:schemeClr val="bg1">
                    <a:lumMod val="50000"/>
                    <a:lumOff val="50000"/>
                  </a:schemeClr>
                </a:solidFill>
              </a:rPr>
              <a:t> </a:t>
            </a:r>
            <a:r>
              <a:rPr lang="es-ES" sz="4800" dirty="0" smtClean="0"/>
              <a:t>GIT</a:t>
            </a:r>
            <a:r>
              <a:rPr lang="es-ES" sz="4800" dirty="0" smtClean="0">
                <a:solidFill>
                  <a:schemeClr val="bg1">
                    <a:lumMod val="50000"/>
                    <a:lumOff val="50000"/>
                  </a:schemeClr>
                </a:solidFill>
              </a:rPr>
              <a:t>?</a:t>
            </a:r>
            <a:endParaRPr lang="ca-ES" sz="4800" dirty="0">
              <a:solidFill>
                <a:schemeClr val="bg1">
                  <a:lumMod val="50000"/>
                  <a:lumOff val="50000"/>
                </a:schemeClr>
              </a:solidFill>
            </a:endParaRPr>
          </a:p>
        </p:txBody>
      </p:sp>
      <p:sp>
        <p:nvSpPr>
          <p:cNvPr id="2" name="1 Elipse"/>
          <p:cNvSpPr/>
          <p:nvPr/>
        </p:nvSpPr>
        <p:spPr>
          <a:xfrm>
            <a:off x="3779912" y="1916832"/>
            <a:ext cx="1512168" cy="15121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3" name="2 CuadroTexto"/>
          <p:cNvSpPr txBox="1"/>
          <p:nvPr/>
        </p:nvSpPr>
        <p:spPr>
          <a:xfrm>
            <a:off x="3847652" y="2492896"/>
            <a:ext cx="1375569" cy="369332"/>
          </a:xfrm>
          <a:prstGeom prst="rect">
            <a:avLst/>
          </a:prstGeom>
          <a:noFill/>
        </p:spPr>
        <p:txBody>
          <a:bodyPr wrap="none" rtlCol="0">
            <a:spAutoFit/>
          </a:bodyPr>
          <a:lstStyle/>
          <a:p>
            <a:r>
              <a:rPr lang="es-ES" dirty="0" smtClean="0"/>
              <a:t>GIT «server»</a:t>
            </a:r>
            <a:endParaRPr lang="ca-ES" dirty="0"/>
          </a:p>
        </p:txBody>
      </p:sp>
      <p:sp>
        <p:nvSpPr>
          <p:cNvPr id="5" name="4 Elipse"/>
          <p:cNvSpPr/>
          <p:nvPr/>
        </p:nvSpPr>
        <p:spPr>
          <a:xfrm>
            <a:off x="1043608" y="4797152"/>
            <a:ext cx="1512168" cy="15121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6" name="5 CuadroTexto"/>
          <p:cNvSpPr txBox="1"/>
          <p:nvPr/>
        </p:nvSpPr>
        <p:spPr>
          <a:xfrm>
            <a:off x="1043608" y="5368570"/>
            <a:ext cx="1512168" cy="369332"/>
          </a:xfrm>
          <a:prstGeom prst="rect">
            <a:avLst/>
          </a:prstGeom>
          <a:noFill/>
        </p:spPr>
        <p:txBody>
          <a:bodyPr wrap="square" rtlCol="0">
            <a:spAutoFit/>
          </a:bodyPr>
          <a:lstStyle/>
          <a:p>
            <a:pPr algn="ctr"/>
            <a:r>
              <a:rPr lang="es-ES" dirty="0" err="1" smtClean="0"/>
              <a:t>you</a:t>
            </a:r>
            <a:endParaRPr lang="ca-ES" dirty="0"/>
          </a:p>
        </p:txBody>
      </p:sp>
      <p:sp>
        <p:nvSpPr>
          <p:cNvPr id="7" name="6 Elipse"/>
          <p:cNvSpPr/>
          <p:nvPr/>
        </p:nvSpPr>
        <p:spPr>
          <a:xfrm>
            <a:off x="2843808" y="4797152"/>
            <a:ext cx="1512168" cy="15121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8" name="7 CuadroTexto"/>
          <p:cNvSpPr txBox="1"/>
          <p:nvPr/>
        </p:nvSpPr>
        <p:spPr>
          <a:xfrm>
            <a:off x="2843808" y="5229200"/>
            <a:ext cx="1512168" cy="646331"/>
          </a:xfrm>
          <a:prstGeom prst="rect">
            <a:avLst/>
          </a:prstGeom>
          <a:noFill/>
        </p:spPr>
        <p:txBody>
          <a:bodyPr wrap="square" rtlCol="0">
            <a:spAutoFit/>
          </a:bodyPr>
          <a:lstStyle/>
          <a:p>
            <a:pPr algn="ctr"/>
            <a:r>
              <a:rPr lang="es-ES" dirty="0" err="1" smtClean="0"/>
              <a:t>your</a:t>
            </a:r>
            <a:r>
              <a:rPr lang="es-ES" dirty="0" smtClean="0"/>
              <a:t> </a:t>
            </a:r>
            <a:r>
              <a:rPr lang="es-ES" dirty="0" err="1" smtClean="0"/>
              <a:t>teammate</a:t>
            </a:r>
            <a:endParaRPr lang="ca-ES" dirty="0"/>
          </a:p>
        </p:txBody>
      </p:sp>
      <p:sp>
        <p:nvSpPr>
          <p:cNvPr id="9" name="8 Elipse"/>
          <p:cNvSpPr/>
          <p:nvPr/>
        </p:nvSpPr>
        <p:spPr>
          <a:xfrm>
            <a:off x="4644008" y="4775694"/>
            <a:ext cx="1512168" cy="15121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0" name="9 CuadroTexto"/>
          <p:cNvSpPr txBox="1"/>
          <p:nvPr/>
        </p:nvSpPr>
        <p:spPr>
          <a:xfrm>
            <a:off x="4644008" y="5229200"/>
            <a:ext cx="1512168" cy="646331"/>
          </a:xfrm>
          <a:prstGeom prst="rect">
            <a:avLst/>
          </a:prstGeom>
          <a:noFill/>
        </p:spPr>
        <p:txBody>
          <a:bodyPr wrap="square" rtlCol="0">
            <a:spAutoFit/>
          </a:bodyPr>
          <a:lstStyle/>
          <a:p>
            <a:pPr algn="ctr"/>
            <a:r>
              <a:rPr lang="es-ES" dirty="0" err="1" smtClean="0"/>
              <a:t>another</a:t>
            </a:r>
            <a:r>
              <a:rPr lang="es-ES" dirty="0" smtClean="0"/>
              <a:t> </a:t>
            </a:r>
            <a:r>
              <a:rPr lang="es-ES" dirty="0" err="1" smtClean="0"/>
              <a:t>teammate</a:t>
            </a:r>
            <a:endParaRPr lang="ca-ES" dirty="0"/>
          </a:p>
        </p:txBody>
      </p:sp>
      <p:sp>
        <p:nvSpPr>
          <p:cNvPr id="11" name="10 Elipse"/>
          <p:cNvSpPr/>
          <p:nvPr/>
        </p:nvSpPr>
        <p:spPr>
          <a:xfrm>
            <a:off x="6372200" y="4775694"/>
            <a:ext cx="1512168" cy="15121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2" name="11 CuadroTexto"/>
          <p:cNvSpPr txBox="1"/>
          <p:nvPr/>
        </p:nvSpPr>
        <p:spPr>
          <a:xfrm>
            <a:off x="6372200" y="5229200"/>
            <a:ext cx="1512168" cy="646331"/>
          </a:xfrm>
          <a:prstGeom prst="rect">
            <a:avLst/>
          </a:prstGeom>
          <a:noFill/>
        </p:spPr>
        <p:txBody>
          <a:bodyPr wrap="square" rtlCol="0">
            <a:spAutoFit/>
          </a:bodyPr>
          <a:lstStyle/>
          <a:p>
            <a:pPr algn="ctr"/>
            <a:r>
              <a:rPr lang="es-ES" dirty="0" smtClean="0"/>
              <a:t>a visual </a:t>
            </a:r>
            <a:r>
              <a:rPr lang="es-ES" dirty="0" err="1" smtClean="0"/>
              <a:t>designer</a:t>
            </a:r>
            <a:endParaRPr lang="ca-ES" dirty="0"/>
          </a:p>
        </p:txBody>
      </p:sp>
      <p:cxnSp>
        <p:nvCxnSpPr>
          <p:cNvPr id="14" name="13 Conector recto de flecha"/>
          <p:cNvCxnSpPr>
            <a:stCxn id="5" idx="7"/>
          </p:cNvCxnSpPr>
          <p:nvPr/>
        </p:nvCxnSpPr>
        <p:spPr>
          <a:xfrm flipV="1">
            <a:off x="2334324" y="3429000"/>
            <a:ext cx="1445588" cy="158960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14 Conector recto de flecha"/>
          <p:cNvCxnSpPr>
            <a:stCxn id="7" idx="0"/>
          </p:cNvCxnSpPr>
          <p:nvPr/>
        </p:nvCxnSpPr>
        <p:spPr>
          <a:xfrm flipV="1">
            <a:off x="3599892" y="3581400"/>
            <a:ext cx="612068" cy="121575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17 Conector recto de flecha"/>
          <p:cNvCxnSpPr>
            <a:stCxn id="9" idx="0"/>
          </p:cNvCxnSpPr>
          <p:nvPr/>
        </p:nvCxnSpPr>
        <p:spPr>
          <a:xfrm flipH="1" flipV="1">
            <a:off x="4932040" y="3581400"/>
            <a:ext cx="468052" cy="119429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20 Conector recto de flecha"/>
          <p:cNvCxnSpPr>
            <a:stCxn id="11" idx="1"/>
          </p:cNvCxnSpPr>
          <p:nvPr/>
        </p:nvCxnSpPr>
        <p:spPr>
          <a:xfrm flipH="1" flipV="1">
            <a:off x="5292080" y="3429000"/>
            <a:ext cx="1301572" cy="156814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24 Conector recto de flecha"/>
          <p:cNvCxnSpPr/>
          <p:nvPr/>
        </p:nvCxnSpPr>
        <p:spPr>
          <a:xfrm>
            <a:off x="5166066" y="3068960"/>
            <a:ext cx="1427586" cy="170673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27 Conector recto de flecha"/>
          <p:cNvCxnSpPr/>
          <p:nvPr/>
        </p:nvCxnSpPr>
        <p:spPr>
          <a:xfrm flipH="1">
            <a:off x="2334324" y="3068960"/>
            <a:ext cx="1571602" cy="170673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30 Conector recto de flecha"/>
          <p:cNvCxnSpPr/>
          <p:nvPr/>
        </p:nvCxnSpPr>
        <p:spPr>
          <a:xfrm flipH="1">
            <a:off x="3452824" y="3340516"/>
            <a:ext cx="720080" cy="136815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39 Conector recto de flecha"/>
          <p:cNvCxnSpPr/>
          <p:nvPr/>
        </p:nvCxnSpPr>
        <p:spPr>
          <a:xfrm>
            <a:off x="4948516" y="3299326"/>
            <a:ext cx="576064" cy="136815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1175879"/>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293</TotalTime>
  <Words>515</Words>
  <Application>Microsoft Office PowerPoint</Application>
  <PresentationFormat>Presentación en pantalla (4:3)</PresentationFormat>
  <Paragraphs>146</Paragraphs>
  <Slides>33</Slides>
  <Notes>0</Notes>
  <HiddenSlides>0</HiddenSlides>
  <MMClips>0</MMClips>
  <ScaleCrop>false</ScaleCrop>
  <HeadingPairs>
    <vt:vector size="4" baseType="variant">
      <vt:variant>
        <vt:lpstr>Tema</vt:lpstr>
      </vt:variant>
      <vt:variant>
        <vt:i4>1</vt:i4>
      </vt:variant>
      <vt:variant>
        <vt:lpstr>Títulos de diapositiva</vt:lpstr>
      </vt:variant>
      <vt:variant>
        <vt:i4>33</vt:i4>
      </vt:variant>
    </vt:vector>
  </HeadingPairs>
  <TitlesOfParts>
    <vt:vector size="34" baseType="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Fewlaps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Roc Boronat</dc:creator>
  <cp:lastModifiedBy>Roc Boronat</cp:lastModifiedBy>
  <cp:revision>22</cp:revision>
  <dcterms:created xsi:type="dcterms:W3CDTF">2017-02-17T16:13:19Z</dcterms:created>
  <dcterms:modified xsi:type="dcterms:W3CDTF">2017-02-20T02:50:51Z</dcterms:modified>
</cp:coreProperties>
</file>