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2" r:id="rId17"/>
    <p:sldId id="274" r:id="rId18"/>
    <p:sldId id="271" r:id="rId19"/>
  </p:sldIdLst>
  <p:sldSz cx="9144000" cy="6858000" type="screen4x3"/>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28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ca-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989669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117382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ca-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3730513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09883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038373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4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892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7" name="6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8" name="7 Marcador de pie de página"/>
          <p:cNvSpPr>
            <a:spLocks noGrp="1"/>
          </p:cNvSpPr>
          <p:nvPr>
            <p:ph type="ftr" sz="quarter" idx="11"/>
          </p:nvPr>
        </p:nvSpPr>
        <p:spPr/>
        <p:txBody>
          <a:bodyPr/>
          <a:lstStyle/>
          <a:p>
            <a:endParaRPr lang="ca-ES"/>
          </a:p>
        </p:txBody>
      </p:sp>
      <p:sp>
        <p:nvSpPr>
          <p:cNvPr id="9" name="8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97481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4" name="3 Marcador de pie de página"/>
          <p:cNvSpPr>
            <a:spLocks noGrp="1"/>
          </p:cNvSpPr>
          <p:nvPr>
            <p:ph type="ftr" sz="quarter" idx="11"/>
          </p:nvPr>
        </p:nvSpPr>
        <p:spPr/>
        <p:txBody>
          <a:bodyPr/>
          <a:lstStyle/>
          <a:p>
            <a:endParaRPr lang="ca-ES"/>
          </a:p>
        </p:txBody>
      </p:sp>
      <p:sp>
        <p:nvSpPr>
          <p:cNvPr id="5" name="4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399276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3" name="2 Marcador de pie de página"/>
          <p:cNvSpPr>
            <a:spLocks noGrp="1"/>
          </p:cNvSpPr>
          <p:nvPr>
            <p:ph type="ftr" sz="quarter" idx="11"/>
          </p:nvPr>
        </p:nvSpPr>
        <p:spPr/>
        <p:txBody>
          <a:bodyPr/>
          <a:lstStyle/>
          <a:p>
            <a:endParaRPr lang="ca-ES"/>
          </a:p>
        </p:txBody>
      </p:sp>
      <p:sp>
        <p:nvSpPr>
          <p:cNvPr id="4" name="3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44744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ca-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41748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ca-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A67AB52-751A-447E-9F7C-2F1F1E6CEC1D}" type="datetimeFigureOut">
              <a:rPr lang="ca-ES" smtClean="0"/>
              <a:t>17/2/2017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637300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7AB52-751A-447E-9F7C-2F1F1E6CEC1D}" type="datetimeFigureOut">
              <a:rPr lang="ca-ES" smtClean="0"/>
              <a:t>17/2/2017</a:t>
            </a:fld>
            <a:endParaRPr lang="ca-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2E7BC-5D59-40C3-A305-4A40D444AF3A}" type="slidenum">
              <a:rPr lang="ca-ES" smtClean="0"/>
              <a:t>‹Nº›</a:t>
            </a:fld>
            <a:endParaRPr lang="ca-ES"/>
          </a:p>
        </p:txBody>
      </p:sp>
    </p:spTree>
    <p:extLst>
      <p:ext uri="{BB962C8B-B14F-4D97-AF65-F5344CB8AC3E}">
        <p14:creationId xmlns:p14="http://schemas.microsoft.com/office/powerpoint/2010/main" val="126838072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2054458"/>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from</a:t>
            </a:r>
            <a:r>
              <a:rPr lang="es-ES" sz="8800" dirty="0" smtClean="0">
                <a:solidFill>
                  <a:schemeClr val="bg1">
                    <a:lumMod val="50000"/>
                    <a:lumOff val="50000"/>
                  </a:schemeClr>
                </a:solidFill>
              </a:rPr>
              <a:t> </a:t>
            </a:r>
            <a:r>
              <a:rPr lang="es-ES" sz="8800" dirty="0" smtClean="0"/>
              <a:t>CVS </a:t>
            </a:r>
            <a:r>
              <a:rPr lang="es-ES" sz="8800" dirty="0" err="1" smtClean="0">
                <a:solidFill>
                  <a:schemeClr val="bg1">
                    <a:lumMod val="50000"/>
                    <a:lumOff val="50000"/>
                  </a:schemeClr>
                </a:solidFill>
              </a:rPr>
              <a:t>to</a:t>
            </a:r>
            <a:r>
              <a:rPr lang="es-ES" sz="8800" dirty="0" smtClean="0">
                <a:solidFill>
                  <a:schemeClr val="bg1">
                    <a:lumMod val="50000"/>
                    <a:lumOff val="50000"/>
                  </a:schemeClr>
                </a:solidFill>
              </a:rPr>
              <a:t> </a:t>
            </a:r>
            <a:r>
              <a:rPr lang="es-ES" sz="8800" dirty="0" smtClean="0"/>
              <a:t>GIT</a:t>
            </a:r>
            <a:endParaRPr lang="ca-ES" sz="8800" dirty="0"/>
          </a:p>
        </p:txBody>
      </p:sp>
    </p:spTree>
    <p:extLst>
      <p:ext uri="{BB962C8B-B14F-4D97-AF65-F5344CB8AC3E}">
        <p14:creationId xmlns:p14="http://schemas.microsoft.com/office/powerpoint/2010/main" val="783149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so… </a:t>
            </a:r>
            <a:r>
              <a:rPr lang="es-ES" sz="4800" dirty="0" err="1" smtClean="0"/>
              <a:t>differences</a:t>
            </a:r>
            <a:r>
              <a:rPr lang="es-ES" sz="4800" dirty="0" smtClean="0"/>
              <a:t>?</a:t>
            </a:r>
            <a:endParaRPr lang="ca-ES" sz="4800" dirty="0"/>
          </a:p>
        </p:txBody>
      </p:sp>
      <p:sp>
        <p:nvSpPr>
          <p:cNvPr id="22" name="21 CuadroTexto"/>
          <p:cNvSpPr txBox="1"/>
          <p:nvPr/>
        </p:nvSpPr>
        <p:spPr>
          <a:xfrm>
            <a:off x="557808" y="2207436"/>
            <a:ext cx="3456384" cy="830997"/>
          </a:xfrm>
          <a:prstGeom prst="rect">
            <a:avLst/>
          </a:prstGeom>
          <a:noFill/>
        </p:spPr>
        <p:txBody>
          <a:bodyPr wrap="square" rtlCol="0">
            <a:spAutoFit/>
          </a:bodyPr>
          <a:lstStyle/>
          <a:p>
            <a:pPr algn="ctr"/>
            <a:r>
              <a:rPr lang="es-ES" sz="4800" dirty="0" smtClean="0"/>
              <a:t>CVS</a:t>
            </a:r>
            <a:endParaRPr lang="ca-ES" sz="4800" dirty="0"/>
          </a:p>
        </p:txBody>
      </p:sp>
      <p:sp>
        <p:nvSpPr>
          <p:cNvPr id="23" name="22 CuadroTexto"/>
          <p:cNvSpPr txBox="1"/>
          <p:nvPr/>
        </p:nvSpPr>
        <p:spPr>
          <a:xfrm>
            <a:off x="5129808" y="2207435"/>
            <a:ext cx="3456384" cy="830997"/>
          </a:xfrm>
          <a:prstGeom prst="rect">
            <a:avLst/>
          </a:prstGeom>
          <a:noFill/>
        </p:spPr>
        <p:txBody>
          <a:bodyPr wrap="square" rtlCol="0">
            <a:spAutoFit/>
          </a:bodyPr>
          <a:lstStyle/>
          <a:p>
            <a:pPr algn="ctr"/>
            <a:r>
              <a:rPr lang="es-ES" sz="4800" dirty="0" smtClean="0"/>
              <a:t>GIT</a:t>
            </a:r>
            <a:endParaRPr lang="ca-ES" sz="4800" dirty="0"/>
          </a:p>
        </p:txBody>
      </p:sp>
      <p:sp>
        <p:nvSpPr>
          <p:cNvPr id="38" name="37 CuadroTexto"/>
          <p:cNvSpPr txBox="1"/>
          <p:nvPr/>
        </p:nvSpPr>
        <p:spPr>
          <a:xfrm>
            <a:off x="0" y="3067048"/>
            <a:ext cx="4572000" cy="2677656"/>
          </a:xfrm>
          <a:prstGeom prst="rect">
            <a:avLst/>
          </a:prstGeom>
          <a:noFill/>
        </p:spPr>
        <p:txBody>
          <a:bodyPr wrap="square" rtlCol="0">
            <a:spAutoFit/>
          </a:bodyPr>
          <a:lstStyle/>
          <a:p>
            <a:pPr algn="ctr"/>
            <a:r>
              <a:rPr lang="es-ES" sz="2800" dirty="0" err="1" smtClean="0"/>
              <a:t>commit</a:t>
            </a:r>
            <a:r>
              <a:rPr lang="es-ES" sz="2800" dirty="0" smtClean="0"/>
              <a:t> </a:t>
            </a:r>
            <a:r>
              <a:rPr lang="es-ES" sz="2800" dirty="0" err="1" smtClean="0"/>
              <a:t>goes</a:t>
            </a:r>
            <a:r>
              <a:rPr lang="es-ES" sz="2800" dirty="0" smtClean="0"/>
              <a:t> </a:t>
            </a:r>
            <a:r>
              <a:rPr lang="es-ES" sz="2800" dirty="0" err="1" smtClean="0"/>
              <a:t>to</a:t>
            </a:r>
            <a:r>
              <a:rPr lang="es-ES" sz="2800" dirty="0" smtClean="0"/>
              <a:t> server</a:t>
            </a:r>
          </a:p>
          <a:p>
            <a:pPr algn="ctr"/>
            <a:r>
              <a:rPr lang="es-ES" sz="2800" dirty="0" err="1" smtClean="0">
                <a:solidFill>
                  <a:schemeClr val="bg1">
                    <a:lumMod val="50000"/>
                    <a:lumOff val="50000"/>
                  </a:schemeClr>
                </a:solidFill>
              </a:rPr>
              <a:t>branch</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tag</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problems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t>the</a:t>
            </a:r>
            <a:r>
              <a:rPr lang="es-ES" sz="2800" dirty="0" smtClean="0"/>
              <a:t> data </a:t>
            </a:r>
            <a:r>
              <a:rPr lang="es-ES" sz="2800" dirty="0" err="1" smtClean="0"/>
              <a:t>is</a:t>
            </a:r>
            <a:r>
              <a:rPr lang="es-ES" sz="2800" dirty="0" smtClean="0"/>
              <a:t> in </a:t>
            </a:r>
            <a:r>
              <a:rPr lang="es-ES" sz="2800" dirty="0" err="1" smtClean="0"/>
              <a:t>several</a:t>
            </a:r>
            <a:r>
              <a:rPr lang="es-ES" sz="2800" dirty="0" smtClean="0"/>
              <a:t> places</a:t>
            </a:r>
            <a:endParaRPr lang="ca-ES" sz="2800" dirty="0" smtClean="0"/>
          </a:p>
          <a:p>
            <a:pPr algn="ctr"/>
            <a:r>
              <a:rPr lang="es-ES" sz="2800" dirty="0" err="1" smtClean="0"/>
              <a:t>you</a:t>
            </a:r>
            <a:r>
              <a:rPr lang="es-ES" sz="2800" dirty="0" smtClean="0"/>
              <a:t> </a:t>
            </a:r>
            <a:r>
              <a:rPr lang="es-ES" sz="2800" dirty="0" err="1" smtClean="0"/>
              <a:t>need</a:t>
            </a:r>
            <a:r>
              <a:rPr lang="es-ES" sz="2800" dirty="0" smtClean="0"/>
              <a:t> internet</a:t>
            </a:r>
            <a:endParaRPr lang="ca-ES" sz="2800" dirty="0" smtClean="0"/>
          </a:p>
        </p:txBody>
      </p:sp>
      <p:sp>
        <p:nvSpPr>
          <p:cNvPr id="39" name="38 CuadroTexto"/>
          <p:cNvSpPr txBox="1"/>
          <p:nvPr/>
        </p:nvSpPr>
        <p:spPr>
          <a:xfrm>
            <a:off x="4572000" y="3068960"/>
            <a:ext cx="4572000" cy="2677656"/>
          </a:xfrm>
          <a:prstGeom prst="rect">
            <a:avLst/>
          </a:prstGeom>
          <a:noFill/>
        </p:spPr>
        <p:txBody>
          <a:bodyPr wrap="square" rtlCol="0">
            <a:spAutoFit/>
          </a:bodyPr>
          <a:lstStyle/>
          <a:p>
            <a:pPr algn="ctr"/>
            <a:r>
              <a:rPr lang="es-ES" sz="2800" dirty="0" err="1" smtClean="0"/>
              <a:t>commit</a:t>
            </a:r>
            <a:r>
              <a:rPr lang="es-ES" sz="2800" dirty="0" smtClean="0"/>
              <a:t> </a:t>
            </a:r>
            <a:r>
              <a:rPr lang="es-ES" sz="2800" dirty="0" err="1" smtClean="0"/>
              <a:t>goes</a:t>
            </a:r>
            <a:r>
              <a:rPr lang="es-ES" sz="2800" dirty="0" smtClean="0"/>
              <a:t> </a:t>
            </a:r>
            <a:r>
              <a:rPr lang="es-ES" sz="2800" dirty="0" err="1" smtClean="0"/>
              <a:t>to</a:t>
            </a:r>
            <a:r>
              <a:rPr lang="es-ES" sz="2800" dirty="0" smtClean="0"/>
              <a:t> </a:t>
            </a:r>
            <a:r>
              <a:rPr lang="es-ES" sz="2800" dirty="0" err="1" smtClean="0"/>
              <a:t>localhost</a:t>
            </a:r>
            <a:endParaRPr lang="es-ES" sz="2800" dirty="0" smtClean="0"/>
          </a:p>
          <a:p>
            <a:pPr algn="ctr"/>
            <a:r>
              <a:rPr lang="es-ES" sz="2800" dirty="0" err="1" smtClean="0">
                <a:solidFill>
                  <a:schemeClr val="bg1">
                    <a:lumMod val="50000"/>
                    <a:lumOff val="50000"/>
                  </a:schemeClr>
                </a:solidFill>
              </a:rPr>
              <a:t>branch</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tag</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problems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t>whole</a:t>
            </a:r>
            <a:r>
              <a:rPr lang="es-ES" sz="2800" dirty="0" smtClean="0"/>
              <a:t> </a:t>
            </a:r>
            <a:r>
              <a:rPr lang="es-ES" sz="2800" dirty="0" err="1" smtClean="0"/>
              <a:t>history</a:t>
            </a:r>
            <a:r>
              <a:rPr lang="es-ES" sz="2800" dirty="0" smtClean="0"/>
              <a:t> </a:t>
            </a:r>
            <a:r>
              <a:rPr lang="es-ES" sz="2800" dirty="0" err="1" smtClean="0"/>
              <a:t>is</a:t>
            </a:r>
            <a:r>
              <a:rPr lang="es-ES" sz="2800" dirty="0" smtClean="0"/>
              <a:t> in </a:t>
            </a:r>
            <a:r>
              <a:rPr lang="es-ES" sz="2800" dirty="0" err="1" smtClean="0"/>
              <a:t>the</a:t>
            </a:r>
            <a:r>
              <a:rPr lang="es-ES" sz="2800" dirty="0" smtClean="0"/>
              <a:t> .</a:t>
            </a:r>
            <a:r>
              <a:rPr lang="es-ES" sz="2800" dirty="0" err="1" smtClean="0"/>
              <a:t>git</a:t>
            </a:r>
            <a:r>
              <a:rPr lang="es-ES" sz="2800" dirty="0" smtClean="0"/>
              <a:t> file</a:t>
            </a:r>
            <a:endParaRPr lang="es-ES" sz="2800" dirty="0" smtClean="0">
              <a:solidFill>
                <a:schemeClr val="bg1">
                  <a:lumMod val="50000"/>
                  <a:lumOff val="50000"/>
                </a:schemeClr>
              </a:solidFill>
            </a:endParaRPr>
          </a:p>
          <a:p>
            <a:pPr algn="ctr"/>
            <a:r>
              <a:rPr lang="es-ES" sz="2800" dirty="0" err="1" smtClean="0"/>
              <a:t>you</a:t>
            </a:r>
            <a:r>
              <a:rPr lang="es-ES" sz="2800" dirty="0" smtClean="0"/>
              <a:t> </a:t>
            </a:r>
            <a:r>
              <a:rPr lang="es-ES" sz="2800" dirty="0" err="1" smtClean="0"/>
              <a:t>don’t</a:t>
            </a:r>
            <a:r>
              <a:rPr lang="es-ES" sz="2800" dirty="0" smtClean="0"/>
              <a:t> </a:t>
            </a:r>
            <a:r>
              <a:rPr lang="es-ES" sz="2800" dirty="0" err="1" smtClean="0"/>
              <a:t>need</a:t>
            </a:r>
            <a:r>
              <a:rPr lang="es-ES" sz="2800" dirty="0" smtClean="0"/>
              <a:t> internet</a:t>
            </a:r>
            <a:endParaRPr lang="ca-ES" sz="2800" dirty="0" smtClean="0"/>
          </a:p>
        </p:txBody>
      </p:sp>
    </p:spTree>
    <p:extLst>
      <p:ext uri="{BB962C8B-B14F-4D97-AF65-F5344CB8AC3E}">
        <p14:creationId xmlns:p14="http://schemas.microsoft.com/office/powerpoint/2010/main" val="2457916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commit</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318202" y="3268141"/>
            <a:ext cx="6507596" cy="1384995"/>
          </a:xfrm>
          <a:prstGeom prst="rect">
            <a:avLst/>
          </a:prstGeom>
        </p:spPr>
        <p:txBody>
          <a:bodyPr wrap="square">
            <a:spAutoFit/>
          </a:bodyPr>
          <a:lstStyle/>
          <a:p>
            <a:pPr algn="ctr"/>
            <a:r>
              <a:rPr lang="en-US" sz="2800" dirty="0"/>
              <a:t>A single point in the </a:t>
            </a:r>
            <a:r>
              <a:rPr lang="en-US" sz="2800" dirty="0" err="1"/>
              <a:t>Git</a:t>
            </a:r>
            <a:r>
              <a:rPr lang="en-US" sz="2800" dirty="0"/>
              <a:t> </a:t>
            </a:r>
            <a:r>
              <a:rPr lang="en-US" sz="2800" dirty="0" smtClean="0"/>
              <a:t>history. The </a:t>
            </a:r>
            <a:r>
              <a:rPr lang="en-US" sz="2800" dirty="0"/>
              <a:t>entire history of a project is represented as a set of interrelated commits.</a:t>
            </a:r>
            <a:endParaRPr lang="ca-ES" sz="2800" dirty="0"/>
          </a:p>
        </p:txBody>
      </p:sp>
    </p:spTree>
    <p:extLst>
      <p:ext uri="{BB962C8B-B14F-4D97-AF65-F5344CB8AC3E}">
        <p14:creationId xmlns:p14="http://schemas.microsoft.com/office/powerpoint/2010/main" val="827045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branch</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647564" y="3268140"/>
            <a:ext cx="7848872" cy="954107"/>
          </a:xfrm>
          <a:prstGeom prst="rect">
            <a:avLst/>
          </a:prstGeom>
        </p:spPr>
        <p:txBody>
          <a:bodyPr wrap="square">
            <a:spAutoFit/>
          </a:bodyPr>
          <a:lstStyle/>
          <a:p>
            <a:pPr algn="ctr"/>
            <a:r>
              <a:rPr lang="en-US" sz="2800" dirty="0" smtClean="0"/>
              <a:t>An </a:t>
            </a:r>
            <a:r>
              <a:rPr lang="en-US" sz="2800" dirty="0"/>
              <a:t>active line of development</a:t>
            </a:r>
            <a:r>
              <a:rPr lang="en-US" sz="2800" dirty="0" smtClean="0"/>
              <a:t>.</a:t>
            </a:r>
          </a:p>
          <a:p>
            <a:pPr algn="ctr"/>
            <a:r>
              <a:rPr lang="en-US" sz="2800" dirty="0" smtClean="0"/>
              <a:t>Your</a:t>
            </a:r>
            <a:r>
              <a:rPr lang="en-US" sz="2800" dirty="0"/>
              <a:t> working tree is associated with just one </a:t>
            </a:r>
            <a:r>
              <a:rPr lang="en-US" sz="2800" dirty="0" smtClean="0"/>
              <a:t>branch.</a:t>
            </a:r>
            <a:endParaRPr lang="ca-ES" sz="2800" dirty="0"/>
          </a:p>
        </p:txBody>
      </p:sp>
    </p:spTree>
    <p:extLst>
      <p:ext uri="{BB962C8B-B14F-4D97-AF65-F5344CB8AC3E}">
        <p14:creationId xmlns:p14="http://schemas.microsoft.com/office/powerpoint/2010/main" val="2907058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tag</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954107"/>
          </a:xfrm>
          <a:prstGeom prst="rect">
            <a:avLst/>
          </a:prstGeom>
        </p:spPr>
        <p:txBody>
          <a:bodyPr wrap="square">
            <a:spAutoFit/>
          </a:bodyPr>
          <a:lstStyle/>
          <a:p>
            <a:pPr algn="ctr"/>
            <a:r>
              <a:rPr lang="en-US" sz="2800" dirty="0"/>
              <a:t>A tag is most typically used to mark a particular point in the commit ancestry </a:t>
            </a:r>
            <a:r>
              <a:rPr lang="en-US" sz="2800" dirty="0" smtClean="0"/>
              <a:t>chain.</a:t>
            </a:r>
            <a:endParaRPr lang="ca-ES" sz="2800" dirty="0"/>
          </a:p>
        </p:txBody>
      </p:sp>
    </p:spTree>
    <p:extLst>
      <p:ext uri="{BB962C8B-B14F-4D97-AF65-F5344CB8AC3E}">
        <p14:creationId xmlns:p14="http://schemas.microsoft.com/office/powerpoint/2010/main" val="2678879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merge</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3108543"/>
          </a:xfrm>
          <a:prstGeom prst="rect">
            <a:avLst/>
          </a:prstGeom>
        </p:spPr>
        <p:txBody>
          <a:bodyPr wrap="square">
            <a:spAutoFit/>
          </a:bodyPr>
          <a:lstStyle/>
          <a:p>
            <a:pPr algn="ctr"/>
            <a:r>
              <a:rPr lang="en-US" sz="2800" dirty="0"/>
              <a:t>To bring the contents of another branch </a:t>
            </a:r>
            <a:r>
              <a:rPr lang="en-US" sz="2800" dirty="0" smtClean="0"/>
              <a:t>into </a:t>
            </a:r>
            <a:r>
              <a:rPr lang="en-US" sz="2800" dirty="0"/>
              <a:t>the current branch. </a:t>
            </a:r>
            <a:r>
              <a:rPr lang="en-US" sz="2800" dirty="0" smtClean="0"/>
              <a:t>Merging </a:t>
            </a:r>
            <a:r>
              <a:rPr lang="en-US" sz="2800" dirty="0"/>
              <a:t>is performed by an automatic process that identifies changes made since the branches diverged, and then applies all those changes together. In cases where changes conflict, manual intervention may be required to complete the merge.</a:t>
            </a:r>
            <a:endParaRPr lang="ca-ES" sz="2800" dirty="0"/>
          </a:p>
        </p:txBody>
      </p:sp>
    </p:spTree>
    <p:extLst>
      <p:ext uri="{BB962C8B-B14F-4D97-AF65-F5344CB8AC3E}">
        <p14:creationId xmlns:p14="http://schemas.microsoft.com/office/powerpoint/2010/main" val="2581207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60" y="2495042"/>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let’s</a:t>
            </a:r>
            <a:r>
              <a:rPr lang="es-ES" sz="8800" dirty="0" smtClean="0">
                <a:solidFill>
                  <a:schemeClr val="bg1">
                    <a:lumMod val="50000"/>
                    <a:lumOff val="50000"/>
                  </a:schemeClr>
                </a:solidFill>
              </a:rPr>
              <a:t> </a:t>
            </a:r>
            <a:r>
              <a:rPr lang="es-ES" sz="8800" dirty="0" err="1" smtClean="0"/>
              <a:t>play</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Tree>
    <p:extLst>
      <p:ext uri="{BB962C8B-B14F-4D97-AF65-F5344CB8AC3E}">
        <p14:creationId xmlns:p14="http://schemas.microsoft.com/office/powerpoint/2010/main" val="4081701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smtClean="0"/>
              <a:t>ROC VAS PER AQUÍ</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523220"/>
          </a:xfrm>
          <a:prstGeom prst="rect">
            <a:avLst/>
          </a:prstGeom>
        </p:spPr>
        <p:txBody>
          <a:bodyPr wrap="square">
            <a:spAutoFit/>
          </a:bodyPr>
          <a:lstStyle/>
          <a:p>
            <a:pPr algn="ctr"/>
            <a:r>
              <a:rPr lang="es-ES" sz="2800" dirty="0" smtClean="0"/>
              <a:t>ROC VAS PER AQUÍ</a:t>
            </a:r>
            <a:endParaRPr lang="ca-ES" sz="2800" dirty="0"/>
          </a:p>
        </p:txBody>
      </p:sp>
    </p:spTree>
    <p:extLst>
      <p:ext uri="{BB962C8B-B14F-4D97-AF65-F5344CB8AC3E}">
        <p14:creationId xmlns:p14="http://schemas.microsoft.com/office/powerpoint/2010/main" val="1746458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pull</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523220"/>
          </a:xfrm>
          <a:prstGeom prst="rect">
            <a:avLst/>
          </a:prstGeom>
        </p:spPr>
        <p:txBody>
          <a:bodyPr wrap="square">
            <a:spAutoFit/>
          </a:bodyPr>
          <a:lstStyle/>
          <a:p>
            <a:pPr algn="ctr"/>
            <a:r>
              <a:rPr lang="en-US" sz="2800" dirty="0" smtClean="0"/>
              <a:t>To</a:t>
            </a:r>
            <a:r>
              <a:rPr lang="en-US" sz="2800" dirty="0"/>
              <a:t> fetch </a:t>
            </a:r>
            <a:r>
              <a:rPr lang="en-US" sz="2800" dirty="0" smtClean="0"/>
              <a:t>a branch and</a:t>
            </a:r>
            <a:r>
              <a:rPr lang="en-US" sz="2800" dirty="0"/>
              <a:t> merge it.</a:t>
            </a:r>
            <a:endParaRPr lang="ca-ES" sz="2800" dirty="0"/>
          </a:p>
        </p:txBody>
      </p:sp>
    </p:spTree>
    <p:extLst>
      <p:ext uri="{BB962C8B-B14F-4D97-AF65-F5344CB8AC3E}">
        <p14:creationId xmlns:p14="http://schemas.microsoft.com/office/powerpoint/2010/main" val="3345413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push</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687179" y="3252903"/>
            <a:ext cx="5769641" cy="954107"/>
          </a:xfrm>
          <a:prstGeom prst="rect">
            <a:avLst/>
          </a:prstGeom>
        </p:spPr>
        <p:txBody>
          <a:bodyPr wrap="square">
            <a:spAutoFit/>
          </a:bodyPr>
          <a:lstStyle/>
          <a:p>
            <a:pPr algn="ctr"/>
            <a:r>
              <a:rPr lang="en-US" sz="2800" dirty="0" smtClean="0">
                <a:effectLst/>
              </a:rPr>
              <a:t>To put local objects into the remote </a:t>
            </a:r>
            <a:r>
              <a:rPr lang="en-US" sz="2800" dirty="0"/>
              <a:t>object </a:t>
            </a:r>
            <a:r>
              <a:rPr lang="en-US" sz="2800" dirty="0" smtClean="0"/>
              <a:t>database</a:t>
            </a:r>
            <a:endParaRPr lang="ca-ES" sz="2800" dirty="0"/>
          </a:p>
        </p:txBody>
      </p:sp>
    </p:spTree>
    <p:extLst>
      <p:ext uri="{BB962C8B-B14F-4D97-AF65-F5344CB8AC3E}">
        <p14:creationId xmlns:p14="http://schemas.microsoft.com/office/powerpoint/2010/main" val="2638868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631103"/>
            <a:ext cx="9144000" cy="1661993"/>
          </a:xfrm>
          <a:prstGeom prst="rect">
            <a:avLst/>
          </a:prstGeom>
          <a:noFill/>
        </p:spPr>
        <p:txBody>
          <a:bodyPr wrap="square" rtlCol="0">
            <a:spAutoFit/>
          </a:bodyPr>
          <a:lstStyle/>
          <a:p>
            <a:pPr algn="ctr"/>
            <a:r>
              <a:rPr lang="es-ES" sz="2800" dirty="0" err="1" smtClean="0"/>
              <a:t>every</a:t>
            </a:r>
            <a:r>
              <a:rPr lang="es-ES" sz="2800" dirty="0" smtClean="0"/>
              <a:t> </a:t>
            </a:r>
            <a:r>
              <a:rPr lang="es-ES" sz="2800" dirty="0" err="1" smtClean="0"/>
              <a:t>commit</a:t>
            </a:r>
            <a:r>
              <a:rPr lang="es-ES" sz="2800" dirty="0" smtClean="0"/>
              <a:t> </a:t>
            </a:r>
            <a:r>
              <a:rPr lang="es-ES" sz="2800" dirty="0" err="1" smtClean="0"/>
              <a:t>is</a:t>
            </a:r>
            <a:r>
              <a:rPr lang="es-ES" sz="2800" dirty="0" smtClean="0"/>
              <a:t> </a:t>
            </a:r>
            <a:r>
              <a:rPr lang="es-ES" sz="2800" dirty="0" err="1" smtClean="0"/>
              <a:t>shared</a:t>
            </a:r>
            <a:r>
              <a:rPr lang="es-ES" sz="2800" dirty="0" smtClean="0"/>
              <a:t> </a:t>
            </a:r>
            <a:r>
              <a:rPr lang="es-ES" sz="2800" dirty="0" err="1" smtClean="0"/>
              <a:t>with</a:t>
            </a:r>
            <a:r>
              <a:rPr lang="es-ES" sz="2800" dirty="0" smtClean="0"/>
              <a:t> </a:t>
            </a:r>
            <a:r>
              <a:rPr lang="es-ES" sz="2800" dirty="0" err="1" smtClean="0"/>
              <a:t>your</a:t>
            </a:r>
            <a:r>
              <a:rPr lang="es-ES" sz="2800" dirty="0" smtClean="0"/>
              <a:t> </a:t>
            </a:r>
            <a:r>
              <a:rPr lang="es-ES" sz="2800" dirty="0" err="1" smtClean="0"/>
              <a:t>colleagues</a:t>
            </a:r>
            <a:endParaRPr lang="es-ES" sz="2800" dirty="0" smtClean="0"/>
          </a:p>
          <a:p>
            <a:pPr marL="285750" indent="-285750">
              <a:buFontTx/>
              <a:buChar char="-"/>
            </a:pPr>
            <a:endParaRPr lang="es-ES" sz="2800" dirty="0"/>
          </a:p>
          <a:p>
            <a:pPr algn="ctr"/>
            <a:r>
              <a:rPr lang="es-ES" sz="2800" dirty="0" err="1" smtClean="0"/>
              <a:t>when</a:t>
            </a:r>
            <a:r>
              <a:rPr lang="es-ES" sz="2800" dirty="0" smtClean="0"/>
              <a:t> </a:t>
            </a:r>
            <a:r>
              <a:rPr lang="es-ES" sz="2800" dirty="0" err="1" smtClean="0"/>
              <a:t>you</a:t>
            </a:r>
            <a:r>
              <a:rPr lang="es-ES" sz="2800" dirty="0" smtClean="0"/>
              <a:t> break </a:t>
            </a:r>
            <a:r>
              <a:rPr lang="es-ES" sz="2800" dirty="0" err="1" smtClean="0"/>
              <a:t>something</a:t>
            </a:r>
            <a:r>
              <a:rPr lang="es-ES" sz="2800" dirty="0" smtClean="0"/>
              <a:t>, </a:t>
            </a:r>
            <a:r>
              <a:rPr lang="es-ES" sz="2800" dirty="0" err="1" smtClean="0"/>
              <a:t>you</a:t>
            </a:r>
            <a:r>
              <a:rPr lang="es-ES" sz="2800" dirty="0" smtClean="0"/>
              <a:t> **** </a:t>
            </a:r>
            <a:r>
              <a:rPr lang="es-ES" sz="2800" dirty="0" err="1" smtClean="0"/>
              <a:t>your</a:t>
            </a:r>
            <a:r>
              <a:rPr lang="es-ES" sz="2800" dirty="0" smtClean="0"/>
              <a:t> </a:t>
            </a:r>
            <a:r>
              <a:rPr lang="es-ES" sz="2800" dirty="0" err="1" smtClean="0"/>
              <a:t>teammates</a:t>
            </a:r>
            <a:endParaRPr lang="es-ES" sz="2800" dirty="0" smtClean="0"/>
          </a:p>
          <a:p>
            <a:pPr marL="285750" indent="-285750">
              <a:buFontTx/>
              <a:buChar char="-"/>
            </a:pPr>
            <a:endParaRPr lang="ca-ES" sz="1600" dirty="0"/>
          </a:p>
        </p:txBody>
      </p:sp>
    </p:spTree>
    <p:extLst>
      <p:ext uri="{BB962C8B-B14F-4D97-AF65-F5344CB8AC3E}">
        <p14:creationId xmlns:p14="http://schemas.microsoft.com/office/powerpoint/2010/main" val="1765411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977788"/>
            <a:ext cx="9144000" cy="523220"/>
          </a:xfrm>
          <a:prstGeom prst="rect">
            <a:avLst/>
          </a:prstGeom>
          <a:noFill/>
        </p:spPr>
        <p:txBody>
          <a:bodyPr wrap="square" rtlCol="0">
            <a:spAutoFit/>
          </a:bodyPr>
          <a:lstStyle/>
          <a:p>
            <a:pPr algn="ctr"/>
            <a:r>
              <a:rPr lang="es-ES" sz="2800" dirty="0" err="1" smtClean="0"/>
              <a:t>branching</a:t>
            </a:r>
            <a:r>
              <a:rPr lang="es-ES" sz="2800" dirty="0" smtClean="0"/>
              <a:t> </a:t>
            </a:r>
            <a:r>
              <a:rPr lang="es-ES" sz="2800" dirty="0" err="1" smtClean="0"/>
              <a:t>is</a:t>
            </a:r>
            <a:r>
              <a:rPr lang="es-ES" sz="2800" dirty="0" smtClean="0"/>
              <a:t> </a:t>
            </a:r>
            <a:r>
              <a:rPr lang="es-ES" sz="2800" dirty="0" err="1" smtClean="0"/>
              <a:t>not</a:t>
            </a:r>
            <a:r>
              <a:rPr lang="es-ES" sz="2800" dirty="0" smtClean="0"/>
              <a:t> a </a:t>
            </a:r>
            <a:r>
              <a:rPr lang="es-ES" sz="2800" dirty="0" err="1" smtClean="0"/>
              <a:t>quick</a:t>
            </a:r>
            <a:r>
              <a:rPr lang="es-ES" sz="2800" dirty="0" smtClean="0"/>
              <a:t> </a:t>
            </a:r>
            <a:r>
              <a:rPr lang="es-ES" sz="2800" dirty="0" err="1" smtClean="0"/>
              <a:t>task</a:t>
            </a:r>
            <a:endParaRPr lang="ca-ES" sz="1600" dirty="0"/>
          </a:p>
        </p:txBody>
      </p:sp>
    </p:spTree>
    <p:extLst>
      <p:ext uri="{BB962C8B-B14F-4D97-AF65-F5344CB8AC3E}">
        <p14:creationId xmlns:p14="http://schemas.microsoft.com/office/powerpoint/2010/main" val="1192288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310552"/>
            <a:ext cx="9144000" cy="523220"/>
          </a:xfrm>
          <a:prstGeom prst="rect">
            <a:avLst/>
          </a:prstGeom>
          <a:noFill/>
        </p:spPr>
        <p:txBody>
          <a:bodyPr wrap="square" rtlCol="0">
            <a:spAutoFit/>
          </a:bodyPr>
          <a:lstStyle/>
          <a:p>
            <a:pPr algn="ctr"/>
            <a:r>
              <a:rPr lang="es-ES" sz="2800" dirty="0" err="1" smtClean="0"/>
              <a:t>someone</a:t>
            </a:r>
            <a:r>
              <a:rPr lang="es-ES" sz="2800" dirty="0" smtClean="0"/>
              <a:t> can </a:t>
            </a:r>
            <a:r>
              <a:rPr lang="es-ES" sz="2800" dirty="0" err="1" smtClean="0"/>
              <a:t>delete</a:t>
            </a:r>
            <a:r>
              <a:rPr lang="es-ES" sz="2800" dirty="0" smtClean="0"/>
              <a:t> </a:t>
            </a:r>
            <a:r>
              <a:rPr lang="es-ES" sz="2800" dirty="0" err="1" smtClean="0"/>
              <a:t>the</a:t>
            </a:r>
            <a:r>
              <a:rPr lang="es-ES" sz="2800" dirty="0" smtClean="0"/>
              <a:t> </a:t>
            </a:r>
            <a:r>
              <a:rPr lang="es-ES" sz="2800" dirty="0" err="1" smtClean="0"/>
              <a:t>whole</a:t>
            </a:r>
            <a:r>
              <a:rPr lang="es-ES" sz="2800" dirty="0" smtClean="0"/>
              <a:t> </a:t>
            </a:r>
            <a:r>
              <a:rPr lang="es-ES" sz="2800" dirty="0" err="1" smtClean="0"/>
              <a:t>project</a:t>
            </a:r>
            <a:endParaRPr lang="ca-ES" sz="1600" dirty="0"/>
          </a:p>
        </p:txBody>
      </p:sp>
      <p:sp>
        <p:nvSpPr>
          <p:cNvPr id="5" name="4 CuadroTexto"/>
          <p:cNvSpPr txBox="1"/>
          <p:nvPr/>
        </p:nvSpPr>
        <p:spPr>
          <a:xfrm>
            <a:off x="0" y="2724562"/>
            <a:ext cx="9144000" cy="523220"/>
          </a:xfrm>
          <a:prstGeom prst="rect">
            <a:avLst/>
          </a:prstGeom>
          <a:noFill/>
        </p:spPr>
        <p:txBody>
          <a:bodyPr wrap="square" rtlCol="0">
            <a:spAutoFit/>
          </a:bodyPr>
          <a:lstStyle/>
          <a:p>
            <a:pPr algn="ctr"/>
            <a:r>
              <a:rPr lang="es-ES" sz="2800" dirty="0" smtClean="0">
                <a:solidFill>
                  <a:schemeClr val="bg1">
                    <a:lumMod val="50000"/>
                    <a:lumOff val="50000"/>
                  </a:schemeClr>
                </a:solidFill>
              </a:rPr>
              <a:t>i </a:t>
            </a:r>
            <a:r>
              <a:rPr lang="es-ES" sz="2800" dirty="0" err="1" smtClean="0">
                <a:solidFill>
                  <a:schemeClr val="bg1">
                    <a:lumMod val="50000"/>
                    <a:lumOff val="50000"/>
                  </a:schemeClr>
                </a:solidFill>
              </a:rPr>
              <a:t>was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there</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when</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it</a:t>
            </a:r>
            <a:r>
              <a:rPr lang="es-ES" sz="2800" dirty="0">
                <a:solidFill>
                  <a:schemeClr val="bg1">
                    <a:lumMod val="50000"/>
                    <a:lumOff val="50000"/>
                  </a:schemeClr>
                </a:solidFill>
              </a:rPr>
              <a:t> </a:t>
            </a:r>
            <a:r>
              <a:rPr lang="es-ES" sz="2800" dirty="0" err="1" smtClean="0">
                <a:solidFill>
                  <a:schemeClr val="bg1">
                    <a:lumMod val="50000"/>
                    <a:lumOff val="50000"/>
                  </a:schemeClr>
                </a:solidFill>
              </a:rPr>
              <a:t>happened</a:t>
            </a:r>
            <a:r>
              <a:rPr lang="es-ES" sz="2800" dirty="0" smtClean="0">
                <a:solidFill>
                  <a:schemeClr val="bg1">
                    <a:lumMod val="50000"/>
                    <a:lumOff val="50000"/>
                  </a:schemeClr>
                </a:solidFill>
              </a:rPr>
              <a:t> at GEC</a:t>
            </a:r>
            <a:endParaRPr lang="ca-ES" sz="1600" dirty="0">
              <a:solidFill>
                <a:schemeClr val="bg1">
                  <a:lumMod val="50000"/>
                  <a:lumOff val="50000"/>
                </a:schemeClr>
              </a:solidFill>
            </a:endParaRPr>
          </a:p>
        </p:txBody>
      </p:sp>
      <p:sp>
        <p:nvSpPr>
          <p:cNvPr id="6" name="5 CuadroTexto"/>
          <p:cNvSpPr txBox="1"/>
          <p:nvPr/>
        </p:nvSpPr>
        <p:spPr>
          <a:xfrm>
            <a:off x="0" y="4417948"/>
            <a:ext cx="9144000" cy="523220"/>
          </a:xfrm>
          <a:prstGeom prst="rect">
            <a:avLst/>
          </a:prstGeom>
          <a:noFill/>
        </p:spPr>
        <p:txBody>
          <a:bodyPr wrap="square" rtlCol="0">
            <a:spAutoFit/>
          </a:bodyPr>
          <a:lstStyle/>
          <a:p>
            <a:pPr algn="ctr"/>
            <a:r>
              <a:rPr lang="es-ES" sz="2800" dirty="0" smtClean="0"/>
              <a:t>« le vamos a cortar el dedo a alguien »</a:t>
            </a:r>
            <a:endParaRPr lang="ca-ES" sz="1600" dirty="0"/>
          </a:p>
        </p:txBody>
      </p:sp>
      <p:sp>
        <p:nvSpPr>
          <p:cNvPr id="7" name="6 CuadroTexto"/>
          <p:cNvSpPr txBox="1"/>
          <p:nvPr/>
        </p:nvSpPr>
        <p:spPr>
          <a:xfrm>
            <a:off x="-3010" y="4808806"/>
            <a:ext cx="9144000" cy="523220"/>
          </a:xfrm>
          <a:prstGeom prst="rect">
            <a:avLst/>
          </a:prstGeom>
          <a:noFill/>
        </p:spPr>
        <p:txBody>
          <a:bodyPr wrap="square" rtlCol="0">
            <a:spAutoFit/>
          </a:bodyPr>
          <a:lstStyle/>
          <a:p>
            <a:pPr algn="ctr"/>
            <a:r>
              <a:rPr lang="es-ES" sz="2800" dirty="0" smtClean="0">
                <a:solidFill>
                  <a:schemeClr val="bg1">
                    <a:lumMod val="50000"/>
                    <a:lumOff val="50000"/>
                  </a:schemeClr>
                </a:solidFill>
              </a:rPr>
              <a:t>i </a:t>
            </a:r>
            <a:r>
              <a:rPr lang="es-ES" sz="2800" dirty="0" err="1" smtClean="0">
                <a:solidFill>
                  <a:schemeClr val="bg1">
                    <a:lumMod val="50000"/>
                    <a:lumOff val="50000"/>
                  </a:schemeClr>
                </a:solidFill>
              </a:rPr>
              <a:t>read</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that</a:t>
            </a:r>
            <a:r>
              <a:rPr lang="es-ES" sz="2800" dirty="0" smtClean="0">
                <a:solidFill>
                  <a:schemeClr val="bg1">
                    <a:lumMod val="50000"/>
                    <a:lumOff val="50000"/>
                  </a:schemeClr>
                </a:solidFill>
              </a:rPr>
              <a:t> email</a:t>
            </a:r>
            <a:endParaRPr lang="ca-ES" sz="1600" dirty="0">
              <a:solidFill>
                <a:schemeClr val="bg1">
                  <a:lumMod val="50000"/>
                  <a:lumOff val="50000"/>
                </a:schemeClr>
              </a:solidFill>
            </a:endParaRPr>
          </a:p>
        </p:txBody>
      </p:sp>
    </p:spTree>
    <p:extLst>
      <p:ext uri="{BB962C8B-B14F-4D97-AF65-F5344CB8AC3E}">
        <p14:creationId xmlns:p14="http://schemas.microsoft.com/office/powerpoint/2010/main" val="423389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1702544"/>
            <a:ext cx="9144000" cy="4462760"/>
          </a:xfrm>
          <a:prstGeom prst="rect">
            <a:avLst/>
          </a:prstGeom>
          <a:noFill/>
        </p:spPr>
        <p:txBody>
          <a:bodyPr wrap="square" rtlCol="0">
            <a:spAutoFit/>
          </a:bodyPr>
          <a:lstStyle/>
          <a:p>
            <a:pPr algn="ctr"/>
            <a:r>
              <a:rPr lang="es-ES" sz="6000" dirty="0" err="1" smtClean="0"/>
              <a:t>everything</a:t>
            </a:r>
            <a:r>
              <a:rPr lang="es-ES" sz="6000" dirty="0" smtClean="0"/>
              <a:t> </a:t>
            </a:r>
            <a:r>
              <a:rPr lang="es-ES" sz="6000" dirty="0" err="1" smtClean="0"/>
              <a:t>takes</a:t>
            </a:r>
            <a:r>
              <a:rPr lang="es-ES" sz="6000" dirty="0" smtClean="0"/>
              <a:t> time</a:t>
            </a:r>
          </a:p>
          <a:p>
            <a:pPr algn="ctr"/>
            <a:endParaRPr lang="es-ES" sz="3200" dirty="0" smtClean="0"/>
          </a:p>
          <a:p>
            <a:pPr algn="ctr"/>
            <a:r>
              <a:rPr lang="es-ES" sz="3200" dirty="0" err="1" smtClean="0"/>
              <a:t>creating</a:t>
            </a:r>
            <a:r>
              <a:rPr lang="es-ES" sz="3200" dirty="0" smtClean="0"/>
              <a:t> a </a:t>
            </a:r>
            <a:r>
              <a:rPr lang="es-ES" sz="3200" dirty="0" err="1" smtClean="0"/>
              <a:t>branch</a:t>
            </a:r>
            <a:endParaRPr lang="es-ES" sz="3200" dirty="0" smtClean="0"/>
          </a:p>
          <a:p>
            <a:pPr algn="ctr"/>
            <a:r>
              <a:rPr lang="es-ES" sz="3200" dirty="0" err="1" smtClean="0"/>
              <a:t>creating</a:t>
            </a:r>
            <a:r>
              <a:rPr lang="es-ES" sz="3200" dirty="0" smtClean="0"/>
              <a:t> a </a:t>
            </a:r>
            <a:r>
              <a:rPr lang="es-ES" sz="3200" dirty="0" err="1" smtClean="0"/>
              <a:t>tag</a:t>
            </a:r>
            <a:endParaRPr lang="es-ES" sz="3200" dirty="0" smtClean="0"/>
          </a:p>
          <a:p>
            <a:pPr algn="ctr"/>
            <a:r>
              <a:rPr lang="es-ES" sz="3200" dirty="0" err="1" smtClean="0"/>
              <a:t>showing</a:t>
            </a:r>
            <a:r>
              <a:rPr lang="es-ES" sz="3200" dirty="0" smtClean="0"/>
              <a:t> </a:t>
            </a:r>
            <a:r>
              <a:rPr lang="es-ES" sz="3200" dirty="0" err="1" smtClean="0"/>
              <a:t>the</a:t>
            </a:r>
            <a:r>
              <a:rPr lang="es-ES" sz="3200" dirty="0" smtClean="0"/>
              <a:t> </a:t>
            </a:r>
            <a:r>
              <a:rPr lang="es-ES" sz="3200" dirty="0" err="1" smtClean="0"/>
              <a:t>history</a:t>
            </a:r>
            <a:endParaRPr lang="es-ES" sz="3200" dirty="0" smtClean="0"/>
          </a:p>
          <a:p>
            <a:pPr algn="ctr"/>
            <a:r>
              <a:rPr lang="es-ES" sz="3200" dirty="0" err="1" smtClean="0"/>
              <a:t>comparing</a:t>
            </a:r>
            <a:r>
              <a:rPr lang="es-ES" sz="3200" dirty="0" smtClean="0"/>
              <a:t> </a:t>
            </a:r>
            <a:r>
              <a:rPr lang="es-ES" sz="3200" dirty="0" err="1" smtClean="0"/>
              <a:t>with</a:t>
            </a:r>
            <a:r>
              <a:rPr lang="es-ES" sz="3200" dirty="0" smtClean="0"/>
              <a:t> </a:t>
            </a:r>
            <a:r>
              <a:rPr lang="es-ES" sz="3200" dirty="0" err="1" smtClean="0"/>
              <a:t>the</a:t>
            </a:r>
            <a:r>
              <a:rPr lang="es-ES" sz="3200" dirty="0" smtClean="0"/>
              <a:t> </a:t>
            </a:r>
            <a:r>
              <a:rPr lang="es-ES" sz="3200" dirty="0" err="1" smtClean="0"/>
              <a:t>past</a:t>
            </a:r>
            <a:endParaRPr lang="es-ES" sz="3200" dirty="0" smtClean="0"/>
          </a:p>
          <a:p>
            <a:pPr algn="ctr"/>
            <a:endParaRPr lang="es-ES" sz="3200" dirty="0" smtClean="0"/>
          </a:p>
          <a:p>
            <a:pPr algn="ctr"/>
            <a:r>
              <a:rPr lang="es-ES" sz="3200" dirty="0" smtClean="0">
                <a:solidFill>
                  <a:schemeClr val="bg1">
                    <a:lumMod val="50000"/>
                    <a:lumOff val="50000"/>
                  </a:schemeClr>
                </a:solidFill>
              </a:rPr>
              <a:t>so… </a:t>
            </a:r>
            <a:r>
              <a:rPr lang="es-ES" sz="3200" dirty="0" err="1" smtClean="0">
                <a:solidFill>
                  <a:schemeClr val="bg1">
                    <a:lumMod val="50000"/>
                    <a:lumOff val="50000"/>
                  </a:schemeClr>
                </a:solidFill>
              </a:rPr>
              <a:t>it’s</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not</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common</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to</a:t>
            </a:r>
            <a:r>
              <a:rPr lang="es-ES" sz="3200" dirty="0" smtClean="0">
                <a:solidFill>
                  <a:schemeClr val="bg1">
                    <a:lumMod val="50000"/>
                    <a:lumOff val="50000"/>
                  </a:schemeClr>
                </a:solidFill>
              </a:rPr>
              <a:t> use </a:t>
            </a:r>
            <a:r>
              <a:rPr lang="es-ES" sz="3200" dirty="0" err="1" smtClean="0">
                <a:solidFill>
                  <a:schemeClr val="bg1">
                    <a:lumMod val="50000"/>
                    <a:lumOff val="50000"/>
                  </a:schemeClr>
                </a:solidFill>
              </a:rPr>
              <a:t>these</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features</a:t>
            </a:r>
            <a:endParaRPr lang="ca-ES" dirty="0">
              <a:solidFill>
                <a:schemeClr val="bg1">
                  <a:lumMod val="50000"/>
                  <a:lumOff val="50000"/>
                </a:schemeClr>
              </a:solidFill>
            </a:endParaRPr>
          </a:p>
        </p:txBody>
      </p:sp>
    </p:spTree>
    <p:extLst>
      <p:ext uri="{BB962C8B-B14F-4D97-AF65-F5344CB8AC3E}">
        <p14:creationId xmlns:p14="http://schemas.microsoft.com/office/powerpoint/2010/main" val="1657550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3356992"/>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whot’s</a:t>
            </a:r>
            <a:r>
              <a:rPr lang="es-ES" sz="8800" dirty="0" smtClean="0">
                <a:solidFill>
                  <a:schemeClr val="bg1">
                    <a:lumMod val="50000"/>
                    <a:lumOff val="50000"/>
                  </a:schemeClr>
                </a:solidFill>
              </a:rPr>
              <a:t> </a:t>
            </a:r>
            <a:r>
              <a:rPr lang="es-ES" sz="8800" dirty="0" smtClean="0"/>
              <a:t>GIT</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
        <p:nvSpPr>
          <p:cNvPr id="3" name="2 CuadroTexto"/>
          <p:cNvSpPr txBox="1"/>
          <p:nvPr/>
        </p:nvSpPr>
        <p:spPr>
          <a:xfrm>
            <a:off x="107504" y="1844824"/>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whot’s</a:t>
            </a:r>
            <a:r>
              <a:rPr lang="es-ES" sz="8800" dirty="0" smtClean="0">
                <a:solidFill>
                  <a:schemeClr val="bg1">
                    <a:lumMod val="50000"/>
                    <a:lumOff val="50000"/>
                  </a:schemeClr>
                </a:solidFill>
              </a:rPr>
              <a:t> </a:t>
            </a:r>
            <a:r>
              <a:rPr lang="es-ES" sz="8800" dirty="0" smtClean="0"/>
              <a:t>CVS</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Tree>
    <p:extLst>
      <p:ext uri="{BB962C8B-B14F-4D97-AF65-F5344CB8AC3E}">
        <p14:creationId xmlns:p14="http://schemas.microsoft.com/office/powerpoint/2010/main" val="1867564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CVS</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2" name="1 Elipse"/>
          <p:cNvSpPr/>
          <p:nvPr/>
        </p:nvSpPr>
        <p:spPr>
          <a:xfrm>
            <a:off x="3779912" y="191683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 name="2 CuadroTexto"/>
          <p:cNvSpPr txBox="1"/>
          <p:nvPr/>
        </p:nvSpPr>
        <p:spPr>
          <a:xfrm>
            <a:off x="3941488" y="2492896"/>
            <a:ext cx="1181862" cy="369332"/>
          </a:xfrm>
          <a:prstGeom prst="rect">
            <a:avLst/>
          </a:prstGeom>
          <a:noFill/>
        </p:spPr>
        <p:txBody>
          <a:bodyPr wrap="none" rtlCol="0">
            <a:spAutoFit/>
          </a:bodyPr>
          <a:lstStyle/>
          <a:p>
            <a:r>
              <a:rPr lang="es-ES" dirty="0" smtClean="0"/>
              <a:t>CVS server</a:t>
            </a:r>
            <a:endParaRPr lang="ca-ES" dirty="0"/>
          </a:p>
        </p:txBody>
      </p:sp>
      <p:sp>
        <p:nvSpPr>
          <p:cNvPr id="5" name="4 Elipse"/>
          <p:cNvSpPr/>
          <p:nvPr/>
        </p:nvSpPr>
        <p:spPr>
          <a:xfrm>
            <a:off x="10436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043608" y="5368570"/>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28438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2843808" y="5229200"/>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4644008"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4644008" y="5229200"/>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6372200"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6372200" y="5229200"/>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a:stCxn id="5" idx="7"/>
          </p:cNvCxnSpPr>
          <p:nvPr/>
        </p:nvCxnSpPr>
        <p:spPr>
          <a:xfrm flipV="1">
            <a:off x="2334324" y="3429000"/>
            <a:ext cx="1445588" cy="15896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0"/>
          </p:cNvCxnSpPr>
          <p:nvPr/>
        </p:nvCxnSpPr>
        <p:spPr>
          <a:xfrm flipV="1">
            <a:off x="3599892" y="3581400"/>
            <a:ext cx="612068" cy="121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9" idx="0"/>
          </p:cNvCxnSpPr>
          <p:nvPr/>
        </p:nvCxnSpPr>
        <p:spPr>
          <a:xfrm flipH="1" flipV="1">
            <a:off x="4932040" y="3581400"/>
            <a:ext cx="468052" cy="11942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11" idx="1"/>
          </p:cNvCxnSpPr>
          <p:nvPr/>
        </p:nvCxnSpPr>
        <p:spPr>
          <a:xfrm flipH="1" flipV="1">
            <a:off x="5292080" y="3429000"/>
            <a:ext cx="1301572" cy="1568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5166066" y="3068960"/>
            <a:ext cx="1427586"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H="1">
            <a:off x="2334324" y="3068960"/>
            <a:ext cx="1571602"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H="1">
            <a:off x="3452824" y="3340516"/>
            <a:ext cx="720080"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p:nvPr/>
        </p:nvCxnSpPr>
        <p:spPr>
          <a:xfrm>
            <a:off x="4948516" y="3299326"/>
            <a:ext cx="576064"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881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GIT</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5" name="4 Elipse"/>
          <p:cNvSpPr/>
          <p:nvPr/>
        </p:nvSpPr>
        <p:spPr>
          <a:xfrm>
            <a:off x="1832982" y="2739978"/>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832982" y="3311396"/>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4829798" y="184482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4829798" y="2276872"/>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3135995" y="4509120"/>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3135995" y="4962626"/>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5508104" y="4252146"/>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5508104" y="4705652"/>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p:nvPr/>
        </p:nvCxnSpPr>
        <p:spPr>
          <a:xfrm flipV="1">
            <a:off x="3320436" y="2852936"/>
            <a:ext cx="1467588" cy="43078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stCxn id="5" idx="6"/>
          </p:cNvCxnSpPr>
          <p:nvPr/>
        </p:nvCxnSpPr>
        <p:spPr>
          <a:xfrm>
            <a:off x="3345150" y="3496062"/>
            <a:ext cx="2162954" cy="101305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2" idx="1"/>
          </p:cNvCxnSpPr>
          <p:nvPr/>
        </p:nvCxnSpPr>
        <p:spPr>
          <a:xfrm flipH="1">
            <a:off x="4788024" y="5028818"/>
            <a:ext cx="720080" cy="1283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flipV="1">
            <a:off x="4648163" y="5212126"/>
            <a:ext cx="796755" cy="13985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p:nvPr/>
        </p:nvCxnSpPr>
        <p:spPr>
          <a:xfrm flipH="1" flipV="1">
            <a:off x="3131840" y="4149080"/>
            <a:ext cx="432048" cy="432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36 Conector recto de flecha"/>
          <p:cNvCxnSpPr>
            <a:stCxn id="11" idx="0"/>
          </p:cNvCxnSpPr>
          <p:nvPr/>
        </p:nvCxnSpPr>
        <p:spPr>
          <a:xfrm flipH="1" flipV="1">
            <a:off x="5868144" y="3429000"/>
            <a:ext cx="396044" cy="823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40 Conector recto de flecha"/>
          <p:cNvCxnSpPr/>
          <p:nvPr/>
        </p:nvCxnSpPr>
        <p:spPr>
          <a:xfrm flipH="1">
            <a:off x="4355976" y="3311396"/>
            <a:ext cx="936104" cy="12697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602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GIT</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2" name="1 Elipse"/>
          <p:cNvSpPr/>
          <p:nvPr/>
        </p:nvSpPr>
        <p:spPr>
          <a:xfrm>
            <a:off x="3779912" y="191683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 name="2 CuadroTexto"/>
          <p:cNvSpPr txBox="1"/>
          <p:nvPr/>
        </p:nvSpPr>
        <p:spPr>
          <a:xfrm>
            <a:off x="3847652" y="2492896"/>
            <a:ext cx="1375569" cy="369332"/>
          </a:xfrm>
          <a:prstGeom prst="rect">
            <a:avLst/>
          </a:prstGeom>
          <a:noFill/>
        </p:spPr>
        <p:txBody>
          <a:bodyPr wrap="none" rtlCol="0">
            <a:spAutoFit/>
          </a:bodyPr>
          <a:lstStyle/>
          <a:p>
            <a:r>
              <a:rPr lang="es-ES" dirty="0" smtClean="0"/>
              <a:t>GIT «server»</a:t>
            </a:r>
            <a:endParaRPr lang="ca-ES" dirty="0"/>
          </a:p>
        </p:txBody>
      </p:sp>
      <p:sp>
        <p:nvSpPr>
          <p:cNvPr id="5" name="4 Elipse"/>
          <p:cNvSpPr/>
          <p:nvPr/>
        </p:nvSpPr>
        <p:spPr>
          <a:xfrm>
            <a:off x="10436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043608" y="5368570"/>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28438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2843808" y="5229200"/>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4644008"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4644008" y="5229200"/>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6372200"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6372200" y="5229200"/>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a:stCxn id="5" idx="7"/>
          </p:cNvCxnSpPr>
          <p:nvPr/>
        </p:nvCxnSpPr>
        <p:spPr>
          <a:xfrm flipV="1">
            <a:off x="2334324" y="3429000"/>
            <a:ext cx="1445588" cy="15896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0"/>
          </p:cNvCxnSpPr>
          <p:nvPr/>
        </p:nvCxnSpPr>
        <p:spPr>
          <a:xfrm flipV="1">
            <a:off x="3599892" y="3581400"/>
            <a:ext cx="612068" cy="121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9" idx="0"/>
          </p:cNvCxnSpPr>
          <p:nvPr/>
        </p:nvCxnSpPr>
        <p:spPr>
          <a:xfrm flipH="1" flipV="1">
            <a:off x="4932040" y="3581400"/>
            <a:ext cx="468052" cy="11942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11" idx="1"/>
          </p:cNvCxnSpPr>
          <p:nvPr/>
        </p:nvCxnSpPr>
        <p:spPr>
          <a:xfrm flipH="1" flipV="1">
            <a:off x="5292080" y="3429000"/>
            <a:ext cx="1301572" cy="1568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5166066" y="3068960"/>
            <a:ext cx="1427586"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H="1">
            <a:off x="2334324" y="3068960"/>
            <a:ext cx="1571602"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H="1">
            <a:off x="3452824" y="3340516"/>
            <a:ext cx="720080"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p:nvPr/>
        </p:nvCxnSpPr>
        <p:spPr>
          <a:xfrm>
            <a:off x="4948516" y="3299326"/>
            <a:ext cx="576064"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175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302</Words>
  <Application>Microsoft Office PowerPoint</Application>
  <PresentationFormat>Presentación en pantalla (4:3)</PresentationFormat>
  <Paragraphs>85</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Fewlaps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Roc Boronat</dc:creator>
  <cp:lastModifiedBy>Roc Boronat</cp:lastModifiedBy>
  <cp:revision>7</cp:revision>
  <dcterms:created xsi:type="dcterms:W3CDTF">2017-02-17T16:13:19Z</dcterms:created>
  <dcterms:modified xsi:type="dcterms:W3CDTF">2017-02-17T17:21:55Z</dcterms:modified>
</cp:coreProperties>
</file>