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64" r:id="rId2"/>
    <p:sldId id="265" r:id="rId3"/>
    <p:sldId id="337" r:id="rId4"/>
    <p:sldId id="267" r:id="rId5"/>
    <p:sldId id="304" r:id="rId6"/>
    <p:sldId id="276" r:id="rId7"/>
    <p:sldId id="305" r:id="rId8"/>
    <p:sldId id="330" r:id="rId9"/>
    <p:sldId id="306" r:id="rId10"/>
    <p:sldId id="307" r:id="rId11"/>
    <p:sldId id="331" r:id="rId12"/>
    <p:sldId id="327" r:id="rId13"/>
    <p:sldId id="328" r:id="rId14"/>
    <p:sldId id="308" r:id="rId15"/>
    <p:sldId id="317" r:id="rId16"/>
    <p:sldId id="332" r:id="rId17"/>
    <p:sldId id="309" r:id="rId18"/>
    <p:sldId id="310" r:id="rId19"/>
    <p:sldId id="311" r:id="rId20"/>
    <p:sldId id="312" r:id="rId21"/>
    <p:sldId id="315" r:id="rId22"/>
    <p:sldId id="323" r:id="rId23"/>
    <p:sldId id="335" r:id="rId24"/>
    <p:sldId id="324" r:id="rId25"/>
    <p:sldId id="321" r:id="rId26"/>
    <p:sldId id="334" r:id="rId27"/>
    <p:sldId id="322" r:id="rId28"/>
    <p:sldId id="339" r:id="rId29"/>
    <p:sldId id="333" r:id="rId30"/>
    <p:sldId id="336" r:id="rId31"/>
    <p:sldId id="338" r:id="rId32"/>
    <p:sldId id="303" r:id="rId33"/>
  </p:sldIdLst>
  <p:sldSz cx="9144000" cy="5149850"/>
  <p:notesSz cx="9144000" cy="5149850"/>
  <p:embeddedFontLst>
    <p:embeddedFont>
      <p:font typeface="Proxima Nova" charset="0"/>
      <p:regular r:id="rId35"/>
      <p:bold r:id="rId36"/>
      <p:italic r:id="rId37"/>
      <p:boldItalic r:id="rId38"/>
    </p:embeddedFont>
    <p:embeddedFont>
      <p:font typeface="Calibri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jm5lj8hC1NG+eMmYogDMrqv2iU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-111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56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cch\Desktop\openclassrooms\Projet11\Risques_G&#233;n&#233;riques%201%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000" b="1" dirty="0">
                <a:solidFill>
                  <a:srgbClr val="FF0000"/>
                </a:solidFill>
              </a:rPr>
              <a:t>Radar des risques identifiés</a:t>
            </a:r>
          </a:p>
        </c:rich>
      </c:tx>
      <c:layout>
        <c:manualLayout>
          <c:xMode val="edge"/>
          <c:yMode val="edge"/>
          <c:x val="0.2436367011974552"/>
          <c:y val="6.4574000816209904E-4"/>
        </c:manualLayout>
      </c:layout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26155040988332084"/>
          <c:y val="0.22386569146066443"/>
          <c:w val="0.47947952259602761"/>
          <c:h val="0.57545644047208133"/>
        </c:manualLayout>
      </c:layout>
      <c:radarChart>
        <c:radarStyle val="marker"/>
        <c:ser>
          <c:idx val="0"/>
          <c:order val="0"/>
          <c:spPr>
            <a:ln w="25400" cap="rnd" cmpd="sng" algn="ctr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strRef>
              <c:f>'Gestion des risques'!$B$2:$B$12</c:f>
              <c:strCache>
                <c:ptCount val="10"/>
                <c:pt idx="0">
                  <c:v>Retard dans le développement de l'application mobile</c:v>
                </c:pt>
                <c:pt idx="1">
                  <c:v>Retard dans la collecte ou l'étiquetage des images</c:v>
                </c:pt>
                <c:pt idx="2">
                  <c:v>Problemes de qualité des données images</c:v>
                </c:pt>
                <c:pt idx="3">
                  <c:v>Problèmes de compatibilité avec les différents types de smartphones</c:v>
                </c:pt>
                <c:pt idx="4">
                  <c:v>Dépassement du budget alloué</c:v>
                </c:pt>
                <c:pt idx="5">
                  <c:v>Problèmes de sécurité liés au stockage des données personnelles ou photos des utilisateurs</c:v>
                </c:pt>
                <c:pt idx="6">
                  <c:v>Mauvaise qualité des recommandations d'articles vestimentaires</c:v>
                </c:pt>
                <c:pt idx="7">
                  <c:v>Difficultés de communication et de collaboration entre les membres de l'équipe</c:v>
                </c:pt>
                <c:pt idx="8">
                  <c:v>Biais dans les données d'entraînement de l'algorithme de recommandation vestimentaire</c:v>
                </c:pt>
                <c:pt idx="9">
                  <c:v>Risques de violation de la vie privée des utilisateurs liés à la collecte et à l'utilisation de leurs photos</c:v>
                </c:pt>
              </c:strCache>
            </c:strRef>
          </c:cat>
          <c:val>
            <c:numRef>
              <c:f>'Gestion des risques'!$H$2:$H$12</c:f>
              <c:numCache>
                <c:formatCode>General</c:formatCode>
                <c:ptCount val="11"/>
                <c:pt idx="0">
                  <c:v>12</c:v>
                </c:pt>
                <c:pt idx="1">
                  <c:v>6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20</c:v>
                </c:pt>
                <c:pt idx="6">
                  <c:v>12</c:v>
                </c:pt>
                <c:pt idx="7">
                  <c:v>6</c:v>
                </c:pt>
                <c:pt idx="8">
                  <c:v>8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04C-4C27-B950-9EC0605EBEEB}"/>
            </c:ext>
          </c:extLst>
        </c:ser>
        <c:axId val="175355392"/>
        <c:axId val="181191040"/>
      </c:radarChart>
      <c:catAx>
        <c:axId val="1753553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1191040"/>
        <c:crosses val="autoZero"/>
        <c:auto val="1"/>
        <c:lblAlgn val="ctr"/>
        <c:lblOffset val="100"/>
      </c:catAx>
      <c:valAx>
        <c:axId val="1811910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5355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91088"/>
            <a:ext cx="3962400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‹N°›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Disposition personnalisée">
  <p:cSld name="19_Disposition personnalisé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694615" y="4034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Disposition personnalisée">
  <p:cSld name="8_Disposition personnalisé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1254173" y="299290"/>
            <a:ext cx="6635653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ftr" idx="11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27"/>
          <p:cNvSpPr txBox="1">
            <a:spLocks noGrp="1"/>
          </p:cNvSpPr>
          <p:nvPr>
            <p:ph type="dt" idx="10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27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Disposition personnalisée">
  <p:cSld name="17_Disposition personnalisé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694615" y="4034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Disposition personnalisée">
  <p:cSld name="18_Disposition personnalisé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9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sp>
        <p:nvSpPr>
          <p:cNvPr id="89" name="Google Shape;89;p29"/>
          <p:cNvSpPr txBox="1">
            <a:spLocks noGrp="1"/>
          </p:cNvSpPr>
          <p:nvPr>
            <p:ph type="title"/>
          </p:nvPr>
        </p:nvSpPr>
        <p:spPr>
          <a:xfrm>
            <a:off x="694615" y="4034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Disposition personnalisée">
  <p:cSld name="16_Disposition personnalisé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pic>
        <p:nvPicPr>
          <p:cNvPr id="92" name="Google Shape;9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1"/>
          <p:cNvSpPr txBox="1">
            <a:spLocks noGrp="1"/>
          </p:cNvSpPr>
          <p:nvPr>
            <p:ph type="title"/>
          </p:nvPr>
        </p:nvSpPr>
        <p:spPr>
          <a:xfrm>
            <a:off x="694615" y="4034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sposition personnalisée">
  <p:cSld name="5_Disposition personnalisé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>
            <a:spLocks noGrp="1"/>
          </p:cNvSpPr>
          <p:nvPr>
            <p:ph type="title"/>
          </p:nvPr>
        </p:nvSpPr>
        <p:spPr>
          <a:xfrm>
            <a:off x="1254173" y="299290"/>
            <a:ext cx="66356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solidFill>
                  <a:srgbClr val="1F72E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ftr" idx="11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32"/>
          <p:cNvSpPr txBox="1">
            <a:spLocks noGrp="1"/>
          </p:cNvSpPr>
          <p:nvPr>
            <p:ph type="dt" idx="10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32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Disposition personnalisée">
  <p:cSld name="7_Disposition personnalisé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66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3"/>
          <p:cNvSpPr/>
          <p:nvPr/>
        </p:nvSpPr>
        <p:spPr>
          <a:xfrm>
            <a:off x="7045515" y="1192106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3"/>
          <p:cNvSpPr/>
          <p:nvPr/>
        </p:nvSpPr>
        <p:spPr>
          <a:xfrm>
            <a:off x="7045515" y="1602592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3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sp>
        <p:nvSpPr>
          <p:cNvPr id="105" name="Google Shape;105;p33"/>
          <p:cNvSpPr txBox="1">
            <a:spLocks noGrp="1"/>
          </p:cNvSpPr>
          <p:nvPr>
            <p:ph type="title"/>
          </p:nvPr>
        </p:nvSpPr>
        <p:spPr>
          <a:xfrm>
            <a:off x="628652" y="274181"/>
            <a:ext cx="5305619" cy="52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>
                <a:solidFill>
                  <a:srgbClr val="5930F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/>
          <p:nvPr/>
        </p:nvSpPr>
        <p:spPr>
          <a:xfrm>
            <a:off x="0" y="1"/>
            <a:ext cx="146304" cy="5149850"/>
          </a:xfrm>
          <a:prstGeom prst="rect">
            <a:avLst/>
          </a:prstGeom>
          <a:solidFill>
            <a:srgbClr val="40E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698" y="3657014"/>
            <a:ext cx="708096" cy="70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5698" y="409955"/>
            <a:ext cx="249400" cy="24970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3"/>
          <p:cNvSpPr/>
          <p:nvPr/>
        </p:nvSpPr>
        <p:spPr>
          <a:xfrm>
            <a:off x="667512" y="1156718"/>
            <a:ext cx="6620827" cy="38175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3"/>
          <p:cNvSpPr/>
          <p:nvPr/>
        </p:nvSpPr>
        <p:spPr>
          <a:xfrm>
            <a:off x="2487444" y="1600331"/>
            <a:ext cx="4800895" cy="3155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3"/>
          <p:cNvSpPr/>
          <p:nvPr/>
        </p:nvSpPr>
        <p:spPr>
          <a:xfrm>
            <a:off x="7045515" y="623135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3"/>
          <p:cNvSpPr/>
          <p:nvPr/>
        </p:nvSpPr>
        <p:spPr>
          <a:xfrm>
            <a:off x="657797" y="587747"/>
            <a:ext cx="6620827" cy="38175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3"/>
          <p:cNvSpPr/>
          <p:nvPr/>
        </p:nvSpPr>
        <p:spPr>
          <a:xfrm>
            <a:off x="7045515" y="1956742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3"/>
          <p:cNvSpPr/>
          <p:nvPr/>
        </p:nvSpPr>
        <p:spPr>
          <a:xfrm>
            <a:off x="2487444" y="1954481"/>
            <a:ext cx="4800895" cy="3155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3"/>
          <p:cNvSpPr/>
          <p:nvPr/>
        </p:nvSpPr>
        <p:spPr>
          <a:xfrm>
            <a:off x="7045515" y="2313005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3"/>
          <p:cNvSpPr/>
          <p:nvPr/>
        </p:nvSpPr>
        <p:spPr>
          <a:xfrm>
            <a:off x="2477729" y="2313005"/>
            <a:ext cx="4800895" cy="3155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7035800" y="2838575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3"/>
          <p:cNvSpPr/>
          <p:nvPr/>
        </p:nvSpPr>
        <p:spPr>
          <a:xfrm>
            <a:off x="657797" y="2803187"/>
            <a:ext cx="6620827" cy="38175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3"/>
          <p:cNvSpPr/>
          <p:nvPr/>
        </p:nvSpPr>
        <p:spPr>
          <a:xfrm>
            <a:off x="7035800" y="3446431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3"/>
          <p:cNvSpPr/>
          <p:nvPr/>
        </p:nvSpPr>
        <p:spPr>
          <a:xfrm>
            <a:off x="657797" y="3411043"/>
            <a:ext cx="6620827" cy="38175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3"/>
          <p:cNvSpPr/>
          <p:nvPr/>
        </p:nvSpPr>
        <p:spPr>
          <a:xfrm>
            <a:off x="7045515" y="3833716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3"/>
          <p:cNvSpPr/>
          <p:nvPr/>
        </p:nvSpPr>
        <p:spPr>
          <a:xfrm>
            <a:off x="2487444" y="3831455"/>
            <a:ext cx="4800895" cy="3155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3"/>
          <p:cNvSpPr/>
          <p:nvPr/>
        </p:nvSpPr>
        <p:spPr>
          <a:xfrm>
            <a:off x="7045515" y="4187866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3"/>
          <p:cNvSpPr/>
          <p:nvPr/>
        </p:nvSpPr>
        <p:spPr>
          <a:xfrm>
            <a:off x="2487444" y="4185605"/>
            <a:ext cx="4800895" cy="3155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3"/>
          <p:cNvSpPr/>
          <p:nvPr/>
        </p:nvSpPr>
        <p:spPr>
          <a:xfrm>
            <a:off x="7045515" y="4544129"/>
            <a:ext cx="730498" cy="310981"/>
          </a:xfrm>
          <a:prstGeom prst="roundRect">
            <a:avLst>
              <a:gd name="adj" fmla="val 16667"/>
            </a:avLst>
          </a:prstGeom>
          <a:solidFill>
            <a:srgbClr val="40E5B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3"/>
          <p:cNvSpPr/>
          <p:nvPr/>
        </p:nvSpPr>
        <p:spPr>
          <a:xfrm>
            <a:off x="2477729" y="4541868"/>
            <a:ext cx="4800895" cy="3155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63500" dir="1740000" algn="t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Disposition personnalisée">
  <p:cSld name="11_Disposition personnalisé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653736" y="4382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Disposition personnalisée">
  <p:cSld name="12_Disposition personnalisé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653736" y="4382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1254173" y="299290"/>
            <a:ext cx="6635653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484B6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1"/>
          </p:nvPr>
        </p:nvSpPr>
        <p:spPr>
          <a:xfrm>
            <a:off x="376068" y="1093116"/>
            <a:ext cx="8391862" cy="300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50" b="0" i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1254173" y="299290"/>
            <a:ext cx="6635653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484B6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2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1"/>
          <p:cNvSpPr txBox="1">
            <a:spLocks noGrp="1"/>
          </p:cNvSpPr>
          <p:nvPr>
            <p:ph type="dt" idx="10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Disposition personnalisée">
  <p:cSld name="15_Disposition personnalisé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pic>
        <p:nvPicPr>
          <p:cNvPr id="61" name="Google Shape;6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694615" y="4034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Disposition personnalisée">
  <p:cSld name="13_Disposition personnalisé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pic>
        <p:nvPicPr>
          <p:cNvPr id="66" name="Google Shape;6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61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694615" y="4034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1254173" y="299290"/>
            <a:ext cx="6635653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484B6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position personnalisée">
  <p:cSld name="6_Disposition personnalisé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2739" cy="5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653736" y="438225"/>
            <a:ext cx="66356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911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746015" y="4539646"/>
            <a:ext cx="281472" cy="32894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360003" y="4939809"/>
            <a:ext cx="1050610" cy="87901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254173" y="299290"/>
            <a:ext cx="6635653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84B6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376068" y="1069366"/>
            <a:ext cx="8391862" cy="300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0" b="0" i="0" u="none" strike="noStrike" cap="none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14"/>
          <p:cNvSpPr txBox="1">
            <a:spLocks noGrp="1"/>
          </p:cNvSpPr>
          <p:nvPr>
            <p:ph type="dt" idx="10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1278886" y="2421036"/>
            <a:ext cx="6660330" cy="56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1800" dirty="0" smtClean="0"/>
              <a:t>Application mobile de recommandation d’articles vestimentaires basée sur des photos</a:t>
            </a:r>
            <a:br>
              <a:rPr lang="fr-FR" sz="1800" dirty="0" smtClean="0"/>
            </a:br>
            <a:r>
              <a:rPr lang="fr-FR" sz="1200" b="0" dirty="0" smtClean="0">
                <a:latin typeface="Proxima Nova" panose="020B0604020202020204" charset="0"/>
              </a:rPr>
              <a:t> </a:t>
            </a:r>
            <a:endParaRPr lang="fr-FR" sz="1200" b="0" dirty="0">
              <a:latin typeface="Proxima Nova" panose="020B0604020202020204" charset="0"/>
            </a:endParaRPr>
          </a:p>
        </p:txBody>
      </p:sp>
      <p:sp>
        <p:nvSpPr>
          <p:cNvPr id="3" name="Google Shape;156;gdef19e2ada_0_0"/>
          <p:cNvSpPr txBox="1"/>
          <p:nvPr/>
        </p:nvSpPr>
        <p:spPr>
          <a:xfrm>
            <a:off x="756304" y="523578"/>
            <a:ext cx="6052269" cy="110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2400"/>
            </a:pPr>
            <a:r>
              <a:rPr lang="fr-FR" sz="2400" b="1" i="0" u="none" strike="noStrike" cap="none" dirty="0" smtClean="0">
                <a:solidFill>
                  <a:srgbClr val="091158"/>
                </a:solidFill>
                <a:latin typeface="Proxima Nova"/>
                <a:ea typeface="Proxima Nova"/>
                <a:cs typeface="Proxima Nova"/>
                <a:sym typeface="Proxima Nova"/>
              </a:rPr>
              <a:t>Projet </a:t>
            </a:r>
            <a:r>
              <a:rPr lang="fr-FR" sz="2400" b="1" i="0" u="none" strike="noStrike" cap="none" dirty="0" smtClean="0">
                <a:solidFill>
                  <a:srgbClr val="091158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Mobile </a:t>
            </a:r>
            <a:r>
              <a:rPr lang="fr-FR" sz="2400" b="1" i="0" u="none" strike="noStrike" cap="none" dirty="0" smtClean="0">
                <a:solidFill>
                  <a:srgbClr val="091158"/>
                </a:solidFill>
                <a:latin typeface="Proxima Nova"/>
                <a:ea typeface="Proxima Nova"/>
                <a:cs typeface="Proxima Nova"/>
                <a:sym typeface="Proxima Nova"/>
              </a:rPr>
              <a:t>de recommandation</a:t>
            </a:r>
            <a:endParaRPr lang="fr-FR" sz="2400" b="1" i="0" u="none" strike="noStrike" cap="none" dirty="0" smtClean="0">
              <a:solidFill>
                <a:srgbClr val="09115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buSzPts val="2400"/>
            </a:pPr>
            <a:r>
              <a:rPr lang="fr-FR" sz="2400" b="1" dirty="0" smtClean="0">
                <a:solidFill>
                  <a:srgbClr val="091158"/>
                </a:solidFill>
                <a:latin typeface="Proxima Nova"/>
                <a:sym typeface="Proxima Nova"/>
              </a:rPr>
              <a:t>(Comex)</a:t>
            </a:r>
            <a:endParaRPr lang="fr-FR" sz="2400" b="1" dirty="0">
              <a:latin typeface="Proxima Nova" charset="0"/>
            </a:endParaRPr>
          </a:p>
          <a:p>
            <a:pPr>
              <a:buSzPts val="2400"/>
            </a:pPr>
            <a:endParaRPr lang="fr-F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8598" y="1293941"/>
            <a:ext cx="1313678" cy="91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806031" cy="56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3.3  </a:t>
            </a:r>
            <a:r>
              <a:rPr lang="fr-FR" sz="2400" b="1" dirty="0" smtClean="0">
                <a:latin typeface="Proxima Nova" panose="020B0604020202020204" charset="0"/>
              </a:rPr>
              <a:t>Identification des Ressources Financières</a:t>
            </a: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7504" y="1219145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2090" y="1363834"/>
            <a:ext cx="490407" cy="44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Google Shape;176;ge06fa27a84_0_0"/>
          <p:cNvSpPr txBox="1"/>
          <p:nvPr/>
        </p:nvSpPr>
        <p:spPr>
          <a:xfrm>
            <a:off x="1124740" y="928822"/>
            <a:ext cx="701836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Estimation des coûts financiers pour les rôles associés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7927417"/>
              </p:ext>
            </p:extLst>
          </p:nvPr>
        </p:nvGraphicFramePr>
        <p:xfrm>
          <a:off x="2539660" y="1430766"/>
          <a:ext cx="3150626" cy="330187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52021"/>
                <a:gridCol w="1198605"/>
              </a:tblGrid>
              <a:tr h="334305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+mj-lt"/>
                        </a:rPr>
                        <a:t>Profil</a:t>
                      </a:r>
                      <a:endParaRPr lang="fr-FR" sz="11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bg1"/>
                          </a:solidFill>
                          <a:latin typeface="+mj-lt"/>
                        </a:rPr>
                        <a:t>TJM</a:t>
                      </a:r>
                      <a:endParaRPr lang="fr-FR" sz="11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76550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Chef de projet</a:t>
                      </a:r>
                      <a:endParaRPr lang="fr-FR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700 Euros</a:t>
                      </a:r>
                      <a:endParaRPr lang="fr-FR" sz="11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479223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Product Owner</a:t>
                      </a:r>
                      <a:endParaRPr lang="fr-FR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700 Euros</a:t>
                      </a:r>
                      <a:endParaRPr lang="fr-FR" sz="11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</a:tr>
              <a:tr h="479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Scrum Master</a:t>
                      </a:r>
                      <a:endParaRPr lang="fr-FR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600 Euros</a:t>
                      </a:r>
                      <a:endParaRPr lang="fr-FR" sz="11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</a:tr>
              <a:tr h="334305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Data Engineer </a:t>
                      </a:r>
                      <a:endParaRPr lang="fr-FR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600 Euros</a:t>
                      </a:r>
                      <a:endParaRPr lang="fr-FR" sz="11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</a:tr>
              <a:tr h="334305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IA Engineer</a:t>
                      </a:r>
                      <a:endParaRPr lang="fr-FR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600 Euros</a:t>
                      </a:r>
                      <a:endParaRPr lang="fr-FR" sz="11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</a:tr>
              <a:tr h="334305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Développeur Mobile</a:t>
                      </a:r>
                      <a:r>
                        <a:rPr lang="fr-FR" sz="1100" b="1" dirty="0" smtClean="0">
                          <a:latin typeface="+mj-lt"/>
                        </a:rPr>
                        <a:t> </a:t>
                      </a:r>
                      <a:endParaRPr lang="fr-FR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500 Euros</a:t>
                      </a:r>
                      <a:endParaRPr lang="fr-FR" sz="11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</a:tr>
              <a:tr h="329657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Consultant Cloud Azure</a:t>
                      </a:r>
                      <a:endParaRPr lang="fr-FR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500 Euros</a:t>
                      </a:r>
                      <a:endParaRPr lang="fr-FR" sz="11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43946" y="412367"/>
            <a:ext cx="6799853" cy="37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3.4 </a:t>
            </a:r>
            <a:r>
              <a:rPr lang="fr-FR" sz="2400" b="1" dirty="0" smtClean="0">
                <a:latin typeface="Proxima Nova" panose="020B0604020202020204" charset="0"/>
              </a:rPr>
              <a:t> </a:t>
            </a:r>
            <a:r>
              <a:rPr lang="fr-FR" sz="2400" b="1" dirty="0" smtClean="0">
                <a:latin typeface="Proxima Nova" panose="020B0604020202020204" charset="0"/>
              </a:rPr>
              <a:t>Identification des Ressources Financières (2)</a:t>
            </a: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7504" y="1219145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176;ge06fa27a84_0_0"/>
          <p:cNvSpPr txBox="1"/>
          <p:nvPr/>
        </p:nvSpPr>
        <p:spPr>
          <a:xfrm>
            <a:off x="1137098" y="731116"/>
            <a:ext cx="698747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Chiffrage Projet : Estimation des coûts financiers pour les tâches du projet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035" y="1055462"/>
            <a:ext cx="5375619" cy="398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2" y="492686"/>
            <a:ext cx="7016097" cy="63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3.5  </a:t>
            </a:r>
            <a:r>
              <a:rPr lang="fr-FR" sz="2400" b="1" dirty="0" smtClean="0">
                <a:latin typeface="Proxima Nova" panose="020B0604020202020204" charset="0"/>
              </a:rPr>
              <a:t>Identification </a:t>
            </a:r>
            <a:r>
              <a:rPr lang="fr-FR" sz="2400" b="1" dirty="0" smtClean="0">
                <a:latin typeface="Proxima Nova" panose="020B0604020202020204" charset="0"/>
              </a:rPr>
              <a:t>des Ressources Financières (3)</a:t>
            </a:r>
          </a:p>
          <a:p>
            <a:pPr algn="ctr"/>
            <a:r>
              <a:rPr lang="fr-FR" sz="1600" b="1" dirty="0" smtClean="0">
                <a:latin typeface="Proxima Nova" panose="020B0604020202020204" charset="0"/>
              </a:rPr>
              <a:t>(Coûts d’infrastructure azure)</a:t>
            </a:r>
          </a:p>
          <a:p>
            <a:pPr algn="ctr"/>
            <a:endParaRPr lang="fr-FR" sz="1200" b="1" dirty="0" smtClean="0">
              <a:latin typeface="Proxima Nova" panose="020B0604020202020204" charset="0"/>
            </a:endParaRP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7504" y="1219145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43275" y="1101817"/>
            <a:ext cx="711226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Il s’agit de donner ici une estimation des coûts d’infrastructure à l’utilisation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r>
              <a:rPr lang="fr-FR" dirty="0" smtClean="0"/>
              <a:t>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</a:p>
          <a:p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7927417"/>
              </p:ext>
            </p:extLst>
          </p:nvPr>
        </p:nvGraphicFramePr>
        <p:xfrm>
          <a:off x="1378127" y="1511087"/>
          <a:ext cx="6337215" cy="296519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50147"/>
                <a:gridCol w="2022202"/>
                <a:gridCol w="1075038"/>
                <a:gridCol w="1289828"/>
              </a:tblGrid>
              <a:tr h="55136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latin typeface="+mj-lt"/>
                        </a:rPr>
                        <a:t>Eléments d’Infrastructure</a:t>
                      </a:r>
                      <a:endParaRPr lang="fr-FR" sz="14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Description</a:t>
                      </a:r>
                      <a:endParaRPr lang="fr-FR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Coût</a:t>
                      </a:r>
                      <a:endParaRPr lang="fr-FR" sz="140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fr-FR" sz="14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Mensuel</a:t>
                      </a:r>
                      <a:endParaRPr lang="fr-FR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Total</a:t>
                      </a:r>
                      <a:r>
                        <a:rPr lang="fr-FR" sz="1400" b="1" i="0" u="none" strike="noStrike" cap="none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Annuel</a:t>
                      </a:r>
                      <a:endParaRPr lang="fr-FR" sz="1400" b="1" i="0" u="none" strike="noStrike" cap="none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58632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Calcul</a:t>
                      </a:r>
                    </a:p>
                    <a:p>
                      <a:pPr algn="ctr"/>
                      <a:r>
                        <a:rPr lang="fr-FR" sz="14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Machine virtuelle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1 D2 v3 (2 processeurs virtuels, 8 Go de RAM) x 730  heures</a:t>
                      </a:r>
                      <a:endParaRPr lang="fr-FR" sz="1200" b="0" i="0" u="none" strike="noStrike" cap="none" dirty="0">
                        <a:solidFill>
                          <a:srgbClr val="283583"/>
                        </a:solidFill>
                        <a:latin typeface="Proxima Nova" panose="020B0604020202020204" charset="0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Arial"/>
                        </a:rPr>
                        <a:t>151,84</a:t>
                      </a:r>
                      <a:r>
                        <a:rPr lang="fr-FR" sz="1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fr-FR" sz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Arial"/>
                        </a:rPr>
                        <a:t>1 822,08</a:t>
                      </a:r>
                      <a:endParaRPr lang="fr-FR" sz="1200" b="0" i="0" u="none" strike="noStrike" cap="none" dirty="0">
                        <a:solidFill>
                          <a:srgbClr val="283583"/>
                        </a:solidFill>
                        <a:latin typeface="Proxima Nova" panose="020B0604020202020204" charset="0"/>
                        <a:ea typeface="Proxima Nova"/>
                        <a:cs typeface="Proxima Nova"/>
                        <a:sym typeface="Arial"/>
                      </a:endParaRPr>
                    </a:p>
                  </a:txBody>
                  <a:tcPr anchor="ctr"/>
                </a:tc>
              </a:tr>
              <a:tr h="475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Arial"/>
                        </a:rPr>
                        <a:t>Compte de stockage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Arial"/>
                        </a:rPr>
                        <a:t>Transfert de données : 1To</a:t>
                      </a:r>
                      <a:endParaRPr lang="fr-FR" sz="1200" b="0" i="0" u="none" strike="noStrike" cap="none" dirty="0">
                        <a:solidFill>
                          <a:srgbClr val="283583"/>
                        </a:solidFill>
                        <a:latin typeface="Proxima Nova" panose="020B0604020202020204" charset="0"/>
                        <a:ea typeface="Proxima Nova"/>
                        <a:cs typeface="Proxima Nova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Arial"/>
                        </a:rPr>
                        <a:t>39,63</a:t>
                      </a:r>
                      <a:endParaRPr lang="fr-FR" sz="1200" b="0" i="0" u="none" strike="noStrike" cap="none" dirty="0">
                        <a:solidFill>
                          <a:srgbClr val="283583"/>
                        </a:solidFill>
                        <a:latin typeface="Proxima Nova" panose="020B0604020202020204" charset="0"/>
                        <a:ea typeface="Proxima Nova"/>
                        <a:cs typeface="Proxima Nova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Arial"/>
                        </a:rPr>
                        <a:t>   468,00</a:t>
                      </a:r>
                      <a:endParaRPr lang="fr-FR" sz="1200" b="0" i="0" u="none" strike="noStrike" cap="none" dirty="0">
                        <a:solidFill>
                          <a:srgbClr val="283583"/>
                        </a:solidFill>
                        <a:latin typeface="Proxima Nova" panose="020B0604020202020204" charset="0"/>
                        <a:ea typeface="Proxima Nova"/>
                        <a:cs typeface="Proxima Nova"/>
                        <a:sym typeface="Arial"/>
                      </a:endParaRPr>
                    </a:p>
                  </a:txBody>
                  <a:tcPr anchor="ctr"/>
                </a:tc>
              </a:tr>
              <a:tr h="475396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Base de données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Cosmosdb</a:t>
                      </a:r>
                      <a:endParaRPr lang="fr-FR" sz="1200" b="1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fr-FR" sz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Arial"/>
                        </a:rPr>
                        <a:t>23,36</a:t>
                      </a:r>
                      <a:endParaRPr lang="fr-FR" sz="1200" b="0" i="0" u="none" strike="noStrike" cap="none" dirty="0">
                        <a:solidFill>
                          <a:srgbClr val="283583"/>
                        </a:solidFill>
                        <a:latin typeface="Proxima Nova" panose="020B0604020202020204" charset="0"/>
                        <a:ea typeface="Proxima Nova"/>
                        <a:cs typeface="Proxima Nova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Arial"/>
                        </a:rPr>
                        <a:t>  280,32</a:t>
                      </a:r>
                      <a:endParaRPr lang="fr-FR" sz="1200" b="0" i="0" u="none" strike="noStrike" cap="none" dirty="0">
                        <a:solidFill>
                          <a:srgbClr val="283583"/>
                        </a:solidFill>
                        <a:latin typeface="Proxima Nova" panose="020B0604020202020204" charset="0"/>
                        <a:ea typeface="Proxima Nova"/>
                        <a:cs typeface="Proxima Nova"/>
                        <a:sym typeface="Arial"/>
                      </a:endParaRPr>
                    </a:p>
                  </a:txBody>
                  <a:tcPr anchor="ctr"/>
                </a:tc>
              </a:tr>
              <a:tr h="47464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1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Azure Machine learning</a:t>
                      </a:r>
                      <a:endParaRPr lang="fr-FR" sz="1400" b="1" i="0" u="none" strike="noStrike" cap="none" dirty="0">
                        <a:solidFill>
                          <a:srgbClr val="283583"/>
                        </a:solidFill>
                        <a:latin typeface="Proxima Nova" panose="020B0604020202020204" charset="0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Machine learning</a:t>
                      </a:r>
                      <a:endParaRPr lang="fr-FR" sz="1200" b="0" i="0" u="none" strike="noStrike" cap="none" dirty="0">
                        <a:solidFill>
                          <a:srgbClr val="283583"/>
                        </a:solidFill>
                        <a:latin typeface="Proxima Nova" panose="020B0604020202020204" charset="0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Arial"/>
                        </a:rPr>
                        <a:t>198,56</a:t>
                      </a:r>
                      <a:endParaRPr lang="fr-FR" sz="1200" b="0" i="0" u="none" strike="noStrike" cap="none" dirty="0">
                        <a:solidFill>
                          <a:srgbClr val="283583"/>
                        </a:solidFill>
                        <a:latin typeface="Proxima Nova" panose="020B0604020202020204" charset="0"/>
                        <a:ea typeface="Proxima Nova"/>
                        <a:cs typeface="Proxima Nova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Arial"/>
                        </a:rPr>
                        <a:t>2 </a:t>
                      </a:r>
                      <a:r>
                        <a:rPr lang="fr-FR" sz="12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Arial"/>
                        </a:rPr>
                        <a:t>382,72</a:t>
                      </a:r>
                      <a:endParaRPr lang="fr-FR" sz="1200" b="0" i="0" u="none" strike="noStrike" cap="none" dirty="0">
                        <a:solidFill>
                          <a:srgbClr val="283583"/>
                        </a:solidFill>
                        <a:latin typeface="Proxima Nova" panose="020B0604020202020204" charset="0"/>
                        <a:ea typeface="Proxima Nova"/>
                        <a:cs typeface="Proxima Nova"/>
                        <a:sym typeface="Arial"/>
                      </a:endParaRPr>
                    </a:p>
                  </a:txBody>
                  <a:tcPr anchor="ctr"/>
                </a:tc>
              </a:tr>
              <a:tr h="2792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fr-FR" sz="1400" b="1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b="0" i="0" u="none" strike="noStrike" cap="none" dirty="0">
                        <a:solidFill>
                          <a:srgbClr val="283583"/>
                        </a:solidFill>
                        <a:latin typeface="Proxima Nova" panose="020B0604020202020204" charset="0"/>
                        <a:ea typeface="Proxima Nova"/>
                        <a:cs typeface="Proxima Nova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1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Arial"/>
                        </a:rPr>
                        <a:t>4 953,12</a:t>
                      </a:r>
                      <a:endParaRPr lang="fr-FR" sz="1200" b="1" i="0" u="none" strike="noStrike" cap="none" dirty="0">
                        <a:solidFill>
                          <a:srgbClr val="283583"/>
                        </a:solidFill>
                        <a:latin typeface="Proxima Nova" panose="020B0604020202020204" charset="0"/>
                        <a:ea typeface="Proxima Nova"/>
                        <a:cs typeface="Proxima Nova"/>
                        <a:sym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5"/>
            <a:ext cx="6818389" cy="66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3.6  </a:t>
            </a:r>
            <a:r>
              <a:rPr lang="fr-FR" sz="2400" b="1" dirty="0" smtClean="0">
                <a:latin typeface="Proxima Nova" panose="020B0604020202020204" charset="0"/>
              </a:rPr>
              <a:t>Identification des Ressources Financières </a:t>
            </a:r>
            <a:r>
              <a:rPr lang="fr-FR" sz="2400" b="1" dirty="0" smtClean="0">
                <a:latin typeface="Proxima Nova" panose="020B0604020202020204" charset="0"/>
              </a:rPr>
              <a:t>(4)</a:t>
            </a:r>
            <a:endParaRPr lang="fr-FR" sz="2400" b="1" dirty="0" smtClean="0">
              <a:latin typeface="Proxima Nova" panose="020B0604020202020204" charset="0"/>
            </a:endParaRPr>
          </a:p>
          <a:p>
            <a:pPr algn="ctr"/>
            <a:r>
              <a:rPr lang="fr-FR" sz="2400" b="1" dirty="0" smtClean="0">
                <a:latin typeface="Proxima Nova" panose="020B0604020202020204" charset="0"/>
              </a:rPr>
              <a:t>(</a:t>
            </a:r>
            <a:r>
              <a:rPr lang="fr-FR" sz="1800" b="1" dirty="0" smtClean="0">
                <a:latin typeface="Proxima Nova" panose="020B0604020202020204" charset="0"/>
              </a:rPr>
              <a:t>Estimation de la rentabilité sur 3 ans)  </a:t>
            </a:r>
          </a:p>
          <a:p>
            <a:pPr algn="ctr"/>
            <a:endParaRPr lang="fr-FR" sz="2800" b="1" dirty="0" smtClean="0">
              <a:latin typeface="Proxima Nova" panose="020B0604020202020204" charset="0"/>
            </a:endParaRP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7504" y="1219145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858" y="1932244"/>
            <a:ext cx="1157674" cy="105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Google Shape;176;ge06fa27a84_0_0"/>
          <p:cNvSpPr txBox="1"/>
          <p:nvPr/>
        </p:nvSpPr>
        <p:spPr>
          <a:xfrm>
            <a:off x="1075313" y="1241118"/>
            <a:ext cx="698747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sz="1200" dirty="0" smtClean="0"/>
              <a:t>Notre </a:t>
            </a:r>
            <a:r>
              <a:rPr lang="fr-FR" sz="1200" dirty="0" smtClean="0"/>
              <a:t>estimation </a:t>
            </a:r>
            <a:r>
              <a:rPr lang="fr-FR" sz="1200" dirty="0" smtClean="0"/>
              <a:t>suppose une croissance progressive des revenus au fil des </a:t>
            </a:r>
            <a:r>
              <a:rPr lang="fr-FR" sz="1200" dirty="0" smtClean="0"/>
              <a:t>années (fidélisation des utilisateurs et une croissance du nombre </a:t>
            </a:r>
            <a:r>
              <a:rPr lang="fr-FR" sz="1200" dirty="0" smtClean="0"/>
              <a:t>d'utilisateurs).</a:t>
            </a:r>
            <a:endParaRPr lang="fr-FR" sz="1200" dirty="0" smtClean="0"/>
          </a:p>
          <a:p>
            <a:pPr marL="457200" indent="-285750">
              <a:buClr>
                <a:srgbClr val="283583"/>
              </a:buClr>
              <a:buSzPts val="900"/>
            </a:pPr>
            <a:endParaRPr lang="fr-FR" sz="1000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sz="1200" dirty="0" smtClean="0"/>
              <a:t>Au cours de la première année, le projet ne dégage pas de bénéfices en raison des coûts initiaux de mise en place et de développement</a:t>
            </a:r>
            <a:r>
              <a:rPr lang="fr-FR" sz="1200" dirty="0" smtClean="0"/>
              <a:t>. </a:t>
            </a:r>
            <a:endParaRPr lang="fr-FR" sz="1200" dirty="0" smtClean="0"/>
          </a:p>
          <a:p>
            <a:pPr marL="457200" indent="-285750">
              <a:buClr>
                <a:srgbClr val="283583"/>
              </a:buClr>
              <a:buSzPts val="900"/>
            </a:pPr>
            <a:endParaRPr lang="fr-FR" sz="1200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sz="1200" b="1" dirty="0" smtClean="0"/>
              <a:t>Les revenus augmentent chaque année de </a:t>
            </a:r>
            <a:r>
              <a:rPr lang="fr-FR" sz="1200" b="1" dirty="0" smtClean="0"/>
              <a:t>5 </a:t>
            </a:r>
            <a:r>
              <a:rPr lang="fr-FR" sz="1200" b="1" dirty="0" smtClean="0"/>
              <a:t>%, </a:t>
            </a:r>
            <a:r>
              <a:rPr lang="fr-FR" sz="1200" dirty="0" smtClean="0"/>
              <a:t>tandis que </a:t>
            </a:r>
            <a:r>
              <a:rPr lang="fr-FR" sz="1200" b="1" dirty="0" smtClean="0"/>
              <a:t>les coûts récurrents Azure augmentent de </a:t>
            </a:r>
            <a:r>
              <a:rPr lang="fr-FR" sz="1200" b="1" dirty="0" smtClean="0"/>
              <a:t>1 </a:t>
            </a:r>
            <a:r>
              <a:rPr lang="fr-FR" sz="1200" b="1" dirty="0" smtClean="0"/>
              <a:t>% chaque année</a:t>
            </a:r>
            <a:r>
              <a:rPr lang="fr-FR" sz="1200" dirty="0" smtClean="0"/>
              <a:t>. L’application devrait générer des bénéfices pour l'entreprise à partir de la deuxième année, </a:t>
            </a:r>
            <a:r>
              <a:rPr lang="fr-FR" sz="1200" dirty="0" smtClean="0"/>
              <a:t>il devient donc rentable, ce </a:t>
            </a:r>
            <a:r>
              <a:rPr lang="fr-FR" sz="1200" dirty="0" smtClean="0"/>
              <a:t>qui représente une perspective prometteuse pour Fashion-Insta.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sz="1200" dirty="0" smtClean="0"/>
          </a:p>
          <a:p>
            <a:pPr marL="457200" indent="-285750">
              <a:buClr>
                <a:srgbClr val="283583"/>
              </a:buClr>
              <a:buSzPts val="900"/>
            </a:pPr>
            <a:endParaRPr lang="fr-FR" sz="1200" dirty="0" smtClean="0"/>
          </a:p>
          <a:p>
            <a:pPr marL="457200" indent="-285750">
              <a:buClr>
                <a:srgbClr val="283583"/>
              </a:buClr>
              <a:buSzPts val="900"/>
            </a:pPr>
            <a:endParaRPr lang="fr-FR" sz="1200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sz="1200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sz="1200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sz="1200" dirty="0" smtClean="0"/>
          </a:p>
          <a:p>
            <a:pPr marL="457200" indent="-285750">
              <a:buClr>
                <a:srgbClr val="283583"/>
              </a:buClr>
              <a:buSzPts val="900"/>
            </a:pPr>
            <a:endParaRPr lang="fr-FR" sz="1200" dirty="0" smtClean="0"/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7927417"/>
              </p:ext>
            </p:extLst>
          </p:nvPr>
        </p:nvGraphicFramePr>
        <p:xfrm>
          <a:off x="1093921" y="3299254"/>
          <a:ext cx="5401965" cy="133161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83160"/>
                <a:gridCol w="1149178"/>
                <a:gridCol w="1198606"/>
                <a:gridCol w="1198470"/>
                <a:gridCol w="972551"/>
              </a:tblGrid>
              <a:tr h="356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Année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Coût du projet</a:t>
                      </a: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Coût récurrents </a:t>
                      </a: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Revenus</a:t>
                      </a: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Bénéfice </a:t>
                      </a: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358496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Arial"/>
                        </a:rPr>
                        <a:t>2023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283583"/>
                          </a:solidFill>
                          <a:latin typeface="Proxima Nova"/>
                        </a:rPr>
                        <a:t>91 900,00 €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283583"/>
                          </a:solidFill>
                          <a:latin typeface="Proxima Nova"/>
                        </a:rPr>
                        <a:t>4 953,12 €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283583"/>
                          </a:solidFill>
                          <a:latin typeface="Proxima Nova"/>
                        </a:rPr>
                        <a:t>90 000,00 €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FF0000"/>
                          </a:solidFill>
                          <a:latin typeface="Proxima Nova"/>
                        </a:rPr>
                        <a:t>-6 853,12 €</a:t>
                      </a:r>
                    </a:p>
                  </a:txBody>
                  <a:tcPr marL="9525" marR="9525" marT="9525" marB="0" anchor="b"/>
                </a:tc>
              </a:tr>
              <a:tr h="322249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Arial"/>
                        </a:rPr>
                        <a:t>2024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283583"/>
                          </a:solidFill>
                          <a:latin typeface="Proxima Nova"/>
                        </a:rPr>
                        <a:t>0 €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283583"/>
                          </a:solidFill>
                          <a:latin typeface="Proxima Nova"/>
                        </a:rPr>
                        <a:t>5 002,65 €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283583"/>
                          </a:solidFill>
                          <a:latin typeface="Proxima Nova"/>
                        </a:rPr>
                        <a:t>94 500,00 €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283583"/>
                          </a:solidFill>
                          <a:latin typeface="Proxima Nova"/>
                        </a:rPr>
                        <a:t>89 497,35 €</a:t>
                      </a:r>
                    </a:p>
                  </a:txBody>
                  <a:tcPr marL="9525" marR="9525" marT="9525" marB="0" anchor="b"/>
                </a:tc>
              </a:tr>
              <a:tr h="294237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Arial"/>
                        </a:rPr>
                        <a:t>2025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283583"/>
                          </a:solidFill>
                          <a:latin typeface="Proxima Nova"/>
                        </a:rPr>
                        <a:t>0 €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283583"/>
                          </a:solidFill>
                          <a:latin typeface="Proxima Nova"/>
                        </a:rPr>
                        <a:t>5 052,68 €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283583"/>
                          </a:solidFill>
                          <a:latin typeface="Proxima Nova"/>
                        </a:rPr>
                        <a:t>99 225,00 €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1" i="0" u="none" strike="noStrike" dirty="0">
                          <a:solidFill>
                            <a:srgbClr val="283583"/>
                          </a:solidFill>
                          <a:latin typeface="Proxima Nova"/>
                        </a:rPr>
                        <a:t>94 </a:t>
                      </a:r>
                      <a:r>
                        <a:rPr lang="fr-FR" sz="1400" b="1" i="0" u="none" strike="noStrike" dirty="0" smtClean="0">
                          <a:solidFill>
                            <a:srgbClr val="283583"/>
                          </a:solidFill>
                          <a:latin typeface="Proxima Nova"/>
                        </a:rPr>
                        <a:t>172,32 </a:t>
                      </a:r>
                      <a:r>
                        <a:rPr lang="fr-FR" sz="1400" b="1" i="0" u="none" strike="noStrike" dirty="0">
                          <a:solidFill>
                            <a:srgbClr val="283583"/>
                          </a:solidFill>
                          <a:latin typeface="Proxima Nova"/>
                        </a:rPr>
                        <a:t>€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2367" y="3156978"/>
            <a:ext cx="2139667" cy="160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806031" cy="56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4</a:t>
            </a:r>
            <a:r>
              <a:rPr lang="fr-FR" sz="2400" b="1" dirty="0" smtClean="0">
                <a:latin typeface="Proxima Nova" panose="020B0604020202020204" charset="0"/>
              </a:rPr>
              <a:t>.  Présentation </a:t>
            </a:r>
            <a:r>
              <a:rPr lang="fr-FR" sz="2400" b="1" dirty="0" smtClean="0">
                <a:latin typeface="Proxima Nova" panose="020B0604020202020204" charset="0"/>
              </a:rPr>
              <a:t>de la méthode Agile Scru</a:t>
            </a:r>
            <a:r>
              <a:rPr lang="fr-FR" sz="2800" b="1" dirty="0" smtClean="0">
                <a:latin typeface="Proxima Nova" panose="020B0604020202020204" charset="0"/>
              </a:rPr>
              <a:t>m</a:t>
            </a: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7504" y="1219145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087670" y="1009141"/>
            <a:ext cx="7112266" cy="344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dirty="0" smtClean="0"/>
              <a:t> </a:t>
            </a:r>
            <a:endParaRPr lang="fr-FR" sz="1600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La méthode Scrum est une méthode de gestion de projet  itérative et incrémentale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Elle met l'accent sur la flexibilité, la communication, la collaboration et la livraison continue de produits.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Fourniture de résultats à court terme plutôt que planification à long terme.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Elle permet d'adapter rapidement les changements de spécifications et de priorités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Exemple : Collaboration entre le product owner, le scrum master et l’équipe projet à travers des Réunions régulières, des échanges réguliers et une communication optimale durant les Cérémonies scrum (sprint planning, daily scrum, sprint review, la rétrospective)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sz="1600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995" y="1048737"/>
            <a:ext cx="1157674" cy="105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4" y="492686"/>
            <a:ext cx="6799854" cy="61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4.1 </a:t>
            </a:r>
            <a:r>
              <a:rPr lang="fr-FR" sz="2400" b="1" dirty="0" smtClean="0">
                <a:latin typeface="Proxima Nova" panose="020B0604020202020204" charset="0"/>
              </a:rPr>
              <a:t> Avantages </a:t>
            </a:r>
            <a:r>
              <a:rPr lang="fr-FR" sz="2400" b="1" dirty="0" smtClean="0">
                <a:latin typeface="Proxima Nova" panose="020B0604020202020204" charset="0"/>
              </a:rPr>
              <a:t>de la méthode Agile Scrum</a:t>
            </a:r>
          </a:p>
          <a:p>
            <a:pPr algn="ctr"/>
            <a:endParaRPr lang="fr-FR" sz="2800" b="1" dirty="0" smtClean="0">
              <a:latin typeface="Proxima Nova" panose="020B0604020202020204" charset="0"/>
            </a:endParaRP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7504" y="1219145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37097" y="1330417"/>
            <a:ext cx="7112266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sz="1600" b="1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Le framework Scrum </a:t>
            </a:r>
            <a:r>
              <a:rPr lang="fr-FR" sz="16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est l'une des méthodes Agiles les plus populaires :</a:t>
            </a: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dirty="0" smtClean="0"/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dirty="0" smtClean="0"/>
              <a:t>	</a:t>
            </a:r>
            <a:r>
              <a:rPr lang="fr-FR" sz="1200" dirty="0" smtClean="0">
                <a:latin typeface="Proxima Nova" charset="0"/>
              </a:rPr>
              <a:t>	- </a:t>
            </a:r>
            <a:r>
              <a:rPr lang="fr-FR" sz="1200" dirty="0" smtClean="0">
                <a:solidFill>
                  <a:srgbClr val="283583"/>
                </a:solidFill>
                <a:latin typeface="Proxima Nova" charset="0"/>
                <a:sym typeface="Proxima Nova"/>
              </a:rPr>
              <a:t>Développement de produits en sprints courts de deux à quatre semaines</a:t>
            </a:r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sz="1200" dirty="0" smtClean="0">
                <a:solidFill>
                  <a:srgbClr val="283583"/>
                </a:solidFill>
                <a:latin typeface="Proxima Nova" charset="0"/>
                <a:sym typeface="Proxima Nova"/>
              </a:rPr>
              <a:t>		  avec des points de contrôle réguliers pour s'assurer que le projet est sur la bonne voie.</a:t>
            </a:r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sz="1200" dirty="0" smtClean="0">
                <a:solidFill>
                  <a:srgbClr val="283583"/>
                </a:solidFill>
                <a:latin typeface="Proxima Nova" charset="0"/>
                <a:sym typeface="Proxima Nova"/>
              </a:rPr>
              <a:t>		- Les équipes Scrum travaillent ensemble pour atteindre les objectifs du sprint.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sz="1600" b="1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Les avantages de la méthode Agile </a:t>
            </a:r>
            <a:r>
              <a:rPr lang="fr-FR" sz="16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: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/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sz="1200" dirty="0" smtClean="0"/>
              <a:t>		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- Une meilleure collaboration et communication entre les membres de l'équipe.</a:t>
            </a:r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	- Une plus grande flexibilité dans la gestion des changements de priorités et des</a:t>
            </a:r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  	  spécifications.</a:t>
            </a:r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	- Une meilleure transparence et visibilité pour les parties prenantes.</a:t>
            </a:r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	- Une livraison plus rapide et régulière de produits fonctionnels.</a:t>
            </a:r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	- Une réduction du risque de dérive de projet et de dépassement de coûts.</a:t>
            </a:r>
          </a:p>
          <a:p>
            <a:pPr lvl="1"/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 </a:t>
            </a:r>
            <a:endParaRPr lang="fr-FR" sz="1200" dirty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25" y="2185556"/>
            <a:ext cx="1157674" cy="105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806031" cy="56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4.2 </a:t>
            </a:r>
            <a:r>
              <a:rPr lang="fr-FR" sz="2400" b="1" dirty="0" smtClean="0">
                <a:latin typeface="Proxima Nova" panose="020B0604020202020204" charset="0"/>
              </a:rPr>
              <a:t> Méthode </a:t>
            </a:r>
            <a:r>
              <a:rPr lang="fr-FR" sz="2400" b="1" dirty="0" smtClean="0">
                <a:latin typeface="Proxima Nova" panose="020B0604020202020204" charset="0"/>
              </a:rPr>
              <a:t>Agile vs. Méthodes classiques</a:t>
            </a: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7504" y="1219145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12383" y="1077103"/>
            <a:ext cx="711226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dirty="0" smtClean="0"/>
              <a:t>  </a:t>
            </a:r>
          </a:p>
          <a:p>
            <a:r>
              <a:rPr lang="fr-FR" sz="1800" b="1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 </a:t>
            </a:r>
          </a:p>
          <a:p>
            <a:endParaRPr lang="fr-FR" sz="1800" b="1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800" b="1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800" b="1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800" b="1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800" b="1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800" b="1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800" b="1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800" b="1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800" b="1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800" b="1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endParaRPr lang="fr-F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514" y="2562438"/>
            <a:ext cx="577502" cy="52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525895" y="1129873"/>
          <a:ext cx="6678990" cy="3639838"/>
        </p:xfrm>
        <a:graphic>
          <a:graphicData uri="http://schemas.openxmlformats.org/drawingml/2006/table">
            <a:tbl>
              <a:tblPr/>
              <a:tblGrid>
                <a:gridCol w="2490607"/>
                <a:gridCol w="2018112"/>
                <a:gridCol w="2170271"/>
              </a:tblGrid>
              <a:tr h="446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Critère de comparaison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Méthode Agile Scrum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3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Méthode classique </a:t>
                      </a:r>
                      <a:br>
                        <a:rPr lang="fr-FR" sz="13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</a:br>
                      <a:r>
                        <a:rPr lang="fr-FR" sz="13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en cascade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347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Processus de développement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Itératif et incrémentiel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Linéaire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4524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Livrables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Produits fonctionnels à chaque sprint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Produit final à la fin du projet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60738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Planning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Révisé et ajusté régulièrement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Fixe et déterminé au début du projet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51406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Flexibilité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Flexibilité élevée pour changer les exigences et les priorités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Faible flexibilité pour les changements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4524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Communication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Communication régulière et transparente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Communication limitée et parfois difficile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4524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Gestion du risque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Gestion continue des risques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Gestion des risques en début de projet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514065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Implication du client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Implication continue du client dans le processus de développement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Implication limitée du client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45240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Documentation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Documentation minimale et pertinente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 dirty="0">
                          <a:solidFill>
                            <a:srgbClr val="0070C0"/>
                          </a:solidFill>
                          <a:latin typeface="Arial"/>
                        </a:rPr>
                        <a:t>Documentation exhaustive</a:t>
                      </a:r>
                    </a:p>
                  </a:txBody>
                  <a:tcPr marL="6851" marR="6851" marT="685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25411" y="492686"/>
            <a:ext cx="6824567" cy="78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5</a:t>
            </a:r>
            <a:r>
              <a:rPr lang="fr-FR" sz="2400" b="1" dirty="0" smtClean="0">
                <a:latin typeface="Proxima Nova" panose="020B0604020202020204" charset="0"/>
              </a:rPr>
              <a:t>.  Le </a:t>
            </a:r>
            <a:r>
              <a:rPr lang="fr-FR" sz="2400" b="1" dirty="0" smtClean="0">
                <a:latin typeface="Proxima Nova" panose="020B0604020202020204" charset="0"/>
              </a:rPr>
              <a:t>Backlog du Projet</a:t>
            </a:r>
          </a:p>
          <a:p>
            <a:pPr algn="ctr"/>
            <a:r>
              <a:rPr lang="fr-FR" sz="1800" b="1" dirty="0" smtClean="0">
                <a:latin typeface="Proxima Nova" panose="020B0604020202020204" charset="0"/>
              </a:rPr>
              <a:t>(les user </a:t>
            </a:r>
            <a:r>
              <a:rPr lang="fr-FR" sz="1800" b="1" dirty="0" smtClean="0">
                <a:latin typeface="Proxima Nova" panose="020B0604020202020204" charset="0"/>
              </a:rPr>
              <a:t>stories)</a:t>
            </a:r>
            <a:endParaRPr lang="fr-FR" sz="1800" b="1" dirty="0" smtClean="0">
              <a:latin typeface="Proxima Nova" panose="020B0604020202020204" charset="0"/>
            </a:endParaRP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7504" y="1219145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24739" y="1336595"/>
            <a:ext cx="7117217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Cadrage du projet, évaluation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es besoins : les 6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user stories indispensables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:</a:t>
            </a: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055" y="1258802"/>
            <a:ext cx="645238" cy="58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9914" y="1920965"/>
            <a:ext cx="8086154" cy="265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824567" cy="78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5.1 </a:t>
            </a:r>
            <a:r>
              <a:rPr lang="fr-FR" sz="2400" b="1" dirty="0" smtClean="0">
                <a:latin typeface="Proxima Nova" panose="020B0604020202020204" charset="0"/>
              </a:rPr>
              <a:t> Backlog </a:t>
            </a:r>
            <a:r>
              <a:rPr lang="fr-FR" sz="2400" b="1" dirty="0" smtClean="0">
                <a:latin typeface="Proxima Nova" panose="020B0604020202020204" charset="0"/>
              </a:rPr>
              <a:t>du </a:t>
            </a:r>
            <a:r>
              <a:rPr lang="fr-FR" sz="2400" b="1" dirty="0" smtClean="0">
                <a:latin typeface="Proxima Nova" panose="020B0604020202020204" charset="0"/>
              </a:rPr>
              <a:t>Projet (2)</a:t>
            </a:r>
            <a:endParaRPr lang="fr-FR" sz="2400" b="1" dirty="0" smtClean="0">
              <a:latin typeface="Proxima Nova" panose="020B0604020202020204" charset="0"/>
            </a:endParaRPr>
          </a:p>
          <a:p>
            <a:pPr algn="ctr"/>
            <a:r>
              <a:rPr lang="fr-FR" sz="1800" b="1" dirty="0" smtClean="0">
                <a:latin typeface="Proxima Nova" panose="020B0604020202020204" charset="0"/>
              </a:rPr>
              <a:t>(user stories non comprises dans la version 1.0)</a:t>
            </a:r>
            <a:endParaRPr lang="fr-FR" sz="1800" b="1" dirty="0" smtClean="0">
              <a:latin typeface="Proxima Nova" panose="020B0604020202020204" charset="0"/>
            </a:endParaRP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7504" y="1219145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37097" y="1330417"/>
            <a:ext cx="7112266" cy="347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900"/>
            </a:pPr>
            <a:endParaRPr lang="fr-FR" sz="1600" b="1" i="0" u="none" strike="noStrike" cap="none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endParaRPr lang="fr-FR" sz="1600" dirty="0" smtClean="0"/>
          </a:p>
          <a:p>
            <a:pPr lvl="0">
              <a:buSzPts val="900"/>
            </a:pPr>
            <a:endParaRPr lang="fr-FR" sz="1600" b="1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014" y="1392579"/>
            <a:ext cx="8341834" cy="278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1091996" y="2208215"/>
            <a:ext cx="6479067" cy="7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2400"/>
            </a:pPr>
            <a:r>
              <a:rPr lang="fr-FR" sz="2800" b="1" dirty="0">
                <a:solidFill>
                  <a:srgbClr val="091158"/>
                </a:solidFill>
                <a:latin typeface="Proxima Nova"/>
                <a:sym typeface="Proxima Nova"/>
              </a:rPr>
              <a:t> </a:t>
            </a:r>
            <a:r>
              <a:rPr lang="fr-FR" sz="2800" b="1" dirty="0" smtClean="0">
                <a:solidFill>
                  <a:srgbClr val="091158"/>
                </a:solidFill>
                <a:latin typeface="Proxima Nova"/>
                <a:sym typeface="Proxima Nova"/>
              </a:rPr>
              <a:t>Principaux risques Identifiés et plan d’action</a:t>
            </a:r>
            <a:endParaRPr lang="fr-FR" sz="2800" b="1" dirty="0">
              <a:solidFill>
                <a:srgbClr val="091158"/>
              </a:solidFill>
              <a:latin typeface="Proxima Nova"/>
              <a:sym typeface="Proxima Nova"/>
            </a:endParaRPr>
          </a:p>
          <a:p>
            <a:pPr>
              <a:buSzPts val="2400"/>
            </a:pPr>
            <a:endParaRPr lang="fr-F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6;ge06fa27a84_0_0"/>
          <p:cNvSpPr txBox="1"/>
          <p:nvPr/>
        </p:nvSpPr>
        <p:spPr>
          <a:xfrm>
            <a:off x="877603" y="959715"/>
            <a:ext cx="7112266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516" y="448125"/>
            <a:ext cx="7120008" cy="429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44661" y="2242579"/>
            <a:ext cx="1267102" cy="95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694821" cy="539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6. </a:t>
            </a:r>
            <a:r>
              <a:rPr lang="fr-FR" sz="2400" b="1" dirty="0" smtClean="0">
                <a:latin typeface="Proxima Nova" panose="020B0604020202020204" charset="0"/>
              </a:rPr>
              <a:t> La </a:t>
            </a:r>
            <a:r>
              <a:rPr lang="fr-FR" sz="2400" b="1" dirty="0" smtClean="0">
                <a:latin typeface="Proxima Nova" panose="020B0604020202020204" charset="0"/>
              </a:rPr>
              <a:t>matrice des risques </a:t>
            </a:r>
            <a:r>
              <a:rPr lang="fr-FR" sz="2400" b="1" dirty="0" smtClean="0">
                <a:latin typeface="Proxima Nova" panose="020B0604020202020204" charset="0"/>
              </a:rPr>
              <a:t>et Plan </a:t>
            </a:r>
            <a:r>
              <a:rPr lang="fr-FR" sz="2400" b="1" dirty="0" smtClean="0">
                <a:latin typeface="Proxima Nova" panose="020B0604020202020204" charset="0"/>
              </a:rPr>
              <a:t>d’action</a:t>
            </a:r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52790" y="1212967"/>
            <a:ext cx="757840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982637" y="1324238"/>
            <a:ext cx="7112266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900"/>
            </a:pPr>
            <a:endParaRPr lang="fr-FR" sz="1600" b="1" i="0" u="none" strike="noStrike" cap="none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r>
              <a:rPr lang="fr-FR" dirty="0" smtClean="0"/>
              <a:t> 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sz="1600" dirty="0" smtClean="0"/>
          </a:p>
          <a:p>
            <a:pPr lvl="0">
              <a:buSzPts val="900"/>
            </a:pPr>
            <a:endParaRPr lang="fr-FR" sz="1600" b="1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986" y="918990"/>
            <a:ext cx="597822" cy="54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66249" y="1006188"/>
            <a:ext cx="808507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Les principaux risques Identifiés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: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8BAB52F6-3D4C-E0A5-AA42-32A2C80DF2C6}"/>
              </a:ext>
            </a:extLst>
          </p:cNvPr>
          <p:cNvGraphicFramePr/>
          <p:nvPr/>
        </p:nvGraphicFramePr>
        <p:xfrm>
          <a:off x="4363719" y="1404151"/>
          <a:ext cx="4675248" cy="293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959" y="1507522"/>
            <a:ext cx="4644138" cy="26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1091996" y="2208215"/>
            <a:ext cx="6479067" cy="7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2400"/>
            </a:pPr>
            <a:r>
              <a:rPr lang="fr-FR" sz="2800" b="1" dirty="0">
                <a:solidFill>
                  <a:srgbClr val="091158"/>
                </a:solidFill>
                <a:latin typeface="Proxima Nova"/>
                <a:sym typeface="Proxima Nova"/>
              </a:rPr>
              <a:t> </a:t>
            </a:r>
            <a:r>
              <a:rPr lang="fr-FR" sz="2800" b="1" dirty="0" smtClean="0">
                <a:solidFill>
                  <a:srgbClr val="091158"/>
                </a:solidFill>
                <a:latin typeface="Proxima Nova"/>
                <a:sym typeface="Proxima Nova"/>
              </a:rPr>
              <a:t>Les enjeux Légaux et Ethiques</a:t>
            </a:r>
          </a:p>
          <a:p>
            <a:pPr>
              <a:buSzPts val="2400"/>
            </a:pPr>
            <a:endParaRPr lang="fr-FR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719535" cy="67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 </a:t>
            </a:r>
            <a:r>
              <a:rPr lang="fr-FR" sz="2000" b="1" dirty="0" smtClean="0">
                <a:latin typeface="Proxima Nova" panose="020B0604020202020204" charset="0"/>
              </a:rPr>
              <a:t>7.1 </a:t>
            </a:r>
            <a:r>
              <a:rPr lang="fr-FR" sz="2000" b="1" dirty="0" smtClean="0">
                <a:latin typeface="Proxima Nova" panose="020B0604020202020204" charset="0"/>
              </a:rPr>
              <a:t> Textes </a:t>
            </a:r>
            <a:r>
              <a:rPr lang="fr-FR" sz="2000" b="1" dirty="0" smtClean="0">
                <a:latin typeface="Proxima Nova" panose="020B0604020202020204" charset="0"/>
              </a:rPr>
              <a:t>législatifs </a:t>
            </a:r>
            <a:r>
              <a:rPr lang="fr-FR" sz="2000" b="1" dirty="0" smtClean="0">
                <a:latin typeface="Proxima Nova" panose="020B0604020202020204" charset="0"/>
              </a:rPr>
              <a:t>sur la protection des données personnelles</a:t>
            </a:r>
            <a:endParaRPr lang="fr-FR" sz="2000" b="1" dirty="0" smtClean="0">
              <a:latin typeface="Proxima Nova" panose="020B0604020202020204" charset="0"/>
            </a:endParaRPr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52790" y="1212967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00025" y="1398379"/>
            <a:ext cx="7112266" cy="335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RGPD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: Règlement Général sur la Protection des Données :</a:t>
            </a: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dirty="0" smtClean="0"/>
              <a:t>	</a:t>
            </a:r>
            <a:r>
              <a:rPr lang="fr-FR" sz="11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règlement de l'Union européenne qui définit les </a:t>
            </a:r>
            <a:r>
              <a:rPr lang="fr-FR" sz="11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règles en matière de collecte, de traitement et de conservation de données personnelles</a:t>
            </a:r>
            <a:r>
              <a:rPr lang="fr-FR" sz="11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. Il est entré en vigueur en mai 2018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CNIL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: Commission Nationale de l'Informatique et des Libertés</a:t>
            </a: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dirty="0" smtClean="0"/>
              <a:t>	</a:t>
            </a:r>
            <a:r>
              <a:rPr lang="fr-FR" sz="11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a</a:t>
            </a:r>
            <a:r>
              <a:rPr lang="fr-FR" sz="11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utorité administrative </a:t>
            </a:r>
            <a:r>
              <a:rPr lang="fr-FR" sz="11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indépendante </a:t>
            </a:r>
            <a:r>
              <a:rPr lang="fr-FR" sz="11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française chargée de veiller à ce que les entreprises et les organismes </a:t>
            </a:r>
            <a:r>
              <a:rPr lang="fr-FR" sz="11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publics respectent les</a:t>
            </a:r>
            <a:r>
              <a:rPr lang="fr-FR" sz="11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fr-FR" sz="11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règles de protection des données personnelles</a:t>
            </a:r>
            <a:r>
              <a:rPr lang="fr-FR" sz="11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. Elle est notamment chargée de recevoir les plaintes des personnes concernées par des violations de leurs droits en matière de protection des données.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Loi Informatique et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Libertés</a:t>
            </a: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	</a:t>
            </a:r>
            <a:r>
              <a:rPr lang="fr-FR" sz="11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loi française promulguée en 1978, qui a été modifiée en 2018 pour être en conformité avec le RGPD. Elle établit les </a:t>
            </a:r>
            <a:r>
              <a:rPr lang="fr-FR" sz="11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règles relatives à la collecte, au traitement et à la conservation des données personnelles </a:t>
            </a:r>
            <a:r>
              <a:rPr lang="fr-FR" sz="11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en France</a:t>
            </a:r>
            <a:r>
              <a:rPr lang="fr-FR" sz="11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. </a:t>
            </a:r>
            <a:endParaRPr lang="fr-FR" sz="11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632" y="1302050"/>
            <a:ext cx="691978" cy="63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694821" cy="539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7.2 </a:t>
            </a:r>
            <a:r>
              <a:rPr lang="fr-FR" sz="2400" b="1" dirty="0" smtClean="0">
                <a:latin typeface="Proxima Nova" panose="020B0604020202020204" charset="0"/>
              </a:rPr>
              <a:t> Prise </a:t>
            </a:r>
            <a:r>
              <a:rPr lang="fr-FR" sz="2400" b="1" dirty="0" smtClean="0">
                <a:latin typeface="Proxima Nova" panose="020B0604020202020204" charset="0"/>
              </a:rPr>
              <a:t>e compte du RGPD</a:t>
            </a:r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52790" y="1212967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49453" y="978249"/>
            <a:ext cx="7112266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b="1" dirty="0" smtClean="0">
                <a:solidFill>
                  <a:srgbClr val="091158"/>
                </a:solidFill>
                <a:latin typeface="Proxima Nova"/>
                <a:sym typeface="Proxima Nova"/>
              </a:rPr>
              <a:t> </a:t>
            </a:r>
            <a:endParaRPr lang="fr-FR" b="1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L’entreprise doit :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respecter les réglementations sur la protection des données personnelles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garantir la confidentialité et la sécurité des données personnelles collectées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permettre aux utilisateurs de contrôler leurs données personnelles et les informer de la manière dont leurs données personnelles sont utilisées.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/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		L'équipe de développement devra s'assurer que les utilisateurs donnent leur 	consentement pour la collecte et l'utilisation de leurs données personnelles, </a:t>
            </a:r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		informer les utilisateurs de l'utilisation qui sera faite de ces données, et que 	les données sont stockées et traitées de manière sûre et éthique.</a:t>
            </a:r>
            <a:endParaRPr lang="fr-FR" dirty="0" smtClean="0"/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497" y="3334735"/>
            <a:ext cx="691978" cy="63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694821" cy="539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7.3 </a:t>
            </a:r>
            <a:r>
              <a:rPr lang="fr-FR" sz="2400" b="1" dirty="0" smtClean="0">
                <a:latin typeface="Proxima Nova" panose="020B0604020202020204" charset="0"/>
              </a:rPr>
              <a:t> Le </a:t>
            </a:r>
            <a:r>
              <a:rPr lang="fr-FR" sz="2400" b="1" dirty="0" smtClean="0">
                <a:latin typeface="Proxima Nova" panose="020B0604020202020204" charset="0"/>
              </a:rPr>
              <a:t>Registre de Traitement CNIL</a:t>
            </a:r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52790" y="1212967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61809" y="1040033"/>
            <a:ext cx="711226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CNIL : Commission Nationale de l'Informatique et des Libertés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L‘entreprise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doit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:</a:t>
            </a: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se conformer aux exigences de la CNIL  pour tout traitement de données personnelles utilisé dans le cadre du projet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.</a:t>
            </a: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tenir un registre des traitements (pour chaque traitement de données personnelles lié à l'IA utilisé dans le cadre du projet)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s'assurer que tous les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traitements sont conformes à la réglementation en matière de protection des données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/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054" y="1709823"/>
            <a:ext cx="574589" cy="52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2584" y="3569825"/>
            <a:ext cx="7571045" cy="107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694821" cy="539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7.4 </a:t>
            </a:r>
            <a:r>
              <a:rPr lang="fr-FR" sz="2400" b="1" dirty="0" smtClean="0">
                <a:latin typeface="Proxima Nova" panose="020B0604020202020204" charset="0"/>
              </a:rPr>
              <a:t> Enjeux </a:t>
            </a:r>
            <a:r>
              <a:rPr lang="fr-FR" sz="2400" b="1" dirty="0" smtClean="0">
                <a:latin typeface="Proxima Nova" panose="020B0604020202020204" charset="0"/>
              </a:rPr>
              <a:t>liés à la collecte des données</a:t>
            </a:r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52790" y="1212967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55631" y="978249"/>
            <a:ext cx="7112266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b="1" dirty="0" smtClean="0">
                <a:solidFill>
                  <a:srgbClr val="091158"/>
                </a:solidFill>
                <a:latin typeface="Proxima Nova"/>
                <a:sym typeface="Proxima Nova"/>
              </a:rPr>
              <a:t> </a:t>
            </a: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L'équipe de développement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doit Obtenir le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consentement des utilisateurs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pour la collecte de données et assurer la sécurité des données collectées.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Elle doit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s'assurer que toutes les données collectées auprès des utilisateurs sont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collectées de manière éthique et légale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. </a:t>
            </a: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Elle doit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également être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transparente sur la manière dont les données sont collectées, stockées et utilisées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.</a:t>
            </a: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124" y="1345298"/>
            <a:ext cx="562232" cy="51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694821" cy="539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7.5 </a:t>
            </a:r>
            <a:r>
              <a:rPr lang="fr-FR" sz="2400" b="1" dirty="0" smtClean="0">
                <a:latin typeface="Proxima Nova" panose="020B0604020202020204" charset="0"/>
              </a:rPr>
              <a:t> Enjeux </a:t>
            </a:r>
            <a:r>
              <a:rPr lang="fr-FR" sz="2400" b="1" dirty="0" smtClean="0">
                <a:latin typeface="Proxima Nova" panose="020B0604020202020204" charset="0"/>
              </a:rPr>
              <a:t>é</a:t>
            </a:r>
            <a:r>
              <a:rPr lang="fr-FR" sz="2400" b="1" dirty="0" smtClean="0">
                <a:latin typeface="Proxima Nova" panose="020B0604020202020204" charset="0"/>
              </a:rPr>
              <a:t>thiques</a:t>
            </a:r>
            <a:endParaRPr lang="fr-FR" sz="2400" b="1" dirty="0" smtClean="0">
              <a:latin typeface="Proxima Nova" panose="020B0604020202020204" charset="0"/>
            </a:endParaRPr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52790" y="1212967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49453" y="996784"/>
            <a:ext cx="711226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Respect de la vie privée des utilisateurs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: </a:t>
            </a:r>
          </a:p>
          <a:p>
            <a:pPr marL="457200" lvl="1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		- La collecte de photos et d'autres données personnelles des utilisateurs</a:t>
            </a:r>
          </a:p>
          <a:p>
            <a:pPr marL="457200" lvl="1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                 peut poser des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problèmes de confidentialité et de sécurité des données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457200" lvl="1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		- Il est important de s'assurer que les utilisateurs sont informés de la manière</a:t>
            </a:r>
          </a:p>
          <a:p>
            <a:pPr marL="457200" lvl="1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		  dont leurs données seront utilisées et de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leur donner la possibilité de 	  contrôler la collecte et l'utilisation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de leurs données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.	 </a:t>
            </a:r>
          </a:p>
          <a:p>
            <a:pPr marL="457200" lvl="1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  	             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Utilisation éthique des données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: </a:t>
            </a: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		- Les développeurs doivent être conscients de l'utilisation éthique des 	 	  données et de la manière dont elles peuvent être utilisées à des fins 	 	  commerciales ou autres (s'assurer que les données ne sont pas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utilisées de 	  manière abusive ou illégale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).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Transparence et responsabilité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: Les développeurs doivent être transparents quant à la manière dont les données sont collectées, stockées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(responsabilité en cas de violation de données ou d'autres problèmes de sécurité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).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767" y="974595"/>
            <a:ext cx="550406" cy="50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694821" cy="539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7.6 </a:t>
            </a:r>
            <a:r>
              <a:rPr lang="fr-FR" sz="2400" b="1" dirty="0" smtClean="0">
                <a:latin typeface="Proxima Nova" panose="020B0604020202020204" charset="0"/>
              </a:rPr>
              <a:t> Enjeux éthiques liés au </a:t>
            </a:r>
            <a:r>
              <a:rPr lang="fr-FR" sz="2400" b="1" dirty="0" smtClean="0">
                <a:latin typeface="Proxima Nova" panose="020B0604020202020204" charset="0"/>
              </a:rPr>
              <a:t>b</a:t>
            </a:r>
            <a:r>
              <a:rPr lang="fr-FR" sz="2400" b="1" dirty="0" smtClean="0">
                <a:latin typeface="Proxima Nova" panose="020B0604020202020204" charset="0"/>
              </a:rPr>
              <a:t>iais </a:t>
            </a:r>
            <a:r>
              <a:rPr lang="fr-FR" sz="2400" b="1" dirty="0" smtClean="0">
                <a:latin typeface="Proxima Nova" panose="020B0604020202020204" charset="0"/>
              </a:rPr>
              <a:t>du modèle</a:t>
            </a:r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52790" y="1212967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55631" y="978249"/>
            <a:ext cx="7112266" cy="36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b="1" dirty="0" smtClean="0">
                <a:solidFill>
                  <a:srgbClr val="091158"/>
                </a:solidFill>
                <a:latin typeface="Proxima Nova"/>
                <a:sym typeface="Proxima Nova"/>
              </a:rPr>
              <a:t> </a:t>
            </a: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L'équipe de développement doit être consciente que les algorithmes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de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recommandation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d’IA sont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basés sur des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données qui peuvent contenir des biais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. 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Ces biais peuvent être reproduits par le modèle et entraîner des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recommandations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inexactes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ou discriminatoires.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Il est important que l'équipe de développement prenne des mesures pour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minimiser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les biais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dans les données utilisées pour entraîner le modèle et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évaluer régulièrement le modèle pour s'assurer qu'il ne reproduit pas de biais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L'équipe de développement devrait également envisager de rendre le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modèle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transparent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et explicite pour permettre aux utilisateurs de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comprendre comment il fonctionne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et pourquoi il recommande certains articles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.</a:t>
            </a:r>
            <a:endParaRPr lang="fr-FR" dirty="0" smtClean="0"/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912" y="1147591"/>
            <a:ext cx="753616" cy="68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694821" cy="539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7.7 </a:t>
            </a:r>
            <a:r>
              <a:rPr lang="fr-FR" sz="2400" b="1" dirty="0" smtClean="0">
                <a:latin typeface="Proxima Nova" panose="020B0604020202020204" charset="0"/>
              </a:rPr>
              <a:t> Application pratique du RGPD</a:t>
            </a:r>
            <a:endParaRPr lang="fr-FR" sz="2400" b="1" dirty="0" smtClean="0">
              <a:latin typeface="Proxima Nova" panose="020B0604020202020204" charset="0"/>
            </a:endParaRPr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52790" y="1212967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55631" y="978249"/>
            <a:ext cx="7112266" cy="409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Comment garantir que le GDPR soit appliqué et comment sécuriser les canaux de transit de données ? </a:t>
            </a: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  </a:t>
            </a: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En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plus d’avoir le consentement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 explicite des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utilisateurs sur la collecte et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l’utilisation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de leur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données, on peut envisager l’utilisation d’autres 	méthodes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et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pratiques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: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- </a:t>
            </a:r>
            <a:r>
              <a:rPr lang="fr-FR" sz="1200" b="1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Analyse </a:t>
            </a:r>
            <a:r>
              <a:rPr lang="fr-FR" sz="1200" b="1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de l'impact sur la protection des données </a:t>
            </a:r>
            <a:r>
              <a:rPr lang="fr-FR" sz="1200" b="1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(AIPD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) :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méthode qui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permet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  d'évaluer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les risques pour la protection des données et de proposer des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mesures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de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  protection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appropriées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	- </a:t>
            </a:r>
            <a:r>
              <a:rPr lang="fr-FR" sz="1200" b="1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Minimisation des données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: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collecter et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utiliser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uniquement les données nécessaires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à</a:t>
            </a: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 		  la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réalisation d'un objectif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spécifique. Cette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pratique peut aider à réduire les risques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  pour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la protection des données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en limitant 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la quantité de données stockées et en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  réduisant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le risque de perte ou de vol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de données.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sz="1200" dirty="0" smtClean="0"/>
              <a:t>		</a:t>
            </a:r>
            <a:r>
              <a:rPr lang="fr-FR" sz="1200" b="1" dirty="0" smtClean="0"/>
              <a:t>- </a:t>
            </a:r>
            <a:r>
              <a:rPr lang="fr-FR" sz="1200" b="1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Sensibilisation à la protection des données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: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former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les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membres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de l'équipe et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les 	  utilisateurs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sur les principes de protection des données et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sur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les exigences du RGPD.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 	  Cela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peut aider à garantir que tous les membres de l'équipe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comprennent l'importance 	  de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la protection des données et savent comment respecter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les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exigences du RGPD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.</a:t>
            </a: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663" y="925168"/>
            <a:ext cx="753616" cy="68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707178" cy="341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000" b="1" dirty="0" smtClean="0">
                <a:latin typeface="Proxima Nova" panose="020B0604020202020204" charset="0"/>
              </a:rPr>
              <a:t>7.8  </a:t>
            </a:r>
            <a:r>
              <a:rPr lang="fr-FR" sz="2000" b="1" dirty="0" smtClean="0">
                <a:latin typeface="Proxima Nova" panose="020B0604020202020204" charset="0"/>
              </a:rPr>
              <a:t> Exemples </a:t>
            </a:r>
            <a:r>
              <a:rPr lang="fr-FR" sz="2000" b="1" dirty="0" smtClean="0">
                <a:latin typeface="Proxima Nova" panose="020B0604020202020204" charset="0"/>
              </a:rPr>
              <a:t>de Sources de Données Personnelles</a:t>
            </a:r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52790" y="1212967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24739" y="823789"/>
            <a:ext cx="711226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b="1" dirty="0" smtClean="0">
                <a:solidFill>
                  <a:srgbClr val="091158"/>
                </a:solidFill>
                <a:latin typeface="Proxima Nova"/>
                <a:sym typeface="Proxima Nova"/>
              </a:rPr>
              <a:t> </a:t>
            </a: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7927417"/>
              </p:ext>
            </p:extLst>
          </p:nvPr>
        </p:nvGraphicFramePr>
        <p:xfrm>
          <a:off x="883854" y="1149179"/>
          <a:ext cx="7667022" cy="345637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536720"/>
                <a:gridCol w="4130302"/>
              </a:tblGrid>
              <a:tr h="415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latin typeface="+mj-lt"/>
                        </a:rPr>
                        <a:t>Données personnelles</a:t>
                      </a:r>
                      <a:endParaRPr lang="fr-FR" sz="14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Commentaires</a:t>
                      </a:r>
                      <a:endParaRPr lang="fr-FR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8309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Les photos prises par les utilisateurs </a:t>
                      </a:r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de l'application mobile </a:t>
                      </a:r>
                      <a:r>
                        <a:rPr lang="fr-FR" sz="1200" b="1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Proxima Nov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pourraient être utilisées </a:t>
                      </a:r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pour identifier une personne</a:t>
                      </a:r>
                      <a:endParaRPr lang="fr-FR" sz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Proxima Nova" charset="0"/>
                      </a:endParaRPr>
                    </a:p>
                  </a:txBody>
                  <a:tcPr anchor="ctr"/>
                </a:tc>
              </a:tr>
              <a:tr h="59402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Les préférences vestimentaires des utilisateurs </a:t>
                      </a:r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recueillies par l'application mobile 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Proxima Nov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pourraient être </a:t>
                      </a:r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utilisées pour créer un profil d'utilisateur</a:t>
                      </a:r>
                      <a:endParaRPr lang="fr-FR" sz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Proxima Nova" charset="0"/>
                      </a:endParaRPr>
                    </a:p>
                  </a:txBody>
                  <a:tcPr anchor="ctr"/>
                </a:tc>
              </a:tr>
              <a:tr h="4838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L'adresse e-mail , les informations de paiement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pourraient être utilisées  lors de la création</a:t>
                      </a:r>
                      <a:r>
                        <a:rPr lang="fr-FR" sz="1200" baseline="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 d’</a:t>
                      </a:r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un </a:t>
                      </a:r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compte sur l'application mobile</a:t>
                      </a:r>
                      <a:endParaRPr lang="fr-FR" sz="120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Proxima Nova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37538">
                <a:tc>
                  <a:txBody>
                    <a:bodyPr/>
                    <a:lstStyle/>
                    <a:p>
                      <a:pPr marL="457200" indent="-285750">
                        <a:buClr>
                          <a:srgbClr val="283583"/>
                        </a:buClr>
                        <a:buSzPts val="900"/>
                        <a:buFont typeface="Proxima Nova"/>
                        <a:buNone/>
                      </a:pPr>
                      <a:r>
                        <a:rPr lang="fr-FR" sz="1200" b="1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Les données de géolocalisation</a:t>
                      </a:r>
                      <a:r>
                        <a:rPr lang="fr-FR" sz="1200" b="1" baseline="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collectées  et </a:t>
                      </a:r>
                      <a:r>
                        <a:rPr lang="fr-FR" sz="1200" b="1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les données de navigation </a:t>
                      </a:r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 lors</a:t>
                      </a:r>
                      <a:r>
                        <a:rPr lang="fr-FR" sz="1200" baseline="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 de</a:t>
                      </a:r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 l'utilisation de l'application mobile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peuvent être collectées pour améliorer les performances de l'application et la qualité des recommandations</a:t>
                      </a:r>
                      <a:endParaRPr lang="fr-FR" sz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Proxima Nova" charset="0"/>
                      </a:endParaRPr>
                    </a:p>
                  </a:txBody>
                  <a:tcPr anchor="ctr"/>
                </a:tc>
              </a:tr>
              <a:tr h="33753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Les données collectées par des capteurs de l'appareil mobile </a:t>
                      </a:r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de l'utilisateur, comme les mouvements ou la luminosité,</a:t>
                      </a:r>
                      <a:r>
                        <a:rPr lang="fr-FR" sz="1200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Proxima Nov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peuvent être utilisées pour améliorer la précision des recommandations vestimentaires.</a:t>
                      </a:r>
                      <a:endParaRPr lang="fr-FR" sz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Proxima Nov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37967" y="824326"/>
            <a:ext cx="69197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sz="12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Un grand nombre de données personnelles et bancaires transitent par l’application</a:t>
            </a:r>
            <a:endParaRPr lang="fr-FR" sz="1200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6481" y="4628148"/>
            <a:ext cx="77621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sz="12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Comment garantir que le GDPR soit appliqué et comment sécuriser les canaux de transit de données ?</a:t>
            </a:r>
            <a:endParaRPr lang="fr-FR" sz="1200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6;gdef19e2ada_0_0"/>
          <p:cNvSpPr txBox="1"/>
          <p:nvPr/>
        </p:nvSpPr>
        <p:spPr>
          <a:xfrm>
            <a:off x="756303" y="406188"/>
            <a:ext cx="6756605" cy="39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800" b="1" dirty="0" smtClean="0">
                <a:latin typeface="Proxima Nova" panose="020B0604020202020204" charset="0"/>
              </a:rPr>
              <a:t>Présentation du Projet</a:t>
            </a:r>
            <a:endParaRPr lang="fr-FR" sz="2800" b="1" dirty="0" smtClean="0">
              <a:latin typeface="Proxima Nova" panose="020B0604020202020204" charset="0"/>
            </a:endParaRP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908220" y="1354286"/>
            <a:ext cx="75376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1.  Objectif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du projet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2.  Les gains attendus 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3.  Identification des ressources  humaines, techniques et financières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4.  La méthode Agile Scrum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5.  Backlog du Projet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6.  La matrice des risques et plan d’action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7.  Enjeux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légaux et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éthiques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694821" cy="539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000" b="1" dirty="0" smtClean="0">
                <a:latin typeface="Proxima Nova" panose="020B0604020202020204" charset="0"/>
              </a:rPr>
              <a:t>7.9  Exemples </a:t>
            </a:r>
            <a:r>
              <a:rPr lang="fr-FR" sz="2000" b="1" dirty="0" smtClean="0">
                <a:latin typeface="Proxima Nova" panose="020B0604020202020204" charset="0"/>
              </a:rPr>
              <a:t>de protection </a:t>
            </a:r>
            <a:r>
              <a:rPr lang="fr-FR" sz="2000" b="1" dirty="0" smtClean="0">
                <a:latin typeface="Proxima Nova" panose="020B0604020202020204" charset="0"/>
              </a:rPr>
              <a:t>des </a:t>
            </a:r>
            <a:r>
              <a:rPr lang="fr-FR" sz="2000" b="1" dirty="0" smtClean="0">
                <a:latin typeface="Proxima Nova" panose="020B0604020202020204" charset="0"/>
              </a:rPr>
              <a:t>Données Personnelles</a:t>
            </a:r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52790" y="1212967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55631" y="978249"/>
            <a:ext cx="711226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b="1" dirty="0" smtClean="0">
                <a:solidFill>
                  <a:srgbClr val="091158"/>
                </a:solidFill>
                <a:latin typeface="Proxima Nova"/>
                <a:sym typeface="Proxima Nova"/>
              </a:rPr>
              <a:t> </a:t>
            </a: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/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7927417"/>
              </p:ext>
            </p:extLst>
          </p:nvPr>
        </p:nvGraphicFramePr>
        <p:xfrm>
          <a:off x="469903" y="1081216"/>
          <a:ext cx="8599957" cy="384193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78181"/>
                <a:gridCol w="3010888"/>
                <a:gridCol w="3010888"/>
              </a:tblGrid>
              <a:tr h="14154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latin typeface="+mj-lt"/>
                        </a:rPr>
                        <a:t>Données personnelles</a:t>
                      </a:r>
                      <a:endParaRPr lang="fr-FR" sz="14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b="1" dirty="0"/>
                        <a:t>Procédure à appliquer</a:t>
                      </a:r>
                    </a:p>
                  </a:txBody>
                  <a:tcPr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b="1" dirty="0"/>
                        <a:t>Algorithme à utiliser</a:t>
                      </a:r>
                    </a:p>
                  </a:txBody>
                  <a:tcPr anchor="b">
                    <a:solidFill>
                      <a:srgbClr val="00B0F0"/>
                    </a:solidFill>
                  </a:tcPr>
                </a:tc>
              </a:tr>
              <a:tr h="506026">
                <a:tc>
                  <a:txBody>
                    <a:bodyPr/>
                    <a:lstStyle/>
                    <a:p>
                      <a:pPr algn="l"/>
                      <a:r>
                        <a:rPr lang="fr-FR" sz="1000" b="1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Les photos prises par les utilisateurs </a:t>
                      </a:r>
                      <a:r>
                        <a:rPr lang="fr-FR" sz="100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de l'application mobile </a:t>
                      </a:r>
                      <a:r>
                        <a:rPr lang="fr-FR" sz="1000" b="1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Proxima Nov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900" dirty="0" smtClean="0"/>
                        <a:t>Stocker </a:t>
                      </a:r>
                      <a:r>
                        <a:rPr lang="fr-FR" sz="900" dirty="0"/>
                        <a:t>les photos dans un environnement </a:t>
                      </a:r>
                      <a:r>
                        <a:rPr lang="fr-FR" sz="900" dirty="0" smtClean="0"/>
                        <a:t>sécurisé, limiter </a:t>
                      </a:r>
                      <a:r>
                        <a:rPr lang="fr-FR" sz="900" dirty="0"/>
                        <a:t>l'accès aux personnes autorisées uniquement, anonymiser les </a:t>
                      </a:r>
                      <a:r>
                        <a:rPr lang="fr-FR" sz="900" dirty="0" smtClean="0"/>
                        <a:t>photos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900" dirty="0"/>
                        <a:t>Hashage de la photo, cryptage de la photo</a:t>
                      </a:r>
                    </a:p>
                  </a:txBody>
                  <a:tcPr anchor="ctr"/>
                </a:tc>
              </a:tr>
              <a:tr h="609638">
                <a:tc>
                  <a:txBody>
                    <a:bodyPr/>
                    <a:lstStyle/>
                    <a:p>
                      <a:pPr algn="l"/>
                      <a:r>
                        <a:rPr lang="fr-FR" sz="1000" b="1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Adresse</a:t>
                      </a:r>
                      <a:r>
                        <a:rPr lang="fr-FR" sz="1000" b="1" baseline="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 mail, </a:t>
                      </a:r>
                      <a:r>
                        <a:rPr lang="fr-FR" sz="1000" b="1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préférences </a:t>
                      </a:r>
                      <a:r>
                        <a:rPr lang="fr-FR" sz="1000" b="1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vestimentaires des </a:t>
                      </a:r>
                      <a:r>
                        <a:rPr lang="fr-FR" sz="1000" b="1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utilisateurs </a:t>
                      </a:r>
                      <a:r>
                        <a:rPr lang="fr-FR" sz="100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recueillies par l'application mobile 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Proxima Nov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9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Stocker les préférences dans une base de données sécurisée, limiter l'accès aux personnes autorisées uniquement, anonymiser les </a:t>
                      </a:r>
                      <a:r>
                        <a:rPr lang="fr-FR" sz="9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données,</a:t>
                      </a:r>
                      <a:r>
                        <a:rPr lang="fr-FR" sz="9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900" dirty="0" smtClean="0"/>
                        <a:t>utiliser une méthode de vérification pour assurer l'authenticité de l'adresse e-mail</a:t>
                      </a:r>
                      <a:endParaRPr lang="fr-FR"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9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Cryptage des données, pseudonymisation des données</a:t>
                      </a:r>
                    </a:p>
                  </a:txBody>
                  <a:tcPr anchor="ctr"/>
                </a:tc>
              </a:tr>
              <a:tr h="460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les informations de paiement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900" dirty="0" smtClean="0"/>
                        <a:t>stocker </a:t>
                      </a:r>
                      <a:r>
                        <a:rPr lang="fr-FR" sz="900" dirty="0"/>
                        <a:t>les informations de paiement dans une base de données sécurisée, limiter l'accès aux personnes autorisées </a:t>
                      </a:r>
                      <a:r>
                        <a:rPr lang="fr-FR" sz="900" dirty="0" smtClean="0"/>
                        <a:t>uniquement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900" dirty="0"/>
                        <a:t>Chiffrement des données, tokenisation des données</a:t>
                      </a:r>
                    </a:p>
                  </a:txBody>
                  <a:tcPr anchor="ctr"/>
                </a:tc>
              </a:tr>
              <a:tr h="460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Les données de géo localisation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900" dirty="0" smtClean="0"/>
                        <a:t>stocker </a:t>
                      </a:r>
                      <a:r>
                        <a:rPr lang="fr-FR" sz="900" dirty="0"/>
                        <a:t>les données dans une base de données sécurisée, limiter l'accès aux personnes autorisées uniquement, anonymiser les </a:t>
                      </a:r>
                      <a:r>
                        <a:rPr lang="fr-FR" sz="900" dirty="0" smtClean="0"/>
                        <a:t>données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900" dirty="0"/>
                        <a:t>Chiffrement des données, pseudonymisation des donnée</a:t>
                      </a:r>
                    </a:p>
                  </a:txBody>
                  <a:tcPr anchor="ctr"/>
                </a:tc>
              </a:tr>
              <a:tr h="4393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Les données </a:t>
                      </a:r>
                      <a:r>
                        <a:rPr lang="fr-FR" sz="1000" b="1" baseline="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navigation </a:t>
                      </a:r>
                      <a:r>
                        <a:rPr lang="fr-FR" sz="1000" dirty="0" smtClean="0">
                          <a:solidFill>
                            <a:srgbClr val="283583"/>
                          </a:solidFill>
                          <a:latin typeface="Proxima Nova" charset="0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lang="fr-FR" sz="1000" b="1" dirty="0" smtClean="0">
                        <a:solidFill>
                          <a:srgbClr val="283583"/>
                        </a:solidFill>
                        <a:latin typeface="Proxima Nova" charset="0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900" dirty="0"/>
                        <a:t>Stocker les données de navigation dans une base de données sécurisée, limiter l'accès aux personnes autorisées uniquement, anonymiser les données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900" dirty="0"/>
                        <a:t>Cryptage des données, pseudonymisation des données</a:t>
                      </a:r>
                    </a:p>
                  </a:txBody>
                  <a:tcPr anchor="ctr"/>
                </a:tc>
              </a:tr>
              <a:tr h="745113">
                <a:tc>
                  <a:txBody>
                    <a:bodyPr/>
                    <a:lstStyle/>
                    <a:p>
                      <a:pPr algn="l"/>
                      <a:r>
                        <a:rPr lang="fr-FR" sz="1000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Les données collectées par des capteurs de l'appareil mobile </a:t>
                      </a:r>
                      <a:r>
                        <a:rPr lang="fr-FR" sz="10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de l'utilisateur, comme les mouvements ou la luminosité,</a:t>
                      </a:r>
                      <a:r>
                        <a:rPr lang="fr-FR" sz="1000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lang="fr-FR" sz="1000" b="1" dirty="0">
                        <a:solidFill>
                          <a:schemeClr val="tx1"/>
                        </a:solidFill>
                        <a:latin typeface="Proxima Nov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900" dirty="0" smtClean="0"/>
                        <a:t>stocker </a:t>
                      </a:r>
                      <a:r>
                        <a:rPr lang="fr-FR" sz="900" dirty="0"/>
                        <a:t>les données dans une base de données sécurisée, limiter l'accès aux personnes autorisées uniquement, anonymiser les </a:t>
                      </a:r>
                      <a:r>
                        <a:rPr lang="fr-FR" sz="900" dirty="0" smtClean="0"/>
                        <a:t>données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900" dirty="0"/>
                        <a:t>Cryptage des données, pseudonymisation des données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37967" y="824326"/>
            <a:ext cx="69197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sz="12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Sécuriser  toutes les données personnelles qui transitent par l’application</a:t>
            </a:r>
            <a:endParaRPr lang="fr-FR" sz="1200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806031" cy="56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800" b="1" dirty="0" smtClean="0">
                <a:latin typeface="Proxima Nova" panose="020B0604020202020204" charset="0"/>
              </a:rPr>
              <a:t>Conclusion</a:t>
            </a:r>
            <a:endParaRPr lang="fr-FR" sz="2800" b="1" dirty="0" smtClean="0">
              <a:latin typeface="Proxima Nova" panose="020B0604020202020204" charset="0"/>
            </a:endParaRP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7504" y="1219145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55632" y="1145066"/>
            <a:ext cx="6925687" cy="415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Nous avons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montré dans cette présentation que l’entreprise peut démarrer en toute confiance la réalisation de ce projet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d’application mobile innovante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L’estimation financière montre que le projet permet d’assurer à l’entreprise une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a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ugmentation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des ventes en ligne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avec une expérience utilisateur unique et personnalisée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en utilisant une infrastructure basée sur le cloud azure</a:t>
            </a: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La collecte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des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données, le développement et le déploiement de l’application est assuré par une équipe projet solide travaillant en mode agile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Scrum tout en collaborant avec toutes parties prenantes. Les risques possibles sur le projet sont identifiés ainsi que le plan d’action et les résolutions possibles  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Le projet dans son ensemble respecte  les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réglementations et les lois en matière de protection de la vie privée des utilisateurs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en utilisant des procédures de protection de données  à tous les niveaux de traitement et d’utilisation des données.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endParaRPr lang="fr-FR" sz="1200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322" y="1079628"/>
            <a:ext cx="1157674" cy="105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1254173" y="2421036"/>
            <a:ext cx="6632527" cy="59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600" dirty="0"/>
              <a:t>Questions ?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806031" cy="56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800" b="1" dirty="0" smtClean="0">
                <a:latin typeface="Proxima Nova" panose="020B0604020202020204" charset="0"/>
              </a:rPr>
              <a:t>1</a:t>
            </a:r>
            <a:r>
              <a:rPr lang="fr-FR" sz="2800" b="1" dirty="0" smtClean="0">
                <a:latin typeface="Proxima Nova" panose="020B0604020202020204" charset="0"/>
              </a:rPr>
              <a:t>.  </a:t>
            </a:r>
            <a:r>
              <a:rPr lang="fr-FR" sz="2800" b="1" dirty="0" smtClean="0">
                <a:latin typeface="Proxima Nova" panose="020B0604020202020204" charset="0"/>
              </a:rPr>
              <a:t>Les Objectifs du Projet</a:t>
            </a: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7504" y="1219145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18562" y="1015319"/>
            <a:ext cx="7112266" cy="45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Créer une application mobile innovante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basée sur l'intelligence artificielle pour recommander des articles vestimentaires aux utilisateurs à partir de photos d'eux-mêmes portant leurs vêtements préférés.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Fournir une expérience utilisateur personnalis</a:t>
            </a:r>
            <a:r>
              <a:rPr lang="fr-FR" sz="12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ée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et intuitive pour permettre aux utilisateurs de découvrir de nouveaux styles vestimentaires qui correspondent à leurs goûts personnels.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Utiliser les ressources du cloud Azure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pour garantir une extensibilité et une évolutivité optimales de l'application mobile, notamment pour gérer les pics de trafic.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Collecter des données à partir des utilisateurs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pour améliorer la précision de l'algorithme de recommandation de vêtements basé sur l'intelligence artificielle, notamment en utilisant des données d'entraînement de haute qualité.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Mettre en place un processus Ag</a:t>
            </a:r>
            <a:r>
              <a:rPr lang="fr-FR" sz="12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ile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Scrum pour garantir une collaboration étroite entre les membres de l'équipe de développement et pour permettre une flexibilité dans la planification et l'exécution du projet.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Respecter les réglementations et les lois en matière de protection de la vie privée des utilisateurs</a:t>
            </a:r>
            <a:r>
              <a:rPr lang="fr-FR" sz="12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: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obtenir le consentement explicite des utilisateurs pour l'utilisation de leurs données personnelles.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171450" lvl="0">
              <a:buClr>
                <a:srgbClr val="283583"/>
              </a:buClr>
              <a:buSzPts val="900"/>
            </a:pP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603" y="2327661"/>
            <a:ext cx="941430" cy="85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806031" cy="56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800" b="1" dirty="0" smtClean="0">
                <a:latin typeface="Proxima Nova" panose="020B0604020202020204" charset="0"/>
              </a:rPr>
              <a:t>2. Les gains attendus</a:t>
            </a: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7504" y="1219145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55632" y="1145066"/>
            <a:ext cx="7112266" cy="347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Augmentation des ventes en ligne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: En recommandant des articles vestimentaires pertinents aux utilisateurs, l'application mobile peut augmenter les ventes en ligne ainsi qu’en boutique.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Amélioration de l'expérience utilisateur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: En aidant les utilisateurs à découvrir de nouveaux styles vestimentaires qui correspondent à leurs goûts, l'application mobile peut améliorer l'expérience utilisateur et renforcer la fidélisation de la clientèle.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Collecte de données précie</a:t>
            </a:r>
            <a:r>
              <a:rPr lang="fr-FR" sz="12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uses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: L'application mobile permet de collecter des données sur les préférences et les habitudes d'achat des utilisateurs, ce qui peut aider l'entreprise à mieux comprendre les besoins de ses clients et à améliorer sa stratégie de marketing.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Avantage concurrentiel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: En proposant une application mobile innovante et personnalisée, l'entreprise peut se démarquer de la concurrence et attirer de nouveaux clients.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Rentabilité</a:t>
            </a:r>
            <a:r>
              <a:rPr lang="fr-FR" sz="1200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fr-FR" sz="1200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: En augmentant les ventes en ligne et en améliorant l'expérience utilisateur, le projet peut contribuer à augmenter les revenus et la rentabilité de l'entreprise.</a:t>
            </a:r>
            <a:endParaRPr lang="fr-FR" sz="1200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87" y="2086703"/>
            <a:ext cx="1157674" cy="105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1091996" y="2208215"/>
            <a:ext cx="6479067" cy="76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2400"/>
            </a:pPr>
            <a:r>
              <a:rPr lang="fr-FR" sz="2800" b="1" dirty="0">
                <a:solidFill>
                  <a:srgbClr val="091158"/>
                </a:solidFill>
                <a:latin typeface="Proxima Nova"/>
                <a:sym typeface="Proxima Nova"/>
              </a:rPr>
              <a:t> </a:t>
            </a:r>
            <a:r>
              <a:rPr lang="fr-FR" sz="2800" b="1" dirty="0" smtClean="0">
                <a:solidFill>
                  <a:srgbClr val="091158"/>
                </a:solidFill>
                <a:latin typeface="Proxima Nova"/>
                <a:sym typeface="Proxima Nova"/>
              </a:rPr>
              <a:t>Identification </a:t>
            </a:r>
            <a:r>
              <a:rPr lang="fr-FR" sz="2800" b="1" dirty="0" smtClean="0">
                <a:solidFill>
                  <a:srgbClr val="091158"/>
                </a:solidFill>
                <a:latin typeface="Proxima Nova"/>
                <a:sym typeface="Proxima Nova"/>
              </a:rPr>
              <a:t>des Ressources pour la Réalisation du Projet </a:t>
            </a:r>
            <a:endParaRPr lang="fr-FR" sz="2800" b="1" dirty="0">
              <a:solidFill>
                <a:srgbClr val="091158"/>
              </a:solidFill>
              <a:latin typeface="Proxima Nova"/>
              <a:sym typeface="Proxima Nova"/>
            </a:endParaRPr>
          </a:p>
          <a:p>
            <a:pPr>
              <a:buSzPts val="2400"/>
            </a:pPr>
            <a:endParaRPr lang="fr-F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517399"/>
            <a:ext cx="6824567" cy="67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3.  </a:t>
            </a:r>
            <a:r>
              <a:rPr lang="fr-FR" sz="2400" b="1" dirty="0" smtClean="0">
                <a:latin typeface="Proxima Nova" panose="020B0604020202020204" charset="0"/>
              </a:rPr>
              <a:t>Identification des Ressources Humaines</a:t>
            </a:r>
          </a:p>
          <a:p>
            <a:pPr algn="ctr"/>
            <a:r>
              <a:rPr lang="fr-FR" sz="2400" b="1" dirty="0" smtClean="0">
                <a:latin typeface="Proxima Nova" panose="020B0604020202020204" charset="0"/>
              </a:rPr>
              <a:t> </a:t>
            </a:r>
            <a:r>
              <a:rPr lang="fr-FR" sz="2000" b="1" dirty="0" smtClean="0">
                <a:latin typeface="Proxima Nova" panose="020B0604020202020204" charset="0"/>
              </a:rPr>
              <a:t>(Equipe Actuelle)</a:t>
            </a: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7504" y="1219145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044422" y="1299525"/>
            <a:ext cx="7112266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/>
              <a:t>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L’équipe actuelle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pour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mener à bien le projet IA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au sein de l’entreprise  :  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		- Alicia, 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VP Produc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t (Vice President Product) : </a:t>
            </a:r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			vision stratégique</a:t>
            </a:r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sym typeface="Proxima Nova"/>
              </a:rPr>
              <a:t>		  	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diriger l’équipe vers la réalisation d'initiatives stratégiques</a:t>
            </a: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		 - Moi,  IA </a:t>
            </a:r>
            <a:r>
              <a:rPr lang="fr-FR" b="1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Product Manager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: </a:t>
            </a:r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			vision stratégique et globale du produit </a:t>
            </a:r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			responsable de l’intégralité du cycle de vie du produit</a:t>
            </a:r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			collabore avec toutes les équipes impliquées dans le projet</a:t>
            </a:r>
            <a:endParaRPr lang="fr-FR" dirty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 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8395" y="2339253"/>
            <a:ext cx="558016" cy="50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812211" cy="37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3.1 </a:t>
            </a:r>
            <a:r>
              <a:rPr lang="fr-FR" sz="2400" b="1" dirty="0" smtClean="0">
                <a:latin typeface="Proxima Nova" panose="020B0604020202020204" charset="0"/>
              </a:rPr>
              <a:t> </a:t>
            </a:r>
            <a:r>
              <a:rPr lang="fr-FR" sz="2400" b="1" dirty="0" smtClean="0">
                <a:latin typeface="Proxima Nova" panose="020B0604020202020204" charset="0"/>
              </a:rPr>
              <a:t>Identification des Ressources Humaines (2)</a:t>
            </a:r>
          </a:p>
          <a:p>
            <a:pPr algn="ctr"/>
            <a:r>
              <a:rPr lang="fr-FR" sz="1800" b="1" dirty="0" smtClean="0">
                <a:latin typeface="Proxima Nova" panose="020B0604020202020204" charset="0"/>
              </a:rPr>
              <a:t>(Profils techniques pour une approche Agile du projet)</a:t>
            </a:r>
          </a:p>
          <a:p>
            <a:pPr algn="ctr"/>
            <a:endParaRPr lang="fr-FR" sz="2400" b="1" dirty="0" smtClean="0">
              <a:latin typeface="Proxima Nova" panose="020B0604020202020204" charset="0"/>
            </a:endParaRP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7504" y="1219145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087671" y="1441628"/>
            <a:ext cx="6870081" cy="36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1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		</a:t>
            </a: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lvl="2" indent="-285750">
              <a:buClr>
                <a:srgbClr val="283583"/>
              </a:buClr>
              <a:buSzPts val="900"/>
            </a:pPr>
            <a:endParaRPr lang="fr-FR" sz="1200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7927417"/>
              </p:ext>
            </p:extLst>
          </p:nvPr>
        </p:nvGraphicFramePr>
        <p:xfrm>
          <a:off x="754109" y="1288664"/>
          <a:ext cx="7667022" cy="34900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536720"/>
                <a:gridCol w="4130302"/>
              </a:tblGrid>
              <a:tr h="33753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latin typeface="+mj-lt"/>
                        </a:rPr>
                        <a:t>Profil</a:t>
                      </a:r>
                      <a:endParaRPr lang="fr-FR" sz="14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Description du rôle</a:t>
                      </a:r>
                      <a:endParaRPr lang="fr-FR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83093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Chef de projet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Planification, respect des coûts et délais, liaison entre l'équipe et les parties prenantes, résolution des conflits</a:t>
                      </a:r>
                      <a:endParaRPr lang="fr-FR" sz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495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Product Owner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Définition et priorisation du backlog, lien entre l’équipe</a:t>
                      </a:r>
                      <a:r>
                        <a:rPr lang="fr-FR" sz="1200" baseline="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de développement et les utilisateurs finaux, collaboration avec le chef de projet</a:t>
                      </a:r>
                      <a:endParaRPr lang="fr-FR" sz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4838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Scrum Master</a:t>
                      </a:r>
                      <a:endParaRPr lang="fr-FR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Application du process scrum (organiser et</a:t>
                      </a:r>
                      <a:r>
                        <a:rPr lang="fr-FR" sz="1200" baseline="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animer les sprints, identifier et résoudre les blocages)</a:t>
                      </a:r>
                      <a:endParaRPr lang="fr-FR" sz="120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3753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Data Engineer 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Collecte </a:t>
                      </a:r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, labellisation</a:t>
                      </a:r>
                      <a:r>
                        <a:rPr lang="fr-FR" sz="1200" baseline="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et </a:t>
                      </a:r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préparation des données</a:t>
                      </a:r>
                      <a:endParaRPr lang="fr-FR" sz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3753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IA Engineer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Modélisation IA</a:t>
                      </a:r>
                      <a:endParaRPr lang="fr-FR" sz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3753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Développeur Mobile</a:t>
                      </a:r>
                      <a:r>
                        <a:rPr lang="fr-FR" sz="1400" b="1" dirty="0" smtClean="0">
                          <a:latin typeface="+mj-lt"/>
                        </a:rPr>
                        <a:t> 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Développement de l’application Mobile</a:t>
                      </a:r>
                      <a:endParaRPr lang="fr-FR" sz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32845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rgbClr val="283583"/>
                          </a:solidFill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Consultant Cloud Azure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Déploiement cloud azure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6;gdef19e2ada_0_0"/>
          <p:cNvSpPr txBox="1"/>
          <p:nvPr/>
        </p:nvSpPr>
        <p:spPr>
          <a:xfrm>
            <a:off x="756303" y="492686"/>
            <a:ext cx="6824567" cy="65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2400" b="1" dirty="0" smtClean="0">
                <a:latin typeface="Proxima Nova" panose="020B0604020202020204" charset="0"/>
              </a:rPr>
              <a:t>3.2  Identification </a:t>
            </a:r>
            <a:r>
              <a:rPr lang="fr-FR" sz="2400" b="1" dirty="0" smtClean="0">
                <a:latin typeface="Proxima Nova" panose="020B0604020202020204" charset="0"/>
              </a:rPr>
              <a:t>des Ressources Techniques</a:t>
            </a:r>
          </a:p>
          <a:p>
            <a:pPr algn="ctr"/>
            <a:r>
              <a:rPr lang="fr-FR" b="1" dirty="0" smtClean="0">
                <a:latin typeface="Proxima Nova" panose="020B0604020202020204" charset="0"/>
              </a:rPr>
              <a:t>(Moyens technologiques nécessaires)</a:t>
            </a:r>
          </a:p>
          <a:p>
            <a:pPr>
              <a:buSzPts val="2400"/>
            </a:pPr>
            <a:endParaRPr lang="fr-FR" sz="2400" dirty="0"/>
          </a:p>
        </p:txBody>
      </p:sp>
      <p:sp>
        <p:nvSpPr>
          <p:cNvPr id="8" name="Google Shape;176;ge06fa27a84_0_0"/>
          <p:cNvSpPr txBox="1"/>
          <p:nvPr/>
        </p:nvSpPr>
        <p:spPr>
          <a:xfrm>
            <a:off x="1077504" y="1219145"/>
            <a:ext cx="65527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fr-FR" sz="1600" b="1" i="0" u="none" strike="noStrike" cap="none" dirty="0" smtClean="0">
                <a:solidFill>
                  <a:srgbClr val="28358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fr-FR" b="1" dirty="0">
              <a:solidFill>
                <a:srgbClr val="2835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76;ge06fa27a84_0_0"/>
          <p:cNvSpPr txBox="1"/>
          <p:nvPr/>
        </p:nvSpPr>
        <p:spPr>
          <a:xfrm>
            <a:off x="1149454" y="1472520"/>
            <a:ext cx="7112266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Outils de développement mobile (Flutter, Kotlin  cross platform pour Android et Ios)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Plateforme de développement cloud Azure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Bibliothèques d'analyse d'image et 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d'apprentissage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D</a:t>
            </a: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onnées labélisées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Serveur de base de données (Cosmosdb) 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Système de stockage de fichiers (Azure Blob Storage)</a:t>
            </a: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endParaRPr lang="fr-FR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457200" indent="-285750">
              <a:buClr>
                <a:srgbClr val="283583"/>
              </a:buClr>
              <a:buSzPts val="900"/>
              <a:buFont typeface="Proxima Nova"/>
              <a:buChar char="●"/>
            </a:pPr>
            <a:r>
              <a:rPr lang="fr-FR" dirty="0" smtClean="0">
                <a:solidFill>
                  <a:srgbClr val="283583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Outils de versionning de code (Git, GitHub, smartGit)</a:t>
            </a:r>
          </a:p>
          <a:p>
            <a:pPr marL="457200" indent="-285750">
              <a:buClr>
                <a:srgbClr val="283583"/>
              </a:buClr>
              <a:buSzPts val="900"/>
            </a:pPr>
            <a:endParaRPr lang="fr-FR" sz="1600" b="1" dirty="0" smtClean="0">
              <a:solidFill>
                <a:srgbClr val="283583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486" y="1456509"/>
            <a:ext cx="661087" cy="60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66778</TotalTime>
  <Words>2186</Words>
  <Application>Microsoft Office PowerPoint</Application>
  <PresentationFormat>Personnalisé</PresentationFormat>
  <Paragraphs>523</Paragraphs>
  <Slides>32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Proxima Nova</vt:lpstr>
      <vt:lpstr>Calibri</vt:lpstr>
      <vt:lpstr>Office Theme</vt:lpstr>
      <vt:lpstr>Application mobile de recommandation d’articles vestimentaires basée sur des photos 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Questions 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des Projets</dc:title>
  <dc:creator>Dell</dc:creator>
  <cp:lastModifiedBy>ROCHDI OUESLATI</cp:lastModifiedBy>
  <cp:revision>2591</cp:revision>
  <dcterms:modified xsi:type="dcterms:W3CDTF">2023-03-02T16:59:57Z</dcterms:modified>
</cp:coreProperties>
</file>