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65" r:id="rId3"/>
    <p:sldId id="267" r:id="rId4"/>
    <p:sldId id="271" r:id="rId5"/>
    <p:sldId id="276" r:id="rId6"/>
    <p:sldId id="266" r:id="rId7"/>
    <p:sldId id="355" r:id="rId8"/>
    <p:sldId id="376" r:id="rId9"/>
    <p:sldId id="379" r:id="rId10"/>
    <p:sldId id="328" r:id="rId11"/>
    <p:sldId id="361" r:id="rId12"/>
    <p:sldId id="362" r:id="rId13"/>
    <p:sldId id="383" r:id="rId14"/>
    <p:sldId id="366" r:id="rId15"/>
    <p:sldId id="381" r:id="rId16"/>
    <p:sldId id="367" r:id="rId17"/>
    <p:sldId id="357" r:id="rId18"/>
    <p:sldId id="364" r:id="rId19"/>
    <p:sldId id="303" r:id="rId20"/>
  </p:sldIdLst>
  <p:sldSz cx="9144000" cy="5149850"/>
  <p:notesSz cx="9144000" cy="5149850"/>
  <p:embeddedFontLst>
    <p:embeddedFont>
      <p:font typeface="Proxima Nova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jm5lj8hC1NG+eMmYogDMrqv2i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111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‹N°›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51291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88266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18988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417347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739240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41734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6786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46581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05864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1151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95662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51291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Disposition personnalisée">
  <p:cSld name="19_Disposition personnalisé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sposition personnalisée">
  <p:cSld name="8_Disposition personnalisé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Disposition personnalisée">
  <p:cSld name="17_Disposition personnalisé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Disposition personnalisée">
  <p:cSld name="18_Disposition personnalisé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Disposition personnalisée">
  <p:cSld name="16_Disposition personnalisé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pic>
        <p:nvPicPr>
          <p:cNvPr id="92" name="Google Shape;9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position personnalisée">
  <p:cSld name="5_Disposition personnalisé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rgbClr val="1F72E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32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position personnalisée">
  <p:cSld name="7_Disposition personnalisé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6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/>
          <p:nvPr/>
        </p:nvSpPr>
        <p:spPr>
          <a:xfrm>
            <a:off x="7045515" y="1192106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3"/>
          <p:cNvSpPr/>
          <p:nvPr/>
        </p:nvSpPr>
        <p:spPr>
          <a:xfrm>
            <a:off x="7045515" y="1602592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3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105" name="Google Shape;105;p33"/>
          <p:cNvSpPr txBox="1">
            <a:spLocks noGrp="1"/>
          </p:cNvSpPr>
          <p:nvPr>
            <p:ph type="title"/>
          </p:nvPr>
        </p:nvSpPr>
        <p:spPr>
          <a:xfrm>
            <a:off x="628652" y="274181"/>
            <a:ext cx="5305619" cy="5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>
                <a:solidFill>
                  <a:srgbClr val="5930F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/>
          <p:nvPr/>
        </p:nvSpPr>
        <p:spPr>
          <a:xfrm>
            <a:off x="0" y="1"/>
            <a:ext cx="146304" cy="5149850"/>
          </a:xfrm>
          <a:prstGeom prst="rect">
            <a:avLst/>
          </a:prstGeom>
          <a:solidFill>
            <a:srgbClr val="40E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698" y="3657014"/>
            <a:ext cx="708096" cy="70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5698" y="409955"/>
            <a:ext cx="249400" cy="24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3"/>
          <p:cNvSpPr/>
          <p:nvPr/>
        </p:nvSpPr>
        <p:spPr>
          <a:xfrm>
            <a:off x="667512" y="1156718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3"/>
          <p:cNvSpPr/>
          <p:nvPr/>
        </p:nvSpPr>
        <p:spPr>
          <a:xfrm>
            <a:off x="2487444" y="1600331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3"/>
          <p:cNvSpPr/>
          <p:nvPr/>
        </p:nvSpPr>
        <p:spPr>
          <a:xfrm>
            <a:off x="7045515" y="623135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3"/>
          <p:cNvSpPr/>
          <p:nvPr/>
        </p:nvSpPr>
        <p:spPr>
          <a:xfrm>
            <a:off x="657797" y="587747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3"/>
          <p:cNvSpPr/>
          <p:nvPr/>
        </p:nvSpPr>
        <p:spPr>
          <a:xfrm>
            <a:off x="7045515" y="1956742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3"/>
          <p:cNvSpPr/>
          <p:nvPr/>
        </p:nvSpPr>
        <p:spPr>
          <a:xfrm>
            <a:off x="2487444" y="1954481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3"/>
          <p:cNvSpPr/>
          <p:nvPr/>
        </p:nvSpPr>
        <p:spPr>
          <a:xfrm>
            <a:off x="7045515" y="2313005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2477729" y="2313005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7035800" y="2838575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>
            <a:off x="657797" y="2803187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7035800" y="3446431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657797" y="3411043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3"/>
          <p:cNvSpPr/>
          <p:nvPr/>
        </p:nvSpPr>
        <p:spPr>
          <a:xfrm>
            <a:off x="7045515" y="3833716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2487444" y="3831455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3"/>
          <p:cNvSpPr/>
          <p:nvPr/>
        </p:nvSpPr>
        <p:spPr>
          <a:xfrm>
            <a:off x="7045515" y="4187866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3"/>
          <p:cNvSpPr/>
          <p:nvPr/>
        </p:nvSpPr>
        <p:spPr>
          <a:xfrm>
            <a:off x="2487444" y="4185605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3"/>
          <p:cNvSpPr/>
          <p:nvPr/>
        </p:nvSpPr>
        <p:spPr>
          <a:xfrm>
            <a:off x="7045515" y="4544129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3"/>
          <p:cNvSpPr/>
          <p:nvPr/>
        </p:nvSpPr>
        <p:spPr>
          <a:xfrm>
            <a:off x="2477729" y="4541868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isposition personnalisée">
  <p:cSld name="11_Disposition personnalisé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653736" y="4382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isposition personnalisée">
  <p:cSld name="12_Disposition personnalisé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653736" y="4382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376068" y="1093116"/>
            <a:ext cx="8391862" cy="300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50" b="0" i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Disposition personnalisée">
  <p:cSld name="15_Disposition personnalisé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pic>
        <p:nvPicPr>
          <p:cNvPr id="61" name="Google Shape;6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Disposition personnalisée">
  <p:cSld name="13_Disposition personnalisé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61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position personnalisée">
  <p:cSld name="6_Disposition personnalisé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653736" y="4382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746015" y="4539646"/>
            <a:ext cx="281472" cy="32894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360003" y="4939809"/>
            <a:ext cx="1050610" cy="87901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376068" y="1069366"/>
            <a:ext cx="8391862" cy="300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0" b="0" i="0" u="none" strike="noStrike" cap="none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spmoreira/news-portal-user-interactions-by-globo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1278886" y="2421036"/>
            <a:ext cx="6641795" cy="27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1800" dirty="0" smtClean="0"/>
              <a:t>Réalisez une application de recommandation de contenu</a:t>
            </a:r>
            <a:br>
              <a:rPr lang="fr-FR" sz="1800" dirty="0" smtClean="0"/>
            </a:br>
            <a:r>
              <a:rPr lang="fr-FR" sz="1200" b="0" dirty="0" smtClean="0">
                <a:latin typeface="Proxima Nova" panose="020B0604020202020204" charset="0"/>
              </a:rPr>
              <a:t>Système de recommandation de livres et articles en utilisant le Cloud Azure</a:t>
            </a:r>
            <a:endParaRPr lang="fr-FR" sz="1200" b="0" dirty="0">
              <a:latin typeface="Proxima Nova" panose="020B0604020202020204" charset="0"/>
            </a:endParaRPr>
          </a:p>
        </p:txBody>
      </p:sp>
      <p:sp>
        <p:nvSpPr>
          <p:cNvPr id="3" name="Google Shape;156;gdef19e2ada_0_0"/>
          <p:cNvSpPr txBox="1"/>
          <p:nvPr/>
        </p:nvSpPr>
        <p:spPr>
          <a:xfrm>
            <a:off x="756304" y="523578"/>
            <a:ext cx="6377313" cy="41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i="0" u="none" strike="noStrike" cap="none" dirty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Présentation du Projet </a:t>
            </a:r>
            <a:r>
              <a:rPr lang="fr-FR" sz="2800" b="1" i="0" u="none" strike="noStrike" cap="none" dirty="0" smtClean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 lang="fr-FR" sz="2800" b="1" dirty="0">
              <a:latin typeface="Proxima Nova" charset="0"/>
            </a:endParaRPr>
          </a:p>
          <a:p>
            <a:pPr>
              <a:buSzPts val="2400"/>
            </a:pPr>
            <a:endParaRPr lang="fr-F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523577"/>
            <a:ext cx="6759934" cy="106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>
                <a:latin typeface="Proxima Nova" panose="020B0604020202020204" charset="0"/>
                <a:sym typeface="Proxima Nova"/>
              </a:rPr>
              <a:t> </a:t>
            </a:r>
            <a:r>
              <a:rPr lang="fr-FR" sz="2800" b="1" dirty="0" smtClean="0">
                <a:latin typeface="Proxima Nova" panose="020B0604020202020204" charset="0"/>
                <a:sym typeface="Proxima Nova"/>
              </a:rPr>
              <a:t>L’Approche basée sur le Contenu</a:t>
            </a:r>
            <a:endParaRPr lang="fr-FR" sz="2800" b="1" dirty="0">
              <a:sym typeface="Proxima Nova"/>
            </a:endParaRPr>
          </a:p>
          <a:p>
            <a:pPr>
              <a:buSzPts val="2400"/>
            </a:pPr>
            <a:endParaRPr lang="fr-FR" sz="2400" dirty="0"/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171375" y="1056214"/>
            <a:ext cx="7646054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Consiste à déterminer quels éléments du catalogue coïncident le mieux avec les préférences de l’utilisateur (pour des livres on peut utiliser l’attribut catégorie).</a:t>
            </a:r>
          </a:p>
          <a:p>
            <a:endParaRPr lang="fr-FR" sz="16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16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Cette approche ne requiert pas un grand nombre d’utilisateurs ou un gros historique d’utilisation du système</a:t>
            </a:r>
            <a:endParaRPr lang="fr-FR" sz="16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sz="16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sz="16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Approche algorithmique</a:t>
            </a:r>
            <a:r>
              <a:rPr lang="fr-FR" sz="1800" b="1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sz="18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utilisation de la notion de similarité (cosine similarity)  afin de retrouver la liste des articles similaires</a:t>
            </a:r>
          </a:p>
          <a:p>
            <a:endParaRPr lang="fr-FR" sz="1600" dirty="0" smtClean="0"/>
          </a:p>
          <a:p>
            <a:endParaRPr lang="fr-FR" sz="16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sz="1200" dirty="0">
              <a:solidFill>
                <a:srgbClr val="415068"/>
              </a:solidFill>
              <a:latin typeface="Proxima Nova" panose="020B0604020202020204" charset="0"/>
            </a:endParaRPr>
          </a:p>
          <a:p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12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sz="1200" b="1" dirty="0">
                <a:solidFill>
                  <a:srgbClr val="283583"/>
                </a:solidFill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fr-FR" sz="1200" b="1" dirty="0">
                <a:latin typeface="+mn-lt"/>
              </a:rPr>
              <a:t> </a:t>
            </a:r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62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523578"/>
            <a:ext cx="6663929" cy="82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>
                <a:latin typeface="Proxima Nova" panose="020B0604020202020204" charset="0"/>
                <a:sym typeface="Proxima Nova"/>
              </a:rPr>
              <a:t> </a:t>
            </a:r>
            <a:r>
              <a:rPr lang="fr-FR" sz="2800" b="1" dirty="0" smtClean="0">
                <a:latin typeface="Proxima Nova" panose="020B0604020202020204" charset="0"/>
                <a:sym typeface="Proxima Nova"/>
              </a:rPr>
              <a:t>Approche Basée sur le filtrage Collaboratif  </a:t>
            </a:r>
            <a:endParaRPr lang="fr-FR" sz="2800" b="1" dirty="0">
              <a:sym typeface="Proxima Nova"/>
            </a:endParaRPr>
          </a:p>
          <a:p>
            <a:pPr>
              <a:buSzPts val="2400"/>
            </a:pPr>
            <a:endParaRPr lang="fr-FR" sz="2400" dirty="0"/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66343" y="1433094"/>
            <a:ext cx="768234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sz="1600" b="1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600" b="1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sz="16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Les systèmes basés sur le filtrage collaboratif déterminent des recommandations en calculant la similarité entre les préférences d’un utilisateurs et celles d’autres utilisateurs. </a:t>
            </a:r>
          </a:p>
          <a:p>
            <a:endParaRPr lang="fr-FR" sz="16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Le filtrage collaboratif est déjà utilisé par Amazon</a:t>
            </a:r>
          </a:p>
          <a:p>
            <a:endParaRPr lang="fr-FR" sz="16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Modélisation : On utilise des modèles basés sur les librairies Surprise ou Implicite</a:t>
            </a:r>
          </a:p>
          <a:p>
            <a:pPr>
              <a:buFont typeface="Arial" pitchFamily="34" charset="0"/>
              <a:buChar char="•"/>
            </a:pPr>
            <a:endParaRPr lang="fr-FR" sz="16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Exemple : le modèle svd (librairie surprise) utilise un algorithme de factorisation matricielle qui peut être utilisé pour les systèmes de recommandation 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sz="1600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sz="1600" b="1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17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1104353" y="2022863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Utilisation du Cloud Azure</a:t>
            </a:r>
            <a:endParaRPr lang="fr-FR" sz="2800" b="1" dirty="0">
              <a:solidFill>
                <a:srgbClr val="091158"/>
              </a:solidFill>
              <a:latin typeface="Proxima Nova"/>
              <a:sym typeface="Proxima Nova"/>
            </a:endParaRPr>
          </a:p>
          <a:p>
            <a:pPr>
              <a:buSzPts val="2400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91581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523577"/>
            <a:ext cx="6850261" cy="81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Utilisation du</a:t>
            </a:r>
            <a:r>
              <a:rPr lang="fr-FR" sz="2400" b="1" i="0" dirty="0" smtClean="0">
                <a:solidFill>
                  <a:srgbClr val="000000"/>
                </a:solidFill>
                <a:effectLst/>
                <a:latin typeface="Proxima Nova" panose="020B0604020202020204" charset="0"/>
              </a:rPr>
              <a:t> Cloud Azure pour le stockage et la récupération des Recommandations</a:t>
            </a:r>
            <a:endParaRPr lang="fr-FR" sz="2400" b="1" i="0" dirty="0">
              <a:solidFill>
                <a:srgbClr val="000000"/>
              </a:solidFill>
              <a:effectLst/>
              <a:latin typeface="Proxima Nova" panose="020B0604020202020204" charset="0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873833" y="1363872"/>
            <a:ext cx="7776682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Environnement servless dans le cloud : </a:t>
            </a:r>
          </a:p>
          <a:p>
            <a:pPr>
              <a:buFontTx/>
              <a:buChar char="-"/>
            </a:pPr>
            <a:r>
              <a:rPr lang="fr-FR" sz="1800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Aucune gestion de l’infrastructure cloud</a:t>
            </a:r>
          </a:p>
          <a:p>
            <a:pPr>
              <a:buFontTx/>
              <a:buChar char="-"/>
            </a:pPr>
            <a:r>
              <a:rPr lang="fr-FR" sz="1800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Mise à l’échelle automatique</a:t>
            </a:r>
          </a:p>
          <a:p>
            <a:pPr>
              <a:buFontTx/>
              <a:buChar char="-"/>
            </a:pPr>
            <a:r>
              <a:rPr lang="fr-FR" sz="1800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Time-to-market plus rapid</a:t>
            </a:r>
            <a:r>
              <a:rPr lang="fr-FR" sz="2000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</a:p>
          <a:p>
            <a:endParaRPr lang="fr-FR" sz="2000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Utilisation de base de données CosmosDB NoSQL </a:t>
            </a:r>
            <a:r>
              <a:rPr lang="fr-FR" sz="2000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pour le stockage des recommandations</a:t>
            </a:r>
          </a:p>
          <a:p>
            <a:pPr>
              <a:buFont typeface="Arial" pitchFamily="34" charset="0"/>
              <a:buChar char="•"/>
            </a:pPr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Utilisation d’une Azure Function </a:t>
            </a:r>
            <a:r>
              <a:rPr lang="fr-FR" sz="2000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pour fournir les recommandations à partir de CosmosDB</a:t>
            </a:r>
          </a:p>
        </p:txBody>
      </p:sp>
    </p:spTree>
    <p:extLst>
      <p:ext uri="{BB962C8B-B14F-4D97-AF65-F5344CB8AC3E}">
        <p14:creationId xmlns:p14="http://schemas.microsoft.com/office/powerpoint/2010/main" xmlns="" val="38078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523578"/>
            <a:ext cx="6670107" cy="68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  <a:sym typeface="Proxima Nova"/>
              </a:rPr>
              <a:t>Déclenchements de Fonctions via des Triggers (Intégration dans Azure)</a:t>
            </a:r>
            <a:endParaRPr lang="fr-FR" sz="2400" b="1" dirty="0">
              <a:latin typeface="Proxima Nova" panose="020B0604020202020204" charset="0"/>
              <a:sym typeface="Proxima Nova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737641" y="1150752"/>
            <a:ext cx="8035656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fr-FR" sz="2000" b="1" dirty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18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3652" y="1362703"/>
            <a:ext cx="4145488" cy="298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287" y="1306857"/>
            <a:ext cx="4373280" cy="301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756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523577"/>
            <a:ext cx="6850261" cy="81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i="0" dirty="0" smtClean="0">
                <a:solidFill>
                  <a:srgbClr val="000000"/>
                </a:solidFill>
                <a:effectLst/>
                <a:latin typeface="Proxima Nova" panose="020B0604020202020204" charset="0"/>
              </a:rPr>
              <a:t>Schéma d’architecture avec le Cloud Azure</a:t>
            </a:r>
            <a:endParaRPr lang="fr-FR" sz="2800" b="1" i="0" dirty="0">
              <a:solidFill>
                <a:srgbClr val="000000"/>
              </a:solidFill>
              <a:effectLst/>
              <a:latin typeface="Proxima Nova" panose="020B0604020202020204" charset="0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873833" y="1363872"/>
            <a:ext cx="7776682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endParaRPr lang="fr-FR" sz="2000" b="1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Font typeface="Arial" pitchFamily="34" charset="0"/>
              <a:buChar char="•"/>
            </a:pPr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558" y="1469124"/>
            <a:ext cx="740886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78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308755"/>
            <a:ext cx="6676089" cy="34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>
                <a:latin typeface="Proxima Nova" panose="020B0604020202020204" charset="0"/>
                <a:sym typeface="Proxima Nova"/>
              </a:rPr>
              <a:t>Interface de l’API </a:t>
            </a:r>
            <a:r>
              <a:rPr lang="fr-FR" sz="2400" b="1" dirty="0" smtClean="0">
                <a:latin typeface="Proxima Nova" panose="020B0604020202020204" charset="0"/>
                <a:sym typeface="Proxima Nova"/>
              </a:rPr>
              <a:t>Flask</a:t>
            </a:r>
            <a:endParaRPr lang="fr-FR" sz="2400" b="1" dirty="0">
              <a:latin typeface="Proxima Nova" panose="020B0604020202020204" charset="0"/>
              <a:sym typeface="Proxima Nova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762482" y="953224"/>
            <a:ext cx="787102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118" y="922209"/>
            <a:ext cx="6830867" cy="31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260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1190850" y="2171145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Architecture Cible (Future)</a:t>
            </a:r>
            <a:endParaRPr lang="fr-FR" sz="2800" b="1" dirty="0">
              <a:latin typeface="Proxima Nova" charset="0"/>
            </a:endParaRPr>
          </a:p>
          <a:p>
            <a:pPr>
              <a:buSzPts val="2400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97219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523578"/>
            <a:ext cx="6676089" cy="62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  <a:sym typeface="Proxima Nova"/>
              </a:rPr>
              <a:t>Architecture Future pour la startup My Content</a:t>
            </a:r>
            <a:endParaRPr lang="fr-FR" sz="2400" b="1" dirty="0">
              <a:latin typeface="Proxima Nova" panose="020B0604020202020204" charset="0"/>
              <a:sym typeface="Proxima Nova"/>
            </a:endParaRPr>
          </a:p>
          <a:p>
            <a:pPr algn="ctr"/>
            <a:r>
              <a:rPr lang="fr-FR" sz="1800" b="1" dirty="0">
                <a:latin typeface="Proxima Nova" panose="020B0604020202020204" charset="0"/>
                <a:sym typeface="Proxima Nova"/>
              </a:rPr>
              <a:t> </a:t>
            </a:r>
            <a:endParaRPr lang="fr-FR" sz="1800" dirty="0">
              <a:latin typeface="Proxima Nova" panose="020B0604020202020204" charset="0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340263" y="1146630"/>
            <a:ext cx="8689337" cy="388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20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916" y="1142314"/>
            <a:ext cx="6893011" cy="346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19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1254173" y="2421036"/>
            <a:ext cx="6632527" cy="5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600" dirty="0"/>
              <a:t>Questions ?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4" y="523578"/>
            <a:ext cx="6409739" cy="5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i="0" u="none" strike="noStrike" cap="none" dirty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Objectif</a:t>
            </a: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137097" y="1330417"/>
            <a:ext cx="711226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900"/>
            </a:pPr>
            <a:endParaRPr lang="fr-FR" sz="1600" b="1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lvl="0">
              <a:buSzPts val="900"/>
            </a:pP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Système de recommandation de livres pour l’entreprise  </a:t>
            </a:r>
            <a:r>
              <a:rPr lang="fr-FR" sz="1600" b="1" i="0" dirty="0" smtClean="0">
                <a:solidFill>
                  <a:srgbClr val="271A38"/>
                </a:solidFill>
                <a:effectLst/>
                <a:latin typeface="Proxima Nova" panose="020B0604020202020204" charset="0"/>
              </a:rPr>
              <a:t> </a:t>
            </a:r>
            <a:endParaRPr lang="fr-FR" sz="16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lvl="0">
              <a:buSzPts val="900"/>
            </a:pPr>
            <a:endParaRPr lang="fr-FR" sz="16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>
              <a:buSzPts val="900"/>
            </a:pPr>
            <a:r>
              <a:rPr lang="fr-FR" sz="1600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Et ce en utilisant un </a:t>
            </a:r>
            <a:r>
              <a:rPr lang="fr-FR" sz="1600" b="0" i="0" u="none" strike="noStrike" cap="none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jeu de </a:t>
            </a:r>
            <a:r>
              <a:rPr lang="fr-FR" sz="1600" b="0" i="0" u="none" strike="noStrike" cap="none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données</a:t>
            </a:r>
            <a:r>
              <a:rPr lang="fr-FR" sz="16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fr-FR" sz="1600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et en proposant des :</a:t>
            </a:r>
            <a:endParaRPr lang="fr-FR" sz="1600" b="0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lvl="0">
              <a:buSzPts val="900"/>
            </a:pPr>
            <a:endParaRPr lang="fr-FR" sz="16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modèles </a:t>
            </a:r>
            <a:r>
              <a:rPr lang="fr-FR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recommandation </a:t>
            </a:r>
            <a:r>
              <a:rPr lang="fr-FR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basées sur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le Contenu et sur filtrage collaboratif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Une Implantation (MVP ) du modèle choisi  en utilisant une architecture basée sur le cloud Azure (environnement cloud servless, CosmosDB, Azure Functions)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Une architecture cible (future) pour la Production en tenant compte de l’ajout de nouveaux users ou de articles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sz="1600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sz="1600" b="1" dirty="0">
              <a:latin typeface="Proxima Nova" panose="020B0604020202020204" charset="0"/>
            </a:endParaRPr>
          </a:p>
          <a:p>
            <a:pPr marL="457200" lvl="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sz="1600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3060" y="1456124"/>
            <a:ext cx="1394586" cy="65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4" y="523577"/>
            <a:ext cx="6759934" cy="106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>
                <a:latin typeface="Proxima Nova" panose="020B0604020202020204" charset="0"/>
              </a:rPr>
              <a:t>Démarche méthodologique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Il s’agit d’effectuer les étapes suivantes de prétraitement, </a:t>
            </a:r>
            <a:r>
              <a:rPr lang="fr-FR" sz="1600" b="1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d’</a:t>
            </a:r>
            <a:r>
              <a:rPr lang="fr-FR" sz="1600" b="1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</a:t>
            </a:r>
            <a:r>
              <a:rPr lang="fr-FR" sz="1600" b="1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de sentiments </a:t>
            </a:r>
            <a:r>
              <a:rPr lang="fr-FR" sz="1600" b="1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lang="fr-FR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sz="12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b="0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Prétraitement des données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fr-FR" b="0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sers et Articles objets de clicks </a:t>
            </a:r>
            <a:r>
              <a:rPr lang="fr-FR" b="0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:  </a:t>
            </a:r>
            <a:r>
              <a:rPr lang="fr-FR" b="0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(un seul dataset, ne garder </a:t>
            </a:r>
            <a:r>
              <a:rPr lang="fr-FR" b="0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que les </a:t>
            </a:r>
            <a:r>
              <a:rPr lang="fr-FR" b="0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données utiles à l’analyse.. </a:t>
            </a:r>
            <a:r>
              <a:rPr lang="fr-FR" b="0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171450" lvl="0">
              <a:buClr>
                <a:srgbClr val="283583"/>
              </a:buClr>
              <a:buSzPts val="900"/>
            </a:pPr>
            <a:endParaRPr lang="fr-FR" b="0" strike="noStrike" cap="none" dirty="0">
              <a:solidFill>
                <a:srgbClr val="1F72E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Modèle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de recommandation basé sur le contenu du catalogue</a:t>
            </a: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Modèle de recommandation basé sur le filtrage collaboratif</a:t>
            </a: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>
              <a:buClr>
                <a:srgbClr val="283583"/>
              </a:buClr>
              <a:buSzPts val="900"/>
            </a:pP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457200" lvl="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Implantation d’un modèle en utilisant une architecture basée sur le cloud Azure</a:t>
            </a: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Proposition d’un modèle pour la mise </a:t>
            </a: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en production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en prenant en compte l’ajout de nouveaux users ou articles</a:t>
            </a: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4" y="523578"/>
            <a:ext cx="6409739" cy="5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i="0" u="none" strike="noStrike" cap="none" dirty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A propos de notre environnement </a:t>
            </a:r>
          </a:p>
          <a:p>
            <a:pPr algn="ctr">
              <a:buSzPts val="2400"/>
            </a:pPr>
            <a:r>
              <a:rPr lang="fr-FR" sz="2800" b="1" i="0" u="none" strike="noStrike" cap="none" dirty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de développement</a:t>
            </a:r>
          </a:p>
          <a:p>
            <a:pPr algn="ctr"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123819" y="1825893"/>
            <a:ext cx="8150809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Utilisation d’un environnemen</a:t>
            </a: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t </a:t>
            </a:r>
            <a:r>
              <a:rPr lang="fr-FR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virtuel de développement avec Anaconda (Anaconda Navigator, Python, </a:t>
            </a: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fr-FR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upyter) pour l’analyse données.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sz="1600" b="1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sz="1600" b="1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sz="1600" b="1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600" b="1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1361" y="2538047"/>
            <a:ext cx="1760707" cy="156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9297" y="2561618"/>
            <a:ext cx="1934195" cy="152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F43AD83F-0BDA-7AC2-4D34-F268DE249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413" y="4398382"/>
            <a:ext cx="1028359" cy="6229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BCFBA041-660E-49EC-B061-5C7734DAA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878" y="4372263"/>
            <a:ext cx="1555830" cy="698536"/>
          </a:xfrm>
          <a:prstGeom prst="rect">
            <a:avLst/>
          </a:prstGeom>
        </p:spPr>
      </p:pic>
      <p:pic>
        <p:nvPicPr>
          <p:cNvPr id="1026" name="Picture 2" descr="Flacon par exemple Web framework Python Bouteille, bouteille, texte, logo  png | PNGEgg">
            <a:extLst>
              <a:ext uri="{FF2B5EF4-FFF2-40B4-BE49-F238E27FC236}">
                <a16:creationId xmlns:a16="http://schemas.microsoft.com/office/drawing/2014/main" xmlns="" id="{15DD2B52-A2D7-54DC-3651-DDB09A0F6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6513" y="3573306"/>
            <a:ext cx="925160" cy="136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0838" y="4356745"/>
            <a:ext cx="768178" cy="68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44330" y="4371289"/>
            <a:ext cx="783147" cy="59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96421" y="2977422"/>
            <a:ext cx="1188352" cy="43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1091996" y="2208215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le Jeu de Données</a:t>
            </a:r>
            <a:endParaRPr lang="fr-FR" sz="2800" b="1" dirty="0">
              <a:solidFill>
                <a:srgbClr val="091158"/>
              </a:solidFill>
              <a:latin typeface="Proxima Nova"/>
              <a:sym typeface="Proxima Nova"/>
            </a:endParaRPr>
          </a:p>
          <a:p>
            <a:pPr>
              <a:buSzPts val="2400"/>
            </a:pPr>
            <a:endParaRPr lang="fr-F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4" y="523578"/>
            <a:ext cx="6409739" cy="5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i="0" u="none" strike="noStrike" cap="none" dirty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Présentation du Jeu de données</a:t>
            </a:r>
            <a:endParaRPr lang="fr-FR" sz="2800" b="1" dirty="0">
              <a:latin typeface="Proxima Nova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137097" y="1256275"/>
            <a:ext cx="7218033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b="1" i="0" u="none" strike="noStrike" cap="none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Il s’agit du jeu de données open source </a:t>
            </a:r>
            <a:r>
              <a:rPr lang="fr-FR" b="1" i="0" u="none" strike="noStrike" cap="none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accessible </a:t>
            </a:r>
            <a:r>
              <a:rPr lang="fr-FR" b="1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en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ligne :</a:t>
            </a:r>
            <a:endParaRPr lang="fr-FR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lvl="0"/>
            <a:endParaRPr lang="fr-FR" b="1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  <a:hlinkClick r:id="rId3"/>
              </a:rPr>
              <a:t>https://www.kaggle.com/datasets/gspmoreira/news-portal-user-interactions-by-globocom</a:t>
            </a:r>
            <a:endParaRPr lang="fr-FR" sz="12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fontAlgn="base"/>
            <a:endParaRPr lang="fr-FR" sz="1000" dirty="0" smtClean="0"/>
          </a:p>
          <a:p>
            <a:pPr fontAlgn="base"/>
            <a:r>
              <a:rPr lang="fr-FR" sz="1000" dirty="0" smtClean="0"/>
              <a:t>articles_embeddings.pickle</a:t>
            </a:r>
          </a:p>
          <a:p>
            <a:pPr fontAlgn="base"/>
            <a:r>
              <a:rPr lang="fr-FR" sz="1000" dirty="0" smtClean="0"/>
              <a:t>articles_metadata.csv</a:t>
            </a:r>
          </a:p>
          <a:p>
            <a:pPr fontAlgn="base"/>
            <a:r>
              <a:rPr lang="fr-FR" sz="1000" dirty="0" smtClean="0"/>
              <a:t>clicks_sample.csv</a:t>
            </a:r>
          </a:p>
          <a:p>
            <a:pPr fontAlgn="base"/>
            <a:endParaRPr lang="fr-FR" sz="12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Les </a:t>
            </a:r>
            <a:r>
              <a:rPr lang="fr-FR" b="1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fichiers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décrivent </a:t>
            </a:r>
            <a:r>
              <a:rPr lang="fr-FR" dirty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embeddings ,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des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articles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(avec leur identifiants, catégories, date de création, nombre de mots, etc..) les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clicks utilisateurs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 avec des informations sur l’identifiant client, les id sessions, dates des sessions, articles objets de clicks, etc..</a:t>
            </a:r>
            <a:endParaRPr lang="fr-FR" dirty="0">
              <a:latin typeface="Proxima Nova" panose="020B0604020202020204" charset="0"/>
            </a:endParaRPr>
          </a:p>
          <a:p>
            <a:endParaRPr lang="fr-FR" b="0" i="0" u="none" strike="noStrike" cap="none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b="0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b="0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b="0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b="0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b="0" i="0" u="none" strike="noStrike" cap="none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lvl="0"/>
            <a:endParaRPr lang="fr-FR" sz="1200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3243" y="3458306"/>
            <a:ext cx="2008123" cy="48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4308" y="3555226"/>
            <a:ext cx="3129735" cy="3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45738" y="4039587"/>
            <a:ext cx="5023922" cy="80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4" y="523577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 Préparation du jeu de données</a:t>
            </a:r>
            <a:endParaRPr lang="fr-FR" sz="2800" b="1" dirty="0">
              <a:latin typeface="Proxima Nova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4253" y="1291770"/>
            <a:ext cx="7949415" cy="4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800" b="1" i="0" u="none" strike="noStrike" cap="none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Il s’agit </a:t>
            </a:r>
            <a:r>
              <a:rPr lang="fr-FR" sz="1800" b="1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télécharger le jeu données images et d’en  sélectionner le contenu Pour le training</a:t>
            </a:r>
          </a:p>
          <a:p>
            <a:pPr lvl="0"/>
            <a:r>
              <a:rPr lang="fr-FR" sz="1400" b="1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lang="fr-FR" sz="1100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100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On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garde </a:t>
            </a: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uniquement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les données utilisées pour l’analyse </a:t>
            </a: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	-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USERS : Les informations sur  users, les sessions users et articles objet de clicks</a:t>
            </a: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	- </a:t>
            </a: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ARTICLES : Un seul dataset contenant les embeddings des articles et les informations</a:t>
            </a: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	  sur les catégories d’articles :</a:t>
            </a:r>
          </a:p>
          <a:p>
            <a:pPr marL="171450" lvl="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sz="1200" dirty="0">
              <a:solidFill>
                <a:srgbClr val="283583"/>
              </a:solidFill>
              <a:latin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r>
              <a:rPr lang="fr-FR" sz="1100" dirty="0">
                <a:solidFill>
                  <a:srgbClr val="283583"/>
                </a:solidFill>
                <a:latin typeface="Proxima Nova"/>
                <a:sym typeface="Proxima Nova"/>
              </a:rPr>
              <a:t>	</a:t>
            </a: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1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>
              <a:buClr>
                <a:srgbClr val="283583"/>
              </a:buClr>
              <a:buSzPts val="900"/>
            </a:pPr>
            <a:endParaRPr lang="fr-FR" sz="1200" b="0" i="0" u="none" strike="noStrike" cap="none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6464" y="3518672"/>
            <a:ext cx="4922494" cy="82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284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1184671" y="2004328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Les approches de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Calcul de Recommandations</a:t>
            </a:r>
            <a:endParaRPr lang="fr-FR" sz="2800" b="1" dirty="0">
              <a:solidFill>
                <a:srgbClr val="091158"/>
              </a:solidFill>
              <a:latin typeface="Proxima Nova"/>
              <a:sym typeface="Proxima Nova"/>
            </a:endParaRPr>
          </a:p>
          <a:p>
            <a:pPr>
              <a:buSzPts val="2400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0794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62482" y="523577"/>
            <a:ext cx="6759934" cy="106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>
                <a:latin typeface="Proxima Nova" panose="020B0604020202020204" charset="0"/>
                <a:sym typeface="Proxima Nova"/>
              </a:rPr>
              <a:t> </a:t>
            </a:r>
            <a:r>
              <a:rPr lang="fr-FR" sz="2800" b="1" dirty="0" smtClean="0">
                <a:latin typeface="Proxima Nova" panose="020B0604020202020204" charset="0"/>
                <a:sym typeface="Proxima Nova"/>
              </a:rPr>
              <a:t>Content-based vs Collaborative filtering</a:t>
            </a:r>
            <a:endParaRPr lang="fr-FR" sz="2800" b="1" dirty="0">
              <a:sym typeface="Proxima Nova"/>
            </a:endParaRPr>
          </a:p>
          <a:p>
            <a:pPr>
              <a:buSzPts val="2400"/>
            </a:pPr>
            <a:endParaRPr lang="fr-FR" sz="2400" dirty="0"/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171375" y="1056214"/>
            <a:ext cx="7646054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fr-FR" sz="16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sz="12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sz="18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200" dirty="0">
              <a:solidFill>
                <a:srgbClr val="415068"/>
              </a:solidFill>
              <a:latin typeface="Proxima Nova" panose="020B0604020202020204" charset="0"/>
            </a:endParaRPr>
          </a:p>
          <a:p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fr-FR" sz="12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sz="1200" b="1" dirty="0">
                <a:solidFill>
                  <a:srgbClr val="283583"/>
                </a:solidFill>
                <a:latin typeface="+mn-lt"/>
                <a:ea typeface="Proxima Nova"/>
                <a:cs typeface="Proxima Nova"/>
                <a:sym typeface="Proxima Nova"/>
              </a:rPr>
              <a:t> </a:t>
            </a:r>
            <a:r>
              <a:rPr lang="fr-FR" sz="1200" b="1" dirty="0">
                <a:latin typeface="+mn-lt"/>
              </a:rPr>
              <a:t> </a:t>
            </a:r>
            <a:endParaRPr lang="fr-FR" sz="1600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8484" y="1050377"/>
            <a:ext cx="5177608" cy="379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862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46398</TotalTime>
  <Words>589</Words>
  <Application>Microsoft Office PowerPoint</Application>
  <PresentationFormat>Personnalisé</PresentationFormat>
  <Paragraphs>177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Proxima Nova</vt:lpstr>
      <vt:lpstr>Calibri</vt:lpstr>
      <vt:lpstr>Office Theme</vt:lpstr>
      <vt:lpstr>Réalisez une application de recommandation de contenu Système de recommandation de livres et articles en utilisant le Cloud Azure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Questions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Projets</dc:title>
  <dc:creator>Dell</dc:creator>
  <cp:lastModifiedBy>ROCHDI OUESLATI</cp:lastModifiedBy>
  <cp:revision>1862</cp:revision>
  <dcterms:modified xsi:type="dcterms:W3CDTF">2022-12-22T12:12:30Z</dcterms:modified>
</cp:coreProperties>
</file>