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833CC0-D0AC-4EB0-BCCC-DC17E97AE7AD}" type="doc">
      <dgm:prSet loTypeId="urn:microsoft.com/office/officeart/2005/8/layout/vList2" loCatId="list" qsTypeId="urn:microsoft.com/office/officeart/2005/8/quickstyle/simple3" qsCatId="simple" csTypeId="urn:microsoft.com/office/officeart/2005/8/colors/accent3_2" csCatId="accent3"/>
      <dgm:spPr/>
      <dgm:t>
        <a:bodyPr/>
        <a:lstStyle/>
        <a:p>
          <a:endParaRPr lang="en-IN"/>
        </a:p>
      </dgm:t>
    </dgm:pt>
    <dgm:pt modelId="{6F07E54F-9C3D-4CC2-89BB-831E35FFEAC5}" type="pres">
      <dgm:prSet presAssocID="{C2833CC0-D0AC-4EB0-BCCC-DC17E97AE7AD}" presName="linear" presStyleCnt="0">
        <dgm:presLayoutVars>
          <dgm:animLvl val="lvl"/>
          <dgm:resizeHandles val="exact"/>
        </dgm:presLayoutVars>
      </dgm:prSet>
      <dgm:spPr/>
    </dgm:pt>
  </dgm:ptLst>
  <dgm:cxnLst>
    <dgm:cxn modelId="{48551C99-0FEA-4C58-ADC9-5B3A715E8330}" type="presOf" srcId="{C2833CC0-D0AC-4EB0-BCCC-DC17E97AE7AD}" destId="{6F07E54F-9C3D-4CC2-89BB-831E35FFEAC5}"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19863-BD34-493D-BD12-D8AA126C5FF6}" type="doc">
      <dgm:prSet loTypeId="urn:microsoft.com/office/officeart/2005/8/layout/vList2" loCatId="list" qsTypeId="urn:microsoft.com/office/officeart/2005/8/quickstyle/simple3" qsCatId="simple" csTypeId="urn:microsoft.com/office/officeart/2005/8/colors/accent3_2" csCatId="accent3" phldr="1"/>
      <dgm:spPr/>
      <dgm:t>
        <a:bodyPr/>
        <a:lstStyle/>
        <a:p>
          <a:endParaRPr lang="en-IN"/>
        </a:p>
      </dgm:t>
    </dgm:pt>
    <dgm:pt modelId="{84F61DF7-BEEB-4926-B130-0925A1791E9A}" type="pres">
      <dgm:prSet presAssocID="{B3B19863-BD34-493D-BD12-D8AA126C5FF6}" presName="linear" presStyleCnt="0">
        <dgm:presLayoutVars>
          <dgm:animLvl val="lvl"/>
          <dgm:resizeHandles val="exact"/>
        </dgm:presLayoutVars>
      </dgm:prSet>
      <dgm:spPr/>
    </dgm:pt>
  </dgm:ptLst>
  <dgm:cxnLst>
    <dgm:cxn modelId="{A5844752-20B4-4C70-8B3C-4F9812F799E6}" type="presOf" srcId="{B3B19863-BD34-493D-BD12-D8AA126C5FF6}" destId="{84F61DF7-BEEB-4926-B130-0925A1791E9A}" srcOrd="0" destOrd="0" presId="urn:microsoft.com/office/officeart/2005/8/layout/vList2"/>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AC237-3CA8-48EC-AA30-9C31F8F6E0C3}"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0DEE3-FA47-4045-A541-AE6F344D10B8}" type="slidenum">
              <a:rPr lang="en-US" smtClean="0"/>
              <a:t>‹#›</a:t>
            </a:fld>
            <a:endParaRPr lang="en-US"/>
          </a:p>
        </p:txBody>
      </p:sp>
    </p:spTree>
    <p:extLst>
      <p:ext uri="{BB962C8B-B14F-4D97-AF65-F5344CB8AC3E}">
        <p14:creationId xmlns:p14="http://schemas.microsoft.com/office/powerpoint/2010/main" val="424222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DEE3-FA47-4045-A541-AE6F344D10B8}" type="slidenum">
              <a:rPr lang="en-US" smtClean="0"/>
              <a:t>1</a:t>
            </a:fld>
            <a:endParaRPr lang="en-US"/>
          </a:p>
        </p:txBody>
      </p:sp>
    </p:spTree>
    <p:extLst>
      <p:ext uri="{BB962C8B-B14F-4D97-AF65-F5344CB8AC3E}">
        <p14:creationId xmlns:p14="http://schemas.microsoft.com/office/powerpoint/2010/main" val="173713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10/16/2023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10/16/2023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10/16/2023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7F359B-3281-4515-9B61-13F24AC5C09C}"/>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D000731-673F-4928-9137-08E533D7F6D7}"/>
              </a:ext>
            </a:extLst>
          </p:cNvPr>
          <p:cNvSpPr/>
          <p:nvPr/>
        </p:nvSpPr>
        <p:spPr>
          <a:xfrm>
            <a:off x="2895600" y="646906"/>
            <a:ext cx="6311153" cy="707886"/>
          </a:xfrm>
          <a:prstGeom prst="rect">
            <a:avLst/>
          </a:prstGeom>
        </p:spPr>
        <p:txBody>
          <a:bodyPr wrap="square">
            <a:spAutoFit/>
          </a:bodyPr>
          <a:lstStyle/>
          <a:p>
            <a:r>
              <a:rPr lang="en-IN" sz="4000" b="1" dirty="0">
                <a:solidFill>
                  <a:schemeClr val="accent5">
                    <a:lumMod val="20000"/>
                    <a:lumOff val="80000"/>
                  </a:schemeClr>
                </a:solidFill>
                <a:latin typeface="Cambria" panose="02040503050406030204" pitchFamily="18" charset="0"/>
                <a:ea typeface="Cambria" panose="02040503050406030204" pitchFamily="18" charset="0"/>
              </a:rPr>
              <a:t>Flight Booking System</a:t>
            </a:r>
          </a:p>
        </p:txBody>
      </p:sp>
      <p:graphicFrame>
        <p:nvGraphicFramePr>
          <p:cNvPr id="7" name="Diagram 6">
            <a:extLst>
              <a:ext uri="{FF2B5EF4-FFF2-40B4-BE49-F238E27FC236}">
                <a16:creationId xmlns:a16="http://schemas.microsoft.com/office/drawing/2014/main" id="{3962CCBF-4438-4260-A219-25E9C566CDCA}"/>
              </a:ext>
            </a:extLst>
          </p:cNvPr>
          <p:cNvGraphicFramePr/>
          <p:nvPr>
            <p:extLst>
              <p:ext uri="{D42A27DB-BD31-4B8C-83A1-F6EECF244321}">
                <p14:modId xmlns:p14="http://schemas.microsoft.com/office/powerpoint/2010/main" val="4040977910"/>
              </p:ext>
            </p:extLst>
          </p:nvPr>
        </p:nvGraphicFramePr>
        <p:xfrm>
          <a:off x="1586293" y="5563467"/>
          <a:ext cx="1757212"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7101C892-EE83-4490-AEF3-40EFC6404757}"/>
              </a:ext>
            </a:extLst>
          </p:cNvPr>
          <p:cNvGraphicFramePr/>
          <p:nvPr>
            <p:extLst>
              <p:ext uri="{D42A27DB-BD31-4B8C-83A1-F6EECF244321}">
                <p14:modId xmlns:p14="http://schemas.microsoft.com/office/powerpoint/2010/main" val="1361743331"/>
              </p:ext>
            </p:extLst>
          </p:nvPr>
        </p:nvGraphicFramePr>
        <p:xfrm flipH="1">
          <a:off x="6822141" y="5550216"/>
          <a:ext cx="90593" cy="3693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47153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F1FB2-6534-6F90-78E9-B3BC7092391F}"/>
              </a:ext>
            </a:extLst>
          </p:cNvPr>
          <p:cNvSpPr txBox="1"/>
          <p:nvPr/>
        </p:nvSpPr>
        <p:spPr>
          <a:xfrm flipH="1">
            <a:off x="1326775" y="636494"/>
            <a:ext cx="2420471" cy="830997"/>
          </a:xfrm>
          <a:prstGeom prst="rect">
            <a:avLst/>
          </a:prstGeom>
          <a:noFill/>
        </p:spPr>
        <p:txBody>
          <a:bodyPr wrap="square" rtlCol="0">
            <a:spAutoFit/>
          </a:bodyPr>
          <a:lstStyle/>
          <a:p>
            <a:r>
              <a:rPr lang="en-IN" sz="4800" b="0" i="0" dirty="0">
                <a:solidFill>
                  <a:srgbClr val="000000"/>
                </a:solidFill>
                <a:effectLst/>
                <a:latin typeface="ff0"/>
              </a:rPr>
              <a:t>Abstract</a:t>
            </a:r>
            <a:endParaRPr lang="en-IN" sz="4800" dirty="0"/>
          </a:p>
        </p:txBody>
      </p:sp>
      <p:sp>
        <p:nvSpPr>
          <p:cNvPr id="3" name="TextBox 2">
            <a:extLst>
              <a:ext uri="{FF2B5EF4-FFF2-40B4-BE49-F238E27FC236}">
                <a16:creationId xmlns:a16="http://schemas.microsoft.com/office/drawing/2014/main" id="{9B04D669-A091-24AB-B199-B0891E14B769}"/>
              </a:ext>
            </a:extLst>
          </p:cNvPr>
          <p:cNvSpPr txBox="1"/>
          <p:nvPr/>
        </p:nvSpPr>
        <p:spPr>
          <a:xfrm>
            <a:off x="1541929" y="1595716"/>
            <a:ext cx="9215718" cy="2862322"/>
          </a:xfrm>
          <a:prstGeom prst="rect">
            <a:avLst/>
          </a:prstGeom>
          <a:noFill/>
        </p:spPr>
        <p:txBody>
          <a:bodyPr wrap="square" rtlCol="0">
            <a:spAutoFit/>
          </a:bodyPr>
          <a:lstStyle/>
          <a:p>
            <a:r>
              <a:rPr lang="en-US" b="0" i="0" dirty="0">
                <a:solidFill>
                  <a:srgbClr val="374151"/>
                </a:solidFill>
                <a:effectLst/>
                <a:latin typeface="Söhne"/>
              </a:rPr>
              <a:t>The project aims to design and implement a web-based air ticket reservation system to provide customers with a hassle-free ticket booking experience. This system was developed using JavaScript, CSS, and HTML as programming languages, with MySQL as the database management system. Agile methodology was adopted for its development. Real-time communication between administrators and users is a key feature, allowing passengers to cancel reservations and view price charts, enhancing the existing system. Passengers can search for available flights between departure and destination cities for specific dates, with details such as flight number, name, price, and duration displayed. After selection, the system checks seat availability and proceeds to book the chosen flight. This system greatly simplifies and improves the air travel reservation process.</a:t>
            </a:r>
            <a:endParaRPr lang="en-IN" dirty="0"/>
          </a:p>
        </p:txBody>
      </p:sp>
    </p:spTree>
    <p:extLst>
      <p:ext uri="{BB962C8B-B14F-4D97-AF65-F5344CB8AC3E}">
        <p14:creationId xmlns:p14="http://schemas.microsoft.com/office/powerpoint/2010/main" val="239945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8695B3-9F51-73D9-319D-07F09959DF20}"/>
              </a:ext>
            </a:extLst>
          </p:cNvPr>
          <p:cNvSpPr txBox="1"/>
          <p:nvPr/>
        </p:nvSpPr>
        <p:spPr>
          <a:xfrm>
            <a:off x="1290918" y="546847"/>
            <a:ext cx="3998258" cy="1569660"/>
          </a:xfrm>
          <a:prstGeom prst="rect">
            <a:avLst/>
          </a:prstGeom>
          <a:noFill/>
        </p:spPr>
        <p:txBody>
          <a:bodyPr wrap="square" rtlCol="0">
            <a:spAutoFit/>
          </a:bodyPr>
          <a:lstStyle/>
          <a:p>
            <a:r>
              <a:rPr lang="en-IN" sz="4800" b="0" i="0" dirty="0">
                <a:solidFill>
                  <a:srgbClr val="000000"/>
                </a:solidFill>
                <a:effectLst/>
                <a:latin typeface="ff0"/>
              </a:rPr>
              <a:t>Introduction</a:t>
            </a:r>
            <a:br>
              <a:rPr lang="en-IN" sz="4800" dirty="0"/>
            </a:br>
            <a:endParaRPr lang="en-IN" sz="4800" dirty="0"/>
          </a:p>
        </p:txBody>
      </p:sp>
      <p:sp>
        <p:nvSpPr>
          <p:cNvPr id="3" name="TextBox 2">
            <a:extLst>
              <a:ext uri="{FF2B5EF4-FFF2-40B4-BE49-F238E27FC236}">
                <a16:creationId xmlns:a16="http://schemas.microsoft.com/office/drawing/2014/main" id="{84A7A23A-C5FD-5F9B-C8DE-8621C9E7078B}"/>
              </a:ext>
            </a:extLst>
          </p:cNvPr>
          <p:cNvSpPr txBox="1"/>
          <p:nvPr/>
        </p:nvSpPr>
        <p:spPr>
          <a:xfrm>
            <a:off x="1192306" y="1676400"/>
            <a:ext cx="10488705" cy="2585323"/>
          </a:xfrm>
          <a:prstGeom prst="rect">
            <a:avLst/>
          </a:prstGeom>
          <a:noFill/>
        </p:spPr>
        <p:txBody>
          <a:bodyPr wrap="square" rtlCol="0">
            <a:spAutoFit/>
          </a:bodyPr>
          <a:lstStyle/>
          <a:p>
            <a:pPr algn="l"/>
            <a:r>
              <a:rPr lang="en-US" b="0" i="0" dirty="0">
                <a:solidFill>
                  <a:srgbClr val="374151"/>
                </a:solidFill>
                <a:effectLst/>
                <a:latin typeface="Söhne"/>
              </a:rPr>
              <a:t>Online Air Ticketing is a user-friendly platform enabling customers to reserve flight tickets online, offering a convenient and time-saving approach. This project, titled "Design and Implementation of an Air Ticket Reservation System," is adaptable for use by various airlines. The system's features are similar to those of a typical ticketing system. As a user:</a:t>
            </a:r>
          </a:p>
          <a:p>
            <a:pPr algn="l">
              <a:buFont typeface="Arial" panose="020B0604020202020204" pitchFamily="34" charset="0"/>
              <a:buChar char="•"/>
            </a:pPr>
            <a:r>
              <a:rPr lang="en-US" b="0" i="0" dirty="0">
                <a:solidFill>
                  <a:srgbClr val="374151"/>
                </a:solidFill>
                <a:effectLst/>
                <a:latin typeface="Söhne"/>
              </a:rPr>
              <a:t>You can view flight schedules.</a:t>
            </a:r>
          </a:p>
          <a:p>
            <a:pPr algn="l">
              <a:buFont typeface="Arial" panose="020B0604020202020204" pitchFamily="34" charset="0"/>
              <a:buChar char="•"/>
            </a:pPr>
            <a:r>
              <a:rPr lang="en-US" b="0" i="0" dirty="0">
                <a:solidFill>
                  <a:srgbClr val="374151"/>
                </a:solidFill>
                <a:effectLst/>
                <a:latin typeface="Söhne"/>
              </a:rPr>
              <a:t>You can reserve tickets.</a:t>
            </a:r>
          </a:p>
          <a:p>
            <a:pPr algn="l">
              <a:buFont typeface="Arial" panose="020B0604020202020204" pitchFamily="34" charset="0"/>
              <a:buChar char="•"/>
            </a:pPr>
            <a:r>
              <a:rPr lang="en-US" b="0" i="0" dirty="0">
                <a:solidFill>
                  <a:srgbClr val="374151"/>
                </a:solidFill>
                <a:effectLst/>
                <a:latin typeface="Söhne"/>
              </a:rPr>
              <a:t>You can cancel your reservations.</a:t>
            </a:r>
          </a:p>
          <a:p>
            <a:pPr algn="l">
              <a:buFont typeface="Arial" panose="020B0604020202020204" pitchFamily="34" charset="0"/>
              <a:buChar char="•"/>
            </a:pPr>
            <a:r>
              <a:rPr lang="en-US" b="0" i="0" dirty="0">
                <a:solidFill>
                  <a:srgbClr val="374151"/>
                </a:solidFill>
                <a:effectLst/>
                <a:latin typeface="Söhne"/>
              </a:rPr>
              <a:t>You can confirm your reservations.</a:t>
            </a:r>
          </a:p>
          <a:p>
            <a:pPr algn="l"/>
            <a:r>
              <a:rPr lang="en-US" b="0" i="0" dirty="0">
                <a:solidFill>
                  <a:srgbClr val="374151"/>
                </a:solidFill>
                <a:effectLst/>
                <a:latin typeface="Söhne"/>
              </a:rPr>
              <a:t>This system simplifies the ticket booking process and enhances the overall experience for customers.</a:t>
            </a:r>
          </a:p>
        </p:txBody>
      </p:sp>
    </p:spTree>
    <p:extLst>
      <p:ext uri="{BB962C8B-B14F-4D97-AF65-F5344CB8AC3E}">
        <p14:creationId xmlns:p14="http://schemas.microsoft.com/office/powerpoint/2010/main" val="74161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49C2C3-735F-2D3E-C553-D0599EC2510A}"/>
              </a:ext>
            </a:extLst>
          </p:cNvPr>
          <p:cNvSpPr txBox="1"/>
          <p:nvPr/>
        </p:nvSpPr>
        <p:spPr>
          <a:xfrm>
            <a:off x="1703294" y="779929"/>
            <a:ext cx="3236259" cy="830997"/>
          </a:xfrm>
          <a:prstGeom prst="rect">
            <a:avLst/>
          </a:prstGeom>
          <a:noFill/>
        </p:spPr>
        <p:txBody>
          <a:bodyPr wrap="square" rtlCol="0">
            <a:spAutoFit/>
          </a:bodyPr>
          <a:lstStyle/>
          <a:p>
            <a:r>
              <a:rPr lang="en-IN" sz="4800" dirty="0"/>
              <a:t>Objective</a:t>
            </a:r>
          </a:p>
        </p:txBody>
      </p:sp>
      <p:sp>
        <p:nvSpPr>
          <p:cNvPr id="3" name="TextBox 2">
            <a:extLst>
              <a:ext uri="{FF2B5EF4-FFF2-40B4-BE49-F238E27FC236}">
                <a16:creationId xmlns:a16="http://schemas.microsoft.com/office/drawing/2014/main" id="{EC63F4F4-31AD-E738-CD55-76AEAC697F44}"/>
              </a:ext>
            </a:extLst>
          </p:cNvPr>
          <p:cNvSpPr txBox="1"/>
          <p:nvPr/>
        </p:nvSpPr>
        <p:spPr>
          <a:xfrm>
            <a:off x="1703294" y="1909482"/>
            <a:ext cx="6096000" cy="1754326"/>
          </a:xfrm>
          <a:prstGeom prst="rect">
            <a:avLst/>
          </a:prstGeom>
          <a:noFill/>
        </p:spPr>
        <p:txBody>
          <a:bodyPr wrap="square" rtlCol="0">
            <a:spAutoFit/>
          </a:bodyPr>
          <a:lstStyle/>
          <a:p>
            <a:pPr algn="l"/>
            <a:r>
              <a:rPr lang="en-US" b="0" i="0">
                <a:solidFill>
                  <a:srgbClr val="374151"/>
                </a:solidFill>
                <a:effectLst/>
                <a:latin typeface="Söhne"/>
              </a:rPr>
              <a:t>The primary objectives of this air ticket reservation system are:</a:t>
            </a:r>
          </a:p>
          <a:p>
            <a:pPr algn="l">
              <a:buFont typeface="Arial" panose="020B0604020202020204" pitchFamily="34" charset="0"/>
              <a:buChar char="•"/>
            </a:pPr>
            <a:r>
              <a:rPr lang="en-US" b="0" i="0">
                <a:solidFill>
                  <a:srgbClr val="374151"/>
                </a:solidFill>
                <a:effectLst/>
                <a:latin typeface="Söhne"/>
              </a:rPr>
              <a:t>To simplify the process of air ticket reservations for passengers.</a:t>
            </a:r>
          </a:p>
          <a:p>
            <a:pPr algn="l">
              <a:buFont typeface="Arial" panose="020B0604020202020204" pitchFamily="34" charset="0"/>
              <a:buChar char="•"/>
            </a:pPr>
            <a:r>
              <a:rPr lang="en-US" b="0" i="0">
                <a:solidFill>
                  <a:srgbClr val="374151"/>
                </a:solidFill>
                <a:effectLst/>
                <a:latin typeface="Söhne"/>
              </a:rPr>
              <a:t>To save valuable time and effort for potential air travelers.</a:t>
            </a:r>
          </a:p>
          <a:p>
            <a:pPr algn="l">
              <a:buFont typeface="Arial" panose="020B0604020202020204" pitchFamily="34" charset="0"/>
              <a:buChar char="•"/>
            </a:pPr>
            <a:r>
              <a:rPr lang="en-US" b="0" i="0">
                <a:solidFill>
                  <a:srgbClr val="374151"/>
                </a:solidFill>
                <a:effectLst/>
                <a:latin typeface="Söhne"/>
              </a:rPr>
              <a:t>To reduce the overall hassle experienced by users during the booking process.</a:t>
            </a:r>
          </a:p>
        </p:txBody>
      </p:sp>
    </p:spTree>
    <p:extLst>
      <p:ext uri="{BB962C8B-B14F-4D97-AF65-F5344CB8AC3E}">
        <p14:creationId xmlns:p14="http://schemas.microsoft.com/office/powerpoint/2010/main" val="78088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F7F4E9-B7B3-0CCC-BEAB-7ADA744DD564}"/>
              </a:ext>
            </a:extLst>
          </p:cNvPr>
          <p:cNvSpPr txBox="1"/>
          <p:nvPr/>
        </p:nvSpPr>
        <p:spPr>
          <a:xfrm flipH="1">
            <a:off x="1318708" y="555812"/>
            <a:ext cx="3602916" cy="830997"/>
          </a:xfrm>
          <a:prstGeom prst="rect">
            <a:avLst/>
          </a:prstGeom>
          <a:noFill/>
        </p:spPr>
        <p:txBody>
          <a:bodyPr wrap="square" rtlCol="0">
            <a:spAutoFit/>
          </a:bodyPr>
          <a:lstStyle/>
          <a:p>
            <a:r>
              <a:rPr lang="en-IN" sz="4800" b="0" i="0" dirty="0">
                <a:solidFill>
                  <a:srgbClr val="000000"/>
                </a:solidFill>
                <a:effectLst/>
                <a:latin typeface="ff0"/>
              </a:rPr>
              <a:t>Methodolog</a:t>
            </a:r>
            <a:r>
              <a:rPr lang="en-IN" sz="4800" dirty="0">
                <a:solidFill>
                  <a:srgbClr val="000000"/>
                </a:solidFill>
                <a:latin typeface="ff0"/>
              </a:rPr>
              <a:t>y</a:t>
            </a:r>
            <a:endParaRPr lang="en-IN" sz="4800" dirty="0"/>
          </a:p>
        </p:txBody>
      </p:sp>
      <p:sp>
        <p:nvSpPr>
          <p:cNvPr id="3" name="TextBox 2">
            <a:extLst>
              <a:ext uri="{FF2B5EF4-FFF2-40B4-BE49-F238E27FC236}">
                <a16:creationId xmlns:a16="http://schemas.microsoft.com/office/drawing/2014/main" id="{5A5A0354-2765-56C8-2AE0-51AD3C9BA035}"/>
              </a:ext>
            </a:extLst>
          </p:cNvPr>
          <p:cNvSpPr txBox="1"/>
          <p:nvPr/>
        </p:nvSpPr>
        <p:spPr>
          <a:xfrm flipH="1">
            <a:off x="1246990" y="1461248"/>
            <a:ext cx="9447904" cy="1477328"/>
          </a:xfrm>
          <a:prstGeom prst="rect">
            <a:avLst/>
          </a:prstGeom>
          <a:noFill/>
        </p:spPr>
        <p:txBody>
          <a:bodyPr wrap="square" rtlCol="0">
            <a:spAutoFit/>
          </a:bodyPr>
          <a:lstStyle/>
          <a:p>
            <a:r>
              <a:rPr lang="en-US" b="0" i="0">
                <a:solidFill>
                  <a:srgbClr val="374151"/>
                </a:solidFill>
                <a:effectLst/>
                <a:latin typeface="Söhne"/>
              </a:rPr>
              <a:t>That's a reasonable definition of a methodology. Methodologies are structured approaches or frameworks that provide a set of principles and guidelines on how to conduct research, gather information, or perform tasks efficiently and effectively within a specific domain or subject matter. They help ensure consistency and rigor in various processes, whether it's research, project management, or problem-solving.</a:t>
            </a:r>
            <a:endParaRPr lang="en-IN" dirty="0"/>
          </a:p>
        </p:txBody>
      </p:sp>
    </p:spTree>
    <p:extLst>
      <p:ext uri="{BB962C8B-B14F-4D97-AF65-F5344CB8AC3E}">
        <p14:creationId xmlns:p14="http://schemas.microsoft.com/office/powerpoint/2010/main" val="161059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430DC-4F2B-EF6A-6A76-9DD7E2736991}"/>
              </a:ext>
            </a:extLst>
          </p:cNvPr>
          <p:cNvSpPr txBox="1"/>
          <p:nvPr/>
        </p:nvSpPr>
        <p:spPr>
          <a:xfrm>
            <a:off x="941293" y="1133199"/>
            <a:ext cx="10676965" cy="1754326"/>
          </a:xfrm>
          <a:prstGeom prst="rect">
            <a:avLst/>
          </a:prstGeom>
          <a:noFill/>
        </p:spPr>
        <p:txBody>
          <a:bodyPr wrap="square">
            <a:spAutoFit/>
          </a:bodyPr>
          <a:lstStyle/>
          <a:p>
            <a:r>
              <a:rPr lang="en-US" b="0" i="0" dirty="0">
                <a:solidFill>
                  <a:srgbClr val="374151"/>
                </a:solidFill>
                <a:effectLst/>
                <a:latin typeface="Söhne"/>
              </a:rPr>
              <a:t>An Agile process is characterized by the division of tasks into short phases of work and frequent iterations. It promotes adaptive planning, evolutionary development, and encourages rapid and flexible responses to change. In Agile methodologies like Scrum and Kanban, the work is typically divided into small, manageable units, often referred to as sprints or iterations, allowing teams to regularly review progress, adapt to new information, and deliver incremental value to stakeholders. This approach is particularly well-suited to dynamic and complex projects where requirements may evolve during the development process.</a:t>
            </a:r>
            <a:endParaRPr lang="en-IN" dirty="0"/>
          </a:p>
        </p:txBody>
      </p:sp>
      <p:sp>
        <p:nvSpPr>
          <p:cNvPr id="4" name="TextBox 3">
            <a:extLst>
              <a:ext uri="{FF2B5EF4-FFF2-40B4-BE49-F238E27FC236}">
                <a16:creationId xmlns:a16="http://schemas.microsoft.com/office/drawing/2014/main" id="{7C86ABFC-3676-E748-E545-7AF9C4994343}"/>
              </a:ext>
            </a:extLst>
          </p:cNvPr>
          <p:cNvSpPr txBox="1"/>
          <p:nvPr/>
        </p:nvSpPr>
        <p:spPr>
          <a:xfrm>
            <a:off x="1066800" y="179295"/>
            <a:ext cx="2994211" cy="707886"/>
          </a:xfrm>
          <a:prstGeom prst="rect">
            <a:avLst/>
          </a:prstGeom>
          <a:noFill/>
        </p:spPr>
        <p:txBody>
          <a:bodyPr wrap="square" rtlCol="0">
            <a:spAutoFit/>
          </a:bodyPr>
          <a:lstStyle/>
          <a:p>
            <a:r>
              <a:rPr lang="en-IN" sz="4000" dirty="0"/>
              <a:t>Agile Method</a:t>
            </a:r>
          </a:p>
        </p:txBody>
      </p:sp>
      <p:pic>
        <p:nvPicPr>
          <p:cNvPr id="6" name="Picture 5">
            <a:extLst>
              <a:ext uri="{FF2B5EF4-FFF2-40B4-BE49-F238E27FC236}">
                <a16:creationId xmlns:a16="http://schemas.microsoft.com/office/drawing/2014/main" id="{E52BA13E-067B-3C95-798F-F3FDD2314C16}"/>
              </a:ext>
            </a:extLst>
          </p:cNvPr>
          <p:cNvPicPr>
            <a:picLocks noChangeAspect="1"/>
          </p:cNvPicPr>
          <p:nvPr/>
        </p:nvPicPr>
        <p:blipFill>
          <a:blip r:embed="rId2"/>
          <a:stretch>
            <a:fillRect/>
          </a:stretch>
        </p:blipFill>
        <p:spPr>
          <a:xfrm>
            <a:off x="2982960" y="2887526"/>
            <a:ext cx="6226080" cy="3396734"/>
          </a:xfrm>
          <a:prstGeom prst="rect">
            <a:avLst/>
          </a:prstGeom>
        </p:spPr>
      </p:pic>
    </p:spTree>
    <p:extLst>
      <p:ext uri="{BB962C8B-B14F-4D97-AF65-F5344CB8AC3E}">
        <p14:creationId xmlns:p14="http://schemas.microsoft.com/office/powerpoint/2010/main" val="266801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E168F-F354-D3B1-0782-B460F8F757E0}"/>
              </a:ext>
            </a:extLst>
          </p:cNvPr>
          <p:cNvSpPr txBox="1"/>
          <p:nvPr/>
        </p:nvSpPr>
        <p:spPr>
          <a:xfrm>
            <a:off x="1030941" y="242048"/>
            <a:ext cx="2949388" cy="646331"/>
          </a:xfrm>
          <a:prstGeom prst="rect">
            <a:avLst/>
          </a:prstGeom>
          <a:noFill/>
        </p:spPr>
        <p:txBody>
          <a:bodyPr wrap="square" rtlCol="0">
            <a:spAutoFit/>
          </a:bodyPr>
          <a:lstStyle/>
          <a:p>
            <a:r>
              <a:rPr lang="en-IN" sz="3600" dirty="0"/>
              <a:t>Type Of User</a:t>
            </a:r>
          </a:p>
        </p:txBody>
      </p:sp>
      <p:sp>
        <p:nvSpPr>
          <p:cNvPr id="4" name="TextBox 3">
            <a:extLst>
              <a:ext uri="{FF2B5EF4-FFF2-40B4-BE49-F238E27FC236}">
                <a16:creationId xmlns:a16="http://schemas.microsoft.com/office/drawing/2014/main" id="{F936C808-C716-AA85-24E5-B5C61DFD3F9A}"/>
              </a:ext>
            </a:extLst>
          </p:cNvPr>
          <p:cNvSpPr txBox="1"/>
          <p:nvPr/>
        </p:nvSpPr>
        <p:spPr>
          <a:xfrm>
            <a:off x="1456764" y="888379"/>
            <a:ext cx="5047130" cy="646331"/>
          </a:xfrm>
          <a:prstGeom prst="rect">
            <a:avLst/>
          </a:prstGeom>
          <a:noFill/>
        </p:spPr>
        <p:txBody>
          <a:bodyPr wrap="square" rtlCol="0">
            <a:spAutoFit/>
          </a:bodyPr>
          <a:lstStyle/>
          <a:p>
            <a:r>
              <a:rPr lang="en-IN" sz="3600" dirty="0"/>
              <a:t>Admin</a:t>
            </a:r>
          </a:p>
        </p:txBody>
      </p:sp>
      <p:sp>
        <p:nvSpPr>
          <p:cNvPr id="5" name="TextBox 4">
            <a:extLst>
              <a:ext uri="{FF2B5EF4-FFF2-40B4-BE49-F238E27FC236}">
                <a16:creationId xmlns:a16="http://schemas.microsoft.com/office/drawing/2014/main" id="{E650ABC4-0539-B358-030A-6EDDADB183AC}"/>
              </a:ext>
            </a:extLst>
          </p:cNvPr>
          <p:cNvSpPr txBox="1"/>
          <p:nvPr/>
        </p:nvSpPr>
        <p:spPr>
          <a:xfrm>
            <a:off x="1456764" y="1635931"/>
            <a:ext cx="7895783" cy="1938992"/>
          </a:xfrm>
          <a:prstGeom prst="rect">
            <a:avLst/>
          </a:prstGeom>
          <a:noFill/>
        </p:spPr>
        <p:txBody>
          <a:bodyPr wrap="square" rtlCol="0">
            <a:spAutoFit/>
          </a:bodyPr>
          <a:lstStyle/>
          <a:p>
            <a:r>
              <a:rPr lang="en-IN" sz="2000" dirty="0"/>
              <a:t>. Creating a flight</a:t>
            </a:r>
          </a:p>
          <a:p>
            <a:r>
              <a:rPr lang="en-IN" sz="2000" dirty="0"/>
              <a:t>. Changing time Schedule</a:t>
            </a:r>
          </a:p>
          <a:p>
            <a:r>
              <a:rPr lang="en-IN" sz="2000" dirty="0"/>
              <a:t>. Creating a </a:t>
            </a:r>
            <a:r>
              <a:rPr lang="en-IN" sz="2000" dirty="0" err="1"/>
              <a:t>naew</a:t>
            </a:r>
            <a:r>
              <a:rPr lang="en-IN" sz="2000" dirty="0"/>
              <a:t> route</a:t>
            </a:r>
          </a:p>
          <a:p>
            <a:r>
              <a:rPr lang="en-IN" sz="2000" dirty="0"/>
              <a:t>. Updating airport information</a:t>
            </a:r>
          </a:p>
          <a:p>
            <a:r>
              <a:rPr lang="en-IN" sz="2000" dirty="0"/>
              <a:t>. Registering and managing users</a:t>
            </a:r>
          </a:p>
          <a:p>
            <a:r>
              <a:rPr lang="en-IN" sz="2000" dirty="0"/>
              <a:t>. View Statistics</a:t>
            </a:r>
          </a:p>
        </p:txBody>
      </p:sp>
      <p:sp>
        <p:nvSpPr>
          <p:cNvPr id="6" name="TextBox 5">
            <a:extLst>
              <a:ext uri="{FF2B5EF4-FFF2-40B4-BE49-F238E27FC236}">
                <a16:creationId xmlns:a16="http://schemas.microsoft.com/office/drawing/2014/main" id="{5EC08D09-7E29-5757-92EE-FBE40861D489}"/>
              </a:ext>
            </a:extLst>
          </p:cNvPr>
          <p:cNvSpPr txBox="1"/>
          <p:nvPr/>
        </p:nvSpPr>
        <p:spPr>
          <a:xfrm>
            <a:off x="1171074" y="3574924"/>
            <a:ext cx="3946358" cy="584775"/>
          </a:xfrm>
          <a:prstGeom prst="rect">
            <a:avLst/>
          </a:prstGeom>
          <a:noFill/>
        </p:spPr>
        <p:txBody>
          <a:bodyPr wrap="square" rtlCol="0">
            <a:spAutoFit/>
          </a:bodyPr>
          <a:lstStyle/>
          <a:p>
            <a:r>
              <a:rPr lang="en-IN" sz="3200" dirty="0"/>
              <a:t>Registered User</a:t>
            </a:r>
          </a:p>
        </p:txBody>
      </p:sp>
      <p:sp>
        <p:nvSpPr>
          <p:cNvPr id="9" name="TextBox 8">
            <a:extLst>
              <a:ext uri="{FF2B5EF4-FFF2-40B4-BE49-F238E27FC236}">
                <a16:creationId xmlns:a16="http://schemas.microsoft.com/office/drawing/2014/main" id="{3C1535BE-093F-968E-3FE6-F033B789BF11}"/>
              </a:ext>
            </a:extLst>
          </p:cNvPr>
          <p:cNvSpPr txBox="1"/>
          <p:nvPr/>
        </p:nvSpPr>
        <p:spPr>
          <a:xfrm>
            <a:off x="1456763" y="4159699"/>
            <a:ext cx="3947891" cy="707886"/>
          </a:xfrm>
          <a:prstGeom prst="rect">
            <a:avLst/>
          </a:prstGeom>
          <a:noFill/>
        </p:spPr>
        <p:txBody>
          <a:bodyPr wrap="square" rtlCol="0">
            <a:spAutoFit/>
          </a:bodyPr>
          <a:lstStyle/>
          <a:p>
            <a:r>
              <a:rPr lang="en-IN" sz="2000" dirty="0"/>
              <a:t>. View flight Schedule</a:t>
            </a:r>
          </a:p>
          <a:p>
            <a:r>
              <a:rPr lang="en-IN" sz="2000" dirty="0"/>
              <a:t>. </a:t>
            </a:r>
            <a:r>
              <a:rPr lang="en-IN" sz="2000" dirty="0" err="1"/>
              <a:t>Book,Confirm</a:t>
            </a:r>
            <a:r>
              <a:rPr lang="en-IN" sz="2000" dirty="0"/>
              <a:t>/Cancel reservation</a:t>
            </a:r>
          </a:p>
        </p:txBody>
      </p:sp>
      <p:sp>
        <p:nvSpPr>
          <p:cNvPr id="10" name="TextBox 9">
            <a:extLst>
              <a:ext uri="{FF2B5EF4-FFF2-40B4-BE49-F238E27FC236}">
                <a16:creationId xmlns:a16="http://schemas.microsoft.com/office/drawing/2014/main" id="{6A0446B6-F850-E422-441F-29E1009F68A3}"/>
              </a:ext>
            </a:extLst>
          </p:cNvPr>
          <p:cNvSpPr txBox="1"/>
          <p:nvPr/>
        </p:nvSpPr>
        <p:spPr>
          <a:xfrm>
            <a:off x="1315453" y="5092175"/>
            <a:ext cx="3336758" cy="523220"/>
          </a:xfrm>
          <a:prstGeom prst="rect">
            <a:avLst/>
          </a:prstGeom>
          <a:noFill/>
        </p:spPr>
        <p:txBody>
          <a:bodyPr wrap="square" rtlCol="0">
            <a:spAutoFit/>
          </a:bodyPr>
          <a:lstStyle/>
          <a:p>
            <a:r>
              <a:rPr lang="en-IN" sz="2800" dirty="0"/>
              <a:t>Unregistered User</a:t>
            </a:r>
          </a:p>
        </p:txBody>
      </p:sp>
      <p:sp>
        <p:nvSpPr>
          <p:cNvPr id="12" name="TextBox 11">
            <a:extLst>
              <a:ext uri="{FF2B5EF4-FFF2-40B4-BE49-F238E27FC236}">
                <a16:creationId xmlns:a16="http://schemas.microsoft.com/office/drawing/2014/main" id="{D9AAC4F4-96C4-763A-F470-D59AD0BE0AA8}"/>
              </a:ext>
            </a:extLst>
          </p:cNvPr>
          <p:cNvSpPr txBox="1"/>
          <p:nvPr/>
        </p:nvSpPr>
        <p:spPr>
          <a:xfrm>
            <a:off x="1780674" y="5716874"/>
            <a:ext cx="3336758" cy="400110"/>
          </a:xfrm>
          <a:prstGeom prst="rect">
            <a:avLst/>
          </a:prstGeom>
          <a:noFill/>
        </p:spPr>
        <p:txBody>
          <a:bodyPr wrap="square" rtlCol="0">
            <a:spAutoFit/>
          </a:bodyPr>
          <a:lstStyle/>
          <a:p>
            <a:r>
              <a:rPr lang="en-IN" sz="2000" dirty="0"/>
              <a:t>.View flight Schedule</a:t>
            </a:r>
          </a:p>
        </p:txBody>
      </p:sp>
    </p:spTree>
    <p:extLst>
      <p:ext uri="{BB962C8B-B14F-4D97-AF65-F5344CB8AC3E}">
        <p14:creationId xmlns:p14="http://schemas.microsoft.com/office/powerpoint/2010/main" val="43958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CAA0E1-FC2D-E65D-23C1-39488F7B7E34}"/>
              </a:ext>
            </a:extLst>
          </p:cNvPr>
          <p:cNvSpPr txBox="1"/>
          <p:nvPr/>
        </p:nvSpPr>
        <p:spPr>
          <a:xfrm>
            <a:off x="1187116" y="272717"/>
            <a:ext cx="5293895" cy="830997"/>
          </a:xfrm>
          <a:prstGeom prst="rect">
            <a:avLst/>
          </a:prstGeom>
          <a:noFill/>
        </p:spPr>
        <p:txBody>
          <a:bodyPr wrap="square" rtlCol="0">
            <a:spAutoFit/>
          </a:bodyPr>
          <a:lstStyle/>
          <a:p>
            <a:r>
              <a:rPr lang="en-IN" sz="4800" dirty="0"/>
              <a:t>Conclusion</a:t>
            </a:r>
          </a:p>
        </p:txBody>
      </p:sp>
      <p:sp>
        <p:nvSpPr>
          <p:cNvPr id="10" name="Rectangle 6">
            <a:extLst>
              <a:ext uri="{FF2B5EF4-FFF2-40B4-BE49-F238E27FC236}">
                <a16:creationId xmlns:a16="http://schemas.microsoft.com/office/drawing/2014/main" id="{7261F545-741F-92CE-16EB-4DE5F7F7D5C6}"/>
              </a:ext>
            </a:extLst>
          </p:cNvPr>
          <p:cNvSpPr>
            <a:spLocks noChangeArrowheads="1"/>
          </p:cNvSpPr>
          <p:nvPr/>
        </p:nvSpPr>
        <p:spPr bwMode="auto">
          <a:xfrm>
            <a:off x="1362634" y="1218029"/>
            <a:ext cx="813098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The online air ticket reservation system automates the booking of airline tickets, significantly reducing both time consumption and the errors associated with manual processes. In our analysis, we examined various Air Ticket Reservation Systems worldwide and collected features from them. We incorporated the features commonly used in Air Reservation Systems, with some graphical enhancements. Throughout this project, we aimed to provide a variety of user options, making it user-friendly and interactive. This project presents ample opportunities for experimentation and improvement. We welcome any advice or suggestions that can help us enhance this project further.</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244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BC9FA2-C7E0-1D3B-3A82-41933F51DD0F}"/>
              </a:ext>
            </a:extLst>
          </p:cNvPr>
          <p:cNvSpPr txBox="1"/>
          <p:nvPr/>
        </p:nvSpPr>
        <p:spPr>
          <a:xfrm>
            <a:off x="2541494" y="2366683"/>
            <a:ext cx="7109012"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13708860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E9CB18F-5046-44C2-ADAD-2C4D3C690D04"/>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364819"/>
  <p:tag name="ISPRING_RESOURCE_PATHS_HASH_PRESENTER" val="846b3f7583e4044e4a293bd7c17523d7cbf875"/>
</p:tagLst>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162</TotalTime>
  <Words>618</Words>
  <Application>Microsoft Office PowerPoint</Application>
  <PresentationFormat>Widescreen</PresentationFormat>
  <Paragraphs>37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ff0</vt:lpstr>
      <vt:lpstr>Franklin Gothic Book</vt:lpstr>
      <vt:lpstr>Söhne</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9364819</dc:title>
  <dc:creator>SEO</dc:creator>
  <cp:lastModifiedBy>rocky kumar</cp:lastModifiedBy>
  <cp:revision>18</cp:revision>
  <dcterms:created xsi:type="dcterms:W3CDTF">2019-11-19T03:39:11Z</dcterms:created>
  <dcterms:modified xsi:type="dcterms:W3CDTF">2023-10-16T17:41:25Z</dcterms:modified>
</cp:coreProperties>
</file>