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7" r:id="rId12"/>
    <p:sldId id="291" r:id="rId13"/>
    <p:sldId id="296" r:id="rId14"/>
    <p:sldId id="294" r:id="rId15"/>
    <p:sldId id="292" r:id="rId16"/>
  </p:sldIdLst>
  <p:sldSz cx="18288000" cy="10287000"/>
  <p:notesSz cx="6858000" cy="9144000"/>
  <p:embeddedFontLst>
    <p:embeddedFont>
      <p:font typeface="Montserrat Bold" panose="00000800000000000000" pitchFamily="2" charset="0"/>
      <p:regular r:id="rId17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48" d="100"/>
          <a:sy n="48" d="100"/>
        </p:scale>
        <p:origin x="370" y="2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7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7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7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7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eilerlab.org/rosetta-workshop-spring-2025/rosetta-workshop-registration/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7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1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7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7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77281" y="0"/>
            <a:ext cx="3088591" cy="10287000"/>
            <a:chOff x="0" y="0"/>
            <a:chExt cx="81345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3456" cy="2709333"/>
            </a:xfrm>
            <a:custGeom>
              <a:avLst/>
              <a:gdLst/>
              <a:ahLst/>
              <a:cxnLst/>
              <a:rect l="l" t="t" r="r" b="b"/>
              <a:pathLst>
                <a:path w="813456" h="2709333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EE3E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13456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2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5400000">
            <a:off x="843214" y="435127"/>
            <a:ext cx="627792" cy="1450780"/>
          </a:xfrm>
          <a:custGeom>
            <a:avLst/>
            <a:gdLst/>
            <a:ahLst/>
            <a:cxnLst/>
            <a:rect l="l" t="t" r="r" b="b"/>
            <a:pathLst>
              <a:path w="627792" h="1450780">
                <a:moveTo>
                  <a:pt x="0" y="0"/>
                </a:moveTo>
                <a:lnTo>
                  <a:pt x="627793" y="0"/>
                </a:lnTo>
                <a:lnTo>
                  <a:pt x="627793" y="1450781"/>
                </a:lnTo>
                <a:lnTo>
                  <a:pt x="0" y="14507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5400000">
            <a:off x="16196494" y="8195494"/>
            <a:ext cx="642000" cy="1483613"/>
          </a:xfrm>
          <a:custGeom>
            <a:avLst/>
            <a:gdLst/>
            <a:ahLst/>
            <a:cxnLst/>
            <a:rect l="l" t="t" r="r" b="b"/>
            <a:pathLst>
              <a:path w="642000" h="1483613">
                <a:moveTo>
                  <a:pt x="0" y="0"/>
                </a:moveTo>
                <a:lnTo>
                  <a:pt x="641999" y="0"/>
                </a:lnTo>
                <a:lnTo>
                  <a:pt x="641999" y="1483613"/>
                </a:lnTo>
                <a:lnTo>
                  <a:pt x="0" y="14836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5400000">
            <a:off x="189989" y="8419589"/>
            <a:ext cx="1439285" cy="238136"/>
          </a:xfrm>
          <a:custGeom>
            <a:avLst/>
            <a:gdLst/>
            <a:ahLst/>
            <a:cxnLst/>
            <a:rect l="l" t="t" r="r" b="b"/>
            <a:pathLst>
              <a:path w="1439285" h="238136">
                <a:moveTo>
                  <a:pt x="0" y="0"/>
                </a:moveTo>
                <a:lnTo>
                  <a:pt x="1439286" y="0"/>
                </a:lnTo>
                <a:lnTo>
                  <a:pt x="1439286" y="238136"/>
                </a:lnTo>
                <a:lnTo>
                  <a:pt x="0" y="238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3346482" y="846621"/>
            <a:ext cx="3912818" cy="3609611"/>
          </a:xfrm>
          <a:custGeom>
            <a:avLst/>
            <a:gdLst/>
            <a:ahLst/>
            <a:cxnLst/>
            <a:rect l="l" t="t" r="r" b="b"/>
            <a:pathLst>
              <a:path w="3912818" h="3609611">
                <a:moveTo>
                  <a:pt x="0" y="0"/>
                </a:moveTo>
                <a:lnTo>
                  <a:pt x="3912818" y="0"/>
                </a:lnTo>
                <a:lnTo>
                  <a:pt x="3912818" y="3609611"/>
                </a:lnTo>
                <a:lnTo>
                  <a:pt x="0" y="36096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3228579" y="2107025"/>
            <a:ext cx="10450409" cy="4462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47"/>
              </a:lnSpc>
            </a:pPr>
            <a:r>
              <a:rPr lang="en-US" sz="8099" b="1" dirty="0">
                <a:solidFill>
                  <a:srgbClr val="2828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Protein-Protein</a:t>
            </a:r>
          </a:p>
          <a:p>
            <a:pPr algn="l">
              <a:lnSpc>
                <a:spcPts val="8747"/>
              </a:lnSpc>
            </a:pPr>
            <a:r>
              <a:rPr lang="en-US" sz="8099" b="1" dirty="0">
                <a:solidFill>
                  <a:srgbClr val="2828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Docking </a:t>
            </a:r>
          </a:p>
          <a:p>
            <a:pPr algn="l">
              <a:lnSpc>
                <a:spcPts val="8747"/>
              </a:lnSpc>
            </a:pPr>
            <a:r>
              <a:rPr lang="en-US" sz="8099" b="1" dirty="0">
                <a:solidFill>
                  <a:srgbClr val="2828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with Rosetta (ROSIE)</a:t>
            </a:r>
          </a:p>
        </p:txBody>
      </p:sp>
      <p:grpSp>
        <p:nvGrpSpPr>
          <p:cNvPr id="11" name="Group 11"/>
          <p:cNvGrpSpPr/>
          <p:nvPr/>
        </p:nvGrpSpPr>
        <p:grpSpPr>
          <a:xfrm rot="5400000">
            <a:off x="114474" y="1778973"/>
            <a:ext cx="4189356" cy="332091"/>
            <a:chOff x="0" y="0"/>
            <a:chExt cx="1276694" cy="10120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76694" cy="101204"/>
            </a:xfrm>
            <a:custGeom>
              <a:avLst/>
              <a:gdLst/>
              <a:ahLst/>
              <a:cxnLst/>
              <a:rect l="l" t="t" r="r" b="b"/>
              <a:pathLst>
                <a:path w="1276694" h="101204">
                  <a:moveTo>
                    <a:pt x="0" y="0"/>
                  </a:moveTo>
                  <a:lnTo>
                    <a:pt x="1276694" y="0"/>
                  </a:lnTo>
                  <a:lnTo>
                    <a:pt x="1276694" y="101204"/>
                  </a:lnTo>
                  <a:lnTo>
                    <a:pt x="0" y="101204"/>
                  </a:lnTo>
                  <a:close/>
                </a:path>
              </a:pathLst>
            </a:custGeom>
            <a:solidFill>
              <a:srgbClr val="EB752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1276694" cy="129779"/>
            </a:xfrm>
            <a:prstGeom prst="rect">
              <a:avLst/>
            </a:prstGeom>
          </p:spPr>
          <p:txBody>
            <a:bodyPr lIns="89802" tIns="89802" rIns="89802" bIns="89802" rtlCol="0" anchor="ctr"/>
            <a:lstStyle/>
            <a:p>
              <a:pPr algn="ctr">
                <a:lnSpc>
                  <a:spcPts val="1303"/>
                </a:lnSpc>
              </a:pPr>
              <a:endParaRPr/>
            </a:p>
          </p:txBody>
        </p:sp>
      </p:grpSp>
      <p:sp>
        <p:nvSpPr>
          <p:cNvPr id="15" name="TextBox 10">
            <a:extLst>
              <a:ext uri="{FF2B5EF4-FFF2-40B4-BE49-F238E27FC236}">
                <a16:creationId xmlns:a16="http://schemas.microsoft.com/office/drawing/2014/main" id="{0D915D08-340A-F1A8-7F05-CDFE522F4D3D}"/>
              </a:ext>
            </a:extLst>
          </p:cNvPr>
          <p:cNvSpPr txBox="1"/>
          <p:nvPr/>
        </p:nvSpPr>
        <p:spPr>
          <a:xfrm>
            <a:off x="3352800" y="7819014"/>
            <a:ext cx="6627597" cy="2181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-1181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60"/>
              <a:buFont typeface="Noto Sans Symbols"/>
              <a:buNone/>
            </a:pPr>
            <a:r>
              <a:rPr lang="en-US" altLang="zh-CN" sz="4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Rocco Moretti</a:t>
            </a:r>
          </a:p>
          <a:p>
            <a:pPr marL="0" marR="0" lvl="0" indent="-118110" algn="l" rtl="0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>
                <a:schemeClr val="accent2"/>
              </a:buClr>
              <a:buSzPts val="1860"/>
              <a:buFont typeface="Noto Sans Symbols"/>
              <a:buNone/>
            </a:pPr>
            <a:r>
              <a:rPr lang="en-US" sz="44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Vanderbilt University</a:t>
            </a:r>
          </a:p>
          <a:p>
            <a:pPr marL="0" lvl="0" indent="0" algn="l">
              <a:lnSpc>
                <a:spcPts val="6160"/>
              </a:lnSpc>
              <a:spcBef>
                <a:spcPct val="0"/>
              </a:spcBef>
            </a:pPr>
            <a:endParaRPr lang="en-US" sz="4400" dirty="0">
              <a:solidFill>
                <a:srgbClr val="0361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468863" y="431800"/>
            <a:ext cx="13456937" cy="1193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799"/>
              </a:lnSpc>
              <a:spcBef>
                <a:spcPct val="0"/>
              </a:spcBef>
            </a:pPr>
            <a:r>
              <a:rPr lang="en-US" sz="6999" b="1" dirty="0">
                <a:solidFill>
                  <a:srgbClr val="2828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Output Analysis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877281" y="0"/>
            <a:ext cx="3088591" cy="10287000"/>
            <a:chOff x="0" y="0"/>
            <a:chExt cx="813456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3456" cy="2709333"/>
            </a:xfrm>
            <a:custGeom>
              <a:avLst/>
              <a:gdLst/>
              <a:ahLst/>
              <a:cxnLst/>
              <a:rect l="l" t="t" r="r" b="b"/>
              <a:pathLst>
                <a:path w="813456" h="2709333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EE3E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813456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2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820015" y="909632"/>
            <a:ext cx="1439285" cy="238136"/>
          </a:xfrm>
          <a:custGeom>
            <a:avLst/>
            <a:gdLst/>
            <a:ahLst/>
            <a:cxnLst/>
            <a:rect l="l" t="t" r="r" b="b"/>
            <a:pathLst>
              <a:path w="1439285" h="238136">
                <a:moveTo>
                  <a:pt x="0" y="0"/>
                </a:moveTo>
                <a:lnTo>
                  <a:pt x="1439285" y="0"/>
                </a:lnTo>
                <a:lnTo>
                  <a:pt x="1439285" y="238136"/>
                </a:lnTo>
                <a:lnTo>
                  <a:pt x="0" y="238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5400000">
            <a:off x="843214" y="435127"/>
            <a:ext cx="627792" cy="1450780"/>
          </a:xfrm>
          <a:custGeom>
            <a:avLst/>
            <a:gdLst/>
            <a:ahLst/>
            <a:cxnLst/>
            <a:rect l="l" t="t" r="r" b="b"/>
            <a:pathLst>
              <a:path w="627792" h="1450780">
                <a:moveTo>
                  <a:pt x="0" y="0"/>
                </a:moveTo>
                <a:lnTo>
                  <a:pt x="627793" y="0"/>
                </a:lnTo>
                <a:lnTo>
                  <a:pt x="627793" y="1450781"/>
                </a:lnTo>
                <a:lnTo>
                  <a:pt x="0" y="14507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5400000">
            <a:off x="16196494" y="8195494"/>
            <a:ext cx="642000" cy="1483613"/>
          </a:xfrm>
          <a:custGeom>
            <a:avLst/>
            <a:gdLst/>
            <a:ahLst/>
            <a:cxnLst/>
            <a:rect l="l" t="t" r="r" b="b"/>
            <a:pathLst>
              <a:path w="642000" h="1483613">
                <a:moveTo>
                  <a:pt x="0" y="0"/>
                </a:moveTo>
                <a:lnTo>
                  <a:pt x="641999" y="0"/>
                </a:lnTo>
                <a:lnTo>
                  <a:pt x="641999" y="1483613"/>
                </a:lnTo>
                <a:lnTo>
                  <a:pt x="0" y="14836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C16B60-64D5-4741-40BF-53A2C9CA109A}"/>
              </a:ext>
            </a:extLst>
          </p:cNvPr>
          <p:cNvGrpSpPr/>
          <p:nvPr/>
        </p:nvGrpSpPr>
        <p:grpSpPr>
          <a:xfrm>
            <a:off x="3048755" y="1790700"/>
            <a:ext cx="4876800" cy="7731724"/>
            <a:chOff x="2667000" y="1790700"/>
            <a:chExt cx="2832480" cy="4490640"/>
          </a:xfrm>
        </p:grpSpPr>
        <p:sp>
          <p:nvSpPr>
            <p:cNvPr id="12" name="CustomShape 4">
              <a:extLst>
                <a:ext uri="{FF2B5EF4-FFF2-40B4-BE49-F238E27FC236}">
                  <a16:creationId xmlns:a16="http://schemas.microsoft.com/office/drawing/2014/main" id="{E373D5E9-375D-4370-0E2D-680251EDAAAC}"/>
                </a:ext>
              </a:extLst>
            </p:cNvPr>
            <p:cNvSpPr/>
            <p:nvPr/>
          </p:nvSpPr>
          <p:spPr>
            <a:xfrm>
              <a:off x="2758440" y="2951340"/>
              <a:ext cx="2466720" cy="127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Stage 1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Low Resolution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CustomShape 5">
              <a:extLst>
                <a:ext uri="{FF2B5EF4-FFF2-40B4-BE49-F238E27FC236}">
                  <a16:creationId xmlns:a16="http://schemas.microsoft.com/office/drawing/2014/main" id="{6BEB4B5C-1F96-E84D-D905-687A6EA5D64D}"/>
                </a:ext>
              </a:extLst>
            </p:cNvPr>
            <p:cNvSpPr/>
            <p:nvPr/>
          </p:nvSpPr>
          <p:spPr>
            <a:xfrm>
              <a:off x="2758440" y="4355340"/>
              <a:ext cx="2466720" cy="127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Stage 2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High Resolution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CustomShape 6">
              <a:extLst>
                <a:ext uri="{FF2B5EF4-FFF2-40B4-BE49-F238E27FC236}">
                  <a16:creationId xmlns:a16="http://schemas.microsoft.com/office/drawing/2014/main" id="{46FEC94C-B49D-43C2-20E0-4B3B5F183AC8}"/>
                </a:ext>
              </a:extLst>
            </p:cNvPr>
            <p:cNvSpPr/>
            <p:nvPr/>
          </p:nvSpPr>
          <p:spPr>
            <a:xfrm>
              <a:off x="2758440" y="2303340"/>
              <a:ext cx="2466720" cy="52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11111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Input Preparation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CustomShape 7">
              <a:extLst>
                <a:ext uri="{FF2B5EF4-FFF2-40B4-BE49-F238E27FC236}">
                  <a16:creationId xmlns:a16="http://schemas.microsoft.com/office/drawing/2014/main" id="{2E3628E9-60A5-CA2F-ABE6-B7263440465A}"/>
                </a:ext>
              </a:extLst>
            </p:cNvPr>
            <p:cNvSpPr/>
            <p:nvPr/>
          </p:nvSpPr>
          <p:spPr>
            <a:xfrm>
              <a:off x="2758440" y="5759340"/>
              <a:ext cx="2466720" cy="522000"/>
            </a:xfrm>
            <a:prstGeom prst="rect">
              <a:avLst/>
            </a:prstGeom>
            <a:solidFill>
              <a:srgbClr val="FF6666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Outputs Analysis</a:t>
              </a:r>
              <a:endParaRPr lang="en-US" sz="3200" b="0" strike="noStrike" spc="-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CustomShape 8">
              <a:extLst>
                <a:ext uri="{FF2B5EF4-FFF2-40B4-BE49-F238E27FC236}">
                  <a16:creationId xmlns:a16="http://schemas.microsoft.com/office/drawing/2014/main" id="{A12E9404-9161-35BF-C2A4-B24E1CAAE3C1}"/>
                </a:ext>
              </a:extLst>
            </p:cNvPr>
            <p:cNvSpPr/>
            <p:nvPr/>
          </p:nvSpPr>
          <p:spPr>
            <a:xfrm>
              <a:off x="2667000" y="1790700"/>
              <a:ext cx="2832480" cy="400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Local Docking Protocol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CustomShape 3">
            <a:extLst>
              <a:ext uri="{FF2B5EF4-FFF2-40B4-BE49-F238E27FC236}">
                <a16:creationId xmlns:a16="http://schemas.microsoft.com/office/drawing/2014/main" id="{6A557D1A-9CA1-D6A5-4A0F-A693FC0E5DEF}"/>
              </a:ext>
            </a:extLst>
          </p:cNvPr>
          <p:cNvSpPr/>
          <p:nvPr/>
        </p:nvSpPr>
        <p:spPr>
          <a:xfrm>
            <a:off x="8231887" y="8674765"/>
            <a:ext cx="7543800" cy="91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FF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RMSD vs Total Energy and RMSD vs Binding Energy should give a funnel-plot.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stomShape 8">
            <a:extLst>
              <a:ext uri="{FF2B5EF4-FFF2-40B4-BE49-F238E27FC236}">
                <a16:creationId xmlns:a16="http://schemas.microsoft.com/office/drawing/2014/main" id="{5ADD49BA-6855-274C-FD1E-C5F09AEFFBFC}"/>
              </a:ext>
            </a:extLst>
          </p:cNvPr>
          <p:cNvSpPr/>
          <p:nvPr/>
        </p:nvSpPr>
        <p:spPr>
          <a:xfrm>
            <a:off x="8231887" y="1821305"/>
            <a:ext cx="9294113" cy="456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From the analysis results we can extract and plot: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1- RMSD vs Total Energy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2- RMSD vs Binding Energy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For both we expect a funnel-like plot, in which the lower scoring models should be close to the native structure in terms of energy and conformation.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83A9436F-69C5-55BE-62F8-98BEF66F7B64}"/>
              </a:ext>
            </a:extLst>
          </p:cNvPr>
          <p:cNvPicPr/>
          <p:nvPr/>
        </p:nvPicPr>
        <p:blipFill>
          <a:blip r:embed="rId6"/>
          <a:srcRect t="9796" r="4871" b="14292"/>
          <a:stretch/>
        </p:blipFill>
        <p:spPr>
          <a:xfrm>
            <a:off x="7965338" y="5143500"/>
            <a:ext cx="5141061" cy="3472800"/>
          </a:xfrm>
          <a:prstGeom prst="rect">
            <a:avLst/>
          </a:prstGeom>
          <a:ln>
            <a:noFill/>
          </a:ln>
        </p:spPr>
      </p:pic>
      <p:sp>
        <p:nvSpPr>
          <p:cNvPr id="20" name="CustomShape 9">
            <a:extLst>
              <a:ext uri="{FF2B5EF4-FFF2-40B4-BE49-F238E27FC236}">
                <a16:creationId xmlns:a16="http://schemas.microsoft.com/office/drawing/2014/main" id="{622A934F-22A4-191E-DEC6-7F8663F432CD}"/>
              </a:ext>
            </a:extLst>
          </p:cNvPr>
          <p:cNvSpPr/>
          <p:nvPr/>
        </p:nvSpPr>
        <p:spPr>
          <a:xfrm>
            <a:off x="13412731" y="5826978"/>
            <a:ext cx="2937120" cy="12431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All models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D6A3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Top models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CC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Native complex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946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468863" y="431800"/>
            <a:ext cx="13456937" cy="1193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799"/>
              </a:lnSpc>
              <a:spcBef>
                <a:spcPct val="0"/>
              </a:spcBef>
            </a:pPr>
            <a:r>
              <a:rPr lang="en-US" sz="6999" b="1" dirty="0">
                <a:solidFill>
                  <a:srgbClr val="2828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Machine Learning?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877281" y="0"/>
            <a:ext cx="3088591" cy="10287000"/>
            <a:chOff x="0" y="0"/>
            <a:chExt cx="813456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3456" cy="2709333"/>
            </a:xfrm>
            <a:custGeom>
              <a:avLst/>
              <a:gdLst/>
              <a:ahLst/>
              <a:cxnLst/>
              <a:rect l="l" t="t" r="r" b="b"/>
              <a:pathLst>
                <a:path w="813456" h="2709333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EE3E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813456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2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820015" y="909632"/>
            <a:ext cx="1439285" cy="238136"/>
          </a:xfrm>
          <a:custGeom>
            <a:avLst/>
            <a:gdLst/>
            <a:ahLst/>
            <a:cxnLst/>
            <a:rect l="l" t="t" r="r" b="b"/>
            <a:pathLst>
              <a:path w="1439285" h="238136">
                <a:moveTo>
                  <a:pt x="0" y="0"/>
                </a:moveTo>
                <a:lnTo>
                  <a:pt x="1439285" y="0"/>
                </a:lnTo>
                <a:lnTo>
                  <a:pt x="1439285" y="238136"/>
                </a:lnTo>
                <a:lnTo>
                  <a:pt x="0" y="238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5400000">
            <a:off x="843214" y="435127"/>
            <a:ext cx="627792" cy="1450780"/>
          </a:xfrm>
          <a:custGeom>
            <a:avLst/>
            <a:gdLst/>
            <a:ahLst/>
            <a:cxnLst/>
            <a:rect l="l" t="t" r="r" b="b"/>
            <a:pathLst>
              <a:path w="627792" h="1450780">
                <a:moveTo>
                  <a:pt x="0" y="0"/>
                </a:moveTo>
                <a:lnTo>
                  <a:pt x="627793" y="0"/>
                </a:lnTo>
                <a:lnTo>
                  <a:pt x="627793" y="1450781"/>
                </a:lnTo>
                <a:lnTo>
                  <a:pt x="0" y="14507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5400000">
            <a:off x="16196494" y="8195494"/>
            <a:ext cx="642000" cy="1483613"/>
          </a:xfrm>
          <a:custGeom>
            <a:avLst/>
            <a:gdLst/>
            <a:ahLst/>
            <a:cxnLst/>
            <a:rect l="l" t="t" r="r" b="b"/>
            <a:pathLst>
              <a:path w="642000" h="1483613">
                <a:moveTo>
                  <a:pt x="0" y="0"/>
                </a:moveTo>
                <a:lnTo>
                  <a:pt x="641999" y="0"/>
                </a:lnTo>
                <a:lnTo>
                  <a:pt x="641999" y="1483613"/>
                </a:lnTo>
                <a:lnTo>
                  <a:pt x="0" y="14836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E96F94-8123-3211-9DCD-149F43A24526}"/>
              </a:ext>
            </a:extLst>
          </p:cNvPr>
          <p:cNvGrpSpPr/>
          <p:nvPr/>
        </p:nvGrpSpPr>
        <p:grpSpPr>
          <a:xfrm>
            <a:off x="2370221" y="1625600"/>
            <a:ext cx="13563572" cy="4737100"/>
            <a:chOff x="2362200" y="1474413"/>
            <a:chExt cx="15386842" cy="537388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F99C43C-3977-42B9-FB96-7A42DBD54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68863" y="1656443"/>
              <a:ext cx="14899179" cy="519185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A4064B-DB58-275D-5A77-C9FE350D3271}"/>
                </a:ext>
              </a:extLst>
            </p:cNvPr>
            <p:cNvSpPr/>
            <p:nvPr/>
          </p:nvSpPr>
          <p:spPr>
            <a:xfrm>
              <a:off x="2362200" y="1474413"/>
              <a:ext cx="762000" cy="6290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2438EEF-0117-859A-9FB4-A54AABE72AF0}"/>
                </a:ext>
              </a:extLst>
            </p:cNvPr>
            <p:cNvSpPr/>
            <p:nvPr/>
          </p:nvSpPr>
          <p:spPr>
            <a:xfrm>
              <a:off x="16987042" y="6219274"/>
              <a:ext cx="762000" cy="6290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078F834-82CE-E822-66F7-C8C8B81D86CF}"/>
              </a:ext>
            </a:extLst>
          </p:cNvPr>
          <p:cNvSpPr txBox="1"/>
          <p:nvPr/>
        </p:nvSpPr>
        <p:spPr>
          <a:xfrm>
            <a:off x="2895600" y="6537741"/>
            <a:ext cx="1388854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Why “classic” approaches?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5400" dirty="0"/>
              <a:t>Systems where ML still struggles (Antibodies)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5400" dirty="0"/>
              <a:t>Evaluation of ML models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5400" dirty="0"/>
              <a:t>“Restraints”/Experimental Data</a:t>
            </a:r>
          </a:p>
          <a:p>
            <a:r>
              <a:rPr lang="en-US" sz="5400" dirty="0"/>
              <a:t>	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BEA98BB-3A56-FBA4-A20D-C07F0641ED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68363" y="4469410"/>
            <a:ext cx="3016951" cy="378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468863" y="431800"/>
            <a:ext cx="13456937" cy="1193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799"/>
              </a:lnSpc>
              <a:spcBef>
                <a:spcPct val="0"/>
              </a:spcBef>
            </a:pPr>
            <a:r>
              <a:rPr lang="en-US" sz="6999" b="1" dirty="0">
                <a:solidFill>
                  <a:srgbClr val="2828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Tutorial Today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877281" y="0"/>
            <a:ext cx="3088591" cy="10287000"/>
            <a:chOff x="0" y="0"/>
            <a:chExt cx="813456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3456" cy="2709333"/>
            </a:xfrm>
            <a:custGeom>
              <a:avLst/>
              <a:gdLst/>
              <a:ahLst/>
              <a:cxnLst/>
              <a:rect l="l" t="t" r="r" b="b"/>
              <a:pathLst>
                <a:path w="813456" h="2709333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EE3E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813456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2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820015" y="909632"/>
            <a:ext cx="1439285" cy="238136"/>
          </a:xfrm>
          <a:custGeom>
            <a:avLst/>
            <a:gdLst/>
            <a:ahLst/>
            <a:cxnLst/>
            <a:rect l="l" t="t" r="r" b="b"/>
            <a:pathLst>
              <a:path w="1439285" h="238136">
                <a:moveTo>
                  <a:pt x="0" y="0"/>
                </a:moveTo>
                <a:lnTo>
                  <a:pt x="1439285" y="0"/>
                </a:lnTo>
                <a:lnTo>
                  <a:pt x="1439285" y="238136"/>
                </a:lnTo>
                <a:lnTo>
                  <a:pt x="0" y="238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5400000">
            <a:off x="843214" y="435127"/>
            <a:ext cx="627792" cy="1450780"/>
          </a:xfrm>
          <a:custGeom>
            <a:avLst/>
            <a:gdLst/>
            <a:ahLst/>
            <a:cxnLst/>
            <a:rect l="l" t="t" r="r" b="b"/>
            <a:pathLst>
              <a:path w="627792" h="1450780">
                <a:moveTo>
                  <a:pt x="0" y="0"/>
                </a:moveTo>
                <a:lnTo>
                  <a:pt x="627793" y="0"/>
                </a:lnTo>
                <a:lnTo>
                  <a:pt x="627793" y="1450781"/>
                </a:lnTo>
                <a:lnTo>
                  <a:pt x="0" y="14507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5400000">
            <a:off x="16196494" y="8195494"/>
            <a:ext cx="642000" cy="1483613"/>
          </a:xfrm>
          <a:custGeom>
            <a:avLst/>
            <a:gdLst/>
            <a:ahLst/>
            <a:cxnLst/>
            <a:rect l="l" t="t" r="r" b="b"/>
            <a:pathLst>
              <a:path w="642000" h="1483613">
                <a:moveTo>
                  <a:pt x="0" y="0"/>
                </a:moveTo>
                <a:lnTo>
                  <a:pt x="641999" y="0"/>
                </a:lnTo>
                <a:lnTo>
                  <a:pt x="641999" y="1483613"/>
                </a:lnTo>
                <a:lnTo>
                  <a:pt x="0" y="14836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C673B4A9-4FCF-E486-DCB8-E6C2ACA423A5}"/>
              </a:ext>
            </a:extLst>
          </p:cNvPr>
          <p:cNvSpPr/>
          <p:nvPr/>
        </p:nvSpPr>
        <p:spPr>
          <a:xfrm>
            <a:off x="3195218" y="2772382"/>
            <a:ext cx="6701291" cy="682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 antibody CR6261 binds to multiple sub-types of influenza antigen hemagglutinin (HA). In the crystal structure 3gbm, the antibody is bound to the sub-type H5N1, while in the structure 3gbn it is bound to H1N1. 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 sequence of the antibody is the same in the two structures, but the conformations are slightly different.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Here we will perform a cross-docking experiment, in which we will dock the CR6261 protein from 3gbn to the H5N1 structure of 3gbm.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574E9B-3359-2C88-4660-8118014FFE0D}"/>
              </a:ext>
            </a:extLst>
          </p:cNvPr>
          <p:cNvGrpSpPr/>
          <p:nvPr/>
        </p:nvGrpSpPr>
        <p:grpSpPr>
          <a:xfrm>
            <a:off x="10134599" y="1805253"/>
            <a:ext cx="6897912" cy="8049947"/>
            <a:chOff x="10721039" y="1859820"/>
            <a:chExt cx="4077181" cy="4758120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C0893648-4BE0-A227-EF68-234A476EB63B}"/>
                </a:ext>
              </a:extLst>
            </p:cNvPr>
            <p:cNvPicPr/>
            <p:nvPr/>
          </p:nvPicPr>
          <p:blipFill>
            <a:blip r:embed="rId6"/>
            <a:srcRect l="13569" r="63779"/>
            <a:stretch/>
          </p:blipFill>
          <p:spPr>
            <a:xfrm>
              <a:off x="10721040" y="2139540"/>
              <a:ext cx="2055240" cy="3948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E8818A2B-0524-DBDC-B591-4B4E360B1F82}"/>
                </a:ext>
              </a:extLst>
            </p:cNvPr>
            <p:cNvPicPr/>
            <p:nvPr/>
          </p:nvPicPr>
          <p:blipFill>
            <a:blip r:embed="rId6"/>
            <a:srcRect l="64077" r="14155"/>
            <a:stretch/>
          </p:blipFill>
          <p:spPr>
            <a:xfrm>
              <a:off x="12861780" y="2230260"/>
              <a:ext cx="1936440" cy="3875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" name="CustomShape 4">
              <a:extLst>
                <a:ext uri="{FF2B5EF4-FFF2-40B4-BE49-F238E27FC236}">
                  <a16:creationId xmlns:a16="http://schemas.microsoft.com/office/drawing/2014/main" id="{8AE395A6-7AB5-4AA6-E14C-7EC9C6B25DA2}"/>
                </a:ext>
              </a:extLst>
            </p:cNvPr>
            <p:cNvSpPr/>
            <p:nvPr/>
          </p:nvSpPr>
          <p:spPr>
            <a:xfrm>
              <a:off x="11498280" y="1859820"/>
              <a:ext cx="729360" cy="36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3200" b="0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3gbm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CustomShape 5">
              <a:extLst>
                <a:ext uri="{FF2B5EF4-FFF2-40B4-BE49-F238E27FC236}">
                  <a16:creationId xmlns:a16="http://schemas.microsoft.com/office/drawing/2014/main" id="{0C1DBC96-42B1-0D65-E263-DA83FA1DDB9C}"/>
                </a:ext>
              </a:extLst>
            </p:cNvPr>
            <p:cNvSpPr/>
            <p:nvPr/>
          </p:nvSpPr>
          <p:spPr>
            <a:xfrm>
              <a:off x="13442280" y="1860180"/>
              <a:ext cx="729360" cy="36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3200" b="0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3gbn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CustomShape 6">
              <a:extLst>
                <a:ext uri="{FF2B5EF4-FFF2-40B4-BE49-F238E27FC236}">
                  <a16:creationId xmlns:a16="http://schemas.microsoft.com/office/drawing/2014/main" id="{012CFAD6-BB97-7EA2-0FBA-365A25D94787}"/>
                </a:ext>
              </a:extLst>
            </p:cNvPr>
            <p:cNvSpPr/>
            <p:nvPr/>
          </p:nvSpPr>
          <p:spPr>
            <a:xfrm>
              <a:off x="10721039" y="2779620"/>
              <a:ext cx="890057" cy="368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3200" b="0" strike="noStrike" spc="-1" dirty="0">
                  <a:solidFill>
                    <a:srgbClr val="0066FF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H5N1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CustomShape 7">
              <a:extLst>
                <a:ext uri="{FF2B5EF4-FFF2-40B4-BE49-F238E27FC236}">
                  <a16:creationId xmlns:a16="http://schemas.microsoft.com/office/drawing/2014/main" id="{29E94323-51B5-1974-FEF2-A9B3A6E29B8E}"/>
                </a:ext>
              </a:extLst>
            </p:cNvPr>
            <p:cNvSpPr/>
            <p:nvPr/>
          </p:nvSpPr>
          <p:spPr>
            <a:xfrm>
              <a:off x="12899578" y="2865660"/>
              <a:ext cx="890057" cy="36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3200" b="0" strike="noStrike" spc="-1">
                  <a:solidFill>
                    <a:srgbClr val="80808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H1N1</a:t>
              </a:r>
              <a:endParaRPr lang="en-US" sz="3200" b="0" strike="noStrike" spc="-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CustomShape 8">
              <a:extLst>
                <a:ext uri="{FF2B5EF4-FFF2-40B4-BE49-F238E27FC236}">
                  <a16:creationId xmlns:a16="http://schemas.microsoft.com/office/drawing/2014/main" id="{1B816555-9AE8-28A8-DB95-F4C0EDF4E3F4}"/>
                </a:ext>
              </a:extLst>
            </p:cNvPr>
            <p:cNvSpPr/>
            <p:nvPr/>
          </p:nvSpPr>
          <p:spPr>
            <a:xfrm>
              <a:off x="12273720" y="6248940"/>
              <a:ext cx="1059634" cy="36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3200" b="0" strike="noStrike" spc="-1">
                  <a:solidFill>
                    <a:srgbClr val="FFCC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CR6261</a:t>
              </a:r>
              <a:endParaRPr lang="en-US" sz="3200" b="0" strike="noStrike" spc="-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Line 9">
              <a:extLst>
                <a:ext uri="{FF2B5EF4-FFF2-40B4-BE49-F238E27FC236}">
                  <a16:creationId xmlns:a16="http://schemas.microsoft.com/office/drawing/2014/main" id="{D3CA98F3-4FA4-8219-D720-E4DFB35A8DA0}"/>
                </a:ext>
              </a:extLst>
            </p:cNvPr>
            <p:cNvSpPr/>
            <p:nvPr/>
          </p:nvSpPr>
          <p:spPr>
            <a:xfrm>
              <a:off x="12138360" y="5614260"/>
              <a:ext cx="274320" cy="6400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Line 10">
              <a:extLst>
                <a:ext uri="{FF2B5EF4-FFF2-40B4-BE49-F238E27FC236}">
                  <a16:creationId xmlns:a16="http://schemas.microsoft.com/office/drawing/2014/main" id="{DBC5B6EB-F8DB-BA02-5678-1BC17752702A}"/>
                </a:ext>
              </a:extLst>
            </p:cNvPr>
            <p:cNvSpPr/>
            <p:nvPr/>
          </p:nvSpPr>
          <p:spPr>
            <a:xfrm flipH="1">
              <a:off x="13052760" y="5614260"/>
              <a:ext cx="1002583" cy="6400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631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468863" y="431800"/>
            <a:ext cx="13456937" cy="1193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799"/>
              </a:lnSpc>
              <a:spcBef>
                <a:spcPct val="0"/>
              </a:spcBef>
            </a:pPr>
            <a:r>
              <a:rPr lang="en-US" sz="6999" b="1" dirty="0">
                <a:solidFill>
                  <a:srgbClr val="2828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ROSIE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877281" y="0"/>
            <a:ext cx="3088591" cy="10287000"/>
            <a:chOff x="0" y="0"/>
            <a:chExt cx="813456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3456" cy="2709333"/>
            </a:xfrm>
            <a:custGeom>
              <a:avLst/>
              <a:gdLst/>
              <a:ahLst/>
              <a:cxnLst/>
              <a:rect l="l" t="t" r="r" b="b"/>
              <a:pathLst>
                <a:path w="813456" h="2709333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EE3E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813456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2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820015" y="909632"/>
            <a:ext cx="1439285" cy="238136"/>
          </a:xfrm>
          <a:custGeom>
            <a:avLst/>
            <a:gdLst/>
            <a:ahLst/>
            <a:cxnLst/>
            <a:rect l="l" t="t" r="r" b="b"/>
            <a:pathLst>
              <a:path w="1439285" h="238136">
                <a:moveTo>
                  <a:pt x="0" y="0"/>
                </a:moveTo>
                <a:lnTo>
                  <a:pt x="1439285" y="0"/>
                </a:lnTo>
                <a:lnTo>
                  <a:pt x="1439285" y="238136"/>
                </a:lnTo>
                <a:lnTo>
                  <a:pt x="0" y="238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5400000">
            <a:off x="843214" y="435127"/>
            <a:ext cx="627792" cy="1450780"/>
          </a:xfrm>
          <a:custGeom>
            <a:avLst/>
            <a:gdLst/>
            <a:ahLst/>
            <a:cxnLst/>
            <a:rect l="l" t="t" r="r" b="b"/>
            <a:pathLst>
              <a:path w="627792" h="1450780">
                <a:moveTo>
                  <a:pt x="0" y="0"/>
                </a:moveTo>
                <a:lnTo>
                  <a:pt x="627793" y="0"/>
                </a:lnTo>
                <a:lnTo>
                  <a:pt x="627793" y="1450781"/>
                </a:lnTo>
                <a:lnTo>
                  <a:pt x="0" y="14507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5400000">
            <a:off x="16196494" y="8195494"/>
            <a:ext cx="642000" cy="1483613"/>
          </a:xfrm>
          <a:custGeom>
            <a:avLst/>
            <a:gdLst/>
            <a:ahLst/>
            <a:cxnLst/>
            <a:rect l="l" t="t" r="r" b="b"/>
            <a:pathLst>
              <a:path w="642000" h="1483613">
                <a:moveTo>
                  <a:pt x="0" y="0"/>
                </a:moveTo>
                <a:lnTo>
                  <a:pt x="641999" y="0"/>
                </a:lnTo>
                <a:lnTo>
                  <a:pt x="641999" y="1483613"/>
                </a:lnTo>
                <a:lnTo>
                  <a:pt x="0" y="14836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2C4B886-5C9C-6E58-EACF-6AD501577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2492" y="1526426"/>
            <a:ext cx="11403016" cy="850701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6CD09C9-0116-466B-2E38-A118BA422E81}"/>
              </a:ext>
            </a:extLst>
          </p:cNvPr>
          <p:cNvGrpSpPr/>
          <p:nvPr/>
        </p:nvGrpSpPr>
        <p:grpSpPr>
          <a:xfrm>
            <a:off x="11049000" y="5248413"/>
            <a:ext cx="6400800" cy="2890055"/>
            <a:chOff x="11049000" y="5248413"/>
            <a:chExt cx="6400800" cy="289005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62FE6AF-5DDE-B32A-E763-A7F7D13862F4}"/>
                </a:ext>
              </a:extLst>
            </p:cNvPr>
            <p:cNvSpPr/>
            <p:nvPr/>
          </p:nvSpPr>
          <p:spPr>
            <a:xfrm>
              <a:off x="11049000" y="5248413"/>
              <a:ext cx="6400800" cy="2890055"/>
            </a:xfrm>
            <a:prstGeom prst="rect">
              <a:avLst/>
            </a:prstGeom>
            <a:solidFill>
              <a:srgbClr val="F4E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29125A5-104C-12DE-3E04-D242DBF2A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4385" t="13113"/>
            <a:stretch/>
          </p:blipFill>
          <p:spPr>
            <a:xfrm>
              <a:off x="11182259" y="6057900"/>
              <a:ext cx="6077041" cy="1497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910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468863" y="431800"/>
            <a:ext cx="13456937" cy="1193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799"/>
              </a:lnSpc>
              <a:spcBef>
                <a:spcPct val="0"/>
              </a:spcBef>
            </a:pPr>
            <a:r>
              <a:rPr lang="en-US" sz="6999" b="1" dirty="0">
                <a:solidFill>
                  <a:srgbClr val="2828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Want More?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877281" y="0"/>
            <a:ext cx="3088591" cy="10287000"/>
            <a:chOff x="0" y="0"/>
            <a:chExt cx="813456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3456" cy="2709333"/>
            </a:xfrm>
            <a:custGeom>
              <a:avLst/>
              <a:gdLst/>
              <a:ahLst/>
              <a:cxnLst/>
              <a:rect l="l" t="t" r="r" b="b"/>
              <a:pathLst>
                <a:path w="813456" h="2709333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EE3E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813456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2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820015" y="909632"/>
            <a:ext cx="1439285" cy="238136"/>
          </a:xfrm>
          <a:custGeom>
            <a:avLst/>
            <a:gdLst/>
            <a:ahLst/>
            <a:cxnLst/>
            <a:rect l="l" t="t" r="r" b="b"/>
            <a:pathLst>
              <a:path w="1439285" h="238136">
                <a:moveTo>
                  <a:pt x="0" y="0"/>
                </a:moveTo>
                <a:lnTo>
                  <a:pt x="1439285" y="0"/>
                </a:lnTo>
                <a:lnTo>
                  <a:pt x="1439285" y="238136"/>
                </a:lnTo>
                <a:lnTo>
                  <a:pt x="0" y="238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5400000">
            <a:off x="843214" y="435127"/>
            <a:ext cx="627792" cy="1450780"/>
          </a:xfrm>
          <a:custGeom>
            <a:avLst/>
            <a:gdLst/>
            <a:ahLst/>
            <a:cxnLst/>
            <a:rect l="l" t="t" r="r" b="b"/>
            <a:pathLst>
              <a:path w="627792" h="1450780">
                <a:moveTo>
                  <a:pt x="0" y="0"/>
                </a:moveTo>
                <a:lnTo>
                  <a:pt x="627793" y="0"/>
                </a:lnTo>
                <a:lnTo>
                  <a:pt x="627793" y="1450781"/>
                </a:lnTo>
                <a:lnTo>
                  <a:pt x="0" y="14507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5400000">
            <a:off x="16196494" y="8195494"/>
            <a:ext cx="642000" cy="1483613"/>
          </a:xfrm>
          <a:custGeom>
            <a:avLst/>
            <a:gdLst/>
            <a:ahLst/>
            <a:cxnLst/>
            <a:rect l="l" t="t" r="r" b="b"/>
            <a:pathLst>
              <a:path w="642000" h="1483613">
                <a:moveTo>
                  <a:pt x="0" y="0"/>
                </a:moveTo>
                <a:lnTo>
                  <a:pt x="641999" y="0"/>
                </a:lnTo>
                <a:lnTo>
                  <a:pt x="641999" y="1483613"/>
                </a:lnTo>
                <a:lnTo>
                  <a:pt x="0" y="14836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DA5401-0B89-58DE-AB21-807E4B8DF6B2}"/>
              </a:ext>
            </a:extLst>
          </p:cNvPr>
          <p:cNvSpPr txBox="1"/>
          <p:nvPr/>
        </p:nvSpPr>
        <p:spPr>
          <a:xfrm>
            <a:off x="2340621" y="1932202"/>
            <a:ext cx="15947379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Registration Just Opened -- Vanderbilt </a:t>
            </a:r>
            <a:r>
              <a:rPr lang="en-US" sz="3600" dirty="0" err="1"/>
              <a:t>RosettaWorkshop</a:t>
            </a:r>
            <a:r>
              <a:rPr lang="en-US" sz="3600" dirty="0"/>
              <a:t>: </a:t>
            </a:r>
          </a:p>
          <a:p>
            <a:r>
              <a:rPr lang="en-US" sz="3600" dirty="0">
                <a:hlinkClick r:id="rId6"/>
              </a:rPr>
              <a:t>https://meilerlab.org/rosetta-workshop-spring-2025/rosetta-workshop-registration/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HPC Cluster-Based Tutorials On:</a:t>
            </a:r>
          </a:p>
          <a:p>
            <a:r>
              <a:rPr lang="en-US" sz="3600" dirty="0"/>
              <a:t>	1) </a:t>
            </a:r>
            <a:r>
              <a:rPr lang="en-US" sz="3600" dirty="0" err="1"/>
              <a:t>RFDiffusion</a:t>
            </a:r>
            <a:endParaRPr lang="en-US" sz="3600" dirty="0"/>
          </a:p>
          <a:p>
            <a:r>
              <a:rPr lang="en-US" sz="3600" dirty="0"/>
              <a:t>	2) Protein design in Rosetta (with </a:t>
            </a:r>
            <a:r>
              <a:rPr lang="en-US" sz="3600" dirty="0" err="1"/>
              <a:t>ProteinMPNN</a:t>
            </a:r>
            <a:r>
              <a:rPr lang="en-US" sz="3600" dirty="0"/>
              <a:t> integration)</a:t>
            </a:r>
          </a:p>
          <a:p>
            <a:r>
              <a:rPr lang="en-US" sz="3600" dirty="0"/>
              <a:t>	3) Protein-Protein Docking</a:t>
            </a:r>
          </a:p>
          <a:p>
            <a:r>
              <a:rPr lang="en-US" sz="3600" dirty="0"/>
              <a:t>	4) Ligand Docking</a:t>
            </a:r>
          </a:p>
          <a:p>
            <a:r>
              <a:rPr lang="en-US" sz="3600" dirty="0"/>
              <a:t>	5) Enzyme design with ML (</a:t>
            </a:r>
            <a:r>
              <a:rPr lang="en-US" sz="3600" dirty="0" err="1"/>
              <a:t>RFDiffusion</a:t>
            </a:r>
            <a:r>
              <a:rPr lang="en-US" sz="3600" dirty="0"/>
              <a:t>-AA &amp; </a:t>
            </a:r>
            <a:r>
              <a:rPr lang="en-US" sz="3600" dirty="0" err="1"/>
              <a:t>LigandMPNN</a:t>
            </a:r>
            <a:r>
              <a:rPr lang="en-US" sz="3600" dirty="0"/>
              <a:t>)</a:t>
            </a:r>
          </a:p>
          <a:p>
            <a:r>
              <a:rPr lang="en-US" sz="3600" dirty="0"/>
              <a:t>	6) Peptide design with Rosetta (with noncanonical amino acids)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75808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68864" y="1790700"/>
            <a:ext cx="14980936" cy="80644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16000" indent="-213840">
              <a:lnSpc>
                <a:spcPct val="11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Gray, J. J.;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Moughon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S.; Wang, C.;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Schueler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-Furman, O.; Kuhlman, B.;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Rohl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C. A.; Baker, D., </a:t>
            </a:r>
            <a:r>
              <a:rPr lang="en-US" sz="24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Protein-protein docking with simultaneous optimization of rigid-body displacement and side-chain conformations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. </a:t>
            </a:r>
            <a:r>
              <a:rPr lang="en-US" sz="2400" b="0" i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Journal of molecular biology </a:t>
            </a:r>
            <a:r>
              <a:rPr lang="en-US" sz="24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2003,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US" sz="2400" b="0" i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331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(1), 281-99.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6000" indent="-213840">
              <a:lnSpc>
                <a:spcPct val="11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Daily, M. D.;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Masica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D.; Sivasubramanian, A.;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Somarouthu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S.; Gray, J. J.,</a:t>
            </a:r>
            <a:r>
              <a:rPr lang="en-US" sz="24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CAPRI rounds 3-5 reveal promising successes and future challenges for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RosettaDock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. </a:t>
            </a:r>
            <a:r>
              <a:rPr lang="en-US" sz="2400" b="0" i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Proteins </a:t>
            </a:r>
            <a:r>
              <a:rPr lang="en-US" sz="24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2005,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US" sz="2400" b="0" i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60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(2), 181-6.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6000" indent="-213840">
              <a:lnSpc>
                <a:spcPct val="11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Chaudhury, S.; Sircar, A.; Sivasubramanian, A.;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Berrondo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M.; Gray, J. J.,</a:t>
            </a:r>
            <a:r>
              <a:rPr lang="en-US" sz="24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Incorporating biochemical information and backbone flexibility in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RosettaDock</a:t>
            </a:r>
            <a:r>
              <a:rPr lang="en-US" sz="24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for CAPRI rounds 6-12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. </a:t>
            </a:r>
            <a:r>
              <a:rPr lang="en-US" sz="2400" b="0" i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Proteins </a:t>
            </a:r>
            <a:r>
              <a:rPr lang="en-US" sz="24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2007,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US" sz="2400" b="0" i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69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(4), 793-800.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6000" indent="-213840">
              <a:lnSpc>
                <a:spcPct val="11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Sivasubramanian, A.; Sircar, A.; Chaudhury, S.; Gray, J. J., </a:t>
            </a:r>
            <a:r>
              <a:rPr lang="en-US" sz="24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Toward high-resolution homology modeling of antibody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Fv</a:t>
            </a:r>
            <a:r>
              <a:rPr lang="en-US" sz="24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regions and application to antibody-antigen docking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. </a:t>
            </a:r>
            <a:r>
              <a:rPr lang="en-US" sz="2400" b="0" i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Proteins </a:t>
            </a:r>
            <a:r>
              <a:rPr lang="en-US" sz="24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2009,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US" sz="2400" b="0" i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74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(2), 497-514.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6000" indent="-213840">
              <a:lnSpc>
                <a:spcPct val="11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Sircar, A.; Chaudhury, S.;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Kilambi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K. P.;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Berrondo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M.; Gray, J. J., </a:t>
            </a:r>
            <a:r>
              <a:rPr lang="en-US" sz="24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 generalized approach to sampling backbone conformations with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RosettaDock</a:t>
            </a:r>
            <a:r>
              <a:rPr lang="en-US" sz="24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for CAPRI rounds 13-19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. </a:t>
            </a:r>
            <a:r>
              <a:rPr lang="en-US" sz="2400" b="0" i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Proteins </a:t>
            </a:r>
            <a:r>
              <a:rPr lang="en-US" sz="24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2010,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US" sz="2400" b="0" i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78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(15), 3115-23.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Sircar, A.; Gray, J. J.,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SnugDock</a:t>
            </a:r>
            <a:r>
              <a:rPr lang="en-US" sz="24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: paratope structural optimization during antibody-antigen docking compensates for errors in antibody homology models.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US" sz="2400" b="0" i="1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PLoS</a:t>
            </a:r>
            <a:r>
              <a:rPr lang="en-US" sz="2400" b="0" i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computational biology </a:t>
            </a:r>
            <a:r>
              <a:rPr lang="en-US" sz="24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2010,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US" sz="2400" b="0" i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6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(1), e1000644.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Chaudhury, S.,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Berrondo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M.,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Weitzner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B. D., Muthu, P., Bergman, H., Gray, J. J.; </a:t>
            </a:r>
            <a:r>
              <a:rPr lang="en-US" sz="24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Benchmarking and analysis of protein docking performance in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RosettaDock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v3.2.</a:t>
            </a:r>
            <a:r>
              <a:rPr lang="en-US" sz="2400" b="0" i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US" sz="2400" b="0" i="1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PLoS</a:t>
            </a:r>
            <a:r>
              <a:rPr lang="en-US" sz="2400" b="0" i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One </a:t>
            </a:r>
            <a:r>
              <a:rPr lang="en-US" sz="24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2011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.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Marze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N. A.,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Jeliazkov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J. R., Roy Burman, S. S.,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Boyken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S. E.,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DiMaio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F., Gray, J. J.; </a:t>
            </a:r>
            <a:r>
              <a:rPr lang="en-US" sz="24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Modeling oblong proteins and water-mediated interfaces with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RosettaDock</a:t>
            </a:r>
            <a:r>
              <a:rPr lang="en-US" sz="24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in CAPRI rounds 28-35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.</a:t>
            </a:r>
            <a:r>
              <a:rPr lang="en-US" sz="2400" b="0" i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Proteins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en-US" sz="24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2016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85(3):479-486.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468863" y="431800"/>
            <a:ext cx="13685537" cy="1193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799"/>
              </a:lnSpc>
              <a:spcBef>
                <a:spcPct val="0"/>
              </a:spcBef>
            </a:pPr>
            <a:r>
              <a:rPr lang="en-US" sz="6999" b="1" dirty="0">
                <a:solidFill>
                  <a:srgbClr val="2828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References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877281" y="0"/>
            <a:ext cx="3088591" cy="10287000"/>
            <a:chOff x="0" y="0"/>
            <a:chExt cx="813456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3456" cy="2709333"/>
            </a:xfrm>
            <a:custGeom>
              <a:avLst/>
              <a:gdLst/>
              <a:ahLst/>
              <a:cxnLst/>
              <a:rect l="l" t="t" r="r" b="b"/>
              <a:pathLst>
                <a:path w="813456" h="2709333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EE3E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813456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2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820015" y="909632"/>
            <a:ext cx="1439285" cy="238136"/>
          </a:xfrm>
          <a:custGeom>
            <a:avLst/>
            <a:gdLst/>
            <a:ahLst/>
            <a:cxnLst/>
            <a:rect l="l" t="t" r="r" b="b"/>
            <a:pathLst>
              <a:path w="1439285" h="238136">
                <a:moveTo>
                  <a:pt x="0" y="0"/>
                </a:moveTo>
                <a:lnTo>
                  <a:pt x="1439285" y="0"/>
                </a:lnTo>
                <a:lnTo>
                  <a:pt x="1439285" y="238136"/>
                </a:lnTo>
                <a:lnTo>
                  <a:pt x="0" y="238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5400000">
            <a:off x="843214" y="435127"/>
            <a:ext cx="627792" cy="1450780"/>
          </a:xfrm>
          <a:custGeom>
            <a:avLst/>
            <a:gdLst/>
            <a:ahLst/>
            <a:cxnLst/>
            <a:rect l="l" t="t" r="r" b="b"/>
            <a:pathLst>
              <a:path w="627792" h="1450780">
                <a:moveTo>
                  <a:pt x="0" y="0"/>
                </a:moveTo>
                <a:lnTo>
                  <a:pt x="627793" y="0"/>
                </a:lnTo>
                <a:lnTo>
                  <a:pt x="627793" y="1450781"/>
                </a:lnTo>
                <a:lnTo>
                  <a:pt x="0" y="14507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9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347343" y="446552"/>
            <a:ext cx="13351152" cy="11642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799"/>
              </a:lnSpc>
              <a:spcBef>
                <a:spcPct val="0"/>
              </a:spcBef>
            </a:pPr>
            <a:r>
              <a:rPr lang="en-US" sz="6999" b="1" dirty="0">
                <a:solidFill>
                  <a:srgbClr val="2828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Protein-Protein Interactions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877281" y="0"/>
            <a:ext cx="3088591" cy="10287000"/>
            <a:chOff x="0" y="0"/>
            <a:chExt cx="813456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3456" cy="2709333"/>
            </a:xfrm>
            <a:custGeom>
              <a:avLst/>
              <a:gdLst/>
              <a:ahLst/>
              <a:cxnLst/>
              <a:rect l="l" t="t" r="r" b="b"/>
              <a:pathLst>
                <a:path w="813456" h="2709333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EE3E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813456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2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820015" y="909632"/>
            <a:ext cx="1439285" cy="238136"/>
          </a:xfrm>
          <a:custGeom>
            <a:avLst/>
            <a:gdLst/>
            <a:ahLst/>
            <a:cxnLst/>
            <a:rect l="l" t="t" r="r" b="b"/>
            <a:pathLst>
              <a:path w="1439285" h="238136">
                <a:moveTo>
                  <a:pt x="0" y="0"/>
                </a:moveTo>
                <a:lnTo>
                  <a:pt x="1439285" y="0"/>
                </a:lnTo>
                <a:lnTo>
                  <a:pt x="1439285" y="238136"/>
                </a:lnTo>
                <a:lnTo>
                  <a:pt x="0" y="238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5400000">
            <a:off x="843214" y="435127"/>
            <a:ext cx="627792" cy="1450780"/>
          </a:xfrm>
          <a:custGeom>
            <a:avLst/>
            <a:gdLst/>
            <a:ahLst/>
            <a:cxnLst/>
            <a:rect l="l" t="t" r="r" b="b"/>
            <a:pathLst>
              <a:path w="627792" h="1450780">
                <a:moveTo>
                  <a:pt x="0" y="0"/>
                </a:moveTo>
                <a:lnTo>
                  <a:pt x="627793" y="0"/>
                </a:lnTo>
                <a:lnTo>
                  <a:pt x="627793" y="1450781"/>
                </a:lnTo>
                <a:lnTo>
                  <a:pt x="0" y="14507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5400000">
            <a:off x="16196494" y="8195494"/>
            <a:ext cx="642000" cy="1483613"/>
          </a:xfrm>
          <a:custGeom>
            <a:avLst/>
            <a:gdLst/>
            <a:ahLst/>
            <a:cxnLst/>
            <a:rect l="l" t="t" r="r" b="b"/>
            <a:pathLst>
              <a:path w="642000" h="1483613">
                <a:moveTo>
                  <a:pt x="0" y="0"/>
                </a:moveTo>
                <a:lnTo>
                  <a:pt x="641999" y="0"/>
                </a:lnTo>
                <a:lnTo>
                  <a:pt x="641999" y="1483613"/>
                </a:lnTo>
                <a:lnTo>
                  <a:pt x="0" y="14836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701DBE-7644-9992-298D-5E922A96B604}"/>
              </a:ext>
            </a:extLst>
          </p:cNvPr>
          <p:cNvGrpSpPr/>
          <p:nvPr/>
        </p:nvGrpSpPr>
        <p:grpSpPr>
          <a:xfrm>
            <a:off x="2590800" y="1702722"/>
            <a:ext cx="12934828" cy="8012777"/>
            <a:chOff x="152280" y="921240"/>
            <a:chExt cx="8785080" cy="5442120"/>
          </a:xfrm>
        </p:grpSpPr>
        <p:sp>
          <p:nvSpPr>
            <p:cNvPr id="12" name="CustomShape 2">
              <a:extLst>
                <a:ext uri="{FF2B5EF4-FFF2-40B4-BE49-F238E27FC236}">
                  <a16:creationId xmlns:a16="http://schemas.microsoft.com/office/drawing/2014/main" id="{8DEEE4A6-8B83-3AD7-E3ED-04FE2753C502}"/>
                </a:ext>
              </a:extLst>
            </p:cNvPr>
            <p:cNvSpPr/>
            <p:nvPr/>
          </p:nvSpPr>
          <p:spPr>
            <a:xfrm>
              <a:off x="152280" y="1148760"/>
              <a:ext cx="7660800" cy="3513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CustomShape 4">
              <a:extLst>
                <a:ext uri="{FF2B5EF4-FFF2-40B4-BE49-F238E27FC236}">
                  <a16:creationId xmlns:a16="http://schemas.microsoft.com/office/drawing/2014/main" id="{F523C870-DE01-1647-80A1-9F38421F68D9}"/>
                </a:ext>
              </a:extLst>
            </p:cNvPr>
            <p:cNvSpPr/>
            <p:nvPr/>
          </p:nvSpPr>
          <p:spPr>
            <a:xfrm>
              <a:off x="3017520" y="2103120"/>
              <a:ext cx="2361240" cy="2100600"/>
            </a:xfrm>
            <a:prstGeom prst="ellipse">
              <a:avLst/>
            </a:prstGeom>
            <a:solidFill>
              <a:srgbClr val="3399FF">
                <a:alpha val="7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Cellular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Metabolism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CustomShape 5">
              <a:extLst>
                <a:ext uri="{FF2B5EF4-FFF2-40B4-BE49-F238E27FC236}">
                  <a16:creationId xmlns:a16="http://schemas.microsoft.com/office/drawing/2014/main" id="{4402A566-3317-FF95-9682-95C1F9BFA9BD}"/>
                </a:ext>
              </a:extLst>
            </p:cNvPr>
            <p:cNvSpPr/>
            <p:nvPr/>
          </p:nvSpPr>
          <p:spPr>
            <a:xfrm>
              <a:off x="4937760" y="3108960"/>
              <a:ext cx="1734840" cy="1460520"/>
            </a:xfrm>
            <a:prstGeom prst="ellipse">
              <a:avLst/>
            </a:prstGeom>
            <a:solidFill>
              <a:srgbClr val="00CC33">
                <a:alpha val="7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In the</a:t>
              </a:r>
              <a:endParaRPr lang="en-US" sz="3200" b="0" strike="noStrike" spc="-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Lab</a:t>
              </a:r>
              <a:endParaRPr lang="en-US" sz="3200" b="0" strike="noStrike" spc="-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CustomShape 6">
              <a:extLst>
                <a:ext uri="{FF2B5EF4-FFF2-40B4-BE49-F238E27FC236}">
                  <a16:creationId xmlns:a16="http://schemas.microsoft.com/office/drawing/2014/main" id="{EEADB284-9CFA-D0D6-9FCA-F7B897143E72}"/>
                </a:ext>
              </a:extLst>
            </p:cNvPr>
            <p:cNvSpPr/>
            <p:nvPr/>
          </p:nvSpPr>
          <p:spPr>
            <a:xfrm>
              <a:off x="3238921" y="3675960"/>
              <a:ext cx="2403360" cy="2100600"/>
            </a:xfrm>
            <a:prstGeom prst="ellipse">
              <a:avLst/>
            </a:prstGeom>
            <a:solidFill>
              <a:srgbClr val="FF9900">
                <a:alpha val="7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Infections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and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diseases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CustomShape 7">
              <a:extLst>
                <a:ext uri="{FF2B5EF4-FFF2-40B4-BE49-F238E27FC236}">
                  <a16:creationId xmlns:a16="http://schemas.microsoft.com/office/drawing/2014/main" id="{B7F2FB62-6E58-E3E4-84CB-A6983098E03D}"/>
                </a:ext>
              </a:extLst>
            </p:cNvPr>
            <p:cNvSpPr/>
            <p:nvPr/>
          </p:nvSpPr>
          <p:spPr>
            <a:xfrm>
              <a:off x="5440680" y="1103912"/>
              <a:ext cx="180504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</a:pPr>
              <a:r>
                <a:rPr lang="en-US" sz="24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Gene expression</a:t>
              </a:r>
              <a:endParaRPr lang="en-US" sz="24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CustomShape 8">
              <a:extLst>
                <a:ext uri="{FF2B5EF4-FFF2-40B4-BE49-F238E27FC236}">
                  <a16:creationId xmlns:a16="http://schemas.microsoft.com/office/drawing/2014/main" id="{1486190D-B1B2-2C46-81D5-5CFD1FAD945D}"/>
                </a:ext>
              </a:extLst>
            </p:cNvPr>
            <p:cNvSpPr/>
            <p:nvPr/>
          </p:nvSpPr>
          <p:spPr>
            <a:xfrm>
              <a:off x="3238920" y="921240"/>
              <a:ext cx="1696320" cy="642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Cell growth and proliferation</a:t>
              </a:r>
              <a:endParaRPr lang="en-US" sz="24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CustomShape 9">
              <a:extLst>
                <a:ext uri="{FF2B5EF4-FFF2-40B4-BE49-F238E27FC236}">
                  <a16:creationId xmlns:a16="http://schemas.microsoft.com/office/drawing/2014/main" id="{E3F49DD1-7AEB-D934-2DB3-096C844D5424}"/>
                </a:ext>
              </a:extLst>
            </p:cNvPr>
            <p:cNvSpPr/>
            <p:nvPr/>
          </p:nvSpPr>
          <p:spPr>
            <a:xfrm>
              <a:off x="1280160" y="1148760"/>
              <a:ext cx="1474200" cy="642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Morphology and motility</a:t>
              </a:r>
              <a:endParaRPr lang="en-US" sz="24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CustomShape 10">
              <a:extLst>
                <a:ext uri="{FF2B5EF4-FFF2-40B4-BE49-F238E27FC236}">
                  <a16:creationId xmlns:a16="http://schemas.microsoft.com/office/drawing/2014/main" id="{DF40F3B5-0307-F9E4-699E-E49EADDA2731}"/>
                </a:ext>
              </a:extLst>
            </p:cNvPr>
            <p:cNvSpPr/>
            <p:nvPr/>
          </p:nvSpPr>
          <p:spPr>
            <a:xfrm>
              <a:off x="206280" y="2286000"/>
              <a:ext cx="1802880" cy="72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 Intercellular communications</a:t>
              </a:r>
              <a:endParaRPr lang="en-US" sz="2400" b="0" strike="noStrike" spc="-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Line 11">
              <a:extLst>
                <a:ext uri="{FF2B5EF4-FFF2-40B4-BE49-F238E27FC236}">
                  <a16:creationId xmlns:a16="http://schemas.microsoft.com/office/drawing/2014/main" id="{C82D4008-15F5-DA49-9151-9B5AC95B2249}"/>
                </a:ext>
              </a:extLst>
            </p:cNvPr>
            <p:cNvSpPr/>
            <p:nvPr/>
          </p:nvSpPr>
          <p:spPr>
            <a:xfrm flipV="1">
              <a:off x="5029200" y="1645920"/>
              <a:ext cx="822960" cy="731520"/>
            </a:xfrm>
            <a:prstGeom prst="line">
              <a:avLst/>
            </a:prstGeom>
            <a:ln w="66675"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Line 12">
              <a:extLst>
                <a:ext uri="{FF2B5EF4-FFF2-40B4-BE49-F238E27FC236}">
                  <a16:creationId xmlns:a16="http://schemas.microsoft.com/office/drawing/2014/main" id="{94A1CDC8-47E0-4855-FB31-E099990D313D}"/>
                </a:ext>
              </a:extLst>
            </p:cNvPr>
            <p:cNvSpPr/>
            <p:nvPr/>
          </p:nvSpPr>
          <p:spPr>
            <a:xfrm flipV="1">
              <a:off x="4114800" y="1463040"/>
              <a:ext cx="360" cy="640080"/>
            </a:xfrm>
            <a:prstGeom prst="line">
              <a:avLst/>
            </a:prstGeom>
            <a:ln w="66675"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Line 13">
              <a:extLst>
                <a:ext uri="{FF2B5EF4-FFF2-40B4-BE49-F238E27FC236}">
                  <a16:creationId xmlns:a16="http://schemas.microsoft.com/office/drawing/2014/main" id="{A3EC79CA-5B83-FC51-5343-9769AD97D2D8}"/>
                </a:ext>
              </a:extLst>
            </p:cNvPr>
            <p:cNvSpPr/>
            <p:nvPr/>
          </p:nvSpPr>
          <p:spPr>
            <a:xfrm flipH="1" flipV="1">
              <a:off x="2651760" y="1737360"/>
              <a:ext cx="731520" cy="640080"/>
            </a:xfrm>
            <a:prstGeom prst="line">
              <a:avLst/>
            </a:prstGeom>
            <a:ln w="66675"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Line 14">
              <a:extLst>
                <a:ext uri="{FF2B5EF4-FFF2-40B4-BE49-F238E27FC236}">
                  <a16:creationId xmlns:a16="http://schemas.microsoft.com/office/drawing/2014/main" id="{047B7555-4B64-CED7-639D-2BE69BF41806}"/>
                </a:ext>
              </a:extLst>
            </p:cNvPr>
            <p:cNvSpPr/>
            <p:nvPr/>
          </p:nvSpPr>
          <p:spPr>
            <a:xfrm flipH="1" flipV="1">
              <a:off x="2194560" y="2743200"/>
              <a:ext cx="822960" cy="182880"/>
            </a:xfrm>
            <a:prstGeom prst="line">
              <a:avLst/>
            </a:prstGeom>
            <a:ln w="66675"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Line 15">
              <a:extLst>
                <a:ext uri="{FF2B5EF4-FFF2-40B4-BE49-F238E27FC236}">
                  <a16:creationId xmlns:a16="http://schemas.microsoft.com/office/drawing/2014/main" id="{813D76A9-CBB9-76C4-C839-A58BF58EF731}"/>
                </a:ext>
              </a:extLst>
            </p:cNvPr>
            <p:cNvSpPr/>
            <p:nvPr/>
          </p:nvSpPr>
          <p:spPr>
            <a:xfrm flipH="1" flipV="1">
              <a:off x="2194560" y="4297680"/>
              <a:ext cx="1097280" cy="91440"/>
            </a:xfrm>
            <a:prstGeom prst="line">
              <a:avLst/>
            </a:prstGeom>
            <a:ln w="66675"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CustomShape 16">
              <a:extLst>
                <a:ext uri="{FF2B5EF4-FFF2-40B4-BE49-F238E27FC236}">
                  <a16:creationId xmlns:a16="http://schemas.microsoft.com/office/drawing/2014/main" id="{22C1C41A-B0CF-F13C-848B-AB7EE79B5D34}"/>
                </a:ext>
              </a:extLst>
            </p:cNvPr>
            <p:cNvSpPr/>
            <p:nvPr/>
          </p:nvSpPr>
          <p:spPr>
            <a:xfrm>
              <a:off x="6970680" y="4572000"/>
              <a:ext cx="180504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</a:pPr>
              <a:r>
                <a:rPr lang="en-US" sz="2400" b="1" strike="noStrike" spc="-1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Antibodies</a:t>
              </a:r>
              <a:endParaRPr lang="en-US" sz="2400" b="0" strike="noStrike" spc="-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CustomShape 17">
              <a:extLst>
                <a:ext uri="{FF2B5EF4-FFF2-40B4-BE49-F238E27FC236}">
                  <a16:creationId xmlns:a16="http://schemas.microsoft.com/office/drawing/2014/main" id="{C1B24C08-4B8B-1D94-1008-948733A82180}"/>
                </a:ext>
              </a:extLst>
            </p:cNvPr>
            <p:cNvSpPr/>
            <p:nvPr/>
          </p:nvSpPr>
          <p:spPr>
            <a:xfrm>
              <a:off x="6949440" y="2427120"/>
              <a:ext cx="180504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</a:pPr>
              <a:r>
                <a:rPr lang="en-US" sz="2400" b="1" strike="noStrike" spc="-1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Nanobodies</a:t>
              </a:r>
              <a:endParaRPr lang="en-US" sz="2400" b="0" strike="noStrike" spc="-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CustomShape 18">
              <a:extLst>
                <a:ext uri="{FF2B5EF4-FFF2-40B4-BE49-F238E27FC236}">
                  <a16:creationId xmlns:a16="http://schemas.microsoft.com/office/drawing/2014/main" id="{2054CBD0-11DB-40C3-354F-52507C2D2F41}"/>
                </a:ext>
              </a:extLst>
            </p:cNvPr>
            <p:cNvSpPr/>
            <p:nvPr/>
          </p:nvSpPr>
          <p:spPr>
            <a:xfrm>
              <a:off x="7132320" y="3390120"/>
              <a:ext cx="1805040" cy="642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Protein</a:t>
              </a:r>
              <a:endParaRPr lang="en-US" sz="2400" b="0" strike="noStrike" spc="-1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Probes</a:t>
              </a:r>
              <a:endParaRPr lang="en-US" sz="2400" b="0" strike="noStrike" spc="-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Line 19">
              <a:extLst>
                <a:ext uri="{FF2B5EF4-FFF2-40B4-BE49-F238E27FC236}">
                  <a16:creationId xmlns:a16="http://schemas.microsoft.com/office/drawing/2014/main" id="{81E3617A-0C58-1251-F932-05473410189B}"/>
                </a:ext>
              </a:extLst>
            </p:cNvPr>
            <p:cNvSpPr/>
            <p:nvPr/>
          </p:nvSpPr>
          <p:spPr>
            <a:xfrm flipV="1">
              <a:off x="6400800" y="2651760"/>
              <a:ext cx="822960" cy="640080"/>
            </a:xfrm>
            <a:prstGeom prst="line">
              <a:avLst/>
            </a:prstGeom>
            <a:ln w="66675"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Line 20">
              <a:extLst>
                <a:ext uri="{FF2B5EF4-FFF2-40B4-BE49-F238E27FC236}">
                  <a16:creationId xmlns:a16="http://schemas.microsoft.com/office/drawing/2014/main" id="{BCBF654D-088A-6A6F-D19E-13CCD5869488}"/>
                </a:ext>
              </a:extLst>
            </p:cNvPr>
            <p:cNvSpPr/>
            <p:nvPr/>
          </p:nvSpPr>
          <p:spPr>
            <a:xfrm flipV="1">
              <a:off x="6675120" y="3749040"/>
              <a:ext cx="822960" cy="91440"/>
            </a:xfrm>
            <a:prstGeom prst="line">
              <a:avLst/>
            </a:prstGeom>
            <a:ln w="66675"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Line 21">
              <a:extLst>
                <a:ext uri="{FF2B5EF4-FFF2-40B4-BE49-F238E27FC236}">
                  <a16:creationId xmlns:a16="http://schemas.microsoft.com/office/drawing/2014/main" id="{5514E44D-6303-0F9E-A9AF-8DD2F41A0A46}"/>
                </a:ext>
              </a:extLst>
            </p:cNvPr>
            <p:cNvSpPr/>
            <p:nvPr/>
          </p:nvSpPr>
          <p:spPr>
            <a:xfrm>
              <a:off x="6583680" y="4206240"/>
              <a:ext cx="640080" cy="458280"/>
            </a:xfrm>
            <a:prstGeom prst="line">
              <a:avLst/>
            </a:prstGeom>
            <a:ln w="66675"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CustomShape 22">
              <a:extLst>
                <a:ext uri="{FF2B5EF4-FFF2-40B4-BE49-F238E27FC236}">
                  <a16:creationId xmlns:a16="http://schemas.microsoft.com/office/drawing/2014/main" id="{B0A928BB-4AF2-06BE-8976-93FDDE011E71}"/>
                </a:ext>
              </a:extLst>
            </p:cNvPr>
            <p:cNvSpPr/>
            <p:nvPr/>
          </p:nvSpPr>
          <p:spPr>
            <a:xfrm>
              <a:off x="274320" y="4030200"/>
              <a:ext cx="1802880" cy="642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 Viruses, prions and bacteria</a:t>
              </a:r>
              <a:endParaRPr lang="en-US" sz="2400" b="0" strike="noStrike" spc="-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CustomShape 23">
              <a:extLst>
                <a:ext uri="{FF2B5EF4-FFF2-40B4-BE49-F238E27FC236}">
                  <a16:creationId xmlns:a16="http://schemas.microsoft.com/office/drawing/2014/main" id="{9AFDD5C5-C154-0D96-18C7-B46D8377E45C}"/>
                </a:ext>
              </a:extLst>
            </p:cNvPr>
            <p:cNvSpPr/>
            <p:nvPr/>
          </p:nvSpPr>
          <p:spPr>
            <a:xfrm>
              <a:off x="846360" y="5493240"/>
              <a:ext cx="2077200" cy="642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 Neurodegenerative diseases </a:t>
              </a:r>
              <a:endParaRPr lang="en-US" sz="2400" b="0" strike="noStrike" spc="-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Line 24">
              <a:extLst>
                <a:ext uri="{FF2B5EF4-FFF2-40B4-BE49-F238E27FC236}">
                  <a16:creationId xmlns:a16="http://schemas.microsoft.com/office/drawing/2014/main" id="{20E95847-F096-B6EB-80FD-8F701F9FDA33}"/>
                </a:ext>
              </a:extLst>
            </p:cNvPr>
            <p:cNvSpPr/>
            <p:nvPr/>
          </p:nvSpPr>
          <p:spPr>
            <a:xfrm flipH="1">
              <a:off x="2560320" y="5201640"/>
              <a:ext cx="731521" cy="291600"/>
            </a:xfrm>
            <a:prstGeom prst="line">
              <a:avLst/>
            </a:prstGeom>
            <a:ln w="66675"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CustomShape 25">
              <a:extLst>
                <a:ext uri="{FF2B5EF4-FFF2-40B4-BE49-F238E27FC236}">
                  <a16:creationId xmlns:a16="http://schemas.microsoft.com/office/drawing/2014/main" id="{F9719873-5DE0-3FD8-C709-24483DFDFE9F}"/>
                </a:ext>
              </a:extLst>
            </p:cNvPr>
            <p:cNvSpPr/>
            <p:nvPr/>
          </p:nvSpPr>
          <p:spPr>
            <a:xfrm>
              <a:off x="4261680" y="5963040"/>
              <a:ext cx="4660920" cy="400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FF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Protein-Protein Interactions are essential</a:t>
              </a:r>
              <a:endParaRPr lang="en-US" sz="2400" b="0" strike="noStrike" spc="-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681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586275" y="176381"/>
            <a:ext cx="12161537" cy="24210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799"/>
              </a:lnSpc>
              <a:spcBef>
                <a:spcPct val="0"/>
              </a:spcBef>
            </a:pPr>
            <a:r>
              <a:rPr lang="en-US" sz="6999" b="1" dirty="0">
                <a:solidFill>
                  <a:srgbClr val="2828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Protein-Protein Docking in Rosetta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856781" y="0"/>
            <a:ext cx="3088591" cy="10287000"/>
            <a:chOff x="0" y="0"/>
            <a:chExt cx="813456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3456" cy="2709333"/>
            </a:xfrm>
            <a:custGeom>
              <a:avLst/>
              <a:gdLst/>
              <a:ahLst/>
              <a:cxnLst/>
              <a:rect l="l" t="t" r="r" b="b"/>
              <a:pathLst>
                <a:path w="813456" h="2709333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EE3E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813456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2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820015" y="909632"/>
            <a:ext cx="1439285" cy="238136"/>
          </a:xfrm>
          <a:custGeom>
            <a:avLst/>
            <a:gdLst/>
            <a:ahLst/>
            <a:cxnLst/>
            <a:rect l="l" t="t" r="r" b="b"/>
            <a:pathLst>
              <a:path w="1439285" h="238136">
                <a:moveTo>
                  <a:pt x="0" y="0"/>
                </a:moveTo>
                <a:lnTo>
                  <a:pt x="1439285" y="0"/>
                </a:lnTo>
                <a:lnTo>
                  <a:pt x="1439285" y="238136"/>
                </a:lnTo>
                <a:lnTo>
                  <a:pt x="0" y="238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5400000">
            <a:off x="843214" y="435127"/>
            <a:ext cx="627792" cy="1450780"/>
          </a:xfrm>
          <a:custGeom>
            <a:avLst/>
            <a:gdLst/>
            <a:ahLst/>
            <a:cxnLst/>
            <a:rect l="l" t="t" r="r" b="b"/>
            <a:pathLst>
              <a:path w="627792" h="1450780">
                <a:moveTo>
                  <a:pt x="0" y="0"/>
                </a:moveTo>
                <a:lnTo>
                  <a:pt x="627793" y="0"/>
                </a:lnTo>
                <a:lnTo>
                  <a:pt x="627793" y="1450781"/>
                </a:lnTo>
                <a:lnTo>
                  <a:pt x="0" y="14507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5400000">
            <a:off x="16196494" y="8195494"/>
            <a:ext cx="642000" cy="1483613"/>
          </a:xfrm>
          <a:custGeom>
            <a:avLst/>
            <a:gdLst/>
            <a:ahLst/>
            <a:cxnLst/>
            <a:rect l="l" t="t" r="r" b="b"/>
            <a:pathLst>
              <a:path w="642000" h="1483613">
                <a:moveTo>
                  <a:pt x="0" y="0"/>
                </a:moveTo>
                <a:lnTo>
                  <a:pt x="641999" y="0"/>
                </a:lnTo>
                <a:lnTo>
                  <a:pt x="641999" y="1483613"/>
                </a:lnTo>
                <a:lnTo>
                  <a:pt x="0" y="14836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DD3A6A0-157B-1CB4-7EEF-A427E7CE558C}"/>
              </a:ext>
            </a:extLst>
          </p:cNvPr>
          <p:cNvGrpSpPr/>
          <p:nvPr/>
        </p:nvGrpSpPr>
        <p:grpSpPr>
          <a:xfrm>
            <a:off x="3265418" y="2852847"/>
            <a:ext cx="12147191" cy="7262982"/>
            <a:chOff x="3127196" y="3214138"/>
            <a:chExt cx="8716274" cy="5211586"/>
          </a:xfrm>
        </p:grpSpPr>
        <p:sp>
          <p:nvSpPr>
            <p:cNvPr id="2" name="Line 1">
              <a:extLst>
                <a:ext uri="{FF2B5EF4-FFF2-40B4-BE49-F238E27FC236}">
                  <a16:creationId xmlns:a16="http://schemas.microsoft.com/office/drawing/2014/main" id="{1C5CB77E-F0E4-43AA-1437-8DC3D5DA3D4C}"/>
                </a:ext>
              </a:extLst>
            </p:cNvPr>
            <p:cNvSpPr/>
            <p:nvPr/>
          </p:nvSpPr>
          <p:spPr>
            <a:xfrm>
              <a:off x="10138870" y="5715093"/>
              <a:ext cx="457200" cy="914400"/>
            </a:xfrm>
            <a:prstGeom prst="line">
              <a:avLst/>
            </a:prstGeom>
            <a:ln w="19080">
              <a:solidFill>
                <a:srgbClr val="FF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CustomShape 4">
              <a:extLst>
                <a:ext uri="{FF2B5EF4-FFF2-40B4-BE49-F238E27FC236}">
                  <a16:creationId xmlns:a16="http://schemas.microsoft.com/office/drawing/2014/main" id="{028AAC12-DA32-4DED-B234-4653D55B403C}"/>
                </a:ext>
              </a:extLst>
            </p:cNvPr>
            <p:cNvSpPr/>
            <p:nvPr/>
          </p:nvSpPr>
          <p:spPr>
            <a:xfrm>
              <a:off x="6323818" y="7506284"/>
              <a:ext cx="5023800" cy="919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r">
                <a:lnSpc>
                  <a:spcPct val="100000"/>
                </a:lnSpc>
              </a:pPr>
              <a:r>
                <a:rPr lang="en-US" sz="2800" b="1" strike="noStrike" spc="-1" dirty="0">
                  <a:solidFill>
                    <a:srgbClr val="FF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Rosetta can be used to predict the bound structure of two proteins starting from unbound structures</a:t>
              </a:r>
              <a:r>
                <a:rPr lang="en-US" sz="1400" b="1" strike="noStrike" spc="-1" dirty="0">
                  <a:solidFill>
                    <a:srgbClr val="FF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.</a:t>
              </a:r>
              <a:endParaRPr lang="en-US" sz="14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F1CBA0B8-0A21-B7C5-76AD-0B369DE90CF8}"/>
                </a:ext>
              </a:extLst>
            </p:cNvPr>
            <p:cNvSpPr/>
            <p:nvPr/>
          </p:nvSpPr>
          <p:spPr>
            <a:xfrm rot="20299800">
              <a:off x="9836830" y="5592333"/>
              <a:ext cx="454680" cy="2260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9C2ACA5-F1BC-C9E4-07B2-F466C873B370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 rot="19723200">
              <a:off x="7575670" y="4223613"/>
              <a:ext cx="4267800" cy="3060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7A9CA80-1C73-0318-2B6D-16670C54BD66}"/>
                </a:ext>
              </a:extLst>
            </p:cNvPr>
            <p:cNvPicPr/>
            <p:nvPr/>
          </p:nvPicPr>
          <p:blipFill>
            <a:blip r:embed="rId7"/>
            <a:srcRect t="25199" b="11947"/>
            <a:stretch/>
          </p:blipFill>
          <p:spPr>
            <a:xfrm rot="3426000">
              <a:off x="2601196" y="5107802"/>
              <a:ext cx="4267800" cy="192376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1D425F5-7E13-F544-BD46-F72C248D1B21}"/>
                </a:ext>
              </a:extLst>
            </p:cNvPr>
            <p:cNvPicPr/>
            <p:nvPr/>
          </p:nvPicPr>
          <p:blipFill>
            <a:blip r:embed="rId8"/>
            <a:srcRect l="48735" t="12396" r="13276" b="39818"/>
            <a:stretch/>
          </p:blipFill>
          <p:spPr>
            <a:xfrm>
              <a:off x="4629244" y="3214138"/>
              <a:ext cx="1621323" cy="1462592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Line 6">
              <a:extLst>
                <a:ext uri="{FF2B5EF4-FFF2-40B4-BE49-F238E27FC236}">
                  <a16:creationId xmlns:a16="http://schemas.microsoft.com/office/drawing/2014/main" id="{E9DC355A-2E8B-9E5A-F620-30A9CA814DEC}"/>
                </a:ext>
              </a:extLst>
            </p:cNvPr>
            <p:cNvSpPr/>
            <p:nvPr/>
          </p:nvSpPr>
          <p:spPr>
            <a:xfrm>
              <a:off x="5978458" y="5349693"/>
              <a:ext cx="2240172" cy="0"/>
            </a:xfrm>
            <a:prstGeom prst="line">
              <a:avLst/>
            </a:prstGeom>
            <a:ln w="6667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CustomShape 7">
              <a:extLst>
                <a:ext uri="{FF2B5EF4-FFF2-40B4-BE49-F238E27FC236}">
                  <a16:creationId xmlns:a16="http://schemas.microsoft.com/office/drawing/2014/main" id="{DBBE37D3-1BD7-33CC-AC04-9701C5584DA4}"/>
                </a:ext>
              </a:extLst>
            </p:cNvPr>
            <p:cNvSpPr/>
            <p:nvPr/>
          </p:nvSpPr>
          <p:spPr>
            <a:xfrm>
              <a:off x="3353931" y="3337653"/>
              <a:ext cx="1570340" cy="403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3200" b="0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Protein A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CustomShape 8">
              <a:extLst>
                <a:ext uri="{FF2B5EF4-FFF2-40B4-BE49-F238E27FC236}">
                  <a16:creationId xmlns:a16="http://schemas.microsoft.com/office/drawing/2014/main" id="{9DAA8586-06C2-CF81-3656-624D9373752D}"/>
                </a:ext>
              </a:extLst>
            </p:cNvPr>
            <p:cNvSpPr/>
            <p:nvPr/>
          </p:nvSpPr>
          <p:spPr>
            <a:xfrm>
              <a:off x="3127196" y="7178133"/>
              <a:ext cx="1705634" cy="403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3200" b="0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Protein B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CustomShape 9">
              <a:extLst>
                <a:ext uri="{FF2B5EF4-FFF2-40B4-BE49-F238E27FC236}">
                  <a16:creationId xmlns:a16="http://schemas.microsoft.com/office/drawing/2014/main" id="{F61F123D-4127-4C0B-7655-360872FCD62F}"/>
                </a:ext>
              </a:extLst>
            </p:cNvPr>
            <p:cNvSpPr/>
            <p:nvPr/>
          </p:nvSpPr>
          <p:spPr>
            <a:xfrm>
              <a:off x="9183429" y="4015533"/>
              <a:ext cx="1934729" cy="599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3200" b="0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Complex AB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CustomShape 10">
              <a:extLst>
                <a:ext uri="{FF2B5EF4-FFF2-40B4-BE49-F238E27FC236}">
                  <a16:creationId xmlns:a16="http://schemas.microsoft.com/office/drawing/2014/main" id="{8B5D7D95-5570-9029-CB08-E50DAC95F1E3}"/>
                </a:ext>
              </a:extLst>
            </p:cNvPr>
            <p:cNvSpPr/>
            <p:nvPr/>
          </p:nvSpPr>
          <p:spPr>
            <a:xfrm>
              <a:off x="5978458" y="4800693"/>
              <a:ext cx="2329091" cy="403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3200" b="0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Rosetta Docking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CustomShape 11">
              <a:extLst>
                <a:ext uri="{FF2B5EF4-FFF2-40B4-BE49-F238E27FC236}">
                  <a16:creationId xmlns:a16="http://schemas.microsoft.com/office/drawing/2014/main" id="{F7271747-524D-6044-4832-3759174A5FE2}"/>
                </a:ext>
              </a:extLst>
            </p:cNvPr>
            <p:cNvSpPr/>
            <p:nvPr/>
          </p:nvSpPr>
          <p:spPr>
            <a:xfrm>
              <a:off x="10083430" y="6571893"/>
              <a:ext cx="1593000" cy="599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FF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Binding Site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766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-877281" y="0"/>
            <a:ext cx="3088591" cy="10287000"/>
            <a:chOff x="0" y="0"/>
            <a:chExt cx="813456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3456" cy="2709333"/>
            </a:xfrm>
            <a:custGeom>
              <a:avLst/>
              <a:gdLst/>
              <a:ahLst/>
              <a:cxnLst/>
              <a:rect l="l" t="t" r="r" b="b"/>
              <a:pathLst>
                <a:path w="813456" h="2709333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EE3E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813456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2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820015" y="909632"/>
            <a:ext cx="1439285" cy="238136"/>
          </a:xfrm>
          <a:custGeom>
            <a:avLst/>
            <a:gdLst/>
            <a:ahLst/>
            <a:cxnLst/>
            <a:rect l="l" t="t" r="r" b="b"/>
            <a:pathLst>
              <a:path w="1439285" h="238136">
                <a:moveTo>
                  <a:pt x="0" y="0"/>
                </a:moveTo>
                <a:lnTo>
                  <a:pt x="1439285" y="0"/>
                </a:lnTo>
                <a:lnTo>
                  <a:pt x="1439285" y="238136"/>
                </a:lnTo>
                <a:lnTo>
                  <a:pt x="0" y="238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5400000">
            <a:off x="843214" y="435127"/>
            <a:ext cx="627792" cy="1450780"/>
          </a:xfrm>
          <a:custGeom>
            <a:avLst/>
            <a:gdLst/>
            <a:ahLst/>
            <a:cxnLst/>
            <a:rect l="l" t="t" r="r" b="b"/>
            <a:pathLst>
              <a:path w="627792" h="1450780">
                <a:moveTo>
                  <a:pt x="0" y="0"/>
                </a:moveTo>
                <a:lnTo>
                  <a:pt x="627793" y="0"/>
                </a:lnTo>
                <a:lnTo>
                  <a:pt x="627793" y="1450781"/>
                </a:lnTo>
                <a:lnTo>
                  <a:pt x="0" y="14507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35ADB589-8F0C-F64D-67B0-B5154A0C1DD7}"/>
              </a:ext>
            </a:extLst>
          </p:cNvPr>
          <p:cNvSpPr txBox="1"/>
          <p:nvPr/>
        </p:nvSpPr>
        <p:spPr>
          <a:xfrm>
            <a:off x="2533619" y="446553"/>
            <a:ext cx="12161537" cy="11642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799"/>
              </a:lnSpc>
              <a:spcBef>
                <a:spcPct val="0"/>
              </a:spcBef>
            </a:pPr>
            <a:r>
              <a:rPr lang="en-US" sz="6999" b="1" dirty="0">
                <a:solidFill>
                  <a:srgbClr val="2828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Global vs. Local Docking</a:t>
            </a:r>
          </a:p>
        </p:txBody>
      </p:sp>
      <p:sp>
        <p:nvSpPr>
          <p:cNvPr id="11" name="Line 4">
            <a:extLst>
              <a:ext uri="{FF2B5EF4-FFF2-40B4-BE49-F238E27FC236}">
                <a16:creationId xmlns:a16="http://schemas.microsoft.com/office/drawing/2014/main" id="{A6E44B81-A99F-45D5-D2A9-6C5659DAF339}"/>
              </a:ext>
            </a:extLst>
          </p:cNvPr>
          <p:cNvSpPr/>
          <p:nvPr/>
        </p:nvSpPr>
        <p:spPr>
          <a:xfrm>
            <a:off x="9797028" y="2767360"/>
            <a:ext cx="38880" cy="38404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" name="CustomShape 5">
            <a:extLst>
              <a:ext uri="{FF2B5EF4-FFF2-40B4-BE49-F238E27FC236}">
                <a16:creationId xmlns:a16="http://schemas.microsoft.com/office/drawing/2014/main" id="{D628D39E-8E69-D6B8-F59C-CBF7C9249EC3}"/>
              </a:ext>
            </a:extLst>
          </p:cNvPr>
          <p:cNvSpPr/>
          <p:nvPr/>
        </p:nvSpPr>
        <p:spPr>
          <a:xfrm>
            <a:off x="3962721" y="1817385"/>
            <a:ext cx="3906512" cy="480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Global Docking</a:t>
            </a:r>
            <a:endParaRPr lang="en-US" sz="36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stomShape 6">
            <a:extLst>
              <a:ext uri="{FF2B5EF4-FFF2-40B4-BE49-F238E27FC236}">
                <a16:creationId xmlns:a16="http://schemas.microsoft.com/office/drawing/2014/main" id="{622B32BE-4922-344D-4824-1A59BAD840AF}"/>
              </a:ext>
            </a:extLst>
          </p:cNvPr>
          <p:cNvSpPr/>
          <p:nvPr/>
        </p:nvSpPr>
        <p:spPr>
          <a:xfrm>
            <a:off x="11676252" y="1857663"/>
            <a:ext cx="3472200" cy="40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Local Docking</a:t>
            </a:r>
            <a:endParaRPr lang="en-US" sz="36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stomShape 7">
            <a:extLst>
              <a:ext uri="{FF2B5EF4-FFF2-40B4-BE49-F238E27FC236}">
                <a16:creationId xmlns:a16="http://schemas.microsoft.com/office/drawing/2014/main" id="{07EC0AD9-B061-EB49-20C2-C218E3AEC68D}"/>
              </a:ext>
            </a:extLst>
          </p:cNvPr>
          <p:cNvSpPr/>
          <p:nvPr/>
        </p:nvSpPr>
        <p:spPr>
          <a:xfrm>
            <a:off x="2533619" y="2473347"/>
            <a:ext cx="7101304" cy="42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Global Docking is used when there is no information about the binding between two proteins, or when the binding is known but not the exact position on the proteins.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Advantages: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- No need of prior info about the proteins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Limitations: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- Only two partners are accepted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- Less accurate than the Local Docking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- Works best for small complexes (&lt;450 aa)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stomShape 8">
            <a:extLst>
              <a:ext uri="{FF2B5EF4-FFF2-40B4-BE49-F238E27FC236}">
                <a16:creationId xmlns:a16="http://schemas.microsoft.com/office/drawing/2014/main" id="{FD146520-09F4-C39D-8E65-CCB33604BE04}"/>
              </a:ext>
            </a:extLst>
          </p:cNvPr>
          <p:cNvSpPr/>
          <p:nvPr/>
        </p:nvSpPr>
        <p:spPr>
          <a:xfrm>
            <a:off x="9994133" y="2714803"/>
            <a:ext cx="7706502" cy="39520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Local Docking is used when the interaction and the position of the two (or more) proteins is known.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Advantages: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- More accurate than the Global Docking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- Multiple partners accepted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- Can integrate experimental data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Limitations: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- Requires prior information about the binding site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BE5A4C9-D4C7-DC81-4AF5-E267426B762F}"/>
              </a:ext>
            </a:extLst>
          </p:cNvPr>
          <p:cNvGrpSpPr/>
          <p:nvPr/>
        </p:nvGrpSpPr>
        <p:grpSpPr>
          <a:xfrm>
            <a:off x="1020012" y="6787563"/>
            <a:ext cx="3235725" cy="3359846"/>
            <a:chOff x="2506149" y="7954783"/>
            <a:chExt cx="1144979" cy="11889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D341ADC-5329-085F-374B-68C8AA634790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>
              <a:off x="2506149" y="7954783"/>
              <a:ext cx="1094761" cy="77471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F6F4CD6-A6B6-CECF-9F3D-C3231424E67B}"/>
                </a:ext>
              </a:extLst>
            </p:cNvPr>
            <p:cNvPicPr/>
            <p:nvPr/>
          </p:nvPicPr>
          <p:blipFill>
            <a:blip r:embed="rId7"/>
            <a:stretch/>
          </p:blipFill>
          <p:spPr>
            <a:xfrm rot="3416400">
              <a:off x="2833748" y="8326303"/>
              <a:ext cx="951120" cy="683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2" name="CustomShape 9">
              <a:extLst>
                <a:ext uri="{FF2B5EF4-FFF2-40B4-BE49-F238E27FC236}">
                  <a16:creationId xmlns:a16="http://schemas.microsoft.com/office/drawing/2014/main" id="{61A6BE4C-BB1A-ADD5-160B-7FF2C4FBB912}"/>
                </a:ext>
              </a:extLst>
            </p:cNvPr>
            <p:cNvSpPr/>
            <p:nvPr/>
          </p:nvSpPr>
          <p:spPr>
            <a:xfrm>
              <a:off x="3257108" y="8731989"/>
              <a:ext cx="88920" cy="431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AC7803D-C99D-980F-97B5-3A9FF349445D}"/>
              </a:ext>
            </a:extLst>
          </p:cNvPr>
          <p:cNvGrpSpPr/>
          <p:nvPr/>
        </p:nvGrpSpPr>
        <p:grpSpPr>
          <a:xfrm>
            <a:off x="2467146" y="7249189"/>
            <a:ext cx="3441237" cy="3383237"/>
            <a:chOff x="3297788" y="8192563"/>
            <a:chExt cx="1217701" cy="119717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1A7AF0C-BF88-0B78-E476-64D7614A38D9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 rot="1617600">
              <a:off x="3297788" y="8615021"/>
              <a:ext cx="1094760" cy="77471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4F0BCF0-E300-4517-726D-22BAC18341BB}"/>
                </a:ext>
              </a:extLst>
            </p:cNvPr>
            <p:cNvPicPr/>
            <p:nvPr/>
          </p:nvPicPr>
          <p:blipFill>
            <a:blip r:embed="rId7"/>
            <a:stretch/>
          </p:blipFill>
          <p:spPr>
            <a:xfrm rot="3416400">
              <a:off x="3698109" y="8326303"/>
              <a:ext cx="951120" cy="683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3" name="CustomShape 10">
              <a:extLst>
                <a:ext uri="{FF2B5EF4-FFF2-40B4-BE49-F238E27FC236}">
                  <a16:creationId xmlns:a16="http://schemas.microsoft.com/office/drawing/2014/main" id="{4C4FEE4D-C608-AE32-9257-7A7A84D0F8A4}"/>
                </a:ext>
              </a:extLst>
            </p:cNvPr>
            <p:cNvSpPr/>
            <p:nvPr/>
          </p:nvSpPr>
          <p:spPr>
            <a:xfrm>
              <a:off x="4121468" y="8732032"/>
              <a:ext cx="88920" cy="43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8A96AFC-8A2B-47E2-EF72-818412F496E3}"/>
              </a:ext>
            </a:extLst>
          </p:cNvPr>
          <p:cNvGrpSpPr/>
          <p:nvPr/>
        </p:nvGrpSpPr>
        <p:grpSpPr>
          <a:xfrm>
            <a:off x="5210596" y="7007980"/>
            <a:ext cx="2839464" cy="3622835"/>
            <a:chOff x="4804209" y="8192562"/>
            <a:chExt cx="1004760" cy="128196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679F1A8-8B4B-A080-6E06-B143C4050791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 rot="7432800">
              <a:off x="4874229" y="8539783"/>
              <a:ext cx="1094759" cy="774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45EB601-38FF-01BE-8C44-F45AF08AFF1C}"/>
                </a:ext>
              </a:extLst>
            </p:cNvPr>
            <p:cNvPicPr/>
            <p:nvPr/>
          </p:nvPicPr>
          <p:blipFill>
            <a:blip r:embed="rId7"/>
            <a:stretch/>
          </p:blipFill>
          <p:spPr>
            <a:xfrm rot="3416400">
              <a:off x="4670469" y="8326302"/>
              <a:ext cx="951120" cy="683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4" name="CustomShape 11">
              <a:extLst>
                <a:ext uri="{FF2B5EF4-FFF2-40B4-BE49-F238E27FC236}">
                  <a16:creationId xmlns:a16="http://schemas.microsoft.com/office/drawing/2014/main" id="{BD144888-1BDA-50AF-6123-A3E39E9DDCDB}"/>
                </a:ext>
              </a:extLst>
            </p:cNvPr>
            <p:cNvSpPr/>
            <p:nvPr/>
          </p:nvSpPr>
          <p:spPr>
            <a:xfrm>
              <a:off x="5093829" y="8732054"/>
              <a:ext cx="88920" cy="43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CA4A3A3-1445-0227-9802-C57985391FD5}"/>
              </a:ext>
            </a:extLst>
          </p:cNvPr>
          <p:cNvGrpSpPr/>
          <p:nvPr/>
        </p:nvGrpSpPr>
        <p:grpSpPr>
          <a:xfrm>
            <a:off x="6612676" y="7085194"/>
            <a:ext cx="3093805" cy="2687874"/>
            <a:chOff x="5534109" y="8192561"/>
            <a:chExt cx="1094760" cy="95111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02165D0-9123-B89B-31D6-8209F4802D1F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>
              <a:off x="5534109" y="8366262"/>
              <a:ext cx="1094760" cy="77471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47AC1D9-AB21-6327-0A97-F99FF01AC414}"/>
                </a:ext>
              </a:extLst>
            </p:cNvPr>
            <p:cNvPicPr/>
            <p:nvPr/>
          </p:nvPicPr>
          <p:blipFill>
            <a:blip r:embed="rId7"/>
            <a:stretch/>
          </p:blipFill>
          <p:spPr>
            <a:xfrm rot="3416400">
              <a:off x="5606829" y="8326301"/>
              <a:ext cx="951119" cy="683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5" name="CustomShape 12">
              <a:extLst>
                <a:ext uri="{FF2B5EF4-FFF2-40B4-BE49-F238E27FC236}">
                  <a16:creationId xmlns:a16="http://schemas.microsoft.com/office/drawing/2014/main" id="{3DB04061-7562-F4F3-D8D6-255E6BD8890C}"/>
                </a:ext>
              </a:extLst>
            </p:cNvPr>
            <p:cNvSpPr/>
            <p:nvPr/>
          </p:nvSpPr>
          <p:spPr>
            <a:xfrm>
              <a:off x="6030197" y="8732082"/>
              <a:ext cx="88920" cy="43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CustomShape 13">
              <a:extLst>
                <a:ext uri="{FF2B5EF4-FFF2-40B4-BE49-F238E27FC236}">
                  <a16:creationId xmlns:a16="http://schemas.microsoft.com/office/drawing/2014/main" id="{E1CA814E-503C-7CC2-CB95-14B5775E8B01}"/>
                </a:ext>
              </a:extLst>
            </p:cNvPr>
            <p:cNvSpPr/>
            <p:nvPr/>
          </p:nvSpPr>
          <p:spPr>
            <a:xfrm>
              <a:off x="6030541" y="8732083"/>
              <a:ext cx="88920" cy="43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FCC3C12-46DA-22BB-466B-4ACDED25EA5B}"/>
              </a:ext>
            </a:extLst>
          </p:cNvPr>
          <p:cNvGrpSpPr/>
          <p:nvPr/>
        </p:nvGrpSpPr>
        <p:grpSpPr>
          <a:xfrm>
            <a:off x="9266188" y="7133814"/>
            <a:ext cx="3141710" cy="2729496"/>
            <a:chOff x="9457649" y="8446028"/>
            <a:chExt cx="1094760" cy="95112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09457C3-0D60-234B-93AA-A3636A2C7120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>
              <a:off x="9457649" y="8567168"/>
              <a:ext cx="1094760" cy="774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F261E73-C29A-DECF-32CE-CB52133D7492}"/>
                </a:ext>
              </a:extLst>
            </p:cNvPr>
            <p:cNvPicPr/>
            <p:nvPr/>
          </p:nvPicPr>
          <p:blipFill>
            <a:blip r:embed="rId7"/>
            <a:stretch/>
          </p:blipFill>
          <p:spPr>
            <a:xfrm rot="3416400">
              <a:off x="9530369" y="8579768"/>
              <a:ext cx="951120" cy="683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" name="CustomShape 14">
              <a:extLst>
                <a:ext uri="{FF2B5EF4-FFF2-40B4-BE49-F238E27FC236}">
                  <a16:creationId xmlns:a16="http://schemas.microsoft.com/office/drawing/2014/main" id="{B6BD5716-B6ED-F038-8431-8A33FE3CA01A}"/>
                </a:ext>
              </a:extLst>
            </p:cNvPr>
            <p:cNvSpPr/>
            <p:nvPr/>
          </p:nvSpPr>
          <p:spPr>
            <a:xfrm>
              <a:off x="9953729" y="8985488"/>
              <a:ext cx="88920" cy="43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FABAD7-E34D-4D4E-BA6F-13409D1A777A}"/>
              </a:ext>
            </a:extLst>
          </p:cNvPr>
          <p:cNvGrpSpPr/>
          <p:nvPr/>
        </p:nvGrpSpPr>
        <p:grpSpPr>
          <a:xfrm>
            <a:off x="11125751" y="7147030"/>
            <a:ext cx="3141710" cy="2729496"/>
            <a:chOff x="11218434" y="8428028"/>
            <a:chExt cx="1094760" cy="95112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EC81227-D6FC-992C-D397-C29F5CD3E2E2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 rot="967800">
              <a:off x="11218434" y="8565368"/>
              <a:ext cx="1094760" cy="774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EB7ADA8-8F28-9353-A79A-D0247AED77F2}"/>
                </a:ext>
              </a:extLst>
            </p:cNvPr>
            <p:cNvPicPr/>
            <p:nvPr/>
          </p:nvPicPr>
          <p:blipFill>
            <a:blip r:embed="rId7"/>
            <a:stretch/>
          </p:blipFill>
          <p:spPr>
            <a:xfrm rot="3416400">
              <a:off x="11345154" y="8561768"/>
              <a:ext cx="951120" cy="683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8" name="CustomShape 15">
              <a:extLst>
                <a:ext uri="{FF2B5EF4-FFF2-40B4-BE49-F238E27FC236}">
                  <a16:creationId xmlns:a16="http://schemas.microsoft.com/office/drawing/2014/main" id="{8FF516E9-FFA1-5C67-3F21-6A353EC52F65}"/>
                </a:ext>
              </a:extLst>
            </p:cNvPr>
            <p:cNvSpPr/>
            <p:nvPr/>
          </p:nvSpPr>
          <p:spPr>
            <a:xfrm>
              <a:off x="11768514" y="8985488"/>
              <a:ext cx="88920" cy="43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B95F1E7-96EB-DDE7-5A2C-F7B615132AE1}"/>
              </a:ext>
            </a:extLst>
          </p:cNvPr>
          <p:cNvGrpSpPr/>
          <p:nvPr/>
        </p:nvGrpSpPr>
        <p:grpSpPr>
          <a:xfrm>
            <a:off x="13131061" y="7029469"/>
            <a:ext cx="3141710" cy="2729496"/>
            <a:chOff x="12248034" y="8446028"/>
            <a:chExt cx="1094760" cy="95112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574B3DD-44CF-83A1-B953-6FF5DD70B40E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 rot="1782000">
              <a:off x="12248034" y="8618648"/>
              <a:ext cx="1094760" cy="774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CCBF437-C46C-F4AA-9122-683C2E7B0046}"/>
                </a:ext>
              </a:extLst>
            </p:cNvPr>
            <p:cNvPicPr/>
            <p:nvPr/>
          </p:nvPicPr>
          <p:blipFill>
            <a:blip r:embed="rId7"/>
            <a:stretch/>
          </p:blipFill>
          <p:spPr>
            <a:xfrm rot="3416400">
              <a:off x="12317514" y="8579768"/>
              <a:ext cx="951120" cy="683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9" name="CustomShape 16">
              <a:extLst>
                <a:ext uri="{FF2B5EF4-FFF2-40B4-BE49-F238E27FC236}">
                  <a16:creationId xmlns:a16="http://schemas.microsoft.com/office/drawing/2014/main" id="{AF340CC0-4EB0-A58B-C961-DAD4569C061D}"/>
                </a:ext>
              </a:extLst>
            </p:cNvPr>
            <p:cNvSpPr/>
            <p:nvPr/>
          </p:nvSpPr>
          <p:spPr>
            <a:xfrm>
              <a:off x="12740874" y="8985488"/>
              <a:ext cx="88920" cy="43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E5ED346-00D2-EB42-C4D3-A3BC7265B8C3}"/>
              </a:ext>
            </a:extLst>
          </p:cNvPr>
          <p:cNvGrpSpPr/>
          <p:nvPr/>
        </p:nvGrpSpPr>
        <p:grpSpPr>
          <a:xfrm>
            <a:off x="15236784" y="7064384"/>
            <a:ext cx="3141710" cy="2729496"/>
            <a:chOff x="13202754" y="8446028"/>
            <a:chExt cx="1094760" cy="95112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E2CBF9-96F3-16C3-604B-D658EDC6E655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 rot="2577600">
              <a:off x="13202754" y="8570048"/>
              <a:ext cx="1094760" cy="774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412656E-2662-BD82-2F6E-49F1D343FC95}"/>
                </a:ext>
              </a:extLst>
            </p:cNvPr>
            <p:cNvPicPr/>
            <p:nvPr/>
          </p:nvPicPr>
          <p:blipFill>
            <a:blip r:embed="rId7"/>
            <a:stretch/>
          </p:blipFill>
          <p:spPr>
            <a:xfrm rot="3416400">
              <a:off x="13253874" y="8579768"/>
              <a:ext cx="951120" cy="683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40" name="CustomShape 17">
              <a:extLst>
                <a:ext uri="{FF2B5EF4-FFF2-40B4-BE49-F238E27FC236}">
                  <a16:creationId xmlns:a16="http://schemas.microsoft.com/office/drawing/2014/main" id="{A488E7E3-6806-3870-D7DD-3CCAB286BA80}"/>
                </a:ext>
              </a:extLst>
            </p:cNvPr>
            <p:cNvSpPr/>
            <p:nvPr/>
          </p:nvSpPr>
          <p:spPr>
            <a:xfrm>
              <a:off x="13677234" y="8985488"/>
              <a:ext cx="88920" cy="43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CustomShape 18">
              <a:extLst>
                <a:ext uri="{FF2B5EF4-FFF2-40B4-BE49-F238E27FC236}">
                  <a16:creationId xmlns:a16="http://schemas.microsoft.com/office/drawing/2014/main" id="{3F95209D-8B44-D4B4-9AFB-F73FEFF591C7}"/>
                </a:ext>
              </a:extLst>
            </p:cNvPr>
            <p:cNvSpPr/>
            <p:nvPr/>
          </p:nvSpPr>
          <p:spPr>
            <a:xfrm>
              <a:off x="13677594" y="8985488"/>
              <a:ext cx="88920" cy="43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593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468863" y="431800"/>
            <a:ext cx="13456937" cy="1193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799"/>
              </a:lnSpc>
              <a:spcBef>
                <a:spcPct val="0"/>
              </a:spcBef>
            </a:pPr>
            <a:r>
              <a:rPr lang="en-US" sz="6999" b="1" dirty="0">
                <a:solidFill>
                  <a:srgbClr val="2828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Rosetta Docking Protocol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877281" y="0"/>
            <a:ext cx="3088591" cy="10287000"/>
            <a:chOff x="0" y="0"/>
            <a:chExt cx="813456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3456" cy="2709333"/>
            </a:xfrm>
            <a:custGeom>
              <a:avLst/>
              <a:gdLst/>
              <a:ahLst/>
              <a:cxnLst/>
              <a:rect l="l" t="t" r="r" b="b"/>
              <a:pathLst>
                <a:path w="813456" h="2709333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EE3E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813456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2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820015" y="909632"/>
            <a:ext cx="1439285" cy="238136"/>
          </a:xfrm>
          <a:custGeom>
            <a:avLst/>
            <a:gdLst/>
            <a:ahLst/>
            <a:cxnLst/>
            <a:rect l="l" t="t" r="r" b="b"/>
            <a:pathLst>
              <a:path w="1439285" h="238136">
                <a:moveTo>
                  <a:pt x="0" y="0"/>
                </a:moveTo>
                <a:lnTo>
                  <a:pt x="1439285" y="0"/>
                </a:lnTo>
                <a:lnTo>
                  <a:pt x="1439285" y="238136"/>
                </a:lnTo>
                <a:lnTo>
                  <a:pt x="0" y="238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5400000">
            <a:off x="843214" y="435127"/>
            <a:ext cx="627792" cy="1450780"/>
          </a:xfrm>
          <a:custGeom>
            <a:avLst/>
            <a:gdLst/>
            <a:ahLst/>
            <a:cxnLst/>
            <a:rect l="l" t="t" r="r" b="b"/>
            <a:pathLst>
              <a:path w="627792" h="1450780">
                <a:moveTo>
                  <a:pt x="0" y="0"/>
                </a:moveTo>
                <a:lnTo>
                  <a:pt x="627793" y="0"/>
                </a:lnTo>
                <a:lnTo>
                  <a:pt x="627793" y="1450781"/>
                </a:lnTo>
                <a:lnTo>
                  <a:pt x="0" y="14507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5400000">
            <a:off x="16196494" y="8195494"/>
            <a:ext cx="642000" cy="1483613"/>
          </a:xfrm>
          <a:custGeom>
            <a:avLst/>
            <a:gdLst/>
            <a:ahLst/>
            <a:cxnLst/>
            <a:rect l="l" t="t" r="r" b="b"/>
            <a:pathLst>
              <a:path w="642000" h="1483613">
                <a:moveTo>
                  <a:pt x="0" y="0"/>
                </a:moveTo>
                <a:lnTo>
                  <a:pt x="641999" y="0"/>
                </a:lnTo>
                <a:lnTo>
                  <a:pt x="641999" y="1483613"/>
                </a:lnTo>
                <a:lnTo>
                  <a:pt x="0" y="14836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F5B848-4686-0FF0-83EB-ED45D253DDA1}"/>
              </a:ext>
            </a:extLst>
          </p:cNvPr>
          <p:cNvGrpSpPr/>
          <p:nvPr/>
        </p:nvGrpSpPr>
        <p:grpSpPr>
          <a:xfrm>
            <a:off x="3048755" y="1790700"/>
            <a:ext cx="4876800" cy="7731724"/>
            <a:chOff x="2667000" y="1790700"/>
            <a:chExt cx="2832480" cy="4490640"/>
          </a:xfrm>
        </p:grpSpPr>
        <p:sp>
          <p:nvSpPr>
            <p:cNvPr id="2" name="CustomShape 4">
              <a:extLst>
                <a:ext uri="{FF2B5EF4-FFF2-40B4-BE49-F238E27FC236}">
                  <a16:creationId xmlns:a16="http://schemas.microsoft.com/office/drawing/2014/main" id="{C2415AB2-BC36-F2DB-5EB6-A7085DE26DE8}"/>
                </a:ext>
              </a:extLst>
            </p:cNvPr>
            <p:cNvSpPr/>
            <p:nvPr/>
          </p:nvSpPr>
          <p:spPr>
            <a:xfrm>
              <a:off x="2758440" y="2951340"/>
              <a:ext cx="2466720" cy="1278000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Stage 1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Low Resolution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CustomShape 5">
              <a:extLst>
                <a:ext uri="{FF2B5EF4-FFF2-40B4-BE49-F238E27FC236}">
                  <a16:creationId xmlns:a16="http://schemas.microsoft.com/office/drawing/2014/main" id="{7BC7D361-FD83-D572-492E-19C6880BD9E2}"/>
                </a:ext>
              </a:extLst>
            </p:cNvPr>
            <p:cNvSpPr/>
            <p:nvPr/>
          </p:nvSpPr>
          <p:spPr>
            <a:xfrm>
              <a:off x="2758440" y="4355340"/>
              <a:ext cx="2466720" cy="1278000"/>
            </a:xfrm>
            <a:prstGeom prst="rect">
              <a:avLst/>
            </a:prstGeom>
            <a:solidFill>
              <a:srgbClr val="CC66FF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Stage 2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High Resolution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3C564686-FA72-1213-179E-6CEEA75E5F96}"/>
                </a:ext>
              </a:extLst>
            </p:cNvPr>
            <p:cNvSpPr/>
            <p:nvPr/>
          </p:nvSpPr>
          <p:spPr>
            <a:xfrm>
              <a:off x="2758440" y="2303340"/>
              <a:ext cx="2466720" cy="522000"/>
            </a:xfrm>
            <a:prstGeom prst="rect">
              <a:avLst/>
            </a:prstGeom>
            <a:solidFill>
              <a:srgbClr val="00FF66"/>
            </a:solidFill>
            <a:ln>
              <a:solidFill>
                <a:srgbClr val="11111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Input Preparation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CustomShape 7">
              <a:extLst>
                <a:ext uri="{FF2B5EF4-FFF2-40B4-BE49-F238E27FC236}">
                  <a16:creationId xmlns:a16="http://schemas.microsoft.com/office/drawing/2014/main" id="{8F9041A1-E659-9C4A-98A0-43F163C30EEF}"/>
                </a:ext>
              </a:extLst>
            </p:cNvPr>
            <p:cNvSpPr/>
            <p:nvPr/>
          </p:nvSpPr>
          <p:spPr>
            <a:xfrm>
              <a:off x="2758440" y="5759340"/>
              <a:ext cx="2466720" cy="522000"/>
            </a:xfrm>
            <a:prstGeom prst="rect">
              <a:avLst/>
            </a:prstGeom>
            <a:solidFill>
              <a:srgbClr val="FF6666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Outputs Analysis</a:t>
              </a:r>
              <a:endParaRPr lang="en-US" sz="3200" b="0" strike="noStrike" spc="-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CustomShape 8">
              <a:extLst>
                <a:ext uri="{FF2B5EF4-FFF2-40B4-BE49-F238E27FC236}">
                  <a16:creationId xmlns:a16="http://schemas.microsoft.com/office/drawing/2014/main" id="{4A034C46-302E-B8F8-760E-1C24E49E341D}"/>
                </a:ext>
              </a:extLst>
            </p:cNvPr>
            <p:cNvSpPr/>
            <p:nvPr/>
          </p:nvSpPr>
          <p:spPr>
            <a:xfrm>
              <a:off x="2667000" y="1790700"/>
              <a:ext cx="2832480" cy="400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Local Docking Protocol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CustomShape 9">
            <a:extLst>
              <a:ext uri="{FF2B5EF4-FFF2-40B4-BE49-F238E27FC236}">
                <a16:creationId xmlns:a16="http://schemas.microsoft.com/office/drawing/2014/main" id="{E3D28550-9FF3-D597-3D34-2063815C51AF}"/>
              </a:ext>
            </a:extLst>
          </p:cNvPr>
          <p:cNvSpPr/>
          <p:nvPr/>
        </p:nvSpPr>
        <p:spPr>
          <a:xfrm>
            <a:off x="8763000" y="2911470"/>
            <a:ext cx="8115300" cy="50609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Rosetta is very flexible</a:t>
            </a:r>
            <a:endParaRPr lang="en-US" sz="4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US" sz="4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 general protocol can be adapted to different needs:</a:t>
            </a:r>
            <a:endParaRPr lang="en-US" sz="28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Global Docking Protocol</a:t>
            </a:r>
            <a:endParaRPr lang="en-US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Stage 0 - Randomization of the initial positions</a:t>
            </a:r>
            <a:endParaRPr lang="en-US" sz="28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Stage 1 - Low Resolution</a:t>
            </a:r>
            <a:endParaRPr lang="en-US" sz="28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Stage 2 - High Resolution</a:t>
            </a:r>
            <a:endParaRPr lang="en-US" sz="28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257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468863" y="431800"/>
            <a:ext cx="13456937" cy="1193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799"/>
              </a:lnSpc>
              <a:spcBef>
                <a:spcPct val="0"/>
              </a:spcBef>
            </a:pPr>
            <a:r>
              <a:rPr lang="en-US" sz="6999" b="1" dirty="0">
                <a:solidFill>
                  <a:srgbClr val="2828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Protein Docking - Prep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877281" y="0"/>
            <a:ext cx="3088591" cy="10287000"/>
            <a:chOff x="0" y="0"/>
            <a:chExt cx="813456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3456" cy="2709333"/>
            </a:xfrm>
            <a:custGeom>
              <a:avLst/>
              <a:gdLst/>
              <a:ahLst/>
              <a:cxnLst/>
              <a:rect l="l" t="t" r="r" b="b"/>
              <a:pathLst>
                <a:path w="813456" h="2709333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EE3E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813456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2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820015" y="909632"/>
            <a:ext cx="1439285" cy="238136"/>
          </a:xfrm>
          <a:custGeom>
            <a:avLst/>
            <a:gdLst/>
            <a:ahLst/>
            <a:cxnLst/>
            <a:rect l="l" t="t" r="r" b="b"/>
            <a:pathLst>
              <a:path w="1439285" h="238136">
                <a:moveTo>
                  <a:pt x="0" y="0"/>
                </a:moveTo>
                <a:lnTo>
                  <a:pt x="1439285" y="0"/>
                </a:lnTo>
                <a:lnTo>
                  <a:pt x="1439285" y="238136"/>
                </a:lnTo>
                <a:lnTo>
                  <a:pt x="0" y="238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5400000">
            <a:off x="843214" y="435127"/>
            <a:ext cx="627792" cy="1450780"/>
          </a:xfrm>
          <a:custGeom>
            <a:avLst/>
            <a:gdLst/>
            <a:ahLst/>
            <a:cxnLst/>
            <a:rect l="l" t="t" r="r" b="b"/>
            <a:pathLst>
              <a:path w="627792" h="1450780">
                <a:moveTo>
                  <a:pt x="0" y="0"/>
                </a:moveTo>
                <a:lnTo>
                  <a:pt x="627793" y="0"/>
                </a:lnTo>
                <a:lnTo>
                  <a:pt x="627793" y="1450781"/>
                </a:lnTo>
                <a:lnTo>
                  <a:pt x="0" y="14507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5400000">
            <a:off x="16196494" y="8195494"/>
            <a:ext cx="642000" cy="1483613"/>
          </a:xfrm>
          <a:custGeom>
            <a:avLst/>
            <a:gdLst/>
            <a:ahLst/>
            <a:cxnLst/>
            <a:rect l="l" t="t" r="r" b="b"/>
            <a:pathLst>
              <a:path w="642000" h="1483613">
                <a:moveTo>
                  <a:pt x="0" y="0"/>
                </a:moveTo>
                <a:lnTo>
                  <a:pt x="641999" y="0"/>
                </a:lnTo>
                <a:lnTo>
                  <a:pt x="641999" y="1483613"/>
                </a:lnTo>
                <a:lnTo>
                  <a:pt x="0" y="14836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90702EB-AF0D-4893-9734-F7F0176654B5}"/>
              </a:ext>
            </a:extLst>
          </p:cNvPr>
          <p:cNvGrpSpPr/>
          <p:nvPr/>
        </p:nvGrpSpPr>
        <p:grpSpPr>
          <a:xfrm>
            <a:off x="3048755" y="1790700"/>
            <a:ext cx="4876800" cy="7731724"/>
            <a:chOff x="2667000" y="1790700"/>
            <a:chExt cx="2832480" cy="4490640"/>
          </a:xfrm>
        </p:grpSpPr>
        <p:sp>
          <p:nvSpPr>
            <p:cNvPr id="7" name="CustomShape 4">
              <a:extLst>
                <a:ext uri="{FF2B5EF4-FFF2-40B4-BE49-F238E27FC236}">
                  <a16:creationId xmlns:a16="http://schemas.microsoft.com/office/drawing/2014/main" id="{AC7089C3-7218-9E69-4AFE-D71012A24662}"/>
                </a:ext>
              </a:extLst>
            </p:cNvPr>
            <p:cNvSpPr/>
            <p:nvPr/>
          </p:nvSpPr>
          <p:spPr>
            <a:xfrm>
              <a:off x="2758440" y="2951340"/>
              <a:ext cx="2466720" cy="127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Stage 1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Low Resolution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45A9AFD0-C4E5-D998-A2CF-925460DE8FEB}"/>
                </a:ext>
              </a:extLst>
            </p:cNvPr>
            <p:cNvSpPr/>
            <p:nvPr/>
          </p:nvSpPr>
          <p:spPr>
            <a:xfrm>
              <a:off x="2758440" y="4355340"/>
              <a:ext cx="2466720" cy="127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Stage 2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High Resolution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ADD56BEC-1344-5F1A-56A8-07A056F89627}"/>
                </a:ext>
              </a:extLst>
            </p:cNvPr>
            <p:cNvSpPr/>
            <p:nvPr/>
          </p:nvSpPr>
          <p:spPr>
            <a:xfrm>
              <a:off x="2758440" y="2303340"/>
              <a:ext cx="2466720" cy="522000"/>
            </a:xfrm>
            <a:prstGeom prst="rect">
              <a:avLst/>
            </a:prstGeom>
            <a:solidFill>
              <a:srgbClr val="00FF66"/>
            </a:solidFill>
            <a:ln>
              <a:solidFill>
                <a:srgbClr val="11111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Input Preparation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CustomShape 7">
              <a:extLst>
                <a:ext uri="{FF2B5EF4-FFF2-40B4-BE49-F238E27FC236}">
                  <a16:creationId xmlns:a16="http://schemas.microsoft.com/office/drawing/2014/main" id="{4DFB989A-2B60-CBA6-555C-A19B053E669E}"/>
                </a:ext>
              </a:extLst>
            </p:cNvPr>
            <p:cNvSpPr/>
            <p:nvPr/>
          </p:nvSpPr>
          <p:spPr>
            <a:xfrm>
              <a:off x="2758440" y="5759340"/>
              <a:ext cx="2466720" cy="52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Outputs Analysis</a:t>
              </a:r>
              <a:endParaRPr lang="en-US" sz="3200" b="0" strike="noStrike" spc="-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CustomShape 8">
              <a:extLst>
                <a:ext uri="{FF2B5EF4-FFF2-40B4-BE49-F238E27FC236}">
                  <a16:creationId xmlns:a16="http://schemas.microsoft.com/office/drawing/2014/main" id="{4FDE338F-4C6F-1BFD-8DFB-DDBEAE279865}"/>
                </a:ext>
              </a:extLst>
            </p:cNvPr>
            <p:cNvSpPr/>
            <p:nvPr/>
          </p:nvSpPr>
          <p:spPr>
            <a:xfrm>
              <a:off x="2667000" y="1790700"/>
              <a:ext cx="2832480" cy="400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Local Docking Protocol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CustomShape 3">
            <a:extLst>
              <a:ext uri="{FF2B5EF4-FFF2-40B4-BE49-F238E27FC236}">
                <a16:creationId xmlns:a16="http://schemas.microsoft.com/office/drawing/2014/main" id="{F61BE3A5-39FD-13F7-8C7E-02819961153C}"/>
              </a:ext>
            </a:extLst>
          </p:cNvPr>
          <p:cNvSpPr/>
          <p:nvPr/>
        </p:nvSpPr>
        <p:spPr>
          <a:xfrm>
            <a:off x="8394412" y="7655395"/>
            <a:ext cx="8831160" cy="91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FF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 docking protocol requires a single </a:t>
            </a:r>
            <a:r>
              <a:rPr lang="en-US" sz="2400" b="1" strike="noStrike" spc="-1" dirty="0" err="1">
                <a:solidFill>
                  <a:srgbClr val="FF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pdb</a:t>
            </a:r>
            <a:r>
              <a:rPr lang="en-US" sz="2400" b="1" strike="noStrike" spc="-1" dirty="0">
                <a:solidFill>
                  <a:srgbClr val="FF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with all partners in a close distance.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stomShape 8">
            <a:extLst>
              <a:ext uri="{FF2B5EF4-FFF2-40B4-BE49-F238E27FC236}">
                <a16:creationId xmlns:a16="http://schemas.microsoft.com/office/drawing/2014/main" id="{DC43D288-D9B4-40D8-8C61-E574C792A8EB}"/>
              </a:ext>
            </a:extLst>
          </p:cNvPr>
          <p:cNvSpPr/>
          <p:nvPr/>
        </p:nvSpPr>
        <p:spPr>
          <a:xfrm>
            <a:off x="8763000" y="2375471"/>
            <a:ext cx="8529364" cy="4836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1- The PDB structure: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 two (or more) partners must be in the same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pdb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file, with different chain names, and within 10 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Ubuntu"/>
                <a:cs typeface="Arial" panose="020B0604020202020204" pitchFamily="34" charset="0"/>
              </a:rPr>
              <a:t>Å distance at the binding pocket site.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Ubuntu"/>
                <a:cs typeface="Arial" panose="020B0604020202020204" pitchFamily="34" charset="0"/>
              </a:rPr>
              <a:t>The starting structure must be prepacked in order to lower the energy of the side-chains outside of the docking interface...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Ubuntu"/>
                <a:cs typeface="Arial" panose="020B0604020202020204" pitchFamily="34" charset="0"/>
              </a:rPr>
              <a:t>Extra steps might be required to prepare the partners: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Ubuntu"/>
                <a:cs typeface="Arial" panose="020B0604020202020204" pitchFamily="34" charset="0"/>
              </a:rPr>
              <a:t>- reducing size to reduce the calculation time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Ubuntu"/>
                <a:cs typeface="Arial" panose="020B0604020202020204" pitchFamily="34" charset="0"/>
              </a:rPr>
              <a:t>- closing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Ubuntu"/>
                <a:cs typeface="Arial" panose="020B0604020202020204" pitchFamily="34" charset="0"/>
              </a:rPr>
              <a:t>breakchains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Ubuntu"/>
                <a:cs typeface="Arial" panose="020B0604020202020204" pitchFamily="34" charset="0"/>
              </a:rPr>
              <a:t> / modeling loops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Ubuntu"/>
                <a:cs typeface="Arial" panose="020B0604020202020204" pitchFamily="34" charset="0"/>
              </a:rPr>
              <a:t>- preparing ensembles of conformers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22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67241D-D2D8-AF2F-51A4-57D3D89C3FA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3207189" y="4735079"/>
            <a:ext cx="3927675" cy="3505049"/>
          </a:xfrm>
          <a:prstGeom prst="rect">
            <a:avLst/>
          </a:prstGeom>
          <a:ln>
            <a:noFill/>
          </a:ln>
        </p:spPr>
      </p:pic>
      <p:sp>
        <p:nvSpPr>
          <p:cNvPr id="3" name="TextBox 3"/>
          <p:cNvSpPr txBox="1"/>
          <p:nvPr/>
        </p:nvSpPr>
        <p:spPr>
          <a:xfrm>
            <a:off x="2468863" y="431800"/>
            <a:ext cx="13456937" cy="1193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799"/>
              </a:lnSpc>
              <a:spcBef>
                <a:spcPct val="0"/>
              </a:spcBef>
            </a:pPr>
            <a:r>
              <a:rPr lang="en-US" sz="6999" b="1" dirty="0">
                <a:solidFill>
                  <a:srgbClr val="2828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Low Resolution Stage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877281" y="0"/>
            <a:ext cx="3088591" cy="10287000"/>
            <a:chOff x="0" y="0"/>
            <a:chExt cx="813456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3456" cy="2709333"/>
            </a:xfrm>
            <a:custGeom>
              <a:avLst/>
              <a:gdLst/>
              <a:ahLst/>
              <a:cxnLst/>
              <a:rect l="l" t="t" r="r" b="b"/>
              <a:pathLst>
                <a:path w="813456" h="2709333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EE3E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813456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2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820015" y="909632"/>
            <a:ext cx="1439285" cy="238136"/>
          </a:xfrm>
          <a:custGeom>
            <a:avLst/>
            <a:gdLst/>
            <a:ahLst/>
            <a:cxnLst/>
            <a:rect l="l" t="t" r="r" b="b"/>
            <a:pathLst>
              <a:path w="1439285" h="238136">
                <a:moveTo>
                  <a:pt x="0" y="0"/>
                </a:moveTo>
                <a:lnTo>
                  <a:pt x="1439285" y="0"/>
                </a:lnTo>
                <a:lnTo>
                  <a:pt x="1439285" y="238136"/>
                </a:lnTo>
                <a:lnTo>
                  <a:pt x="0" y="2381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5400000">
            <a:off x="843214" y="435127"/>
            <a:ext cx="627792" cy="1450780"/>
          </a:xfrm>
          <a:custGeom>
            <a:avLst/>
            <a:gdLst/>
            <a:ahLst/>
            <a:cxnLst/>
            <a:rect l="l" t="t" r="r" b="b"/>
            <a:pathLst>
              <a:path w="627792" h="1450780">
                <a:moveTo>
                  <a:pt x="0" y="0"/>
                </a:moveTo>
                <a:lnTo>
                  <a:pt x="627793" y="0"/>
                </a:lnTo>
                <a:lnTo>
                  <a:pt x="627793" y="1450781"/>
                </a:lnTo>
                <a:lnTo>
                  <a:pt x="0" y="14507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5400000">
            <a:off x="16196494" y="8195494"/>
            <a:ext cx="642000" cy="1483613"/>
          </a:xfrm>
          <a:custGeom>
            <a:avLst/>
            <a:gdLst/>
            <a:ahLst/>
            <a:cxnLst/>
            <a:rect l="l" t="t" r="r" b="b"/>
            <a:pathLst>
              <a:path w="642000" h="1483613">
                <a:moveTo>
                  <a:pt x="0" y="0"/>
                </a:moveTo>
                <a:lnTo>
                  <a:pt x="641999" y="0"/>
                </a:lnTo>
                <a:lnTo>
                  <a:pt x="641999" y="1483613"/>
                </a:lnTo>
                <a:lnTo>
                  <a:pt x="0" y="14836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0E17E0E-72B2-A60F-E014-63ACC01FC230}"/>
              </a:ext>
            </a:extLst>
          </p:cNvPr>
          <p:cNvGrpSpPr/>
          <p:nvPr/>
        </p:nvGrpSpPr>
        <p:grpSpPr>
          <a:xfrm>
            <a:off x="3048755" y="1790700"/>
            <a:ext cx="4876800" cy="7731724"/>
            <a:chOff x="2667000" y="1790700"/>
            <a:chExt cx="2832480" cy="4490640"/>
          </a:xfrm>
        </p:grpSpPr>
        <p:sp>
          <p:nvSpPr>
            <p:cNvPr id="7" name="CustomShape 4">
              <a:extLst>
                <a:ext uri="{FF2B5EF4-FFF2-40B4-BE49-F238E27FC236}">
                  <a16:creationId xmlns:a16="http://schemas.microsoft.com/office/drawing/2014/main" id="{271FFB8B-BE10-46F3-9A5D-D9198DF8DC5A}"/>
                </a:ext>
              </a:extLst>
            </p:cNvPr>
            <p:cNvSpPr/>
            <p:nvPr/>
          </p:nvSpPr>
          <p:spPr>
            <a:xfrm>
              <a:off x="2758440" y="2951340"/>
              <a:ext cx="2466720" cy="1278000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Stage 1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Low Resolution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BB69CBD2-0E8A-02A3-A8EC-45087E9E9CAC}"/>
                </a:ext>
              </a:extLst>
            </p:cNvPr>
            <p:cNvSpPr/>
            <p:nvPr/>
          </p:nvSpPr>
          <p:spPr>
            <a:xfrm>
              <a:off x="2758440" y="4355340"/>
              <a:ext cx="2466720" cy="1278000"/>
            </a:xfrm>
            <a:prstGeom prst="rect">
              <a:avLst/>
            </a:prstGeom>
            <a:solidFill>
              <a:srgbClr val="CC66FF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Stage 2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High Resolution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2D06608E-47C2-B9F5-54BE-8DCA3BBF08E8}"/>
                </a:ext>
              </a:extLst>
            </p:cNvPr>
            <p:cNvSpPr/>
            <p:nvPr/>
          </p:nvSpPr>
          <p:spPr>
            <a:xfrm>
              <a:off x="2758440" y="2303340"/>
              <a:ext cx="2466720" cy="522000"/>
            </a:xfrm>
            <a:prstGeom prst="rect">
              <a:avLst/>
            </a:prstGeom>
            <a:solidFill>
              <a:srgbClr val="00FF66"/>
            </a:solidFill>
            <a:ln>
              <a:solidFill>
                <a:srgbClr val="11111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Input Preparation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CustomShape 7">
              <a:extLst>
                <a:ext uri="{FF2B5EF4-FFF2-40B4-BE49-F238E27FC236}">
                  <a16:creationId xmlns:a16="http://schemas.microsoft.com/office/drawing/2014/main" id="{D276BF31-32EF-8637-4632-30CD61270E67}"/>
                </a:ext>
              </a:extLst>
            </p:cNvPr>
            <p:cNvSpPr/>
            <p:nvPr/>
          </p:nvSpPr>
          <p:spPr>
            <a:xfrm>
              <a:off x="2758440" y="5759340"/>
              <a:ext cx="2466720" cy="522000"/>
            </a:xfrm>
            <a:prstGeom prst="rect">
              <a:avLst/>
            </a:prstGeom>
            <a:solidFill>
              <a:srgbClr val="FF6666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Outputs Analysis</a:t>
              </a:r>
              <a:endParaRPr lang="en-US" sz="3200" b="0" strike="noStrike" spc="-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CustomShape 8">
              <a:extLst>
                <a:ext uri="{FF2B5EF4-FFF2-40B4-BE49-F238E27FC236}">
                  <a16:creationId xmlns:a16="http://schemas.microsoft.com/office/drawing/2014/main" id="{45937B27-1CEC-6C45-D47C-077AD0BB81E7}"/>
                </a:ext>
              </a:extLst>
            </p:cNvPr>
            <p:cNvSpPr/>
            <p:nvPr/>
          </p:nvSpPr>
          <p:spPr>
            <a:xfrm>
              <a:off x="2667000" y="1790700"/>
              <a:ext cx="2832480" cy="400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Local Docking Protocol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CustomShape 5">
              <a:extLst>
                <a:ext uri="{FF2B5EF4-FFF2-40B4-BE49-F238E27FC236}">
                  <a16:creationId xmlns:a16="http://schemas.microsoft.com/office/drawing/2014/main" id="{D29B47E1-8E8F-5916-7E5E-FDD929BDB8B3}"/>
                </a:ext>
              </a:extLst>
            </p:cNvPr>
            <p:cNvSpPr/>
            <p:nvPr/>
          </p:nvSpPr>
          <p:spPr>
            <a:xfrm>
              <a:off x="2758440" y="4351057"/>
              <a:ext cx="2466720" cy="127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Stage 2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High Resolution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CustomShape 6">
              <a:extLst>
                <a:ext uri="{FF2B5EF4-FFF2-40B4-BE49-F238E27FC236}">
                  <a16:creationId xmlns:a16="http://schemas.microsoft.com/office/drawing/2014/main" id="{CD85270C-E984-5AC5-BED7-1D6BEBA73D55}"/>
                </a:ext>
              </a:extLst>
            </p:cNvPr>
            <p:cNvSpPr/>
            <p:nvPr/>
          </p:nvSpPr>
          <p:spPr>
            <a:xfrm>
              <a:off x="2758440" y="2299057"/>
              <a:ext cx="2466720" cy="52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11111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Input Preparation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CustomShape 7">
              <a:extLst>
                <a:ext uri="{FF2B5EF4-FFF2-40B4-BE49-F238E27FC236}">
                  <a16:creationId xmlns:a16="http://schemas.microsoft.com/office/drawing/2014/main" id="{B2CF0758-82A2-0943-D92A-239C32535DDC}"/>
                </a:ext>
              </a:extLst>
            </p:cNvPr>
            <p:cNvSpPr/>
            <p:nvPr/>
          </p:nvSpPr>
          <p:spPr>
            <a:xfrm>
              <a:off x="2758440" y="5755057"/>
              <a:ext cx="2466720" cy="52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Outputs Analysis</a:t>
              </a:r>
              <a:endParaRPr lang="en-US" sz="3200" b="0" strike="noStrike" spc="-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CustomShape 3">
            <a:extLst>
              <a:ext uri="{FF2B5EF4-FFF2-40B4-BE49-F238E27FC236}">
                <a16:creationId xmlns:a16="http://schemas.microsoft.com/office/drawing/2014/main" id="{C5A8E8CB-38E7-BE7B-B692-86C7A2D139F7}"/>
              </a:ext>
            </a:extLst>
          </p:cNvPr>
          <p:cNvSpPr/>
          <p:nvPr/>
        </p:nvSpPr>
        <p:spPr>
          <a:xfrm>
            <a:off x="8598674" y="8332027"/>
            <a:ext cx="7390763" cy="11830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FF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 low-resolution stage define</a:t>
            </a:r>
            <a:r>
              <a:rPr lang="en-US" sz="2400" b="1" spc="-1" dirty="0">
                <a:solidFill>
                  <a:srgbClr val="FF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</a:t>
            </a:r>
            <a:r>
              <a:rPr lang="en-US" sz="2400" b="1" strike="noStrike" spc="-1" dirty="0">
                <a:solidFill>
                  <a:srgbClr val="FF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the initial orientation of the docking partners.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stomShape 8">
            <a:extLst>
              <a:ext uri="{FF2B5EF4-FFF2-40B4-BE49-F238E27FC236}">
                <a16:creationId xmlns:a16="http://schemas.microsoft.com/office/drawing/2014/main" id="{03DF2B9F-4D3F-4DF0-CA0B-4EAF74A79CE7}"/>
              </a:ext>
            </a:extLst>
          </p:cNvPr>
          <p:cNvSpPr/>
          <p:nvPr/>
        </p:nvSpPr>
        <p:spPr>
          <a:xfrm>
            <a:off x="8448128" y="2054282"/>
            <a:ext cx="7541309" cy="400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Low Resolution Docking: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Centroid-mode / Coarse-grain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Side-chains are represented by spheres with similar properties (charge, size, ...).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In this stage, Rosetta attempts to find the rough orientation of the docking partners.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Advantages: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- Faster calculation time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Limitations: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- Lower accuracy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42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468863" y="431800"/>
            <a:ext cx="13456937" cy="1193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799"/>
              </a:lnSpc>
              <a:spcBef>
                <a:spcPct val="0"/>
              </a:spcBef>
            </a:pPr>
            <a:r>
              <a:rPr lang="en-US" sz="6999" b="1" dirty="0">
                <a:solidFill>
                  <a:srgbClr val="2828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High Resolution Stage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877281" y="0"/>
            <a:ext cx="3088591" cy="10287000"/>
            <a:chOff x="0" y="0"/>
            <a:chExt cx="813456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3456" cy="2709333"/>
            </a:xfrm>
            <a:custGeom>
              <a:avLst/>
              <a:gdLst/>
              <a:ahLst/>
              <a:cxnLst/>
              <a:rect l="l" t="t" r="r" b="b"/>
              <a:pathLst>
                <a:path w="813456" h="2709333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EE3E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813456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2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820015" y="909632"/>
            <a:ext cx="1439285" cy="238136"/>
          </a:xfrm>
          <a:custGeom>
            <a:avLst/>
            <a:gdLst/>
            <a:ahLst/>
            <a:cxnLst/>
            <a:rect l="l" t="t" r="r" b="b"/>
            <a:pathLst>
              <a:path w="1439285" h="238136">
                <a:moveTo>
                  <a:pt x="0" y="0"/>
                </a:moveTo>
                <a:lnTo>
                  <a:pt x="1439285" y="0"/>
                </a:lnTo>
                <a:lnTo>
                  <a:pt x="1439285" y="238136"/>
                </a:lnTo>
                <a:lnTo>
                  <a:pt x="0" y="238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5400000">
            <a:off x="843214" y="435127"/>
            <a:ext cx="627792" cy="1450780"/>
          </a:xfrm>
          <a:custGeom>
            <a:avLst/>
            <a:gdLst/>
            <a:ahLst/>
            <a:cxnLst/>
            <a:rect l="l" t="t" r="r" b="b"/>
            <a:pathLst>
              <a:path w="627792" h="1450780">
                <a:moveTo>
                  <a:pt x="0" y="0"/>
                </a:moveTo>
                <a:lnTo>
                  <a:pt x="627793" y="0"/>
                </a:lnTo>
                <a:lnTo>
                  <a:pt x="627793" y="1450781"/>
                </a:lnTo>
                <a:lnTo>
                  <a:pt x="0" y="14507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5400000">
            <a:off x="16196494" y="8195494"/>
            <a:ext cx="642000" cy="1483613"/>
          </a:xfrm>
          <a:custGeom>
            <a:avLst/>
            <a:gdLst/>
            <a:ahLst/>
            <a:cxnLst/>
            <a:rect l="l" t="t" r="r" b="b"/>
            <a:pathLst>
              <a:path w="642000" h="1483613">
                <a:moveTo>
                  <a:pt x="0" y="0"/>
                </a:moveTo>
                <a:lnTo>
                  <a:pt x="641999" y="0"/>
                </a:lnTo>
                <a:lnTo>
                  <a:pt x="641999" y="1483613"/>
                </a:lnTo>
                <a:lnTo>
                  <a:pt x="0" y="14836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2A679D-8D59-1D36-F9B3-7AB2FBE9D0E0}"/>
              </a:ext>
            </a:extLst>
          </p:cNvPr>
          <p:cNvGrpSpPr/>
          <p:nvPr/>
        </p:nvGrpSpPr>
        <p:grpSpPr>
          <a:xfrm>
            <a:off x="3048755" y="1790700"/>
            <a:ext cx="4876800" cy="7731724"/>
            <a:chOff x="2667000" y="1790700"/>
            <a:chExt cx="2832480" cy="4490640"/>
          </a:xfrm>
        </p:grpSpPr>
        <p:sp>
          <p:nvSpPr>
            <p:cNvPr id="7" name="CustomShape 4">
              <a:extLst>
                <a:ext uri="{FF2B5EF4-FFF2-40B4-BE49-F238E27FC236}">
                  <a16:creationId xmlns:a16="http://schemas.microsoft.com/office/drawing/2014/main" id="{98932501-70AE-B362-0946-F882EA680AA2}"/>
                </a:ext>
              </a:extLst>
            </p:cNvPr>
            <p:cNvSpPr/>
            <p:nvPr/>
          </p:nvSpPr>
          <p:spPr>
            <a:xfrm>
              <a:off x="2758440" y="2951340"/>
              <a:ext cx="2466720" cy="127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Stage 1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Low Resolution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FD503266-E992-E8DE-B91A-F501C65ED18B}"/>
                </a:ext>
              </a:extLst>
            </p:cNvPr>
            <p:cNvSpPr/>
            <p:nvPr/>
          </p:nvSpPr>
          <p:spPr>
            <a:xfrm>
              <a:off x="2758440" y="4355340"/>
              <a:ext cx="2466720" cy="1278000"/>
            </a:xfrm>
            <a:prstGeom prst="rect">
              <a:avLst/>
            </a:prstGeom>
            <a:solidFill>
              <a:srgbClr val="CC66FF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Stage 2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High Resolution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D4D20728-4FBD-BB01-1176-5376F7C6BDB3}"/>
                </a:ext>
              </a:extLst>
            </p:cNvPr>
            <p:cNvSpPr/>
            <p:nvPr/>
          </p:nvSpPr>
          <p:spPr>
            <a:xfrm>
              <a:off x="2758440" y="2303340"/>
              <a:ext cx="2466720" cy="52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11111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Input Preparation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CustomShape 7">
              <a:extLst>
                <a:ext uri="{FF2B5EF4-FFF2-40B4-BE49-F238E27FC236}">
                  <a16:creationId xmlns:a16="http://schemas.microsoft.com/office/drawing/2014/main" id="{CBEE2037-E637-7CCB-E1EA-0ADBED073EEB}"/>
                </a:ext>
              </a:extLst>
            </p:cNvPr>
            <p:cNvSpPr/>
            <p:nvPr/>
          </p:nvSpPr>
          <p:spPr>
            <a:xfrm>
              <a:off x="2758440" y="5759340"/>
              <a:ext cx="2466720" cy="52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Outputs Analysis</a:t>
              </a:r>
              <a:endParaRPr lang="en-US" sz="3200" b="0" strike="noStrike" spc="-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CustomShape 8">
              <a:extLst>
                <a:ext uri="{FF2B5EF4-FFF2-40B4-BE49-F238E27FC236}">
                  <a16:creationId xmlns:a16="http://schemas.microsoft.com/office/drawing/2014/main" id="{9E3C2B67-065A-CBEC-72BB-EE28185BD07D}"/>
                </a:ext>
              </a:extLst>
            </p:cNvPr>
            <p:cNvSpPr/>
            <p:nvPr/>
          </p:nvSpPr>
          <p:spPr>
            <a:xfrm>
              <a:off x="2667000" y="1790700"/>
              <a:ext cx="2832480" cy="400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Local Docking Protocol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CustomShape 3">
            <a:extLst>
              <a:ext uri="{FF2B5EF4-FFF2-40B4-BE49-F238E27FC236}">
                <a16:creationId xmlns:a16="http://schemas.microsoft.com/office/drawing/2014/main" id="{D4013FFC-D866-D90C-A66B-CF466CB97CB4}"/>
              </a:ext>
            </a:extLst>
          </p:cNvPr>
          <p:cNvSpPr/>
          <p:nvPr/>
        </p:nvSpPr>
        <p:spPr>
          <a:xfrm>
            <a:off x="8935970" y="8170958"/>
            <a:ext cx="6400800" cy="91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FF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The high resolution stage includes minimization and repacking.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8">
            <a:extLst>
              <a:ext uri="{FF2B5EF4-FFF2-40B4-BE49-F238E27FC236}">
                <a16:creationId xmlns:a16="http://schemas.microsoft.com/office/drawing/2014/main" id="{45C0AC8E-9825-9505-7B67-7754B827C170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13538139" y="4914900"/>
            <a:ext cx="3597263" cy="3057035"/>
          </a:xfrm>
          <a:prstGeom prst="rect">
            <a:avLst/>
          </a:prstGeom>
          <a:ln>
            <a:noFill/>
          </a:ln>
        </p:spPr>
      </p:pic>
      <p:sp>
        <p:nvSpPr>
          <p:cNvPr id="17" name="CustomShape 8">
            <a:extLst>
              <a:ext uri="{FF2B5EF4-FFF2-40B4-BE49-F238E27FC236}">
                <a16:creationId xmlns:a16="http://schemas.microsoft.com/office/drawing/2014/main" id="{0F7B1671-A61A-DC51-494F-40FCF9120F9F}"/>
              </a:ext>
            </a:extLst>
          </p:cNvPr>
          <p:cNvSpPr/>
          <p:nvPr/>
        </p:nvSpPr>
        <p:spPr>
          <a:xfrm>
            <a:off x="8305800" y="1943100"/>
            <a:ext cx="9077872" cy="53260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High Resolution Docking: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All-Atom / Full-Atom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Centroid residues are replaced with the side-chains atoms in unbound conformation.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Rotamers are tested and, if accepted, the complex is minimized and repacked.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Advantages: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- More accurate than centroid-mode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Limitations: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- Requires higher calculation time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46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468863" y="431800"/>
            <a:ext cx="13456937" cy="1193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799"/>
              </a:lnSpc>
              <a:spcBef>
                <a:spcPct val="0"/>
              </a:spcBef>
            </a:pPr>
            <a:r>
              <a:rPr lang="en-US" sz="6999" b="1" dirty="0">
                <a:solidFill>
                  <a:srgbClr val="2828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Docking Protocol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877281" y="0"/>
            <a:ext cx="3088591" cy="10287000"/>
            <a:chOff x="0" y="0"/>
            <a:chExt cx="813456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3456" cy="2709333"/>
            </a:xfrm>
            <a:custGeom>
              <a:avLst/>
              <a:gdLst/>
              <a:ahLst/>
              <a:cxnLst/>
              <a:rect l="l" t="t" r="r" b="b"/>
              <a:pathLst>
                <a:path w="813456" h="2709333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EE3E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813456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2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820015" y="909632"/>
            <a:ext cx="1439285" cy="238136"/>
          </a:xfrm>
          <a:custGeom>
            <a:avLst/>
            <a:gdLst/>
            <a:ahLst/>
            <a:cxnLst/>
            <a:rect l="l" t="t" r="r" b="b"/>
            <a:pathLst>
              <a:path w="1439285" h="238136">
                <a:moveTo>
                  <a:pt x="0" y="0"/>
                </a:moveTo>
                <a:lnTo>
                  <a:pt x="1439285" y="0"/>
                </a:lnTo>
                <a:lnTo>
                  <a:pt x="1439285" y="238136"/>
                </a:lnTo>
                <a:lnTo>
                  <a:pt x="0" y="238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5400000">
            <a:off x="843214" y="435127"/>
            <a:ext cx="627792" cy="1450780"/>
          </a:xfrm>
          <a:custGeom>
            <a:avLst/>
            <a:gdLst/>
            <a:ahLst/>
            <a:cxnLst/>
            <a:rect l="l" t="t" r="r" b="b"/>
            <a:pathLst>
              <a:path w="627792" h="1450780">
                <a:moveTo>
                  <a:pt x="0" y="0"/>
                </a:moveTo>
                <a:lnTo>
                  <a:pt x="627793" y="0"/>
                </a:lnTo>
                <a:lnTo>
                  <a:pt x="627793" y="1450781"/>
                </a:lnTo>
                <a:lnTo>
                  <a:pt x="0" y="14507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5400000">
            <a:off x="16196494" y="8195494"/>
            <a:ext cx="642000" cy="1483613"/>
          </a:xfrm>
          <a:custGeom>
            <a:avLst/>
            <a:gdLst/>
            <a:ahLst/>
            <a:cxnLst/>
            <a:rect l="l" t="t" r="r" b="b"/>
            <a:pathLst>
              <a:path w="642000" h="1483613">
                <a:moveTo>
                  <a:pt x="0" y="0"/>
                </a:moveTo>
                <a:lnTo>
                  <a:pt x="641999" y="0"/>
                </a:lnTo>
                <a:lnTo>
                  <a:pt x="641999" y="1483613"/>
                </a:lnTo>
                <a:lnTo>
                  <a:pt x="0" y="14836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22A161-B21C-C030-C62F-5BFBDB4A9246}"/>
              </a:ext>
            </a:extLst>
          </p:cNvPr>
          <p:cNvGrpSpPr/>
          <p:nvPr/>
        </p:nvGrpSpPr>
        <p:grpSpPr>
          <a:xfrm>
            <a:off x="3048755" y="1790700"/>
            <a:ext cx="4876800" cy="7731724"/>
            <a:chOff x="2667000" y="1790700"/>
            <a:chExt cx="2832480" cy="4490640"/>
          </a:xfrm>
        </p:grpSpPr>
        <p:sp>
          <p:nvSpPr>
            <p:cNvPr id="7" name="CustomShape 4">
              <a:extLst>
                <a:ext uri="{FF2B5EF4-FFF2-40B4-BE49-F238E27FC236}">
                  <a16:creationId xmlns:a16="http://schemas.microsoft.com/office/drawing/2014/main" id="{EA95AB15-C035-AB79-5E9B-D9A9F6B609B8}"/>
                </a:ext>
              </a:extLst>
            </p:cNvPr>
            <p:cNvSpPr/>
            <p:nvPr/>
          </p:nvSpPr>
          <p:spPr>
            <a:xfrm>
              <a:off x="2758440" y="2951340"/>
              <a:ext cx="2466720" cy="1278000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Stage 1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Low Resolution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BA2084DA-89EC-438A-01CC-9A0D5FFEB8B5}"/>
                </a:ext>
              </a:extLst>
            </p:cNvPr>
            <p:cNvSpPr/>
            <p:nvPr/>
          </p:nvSpPr>
          <p:spPr>
            <a:xfrm>
              <a:off x="2758440" y="4355340"/>
              <a:ext cx="2466720" cy="1278000"/>
            </a:xfrm>
            <a:prstGeom prst="rect">
              <a:avLst/>
            </a:prstGeom>
            <a:solidFill>
              <a:srgbClr val="CC66FF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Stage 2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High Resolution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40A13CC3-705C-3164-C824-AF053C13519F}"/>
                </a:ext>
              </a:extLst>
            </p:cNvPr>
            <p:cNvSpPr/>
            <p:nvPr/>
          </p:nvSpPr>
          <p:spPr>
            <a:xfrm>
              <a:off x="2758440" y="2303340"/>
              <a:ext cx="2466720" cy="52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11111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Input Preparation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CustomShape 7">
              <a:extLst>
                <a:ext uri="{FF2B5EF4-FFF2-40B4-BE49-F238E27FC236}">
                  <a16:creationId xmlns:a16="http://schemas.microsoft.com/office/drawing/2014/main" id="{42A68306-B4B1-A4AE-3C84-5409B474A4E5}"/>
                </a:ext>
              </a:extLst>
            </p:cNvPr>
            <p:cNvSpPr/>
            <p:nvPr/>
          </p:nvSpPr>
          <p:spPr>
            <a:xfrm>
              <a:off x="2758440" y="5759340"/>
              <a:ext cx="2466720" cy="52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3200" b="1" strike="noStrike" spc="-1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Outputs Analysis</a:t>
              </a:r>
              <a:endParaRPr lang="en-US" sz="3200" b="0" strike="noStrike" spc="-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CustomShape 8">
              <a:extLst>
                <a:ext uri="{FF2B5EF4-FFF2-40B4-BE49-F238E27FC236}">
                  <a16:creationId xmlns:a16="http://schemas.microsoft.com/office/drawing/2014/main" id="{9CD1DB61-8835-2D19-6F4B-3A0AB3956495}"/>
                </a:ext>
              </a:extLst>
            </p:cNvPr>
            <p:cNvSpPr/>
            <p:nvPr/>
          </p:nvSpPr>
          <p:spPr>
            <a:xfrm>
              <a:off x="2667000" y="1790700"/>
              <a:ext cx="2832480" cy="400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3200" b="1" strike="noStrike" spc="-1" dirty="0">
                  <a:solidFill>
                    <a:srgbClr val="000000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Local Docking Protocol</a:t>
              </a:r>
              <a:endParaRPr lang="en-US" sz="3200" b="0" strike="noStrike" spc="-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CustomShape 3">
            <a:extLst>
              <a:ext uri="{FF2B5EF4-FFF2-40B4-BE49-F238E27FC236}">
                <a16:creationId xmlns:a16="http://schemas.microsoft.com/office/drawing/2014/main" id="{4F62D769-79C4-540D-17B1-88857AFCAD60}"/>
              </a:ext>
            </a:extLst>
          </p:cNvPr>
          <p:cNvSpPr/>
          <p:nvPr/>
        </p:nvSpPr>
        <p:spPr>
          <a:xfrm>
            <a:off x="8286910" y="8990919"/>
            <a:ext cx="7582111" cy="91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FF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Rosetta performs multiple cycles for both the low- and the high-resolution stages.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ECF48010-8FCD-7187-8CF0-159C04F0AD78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9089994" y="1774404"/>
            <a:ext cx="6628112" cy="7131012"/>
          </a:xfrm>
          <a:prstGeom prst="rect">
            <a:avLst/>
          </a:prstGeom>
          <a:ln>
            <a:noFill/>
          </a:ln>
        </p:spPr>
      </p:pic>
      <p:sp>
        <p:nvSpPr>
          <p:cNvPr id="17" name="Line 8">
            <a:extLst>
              <a:ext uri="{FF2B5EF4-FFF2-40B4-BE49-F238E27FC236}">
                <a16:creationId xmlns:a16="http://schemas.microsoft.com/office/drawing/2014/main" id="{B81495DF-9AD4-A7E3-8D00-E3A3D046628A}"/>
              </a:ext>
            </a:extLst>
          </p:cNvPr>
          <p:cNvSpPr/>
          <p:nvPr/>
        </p:nvSpPr>
        <p:spPr>
          <a:xfrm flipV="1">
            <a:off x="7716608" y="3572083"/>
            <a:ext cx="1427392" cy="1301685"/>
          </a:xfrm>
          <a:prstGeom prst="line">
            <a:avLst/>
          </a:prstGeom>
          <a:ln w="5080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C5A6F311-1E32-E69E-5F96-C9040AC056E7}"/>
              </a:ext>
            </a:extLst>
          </p:cNvPr>
          <p:cNvSpPr/>
          <p:nvPr/>
        </p:nvSpPr>
        <p:spPr>
          <a:xfrm flipV="1">
            <a:off x="7625168" y="6820251"/>
            <a:ext cx="1464826" cy="380649"/>
          </a:xfrm>
          <a:prstGeom prst="line">
            <a:avLst/>
          </a:prstGeom>
          <a:ln w="5080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046da4d3-ba20-4986-879c-49e262eff745}" enabled="1" method="Standard" siteId="{9f693e63-5e9e-4ced-98a4-8ab28f9d0c2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1222</Words>
  <Application>Microsoft Office PowerPoint</Application>
  <PresentationFormat>Custom</PresentationFormat>
  <Paragraphs>197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Noto Sans Symbols</vt:lpstr>
      <vt:lpstr>Montserrat Bold</vt:lpstr>
      <vt:lpstr>Wingdings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Structural-Modeling-Workshop</dc:title>
  <cp:lastModifiedBy>Moretti, Rocco</cp:lastModifiedBy>
  <cp:revision>18</cp:revision>
  <dcterms:created xsi:type="dcterms:W3CDTF">2006-08-16T00:00:00Z</dcterms:created>
  <dcterms:modified xsi:type="dcterms:W3CDTF">2024-12-11T00:47:06Z</dcterms:modified>
  <dc:identifier>DAGUa_REJOg</dc:identifier>
</cp:coreProperties>
</file>