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2" r:id="rId5"/>
    <p:sldId id="259" r:id="rId6"/>
    <p:sldId id="278" r:id="rId7"/>
    <p:sldId id="263" r:id="rId8"/>
    <p:sldId id="282" r:id="rId9"/>
    <p:sldId id="268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1D8B7"/>
    <a:srgbClr val="A09D79"/>
    <a:srgbClr val="AD5C4D"/>
    <a:srgbClr val="543E35"/>
    <a:srgbClr val="637700"/>
    <a:srgbClr val="FFF4ED"/>
    <a:srgbClr val="5E6A76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830"/>
  </p:normalViewPr>
  <p:slideViewPr>
    <p:cSldViewPr snapToGrid="0">
      <p:cViewPr varScale="1">
        <p:scale>
          <a:sx n="82" d="100"/>
          <a:sy n="82" d="100"/>
        </p:scale>
        <p:origin x="470" y="9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11/24/2023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106" y="1503687"/>
            <a:ext cx="9144000" cy="2387600"/>
          </a:xfrm>
        </p:spPr>
        <p:txBody>
          <a:bodyPr/>
          <a:lstStyle/>
          <a:p>
            <a:r>
              <a:rPr lang="en-US" sz="6600" b="1" dirty="0" err="1"/>
              <a:t>Portofolio</a:t>
            </a:r>
            <a:r>
              <a:rPr lang="en-US" sz="6600" b="1" dirty="0"/>
              <a:t> web </a:t>
            </a:r>
            <a:r>
              <a:rPr lang="en-US" sz="6600" b="1" dirty="0" err="1"/>
              <a:t>desaigner</a:t>
            </a:r>
            <a:endParaRPr lang="en-US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106" y="3891287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b="1" dirty="0"/>
              <a:t>Nama : Rafi Risqillah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312" y="-1042883"/>
            <a:ext cx="8455962" cy="2085765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10000"/>
                  </a:schemeClr>
                </a:solidFill>
              </a:rPr>
              <a:t>Latar</a:t>
            </a:r>
            <a:r>
              <a:rPr lang="en-US" b="1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10000"/>
                  </a:schemeClr>
                </a:solidFill>
              </a:rPr>
              <a:t>Belakang</a:t>
            </a:r>
            <a:endParaRPr lang="en-US" b="1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1677" y="2617282"/>
            <a:ext cx="4572000" cy="4070729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Dengan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adanya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aplikasi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ini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saya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bisa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menunjukkan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karya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 –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karya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saya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 yang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pernah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saya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buat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 dan orang – orang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bisa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mengenal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saya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dengan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adanya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karya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saya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22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" b="24"/>
          <a:stretch/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Rafi </a:t>
            </a:r>
            <a:r>
              <a:rPr lang="en-US" dirty="0" err="1"/>
              <a:t>risqilah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25">
            <a:extLst>
              <a:ext uri="{FF2B5EF4-FFF2-40B4-BE49-F238E27FC236}">
                <a16:creationId xmlns:a16="http://schemas.microsoft.com/office/drawing/2014/main" id="{67201E8B-B687-2AF2-E889-2C2D412B68FD}"/>
              </a:ext>
            </a:extLst>
          </p:cNvPr>
          <p:cNvSpPr txBox="1">
            <a:spLocks/>
          </p:cNvSpPr>
          <p:nvPr/>
        </p:nvSpPr>
        <p:spPr>
          <a:xfrm>
            <a:off x="1353312" y="-478887"/>
            <a:ext cx="8455962" cy="20857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Latar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Belakang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itle 25">
            <a:extLst>
              <a:ext uri="{FF2B5EF4-FFF2-40B4-BE49-F238E27FC236}">
                <a16:creationId xmlns:a16="http://schemas.microsoft.com/office/drawing/2014/main" id="{93C726AB-0538-D9EE-4CB2-8D27D1B29121}"/>
              </a:ext>
            </a:extLst>
          </p:cNvPr>
          <p:cNvSpPr txBox="1">
            <a:spLocks/>
          </p:cNvSpPr>
          <p:nvPr/>
        </p:nvSpPr>
        <p:spPr>
          <a:xfrm>
            <a:off x="1353312" y="123733"/>
            <a:ext cx="8455962" cy="20857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Latar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Belakang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862" y="661852"/>
            <a:ext cx="9112276" cy="1773555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rgbClr val="000000"/>
                </a:solidFill>
              </a:rPr>
              <a:t>Sasaran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pemasaran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aplikasi</a:t>
            </a:r>
            <a:r>
              <a:rPr lang="en-US" b="1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1B6EB-0C80-C9C9-E060-3B725BC33AC1}"/>
              </a:ext>
            </a:extLst>
          </p:cNvPr>
          <p:cNvSpPr txBox="1"/>
          <p:nvPr/>
        </p:nvSpPr>
        <p:spPr>
          <a:xfrm>
            <a:off x="2995904" y="2789971"/>
            <a:ext cx="620019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Berlin Sans FB Demi" panose="020E0802020502020306" pitchFamily="34" charset="0"/>
              </a:rPr>
              <a:t>Untuk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Berlin Sans FB Demi" panose="020E0802020502020306" pitchFamily="34" charset="0"/>
              </a:rPr>
              <a:t> orang – orang yang </a:t>
            </a:r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Berlin Sans FB Demi" panose="020E0802020502020306" pitchFamily="34" charset="0"/>
              </a:rPr>
              <a:t>ingin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Berlin Sans FB Demi" panose="020E0802020502020306" pitchFamily="34" charset="0"/>
              </a:rPr>
              <a:t>melihat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Berlin Sans FB Demi" panose="020E0802020502020306" pitchFamily="34" charset="0"/>
              </a:rPr>
              <a:t>karya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Berlin Sans FB Demi" panose="020E0802020502020306" pitchFamily="34" charset="0"/>
              </a:rPr>
              <a:t> – </a:t>
            </a:r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Berlin Sans FB Demi" panose="020E0802020502020306" pitchFamily="34" charset="0"/>
              </a:rPr>
              <a:t>karya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Berlin Sans FB Demi" panose="020E0802020502020306" pitchFamily="34" charset="0"/>
              </a:rPr>
              <a:t>saya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Berlin Sans FB Demi" panose="020E0802020502020306" pitchFamily="34" charset="0"/>
              </a:rPr>
              <a:t>, dan </a:t>
            </a:r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Berlin Sans FB Demi" panose="020E0802020502020306" pitchFamily="34" charset="0"/>
              </a:rPr>
              <a:t>untuk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Berlin Sans FB Demi" panose="020E0802020502020306" pitchFamily="34" charset="0"/>
              </a:rPr>
              <a:t> Perusahaan – Perusahaan yang </a:t>
            </a:r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Berlin Sans FB Demi" panose="020E0802020502020306" pitchFamily="34" charset="0"/>
              </a:rPr>
              <a:t>ingin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Berlin Sans FB Demi" panose="020E0802020502020306" pitchFamily="34" charset="0"/>
              </a:rPr>
              <a:t>berkerja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Berlin Sans FB Demi" panose="020E0802020502020306" pitchFamily="34" charset="0"/>
              </a:rPr>
              <a:t>sama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Berlin Sans FB Demi" panose="020E0802020502020306" pitchFamily="34" charset="0"/>
              </a:rPr>
              <a:t>dengan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Berlin Sans FB Demi" panose="020E0802020502020306" pitchFamily="34" charset="0"/>
              </a:rPr>
              <a:t>saya</a:t>
            </a:r>
            <a:endParaRPr lang="en-US" sz="2800" dirty="0">
              <a:solidFill>
                <a:schemeClr val="tx1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Manfaat</a:t>
            </a:r>
            <a:r>
              <a:rPr lang="en-US" sz="4800" dirty="0"/>
              <a:t> dan </a:t>
            </a:r>
            <a:r>
              <a:rPr lang="en-US" sz="4800" dirty="0" err="1"/>
              <a:t>fungsi</a:t>
            </a:r>
            <a:r>
              <a:rPr lang="en-US" sz="4800" dirty="0"/>
              <a:t>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d-ID" b="0" i="0" dirty="0">
                <a:solidFill>
                  <a:schemeClr val="tx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1. Sebagai dokumentasi terhadap berbagai pekerjaan yang sudah pernah dilakukan. </a:t>
            </a:r>
            <a:endParaRPr lang="en-US" b="0" i="0" dirty="0">
              <a:solidFill>
                <a:schemeClr val="tx1">
                  <a:lumMod val="75000"/>
                </a:schemeClr>
              </a:solidFill>
              <a:effectLst/>
              <a:latin typeface="Arial Black" panose="020B0A04020102020204" pitchFamily="34" charset="0"/>
            </a:endParaRPr>
          </a:p>
          <a:p>
            <a:endParaRPr lang="en-US" b="0" i="0" dirty="0">
              <a:solidFill>
                <a:schemeClr val="tx1">
                  <a:lumMod val="75000"/>
                </a:schemeClr>
              </a:solidFill>
              <a:effectLst/>
              <a:latin typeface="Arial Black" panose="020B0A04020102020204" pitchFamily="34" charset="0"/>
            </a:endParaRPr>
          </a:p>
          <a:p>
            <a:r>
              <a:rPr lang="id-ID" b="0" i="0" dirty="0">
                <a:solidFill>
                  <a:schemeClr val="tx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2. Sebagai salah satu acuan dari prestasi ataupun pekerjaan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         </a:t>
            </a:r>
            <a:r>
              <a:rPr lang="id-ID" b="0" i="0" dirty="0">
                <a:solidFill>
                  <a:schemeClr val="tx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yang telah dilakukan oleh seseorang.</a:t>
            </a:r>
            <a:endParaRPr lang="en-US" b="0" i="0" dirty="0">
              <a:solidFill>
                <a:schemeClr val="tx1">
                  <a:lumMod val="75000"/>
                </a:schemeClr>
              </a:solidFill>
              <a:effectLst/>
              <a:latin typeface="Arial Black" panose="020B0A04020102020204" pitchFamily="34" charset="0"/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</a:p>
          <a:p>
            <a:r>
              <a:rPr lang="id-ID" b="0" i="0" dirty="0">
                <a:solidFill>
                  <a:schemeClr val="tx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3. Sebagai sumber informasi pengalaman kerja dengan hasil karya terbaik ataupun prestasi terbaik yang sudah pernah dicapai.</a:t>
            </a:r>
          </a:p>
          <a:p>
            <a:br>
              <a:rPr lang="id-ID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</a:b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FDBE1-8C88-4D39-6BA3-537373D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Rafi </a:t>
            </a:r>
            <a:r>
              <a:rPr lang="en-US" dirty="0" err="1"/>
              <a:t>risqilah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AB109-D696-F27C-BD95-5BEBCF3A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731829"/>
            <a:ext cx="9144000" cy="676656"/>
          </a:xfrm>
        </p:spPr>
        <p:txBody>
          <a:bodyPr/>
          <a:lstStyle/>
          <a:p>
            <a:r>
              <a:rPr lang="en-US" dirty="0"/>
              <a:t>Fitur – </a:t>
            </a:r>
            <a:r>
              <a:rPr lang="en-US" dirty="0" err="1"/>
              <a:t>fitur</a:t>
            </a:r>
            <a:r>
              <a:rPr lang="en-US" dirty="0"/>
              <a:t>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DE49E-7CC1-6704-5852-FAE992A0E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1.Home</a:t>
            </a:r>
          </a:p>
          <a:p>
            <a:r>
              <a:rPr lang="en-US" sz="2000" dirty="0">
                <a:latin typeface="+mj-lt"/>
              </a:rPr>
              <a:t>2.About Me</a:t>
            </a:r>
          </a:p>
          <a:p>
            <a:r>
              <a:rPr lang="en-US" sz="2000" dirty="0">
                <a:latin typeface="+mj-lt"/>
              </a:rPr>
              <a:t>3.My </a:t>
            </a:r>
            <a:r>
              <a:rPr lang="en-US" sz="2000" dirty="0" err="1">
                <a:latin typeface="+mj-lt"/>
              </a:rPr>
              <a:t>Portofolio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4.skils</a:t>
            </a:r>
          </a:p>
          <a:p>
            <a:r>
              <a:rPr lang="en-US" sz="2000" dirty="0">
                <a:latin typeface="+mj-lt"/>
              </a:rPr>
              <a:t>5.Contact&amp;Feedback</a:t>
            </a:r>
          </a:p>
        </p:txBody>
      </p:sp>
      <p:pic>
        <p:nvPicPr>
          <p:cNvPr id="8" name="Picture Placeholder 7" descr="Person harvesting lettuce from a garden">
            <a:extLst>
              <a:ext uri="{FF2B5EF4-FFF2-40B4-BE49-F238E27FC236}">
                <a16:creationId xmlns:a16="http://schemas.microsoft.com/office/drawing/2014/main" id="{71DAFD00-5660-EAA6-4DE3-83F373055A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2" r="32"/>
          <a:stretch>
            <a:fillRect/>
          </a:stretch>
        </p:blipFill>
        <p:spPr/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E3569-F451-360A-870F-C2F3992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D029-257A-C084-D723-B5E115AF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Rafi </a:t>
            </a:r>
            <a:r>
              <a:rPr lang="en-US" dirty="0" err="1"/>
              <a:t>risqilah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97A5-63AE-CFF2-701C-13C0448C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7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Kekurangan</a:t>
            </a:r>
            <a:r>
              <a:rPr lang="en-US" dirty="0"/>
              <a:t> &amp; </a:t>
            </a:r>
            <a:r>
              <a:rPr lang="en-US" dirty="0" err="1"/>
              <a:t>Kelebihan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3120251"/>
            <a:ext cx="8819855" cy="2110398"/>
          </a:xfrm>
        </p:spPr>
        <p:txBody>
          <a:bodyPr>
            <a:noAutofit/>
          </a:bodyPr>
          <a:lstStyle/>
          <a:p>
            <a:r>
              <a:rPr lang="en-US" sz="1200" dirty="0" err="1">
                <a:latin typeface="Arial Black" panose="020B0A04020102020204" pitchFamily="34" charset="0"/>
              </a:rPr>
              <a:t>Kekurangan</a:t>
            </a:r>
            <a:r>
              <a:rPr lang="en-US" sz="1200" dirty="0">
                <a:latin typeface="Arial Black" panose="020B0A04020102020204" pitchFamily="34" charset="0"/>
              </a:rPr>
              <a:t>:</a:t>
            </a:r>
          </a:p>
          <a:p>
            <a:r>
              <a:rPr lang="en-US" sz="1200" dirty="0">
                <a:latin typeface="Arial Black" panose="020B0A04020102020204" pitchFamily="34" charset="0"/>
              </a:rPr>
              <a:t>-</a:t>
            </a:r>
            <a:r>
              <a:rPr lang="en-US" sz="1200" dirty="0" err="1">
                <a:latin typeface="Arial Black" panose="020B0A04020102020204" pitchFamily="34" charset="0"/>
              </a:rPr>
              <a:t>Membutuhkan</a:t>
            </a:r>
            <a:r>
              <a:rPr lang="en-US" sz="1200" dirty="0">
                <a:latin typeface="Arial Black" panose="020B0A04020102020204" pitchFamily="34" charset="0"/>
              </a:rPr>
              <a:t> internet </a:t>
            </a:r>
          </a:p>
          <a:p>
            <a:r>
              <a:rPr lang="en-US" sz="1200" dirty="0">
                <a:latin typeface="Arial Black" panose="020B0A04020102020204" pitchFamily="34" charset="0"/>
              </a:rPr>
              <a:t>-</a:t>
            </a:r>
            <a:r>
              <a:rPr lang="en-US" sz="1200" dirty="0" err="1">
                <a:latin typeface="Arial Black" panose="020B0A04020102020204" pitchFamily="34" charset="0"/>
              </a:rPr>
              <a:t>Memiliki</a:t>
            </a:r>
            <a:r>
              <a:rPr lang="en-US" sz="1200" dirty="0">
                <a:latin typeface="Arial Black" panose="020B0A04020102020204" pitchFamily="34" charset="0"/>
              </a:rPr>
              <a:t>  </a:t>
            </a:r>
            <a:r>
              <a:rPr lang="en-US" sz="1200" dirty="0" err="1">
                <a:latin typeface="Arial Black" panose="020B0A04020102020204" pitchFamily="34" charset="0"/>
              </a:rPr>
              <a:t>fitur</a:t>
            </a:r>
            <a:r>
              <a:rPr lang="en-US" sz="1200" dirty="0">
                <a:latin typeface="Arial Black" panose="020B0A04020102020204" pitchFamily="34" charset="0"/>
              </a:rPr>
              <a:t> yang </a:t>
            </a:r>
            <a:r>
              <a:rPr lang="en-US" sz="1200" dirty="0" err="1">
                <a:latin typeface="Arial Black" panose="020B0A04020102020204" pitchFamily="34" charset="0"/>
              </a:rPr>
              <a:t>terbatas</a:t>
            </a:r>
            <a:r>
              <a:rPr lang="en-US" sz="1200" dirty="0">
                <a:latin typeface="Arial Black" panose="020B0A04020102020204" pitchFamily="34" charset="0"/>
              </a:rPr>
              <a:t> </a:t>
            </a:r>
          </a:p>
          <a:p>
            <a:endParaRPr lang="en-US" sz="1200" dirty="0">
              <a:latin typeface="Arial Black" panose="020B0A04020102020204" pitchFamily="34" charset="0"/>
            </a:endParaRPr>
          </a:p>
          <a:p>
            <a:endParaRPr lang="en-US" sz="1200" dirty="0">
              <a:latin typeface="Arial Black" panose="020B0A04020102020204" pitchFamily="34" charset="0"/>
            </a:endParaRPr>
          </a:p>
          <a:p>
            <a:r>
              <a:rPr lang="en-US" sz="1200" dirty="0" err="1">
                <a:latin typeface="Arial Black" panose="020B0A04020102020204" pitchFamily="34" charset="0"/>
              </a:rPr>
              <a:t>KelebihaN</a:t>
            </a:r>
            <a:r>
              <a:rPr lang="en-US" sz="1200" dirty="0">
                <a:latin typeface="Arial Black" panose="020B0A04020102020204" pitchFamily="34" charset="0"/>
              </a:rPr>
              <a:t>:</a:t>
            </a:r>
          </a:p>
          <a:p>
            <a:r>
              <a:rPr lang="en-US" sz="1200" dirty="0">
                <a:latin typeface="Arial Black" panose="020B0A04020102020204" pitchFamily="34" charset="0"/>
              </a:rPr>
              <a:t>-Web </a:t>
            </a:r>
            <a:r>
              <a:rPr lang="en-US" sz="1200" dirty="0" err="1">
                <a:latin typeface="Arial Black" panose="020B0A04020102020204" pitchFamily="34" charset="0"/>
              </a:rPr>
              <a:t>sudah</a:t>
            </a:r>
            <a:r>
              <a:rPr lang="en-US" sz="1200" dirty="0">
                <a:latin typeface="Arial Black" panose="020B0A04020102020204" pitchFamily="34" charset="0"/>
              </a:rPr>
              <a:t> responsive</a:t>
            </a:r>
          </a:p>
          <a:p>
            <a:r>
              <a:rPr lang="en-US" sz="1200" dirty="0">
                <a:latin typeface="Arial Black" panose="020B0A04020102020204" pitchFamily="34" charset="0"/>
              </a:rPr>
              <a:t>-Bisa </a:t>
            </a:r>
            <a:r>
              <a:rPr lang="en-US" sz="1200" dirty="0" err="1">
                <a:latin typeface="Arial Black" panose="020B0A04020102020204" pitchFamily="34" charset="0"/>
              </a:rPr>
              <a:t>melihat</a:t>
            </a:r>
            <a:r>
              <a:rPr lang="en-US" sz="1200" dirty="0">
                <a:latin typeface="Arial Black" panose="020B0A04020102020204" pitchFamily="34" charset="0"/>
              </a:rPr>
              <a:t> </a:t>
            </a:r>
            <a:r>
              <a:rPr lang="en-US" sz="1200" dirty="0" err="1">
                <a:latin typeface="Arial Black" panose="020B0A04020102020204" pitchFamily="34" charset="0"/>
              </a:rPr>
              <a:t>portofolio</a:t>
            </a:r>
            <a:r>
              <a:rPr lang="en-US" sz="1200" dirty="0">
                <a:latin typeface="Arial Black" panose="020B0A04020102020204" pitchFamily="34" charset="0"/>
              </a:rPr>
              <a:t> </a:t>
            </a:r>
            <a:r>
              <a:rPr lang="en-US" sz="1200" dirty="0" err="1">
                <a:latin typeface="Arial Black" panose="020B0A04020102020204" pitchFamily="34" charset="0"/>
              </a:rPr>
              <a:t>tanpa</a:t>
            </a:r>
            <a:r>
              <a:rPr lang="en-US" sz="1200" dirty="0">
                <a:latin typeface="Arial Black" panose="020B0A04020102020204" pitchFamily="34" charset="0"/>
              </a:rPr>
              <a:t> </a:t>
            </a:r>
            <a:r>
              <a:rPr lang="en-US" sz="1200" dirty="0" err="1">
                <a:latin typeface="Arial Black" panose="020B0A04020102020204" pitchFamily="34" charset="0"/>
              </a:rPr>
              <a:t>mendownload</a:t>
            </a:r>
            <a:r>
              <a:rPr lang="en-US" sz="1200" dirty="0">
                <a:latin typeface="Arial Black" panose="020B0A04020102020204" pitchFamily="34" charset="0"/>
              </a:rPr>
              <a:t>, </a:t>
            </a:r>
            <a:r>
              <a:rPr lang="en-US" sz="1200" dirty="0" err="1">
                <a:latin typeface="Arial Black" panose="020B0A04020102020204" pitchFamily="34" charset="0"/>
              </a:rPr>
              <a:t>hanya</a:t>
            </a:r>
            <a:r>
              <a:rPr lang="en-US" sz="1200" dirty="0">
                <a:latin typeface="Arial Black" panose="020B0A04020102020204" pitchFamily="34" charset="0"/>
              </a:rPr>
              <a:t> </a:t>
            </a:r>
            <a:r>
              <a:rPr lang="en-US" sz="1200" dirty="0" err="1">
                <a:latin typeface="Arial Black" panose="020B0A04020102020204" pitchFamily="34" charset="0"/>
              </a:rPr>
              <a:t>membutuhkan</a:t>
            </a:r>
            <a:r>
              <a:rPr lang="en-US" sz="1200" dirty="0">
                <a:latin typeface="Arial Black" panose="020B0A04020102020204" pitchFamily="34" charset="0"/>
              </a:rPr>
              <a:t> internet </a:t>
            </a:r>
          </a:p>
          <a:p>
            <a:endParaRPr lang="en-US" sz="1200" dirty="0">
              <a:latin typeface="Arial Black" panose="020B0A04020102020204" pitchFamily="34" charset="0"/>
            </a:endParaRPr>
          </a:p>
          <a:p>
            <a:endParaRPr lang="en-US" sz="1200" dirty="0">
              <a:latin typeface="Arial Black" panose="020B0A04020102020204" pitchFamily="34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Rafi </a:t>
            </a:r>
            <a:r>
              <a:rPr lang="en-US" dirty="0" err="1"/>
              <a:t>risqilah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0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AB109-D696-F27C-BD95-5BEBCF3A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216" y="174283"/>
            <a:ext cx="9144000" cy="688960"/>
          </a:xfrm>
        </p:spPr>
        <p:txBody>
          <a:bodyPr/>
          <a:lstStyle/>
          <a:p>
            <a:r>
              <a:rPr lang="en-US" dirty="0"/>
              <a:t>Flowchart </a:t>
            </a:r>
          </a:p>
        </p:txBody>
      </p:sp>
      <p:pic>
        <p:nvPicPr>
          <p:cNvPr id="8" name="Picture Placeholder 7" descr="Person harvesting lettuce from a garden">
            <a:extLst>
              <a:ext uri="{FF2B5EF4-FFF2-40B4-BE49-F238E27FC236}">
                <a16:creationId xmlns:a16="http://schemas.microsoft.com/office/drawing/2014/main" id="{71DAFD00-5660-EAA6-4DE3-83F373055A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2" r="32"/>
          <a:stretch>
            <a:fillRect/>
          </a:stretch>
        </p:blipFill>
        <p:spPr/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E3569-F451-360A-870F-C2F3992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D029-257A-C084-D723-B5E115AF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Rafi </a:t>
            </a:r>
            <a:r>
              <a:rPr lang="en-US" dirty="0" err="1"/>
              <a:t>risqilah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97A5-63AE-CFF2-701C-13C0448C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3C1CA3-0594-8A1C-9813-EAF4B8120378}"/>
              </a:ext>
            </a:extLst>
          </p:cNvPr>
          <p:cNvSpPr/>
          <p:nvPr/>
        </p:nvSpPr>
        <p:spPr>
          <a:xfrm>
            <a:off x="961297" y="408231"/>
            <a:ext cx="1057598" cy="22892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mulai</a:t>
            </a:r>
            <a:endParaRPr lang="en-US" sz="1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619496-DBCD-CAE5-21E5-5321A40D6611}"/>
              </a:ext>
            </a:extLst>
          </p:cNvPr>
          <p:cNvCxnSpPr>
            <a:cxnSpLocks/>
          </p:cNvCxnSpPr>
          <p:nvPr/>
        </p:nvCxnSpPr>
        <p:spPr>
          <a:xfrm>
            <a:off x="1490096" y="630007"/>
            <a:ext cx="0" cy="20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Predefined Process 14">
            <a:extLst>
              <a:ext uri="{FF2B5EF4-FFF2-40B4-BE49-F238E27FC236}">
                <a16:creationId xmlns:a16="http://schemas.microsoft.com/office/drawing/2014/main" id="{BB30B4E9-104B-8646-780A-36006C89E2EA}"/>
              </a:ext>
            </a:extLst>
          </p:cNvPr>
          <p:cNvSpPr/>
          <p:nvPr/>
        </p:nvSpPr>
        <p:spPr>
          <a:xfrm>
            <a:off x="556891" y="850931"/>
            <a:ext cx="1866409" cy="1569695"/>
          </a:xfrm>
          <a:prstGeom prst="flowChartPredefined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en-US" sz="1050" dirty="0" err="1">
                <a:solidFill>
                  <a:schemeClr val="tx1">
                    <a:lumMod val="50000"/>
                  </a:schemeClr>
                </a:solidFill>
              </a:rPr>
              <a:t>Dasboard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- home</a:t>
            </a:r>
          </a:p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- about me</a:t>
            </a:r>
          </a:p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- my </a:t>
            </a:r>
            <a:r>
              <a:rPr lang="en-US" sz="1050" dirty="0" err="1">
                <a:solidFill>
                  <a:schemeClr val="tx1">
                    <a:lumMod val="50000"/>
                  </a:schemeClr>
                </a:solidFill>
              </a:rPr>
              <a:t>potropolio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- </a:t>
            </a:r>
            <a:r>
              <a:rPr lang="en-US" sz="1050" dirty="0" err="1">
                <a:solidFill>
                  <a:schemeClr val="tx1">
                    <a:lumMod val="50000"/>
                  </a:schemeClr>
                </a:solidFill>
              </a:rPr>
              <a:t>skiils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- contact/feedback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7F121B-9740-572B-AE67-DABCB367DDF6}"/>
              </a:ext>
            </a:extLst>
          </p:cNvPr>
          <p:cNvCxnSpPr>
            <a:cxnSpLocks/>
          </p:cNvCxnSpPr>
          <p:nvPr/>
        </p:nvCxnSpPr>
        <p:spPr>
          <a:xfrm>
            <a:off x="1490096" y="2417113"/>
            <a:ext cx="0" cy="20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:a16="http://schemas.microsoft.com/office/drawing/2014/main" id="{A8A0AB9A-7BDF-6DD4-3CF1-77F12F9028B1}"/>
              </a:ext>
            </a:extLst>
          </p:cNvPr>
          <p:cNvSpPr/>
          <p:nvPr/>
        </p:nvSpPr>
        <p:spPr>
          <a:xfrm>
            <a:off x="957833" y="2637466"/>
            <a:ext cx="1138687" cy="258792"/>
          </a:xfrm>
          <a:prstGeom prst="diamon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home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185ABB21-08E9-A94B-CDD8-59A444BE1554}"/>
              </a:ext>
            </a:extLst>
          </p:cNvPr>
          <p:cNvSpPr/>
          <p:nvPr/>
        </p:nvSpPr>
        <p:spPr>
          <a:xfrm>
            <a:off x="983984" y="3027679"/>
            <a:ext cx="1138687" cy="258792"/>
          </a:xfrm>
          <a:prstGeom prst="diamon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About me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B8C2AB-3549-B33E-E431-60BD6AEA6FF0}"/>
              </a:ext>
            </a:extLst>
          </p:cNvPr>
          <p:cNvCxnSpPr>
            <a:cxnSpLocks/>
          </p:cNvCxnSpPr>
          <p:nvPr/>
        </p:nvCxnSpPr>
        <p:spPr>
          <a:xfrm flipH="1">
            <a:off x="1517434" y="2893208"/>
            <a:ext cx="1958" cy="16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73FC78-06FF-3AF4-3962-2426A06932F5}"/>
              </a:ext>
            </a:extLst>
          </p:cNvPr>
          <p:cNvCxnSpPr>
            <a:cxnSpLocks/>
          </p:cNvCxnSpPr>
          <p:nvPr/>
        </p:nvCxnSpPr>
        <p:spPr>
          <a:xfrm>
            <a:off x="1527176" y="3327878"/>
            <a:ext cx="0" cy="202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82F871-0443-12DB-40B3-0B60C9F24945}"/>
              </a:ext>
            </a:extLst>
          </p:cNvPr>
          <p:cNvCxnSpPr>
            <a:cxnSpLocks/>
          </p:cNvCxnSpPr>
          <p:nvPr/>
        </p:nvCxnSpPr>
        <p:spPr>
          <a:xfrm>
            <a:off x="2059439" y="2763794"/>
            <a:ext cx="612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id="{40280A74-FE19-11B8-B12D-25F5C5033703}"/>
              </a:ext>
            </a:extLst>
          </p:cNvPr>
          <p:cNvSpPr/>
          <p:nvPr/>
        </p:nvSpPr>
        <p:spPr>
          <a:xfrm>
            <a:off x="750161" y="3573572"/>
            <a:ext cx="1575802" cy="440465"/>
          </a:xfrm>
          <a:prstGeom prst="diamon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My </a:t>
            </a:r>
            <a:r>
              <a:rPr lang="en-US" sz="8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potropolio</a:t>
            </a:r>
            <a:endParaRPr lang="en-US" sz="8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938DA44A-9883-3583-94DF-07B9AF7E174D}"/>
              </a:ext>
            </a:extLst>
          </p:cNvPr>
          <p:cNvSpPr/>
          <p:nvPr/>
        </p:nvSpPr>
        <p:spPr>
          <a:xfrm>
            <a:off x="948090" y="4295795"/>
            <a:ext cx="1138687" cy="258792"/>
          </a:xfrm>
          <a:prstGeom prst="diamon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Skills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41D97ACF-0710-6A62-6690-CAA806162E27}"/>
              </a:ext>
            </a:extLst>
          </p:cNvPr>
          <p:cNvSpPr/>
          <p:nvPr/>
        </p:nvSpPr>
        <p:spPr>
          <a:xfrm>
            <a:off x="826455" y="4758182"/>
            <a:ext cx="1423214" cy="394379"/>
          </a:xfrm>
          <a:prstGeom prst="diamon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Contact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35B574-6DDD-3C8C-BE76-7ECC4C78D060}"/>
              </a:ext>
            </a:extLst>
          </p:cNvPr>
          <p:cNvCxnSpPr>
            <a:cxnSpLocks/>
          </p:cNvCxnSpPr>
          <p:nvPr/>
        </p:nvCxnSpPr>
        <p:spPr>
          <a:xfrm>
            <a:off x="1527176" y="4014037"/>
            <a:ext cx="0" cy="26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9ADCDE0-E121-7721-97EE-BFA2EC37FB35}"/>
              </a:ext>
            </a:extLst>
          </p:cNvPr>
          <p:cNvCxnSpPr>
            <a:cxnSpLocks/>
          </p:cNvCxnSpPr>
          <p:nvPr/>
        </p:nvCxnSpPr>
        <p:spPr>
          <a:xfrm flipH="1">
            <a:off x="1510755" y="4572341"/>
            <a:ext cx="6678" cy="18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BED7B45-2401-6CF2-548A-CD3217FC3070}"/>
              </a:ext>
            </a:extLst>
          </p:cNvPr>
          <p:cNvSpPr/>
          <p:nvPr/>
        </p:nvSpPr>
        <p:spPr>
          <a:xfrm>
            <a:off x="1100481" y="6030278"/>
            <a:ext cx="1057598" cy="22892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selesai</a:t>
            </a:r>
            <a:endParaRPr lang="en-US" sz="1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0177211-A4AB-FD40-14CB-594BE23F514A}"/>
              </a:ext>
            </a:extLst>
          </p:cNvPr>
          <p:cNvCxnSpPr>
            <a:cxnSpLocks/>
          </p:cNvCxnSpPr>
          <p:nvPr/>
        </p:nvCxnSpPr>
        <p:spPr>
          <a:xfrm>
            <a:off x="1526014" y="5166983"/>
            <a:ext cx="8246" cy="18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E808DB3-5964-6F41-ED87-283ED471092C}"/>
              </a:ext>
            </a:extLst>
          </p:cNvPr>
          <p:cNvCxnSpPr>
            <a:cxnSpLocks/>
          </p:cNvCxnSpPr>
          <p:nvPr/>
        </p:nvCxnSpPr>
        <p:spPr>
          <a:xfrm>
            <a:off x="2077495" y="3140387"/>
            <a:ext cx="631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567F7B-6806-7FD1-53F1-347B886B45FA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325963" y="3793805"/>
            <a:ext cx="508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5E29A4-D083-AD93-4BD6-D396C9E55938}"/>
              </a:ext>
            </a:extLst>
          </p:cNvPr>
          <p:cNvCxnSpPr>
            <a:cxnSpLocks/>
          </p:cNvCxnSpPr>
          <p:nvPr/>
        </p:nvCxnSpPr>
        <p:spPr>
          <a:xfrm>
            <a:off x="2085733" y="4426073"/>
            <a:ext cx="832904" cy="1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C26CA44-E3EB-BE09-E169-4B310F601331}"/>
              </a:ext>
            </a:extLst>
          </p:cNvPr>
          <p:cNvCxnSpPr>
            <a:cxnSpLocks/>
          </p:cNvCxnSpPr>
          <p:nvPr/>
        </p:nvCxnSpPr>
        <p:spPr>
          <a:xfrm>
            <a:off x="2234154" y="4955371"/>
            <a:ext cx="688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FDE8A8AE-EA5E-303C-807D-3B0E1534873F}"/>
              </a:ext>
            </a:extLst>
          </p:cNvPr>
          <p:cNvSpPr/>
          <p:nvPr/>
        </p:nvSpPr>
        <p:spPr>
          <a:xfrm>
            <a:off x="2682596" y="2586116"/>
            <a:ext cx="1171038" cy="341839"/>
          </a:xfrm>
          <a:prstGeom prst="parallelogram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Tampilkan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home</a:t>
            </a:r>
          </a:p>
        </p:txBody>
      </p:sp>
      <p:sp>
        <p:nvSpPr>
          <p:cNvPr id="50" name="Parallelogram 49">
            <a:extLst>
              <a:ext uri="{FF2B5EF4-FFF2-40B4-BE49-F238E27FC236}">
                <a16:creationId xmlns:a16="http://schemas.microsoft.com/office/drawing/2014/main" id="{2411820C-DB5B-33F3-5B73-662CCF519026}"/>
              </a:ext>
            </a:extLst>
          </p:cNvPr>
          <p:cNvSpPr/>
          <p:nvPr/>
        </p:nvSpPr>
        <p:spPr>
          <a:xfrm>
            <a:off x="2729477" y="3015820"/>
            <a:ext cx="1277632" cy="347378"/>
          </a:xfrm>
          <a:prstGeom prst="parallelogram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Tampilkan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about me</a:t>
            </a:r>
          </a:p>
        </p:txBody>
      </p:sp>
      <p:sp>
        <p:nvSpPr>
          <p:cNvPr id="51" name="Parallelogram 50">
            <a:extLst>
              <a:ext uri="{FF2B5EF4-FFF2-40B4-BE49-F238E27FC236}">
                <a16:creationId xmlns:a16="http://schemas.microsoft.com/office/drawing/2014/main" id="{6EA1DFC5-585C-76EB-32A6-2817F4589073}"/>
              </a:ext>
            </a:extLst>
          </p:cNvPr>
          <p:cNvSpPr/>
          <p:nvPr/>
        </p:nvSpPr>
        <p:spPr>
          <a:xfrm>
            <a:off x="2777082" y="3557265"/>
            <a:ext cx="1504221" cy="467549"/>
          </a:xfrm>
          <a:prstGeom prst="parallelogram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Tampilkan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my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potropolio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ECD9A11-DD5F-5DDC-8F82-B6BE5202B11F}"/>
              </a:ext>
            </a:extLst>
          </p:cNvPr>
          <p:cNvCxnSpPr>
            <a:cxnSpLocks/>
            <a:stCxn id="47" idx="2"/>
          </p:cNvCxnSpPr>
          <p:nvPr/>
        </p:nvCxnSpPr>
        <p:spPr>
          <a:xfrm flipH="1" flipV="1">
            <a:off x="2566144" y="1371498"/>
            <a:ext cx="1244760" cy="1385538"/>
          </a:xfrm>
          <a:prstGeom prst="bentConnector4">
            <a:avLst>
              <a:gd name="adj1" fmla="val -18365"/>
              <a:gd name="adj2" fmla="val 1007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E7EAF6D-A124-BFD6-EE5E-0FFA16692A7A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2655922" y="1424093"/>
            <a:ext cx="1307765" cy="1765416"/>
          </a:xfrm>
          <a:prstGeom prst="bentConnector4">
            <a:avLst>
              <a:gd name="adj1" fmla="val -15732"/>
              <a:gd name="adj2" fmla="val 999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1B33BFA7-82A8-B444-8E72-47F0056220C2}"/>
              </a:ext>
            </a:extLst>
          </p:cNvPr>
          <p:cNvSpPr/>
          <p:nvPr/>
        </p:nvSpPr>
        <p:spPr>
          <a:xfrm>
            <a:off x="2972844" y="4263081"/>
            <a:ext cx="1277632" cy="347378"/>
          </a:xfrm>
          <a:prstGeom prst="parallelogram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Tampilkan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skiils</a:t>
            </a:r>
            <a:endParaRPr lang="en-US" sz="1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5F12404-EC79-E9D8-B586-D044624EE2DA}"/>
              </a:ext>
            </a:extLst>
          </p:cNvPr>
          <p:cNvSpPr/>
          <p:nvPr/>
        </p:nvSpPr>
        <p:spPr>
          <a:xfrm>
            <a:off x="2992192" y="4792224"/>
            <a:ext cx="1234204" cy="459270"/>
          </a:xfrm>
          <a:prstGeom prst="parallelogram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Tampilkan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contact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BACBAEA-5E02-0C2F-EBF6-98A870C1511A}"/>
              </a:ext>
            </a:extLst>
          </p:cNvPr>
          <p:cNvCxnSpPr>
            <a:cxnSpLocks/>
            <a:stCxn id="51" idx="2"/>
          </p:cNvCxnSpPr>
          <p:nvPr/>
        </p:nvCxnSpPr>
        <p:spPr>
          <a:xfrm flipH="1" flipV="1">
            <a:off x="2644741" y="1690307"/>
            <a:ext cx="1578118" cy="2100733"/>
          </a:xfrm>
          <a:prstGeom prst="bentConnector4">
            <a:avLst>
              <a:gd name="adj1" fmla="val -14486"/>
              <a:gd name="adj2" fmla="val 1000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750F5A9-6351-4FB9-51B4-CECB05BCBC61}"/>
              </a:ext>
            </a:extLst>
          </p:cNvPr>
          <p:cNvSpPr txBox="1"/>
          <p:nvPr/>
        </p:nvSpPr>
        <p:spPr>
          <a:xfrm>
            <a:off x="2288938" y="4625714"/>
            <a:ext cx="3676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5C458-6BF4-C882-7911-149EF6978FC4}"/>
              </a:ext>
            </a:extLst>
          </p:cNvPr>
          <p:cNvSpPr txBox="1"/>
          <p:nvPr/>
        </p:nvSpPr>
        <p:spPr>
          <a:xfrm>
            <a:off x="2265373" y="4096469"/>
            <a:ext cx="3676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336122-6783-67EE-8E5E-154CDB413B21}"/>
              </a:ext>
            </a:extLst>
          </p:cNvPr>
          <p:cNvSpPr txBox="1"/>
          <p:nvPr/>
        </p:nvSpPr>
        <p:spPr>
          <a:xfrm>
            <a:off x="2249358" y="3466181"/>
            <a:ext cx="3676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05B450-2C23-1515-E40B-D980A4ABA70E}"/>
              </a:ext>
            </a:extLst>
          </p:cNvPr>
          <p:cNvSpPr txBox="1"/>
          <p:nvPr/>
        </p:nvSpPr>
        <p:spPr>
          <a:xfrm>
            <a:off x="2178781" y="2948248"/>
            <a:ext cx="3676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6991A0-D4D7-169F-E973-C15A73FB15DA}"/>
              </a:ext>
            </a:extLst>
          </p:cNvPr>
          <p:cNvSpPr txBox="1"/>
          <p:nvPr/>
        </p:nvSpPr>
        <p:spPr>
          <a:xfrm>
            <a:off x="2170659" y="2502951"/>
            <a:ext cx="3676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08AC47-808B-A385-2F39-96169B761A61}"/>
              </a:ext>
            </a:extLst>
          </p:cNvPr>
          <p:cNvSpPr txBox="1"/>
          <p:nvPr/>
        </p:nvSpPr>
        <p:spPr>
          <a:xfrm>
            <a:off x="715448" y="4610459"/>
            <a:ext cx="3676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92992F-4FB1-E31D-1A12-F1FB2673C0E5}"/>
              </a:ext>
            </a:extLst>
          </p:cNvPr>
          <p:cNvSpPr txBox="1"/>
          <p:nvPr/>
        </p:nvSpPr>
        <p:spPr>
          <a:xfrm>
            <a:off x="737633" y="5288108"/>
            <a:ext cx="3676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DD32ED-1725-F2B4-3390-651598CAC036}"/>
              </a:ext>
            </a:extLst>
          </p:cNvPr>
          <p:cNvSpPr txBox="1"/>
          <p:nvPr/>
        </p:nvSpPr>
        <p:spPr>
          <a:xfrm>
            <a:off x="750161" y="4115594"/>
            <a:ext cx="3676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61DFB8-DBDB-B181-B66B-44A3C915CA8F}"/>
              </a:ext>
            </a:extLst>
          </p:cNvPr>
          <p:cNvSpPr txBox="1"/>
          <p:nvPr/>
        </p:nvSpPr>
        <p:spPr>
          <a:xfrm>
            <a:off x="825450" y="3466535"/>
            <a:ext cx="3676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FED404-8B62-1FAC-6707-997960C9B620}"/>
              </a:ext>
            </a:extLst>
          </p:cNvPr>
          <p:cNvSpPr txBox="1"/>
          <p:nvPr/>
        </p:nvSpPr>
        <p:spPr>
          <a:xfrm>
            <a:off x="892706" y="2882266"/>
            <a:ext cx="3676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668529-8B9A-0ECA-29C4-5085F90F7829}"/>
              </a:ext>
            </a:extLst>
          </p:cNvPr>
          <p:cNvSpPr txBox="1"/>
          <p:nvPr/>
        </p:nvSpPr>
        <p:spPr>
          <a:xfrm>
            <a:off x="889997" y="2519548"/>
            <a:ext cx="3676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N</a:t>
            </a: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3AFEAFB6-966E-8499-E330-FFEAACF2A994}"/>
              </a:ext>
            </a:extLst>
          </p:cNvPr>
          <p:cNvSpPr/>
          <p:nvPr/>
        </p:nvSpPr>
        <p:spPr>
          <a:xfrm>
            <a:off x="2942317" y="5336633"/>
            <a:ext cx="1234204" cy="459270"/>
          </a:xfrm>
          <a:prstGeom prst="parallelogram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Tampilkan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feedback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ED478431-295E-064F-6710-A60D2F281432}"/>
              </a:ext>
            </a:extLst>
          </p:cNvPr>
          <p:cNvSpPr/>
          <p:nvPr/>
        </p:nvSpPr>
        <p:spPr>
          <a:xfrm>
            <a:off x="814407" y="5371668"/>
            <a:ext cx="1423214" cy="394379"/>
          </a:xfrm>
          <a:prstGeom prst="diamon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feedback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757EC1-77D6-0B13-A616-DBB3639EF259}"/>
              </a:ext>
            </a:extLst>
          </p:cNvPr>
          <p:cNvCxnSpPr>
            <a:cxnSpLocks/>
          </p:cNvCxnSpPr>
          <p:nvPr/>
        </p:nvCxnSpPr>
        <p:spPr>
          <a:xfrm>
            <a:off x="1549204" y="5781559"/>
            <a:ext cx="8246" cy="18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9EE7DA-518F-960B-55AA-D7B353957945}"/>
              </a:ext>
            </a:extLst>
          </p:cNvPr>
          <p:cNvCxnSpPr>
            <a:cxnSpLocks/>
          </p:cNvCxnSpPr>
          <p:nvPr/>
        </p:nvCxnSpPr>
        <p:spPr>
          <a:xfrm>
            <a:off x="2230259" y="5568857"/>
            <a:ext cx="688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0C5147D-CDD1-7FAA-0B13-E93ABE45AC10}"/>
              </a:ext>
            </a:extLst>
          </p:cNvPr>
          <p:cNvSpPr txBox="1"/>
          <p:nvPr/>
        </p:nvSpPr>
        <p:spPr>
          <a:xfrm>
            <a:off x="2362610" y="5292656"/>
            <a:ext cx="3676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Y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B382EE7-21A5-3FEB-8B83-375E03995AD2}"/>
              </a:ext>
            </a:extLst>
          </p:cNvPr>
          <p:cNvCxnSpPr>
            <a:cxnSpLocks/>
            <a:stCxn id="35" idx="2"/>
          </p:cNvCxnSpPr>
          <p:nvPr/>
        </p:nvCxnSpPr>
        <p:spPr>
          <a:xfrm flipH="1" flipV="1">
            <a:off x="2652527" y="1898344"/>
            <a:ext cx="1554527" cy="2538426"/>
          </a:xfrm>
          <a:prstGeom prst="bentConnector4">
            <a:avLst>
              <a:gd name="adj1" fmla="val -14705"/>
              <a:gd name="adj2" fmla="val 1001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D237AC5-9E44-0E66-AB04-1B5C7E03D62D}"/>
              </a:ext>
            </a:extLst>
          </p:cNvPr>
          <p:cNvCxnSpPr>
            <a:cxnSpLocks/>
            <a:stCxn id="36" idx="2"/>
          </p:cNvCxnSpPr>
          <p:nvPr/>
        </p:nvCxnSpPr>
        <p:spPr>
          <a:xfrm flipH="1" flipV="1">
            <a:off x="2661560" y="2007435"/>
            <a:ext cx="1507427" cy="3014424"/>
          </a:xfrm>
          <a:prstGeom prst="bentConnector4">
            <a:avLst>
              <a:gd name="adj1" fmla="val -15165"/>
              <a:gd name="adj2" fmla="val 1002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EAE8F4E-47A1-9970-224D-D20F254400AC}"/>
              </a:ext>
            </a:extLst>
          </p:cNvPr>
          <p:cNvCxnSpPr>
            <a:cxnSpLocks/>
            <a:stCxn id="17" idx="2"/>
          </p:cNvCxnSpPr>
          <p:nvPr/>
        </p:nvCxnSpPr>
        <p:spPr>
          <a:xfrm flipH="1" flipV="1">
            <a:off x="2740091" y="2081283"/>
            <a:ext cx="1379021" cy="3484985"/>
          </a:xfrm>
          <a:prstGeom prst="bentConnector4">
            <a:avLst>
              <a:gd name="adj1" fmla="val -16577"/>
              <a:gd name="adj2" fmla="val 1001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F17B665-7985-8502-22BE-B49107F614E9}"/>
              </a:ext>
            </a:extLst>
          </p:cNvPr>
          <p:cNvSpPr txBox="1"/>
          <p:nvPr/>
        </p:nvSpPr>
        <p:spPr>
          <a:xfrm>
            <a:off x="1009279" y="5781559"/>
            <a:ext cx="3676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418206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6752"/>
            <a:ext cx="9144000" cy="2387600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en-US" dirty="0"/>
              <a:t>Rafi </a:t>
            </a:r>
            <a:r>
              <a:rPr lang="en-US" dirty="0" err="1"/>
              <a:t>risqilah</a:t>
            </a:r>
            <a:endParaRPr lang="en-US" dirty="0"/>
          </a:p>
          <a:p>
            <a:r>
              <a:rPr lang="en-US" dirty="0" err="1"/>
              <a:t>instagram@risqilahrfi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{F7D13C9A-AD22-44B5-92C8-2F44C5A0B50A}tf11964407_win32</Template>
  <TotalTime>1234</TotalTime>
  <Words>248</Words>
  <Application>Microsoft Office PowerPoint</Application>
  <PresentationFormat>Widescreen</PresentationFormat>
  <Paragraphs>81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Arial</vt:lpstr>
      <vt:lpstr>Arial Black</vt:lpstr>
      <vt:lpstr>Berlin Sans FB Demi</vt:lpstr>
      <vt:lpstr>Calibri</vt:lpstr>
      <vt:lpstr>Courier New</vt:lpstr>
      <vt:lpstr>Gill Sans Nova</vt:lpstr>
      <vt:lpstr>Gill Sans Nova Light</vt:lpstr>
      <vt:lpstr>Sagona Book</vt:lpstr>
      <vt:lpstr>Office Theme</vt:lpstr>
      <vt:lpstr>Portofolio web desaigner</vt:lpstr>
      <vt:lpstr>Latar Belakang</vt:lpstr>
      <vt:lpstr>Sasaran pemasaran aplikasi </vt:lpstr>
      <vt:lpstr>Manfaat dan fungsi </vt:lpstr>
      <vt:lpstr>Fitur – fitur </vt:lpstr>
      <vt:lpstr>Kekurangan &amp; Kelebihan</vt:lpstr>
      <vt:lpstr>Flowchart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Portofolio web desaigner</dc:title>
  <dc:creator>Rafi Risqillah</dc:creator>
  <cp:lastModifiedBy>Rafi Risqillah</cp:lastModifiedBy>
  <cp:revision>17</cp:revision>
  <dcterms:created xsi:type="dcterms:W3CDTF">2023-11-14T01:13:40Z</dcterms:created>
  <dcterms:modified xsi:type="dcterms:W3CDTF">2023-11-24T10:24:54Z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