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3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61" r:id="rId15"/>
    <p:sldId id="292" r:id="rId16"/>
    <p:sldId id="293" r:id="rId17"/>
    <p:sldId id="262" r:id="rId18"/>
    <p:sldId id="294" r:id="rId19"/>
    <p:sldId id="263" r:id="rId20"/>
    <p:sldId id="264" r:id="rId21"/>
    <p:sldId id="265" r:id="rId22"/>
    <p:sldId id="272" r:id="rId23"/>
    <p:sldId id="271" r:id="rId24"/>
    <p:sldId id="27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74" r:id="rId33"/>
    <p:sldId id="275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Nuni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2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708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97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15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21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076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83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90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7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4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s.wikipedia.org/wiki/Universidad_Complutense_de_Madri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A9F336-B76E-4797-9319-73D9739FE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32191" y="1213056"/>
            <a:ext cx="2943116" cy="33600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BA466A5-6D9B-4F03-AEFA-FD352961B260}"/>
              </a:ext>
            </a:extLst>
          </p:cNvPr>
          <p:cNvSpPr txBox="1"/>
          <p:nvPr/>
        </p:nvSpPr>
        <p:spPr>
          <a:xfrm>
            <a:off x="6203749" y="11278921"/>
            <a:ext cx="105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4" tooltip="https://es.wikipedia.org/wiki/Universidad_Complutense_de_Madrid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5" tooltip="https://creativecommons.org/licenses/by-sa/3.0/"/>
              </a:rPr>
              <a:t>CC BY-SA</a:t>
            </a:r>
            <a:endParaRPr lang="es-ES" sz="9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2218414" y="609599"/>
            <a:ext cx="9059760" cy="72622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TRABAJO AUDITORÍA</a:t>
            </a:r>
            <a:endParaRPr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1534602" y="4450350"/>
            <a:ext cx="9743622" cy="67780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2100"/>
              </a:spcAft>
              <a:buNone/>
            </a:pPr>
            <a:r>
              <a:rPr lang="es-ES" dirty="0"/>
              <a:t>AUTORES:CARLA PEÑARRIETA,EVALD ALIN,ROCÍO GARCÍA , LAURA GONZÁLEZ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3C9C78-6FBA-4B11-ABE6-7BA44298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09325"/>
              </p:ext>
            </p:extLst>
          </p:nvPr>
        </p:nvGraphicFramePr>
        <p:xfrm>
          <a:off x="2230550" y="2394449"/>
          <a:ext cx="8128000" cy="135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“CONTROL DE VISITAS”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42930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Administrador (director general)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Nivel de seguridad: básico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2376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3C9C78-6FBA-4B11-ABE6-7BA44298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73725"/>
              </p:ext>
            </p:extLst>
          </p:nvPr>
        </p:nvGraphicFramePr>
        <p:xfrm>
          <a:off x="2230550" y="2394449"/>
          <a:ext cx="8128000" cy="1049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”VIDEOVIGILANCIA”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Administrador (director general)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Nivel de seguridad: básico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895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3C9C78-6FBA-4B11-ABE6-7BA44298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11156"/>
              </p:ext>
            </p:extLst>
          </p:nvPr>
        </p:nvGraphicFramePr>
        <p:xfrm>
          <a:off x="2230550" y="2394449"/>
          <a:ext cx="8128000" cy="135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”VIDEOVIGILANCIA CPD”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Fotogramas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5844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Administrador (director general)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Nivel de seguridad: básico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79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3C9C78-6FBA-4B11-ABE6-7BA44298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3069"/>
              </p:ext>
            </p:extLst>
          </p:nvPr>
        </p:nvGraphicFramePr>
        <p:xfrm>
          <a:off x="2230550" y="2394449"/>
          <a:ext cx="8128000" cy="135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”Historiales clínicos”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Datos salud de empleados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5844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Administrador (director general)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Nivel de seguridad: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1980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02075" y="618524"/>
            <a:ext cx="10076149" cy="69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CEB4A-C26E-46EC-BA42-A7B1307DFA7D}"/>
              </a:ext>
            </a:extLst>
          </p:cNvPr>
          <p:cNvSpPr txBox="1"/>
          <p:nvPr/>
        </p:nvSpPr>
        <p:spPr>
          <a:xfrm>
            <a:off x="1952090" y="1797978"/>
            <a:ext cx="4188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Políticas de seguridad y procedimientos: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8F3E036-827B-44A3-9D13-46F5F030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16940"/>
              </p:ext>
            </p:extLst>
          </p:nvPr>
        </p:nvGraphicFramePr>
        <p:xfrm>
          <a:off x="2230550" y="2394449"/>
          <a:ext cx="8128000" cy="257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</a:rPr>
                        <a:t>Políticas de seguridad y procedimientos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Registro de incidencias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42930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Copias de respaldo y recuperación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3001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Identificación y cifrado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8434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Ficheros temporales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Régimen de trabajo fuera de los locales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Traslado de la documentación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8127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Acceso de datos a través de telecomunicaciones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157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191801" y="618524"/>
            <a:ext cx="10086423" cy="87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 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CEB4A-C26E-46EC-BA42-A7B1307DFA7D}"/>
              </a:ext>
            </a:extLst>
          </p:cNvPr>
          <p:cNvSpPr txBox="1"/>
          <p:nvPr/>
        </p:nvSpPr>
        <p:spPr>
          <a:xfrm>
            <a:off x="1469205" y="1758147"/>
            <a:ext cx="746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Inventario, registro y entrada y salida de soportes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CB0E14-60A2-4BB7-B5A5-8E99B49C1178}"/>
              </a:ext>
            </a:extLst>
          </p:cNvPr>
          <p:cNvSpPr txBox="1"/>
          <p:nvPr/>
        </p:nvSpPr>
        <p:spPr>
          <a:xfrm>
            <a:off x="1469205" y="2483798"/>
            <a:ext cx="10582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2400" dirty="0"/>
              <a:t>Los soportes se identifican mediante el sistema de etiquetado interpuesto por la AEPD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2400" dirty="0"/>
          </a:p>
          <a:p>
            <a:pPr fontAlgn="base"/>
            <a:endParaRPr lang="es-E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2400" dirty="0"/>
              <a:t>Gestionados mediante formularios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fontAlgn="base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13268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43173" y="618524"/>
            <a:ext cx="10035052" cy="101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CEB4A-C26E-46EC-BA42-A7B1307DFA7D}"/>
              </a:ext>
            </a:extLst>
          </p:cNvPr>
          <p:cNvSpPr txBox="1"/>
          <p:nvPr/>
        </p:nvSpPr>
        <p:spPr>
          <a:xfrm>
            <a:off x="1469205" y="1758147"/>
            <a:ext cx="875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Registro de accesos e informes de revisión de los mismos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CB0E14-60A2-4BB7-B5A5-8E99B49C1178}"/>
              </a:ext>
            </a:extLst>
          </p:cNvPr>
          <p:cNvSpPr txBox="1"/>
          <p:nvPr/>
        </p:nvSpPr>
        <p:spPr>
          <a:xfrm>
            <a:off x="1469205" y="2483798"/>
            <a:ext cx="10582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2400" dirty="0"/>
              <a:t>Se registran de forma automática los accesos a los datos de los ficheros de nivel alto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2400" dirty="0"/>
          </a:p>
          <a:p>
            <a:pPr fontAlgn="base"/>
            <a:endParaRPr lang="es-E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2400" dirty="0"/>
              <a:t>El responsable de seguridad revisar al menos una vez cada 2 meses la información de control registrada y elaborará un informe anual de los mismos.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sz="1600" dirty="0"/>
          </a:p>
          <a:p>
            <a:pPr fontAlgn="base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6248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 idx="4294967295"/>
          </p:nvPr>
        </p:nvSpPr>
        <p:spPr>
          <a:xfrm>
            <a:off x="1442118" y="136989"/>
            <a:ext cx="90033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EVALUACIÓN DE PRUEBAS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15B8B5-4111-4C3B-ADB6-6564FEB1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5" y="1089061"/>
            <a:ext cx="11587430" cy="5279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D1288F-F524-4F0A-8D36-1425CFCE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9" y="1962059"/>
            <a:ext cx="11568701" cy="3891537"/>
          </a:xfrm>
          <a:prstGeom prst="rect">
            <a:avLst/>
          </a:prstGeom>
        </p:spPr>
      </p:pic>
      <p:sp>
        <p:nvSpPr>
          <p:cNvPr id="4" name="Google Shape;181;p21">
            <a:extLst>
              <a:ext uri="{FF2B5EF4-FFF2-40B4-BE49-F238E27FC236}">
                <a16:creationId xmlns:a16="http://schemas.microsoft.com/office/drawing/2014/main" id="{716F69AA-EF03-4450-8CA9-6FEAAEAC0DAD}"/>
              </a:ext>
            </a:extLst>
          </p:cNvPr>
          <p:cNvSpPr txBox="1">
            <a:spLocks/>
          </p:cNvSpPr>
          <p:nvPr/>
        </p:nvSpPr>
        <p:spPr>
          <a:xfrm>
            <a:off x="1359925" y="609600"/>
            <a:ext cx="90033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/>
              <a:t>EVALUACIÓN DE PRUEBAS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326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023885" y="251105"/>
            <a:ext cx="10364451" cy="113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EVALUACIÓN DE PRUEBAS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31C5C6-D23B-4FB9-9B72-BC3A71EB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46" y="1510301"/>
            <a:ext cx="10515390" cy="46572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dirty="0">
                <a:latin typeface="+mj-lt"/>
              </a:rPr>
              <a:t>EN CASO DE POSIBLES DEFICIENCIAS SE PROPONDRÁN SOLUCIONES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ES" dirty="0">
                <a:latin typeface="+mj-lt"/>
              </a:rPr>
              <a:t>MEJORA DE LAS MEDIDAS DE SEGURIDAD 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ES" dirty="0">
                <a:latin typeface="+mj-lt"/>
              </a:rPr>
              <a:t>RESPECTO LOS DATOS PERSONALES COMPROBACIÓN DE LO RECOGIDO EN EL TÍTULO VIII DEL REGLAMENTO DE DESARROLLO DE LA LEY ORGÁNICA 15/1999 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ES" dirty="0">
                <a:latin typeface="+mj-lt"/>
              </a:rPr>
              <a:t>CONCIENCIAR AL PERSONAL DE ASEGURAR LOS DATOS PERSONALES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SzPts val="2000"/>
              <a:buChar char="●"/>
            </a:pPr>
            <a:r>
              <a:rPr lang="es-ES" dirty="0">
                <a:latin typeface="+mj-lt"/>
              </a:rPr>
              <a:t>LA AUDITORÍA SE REALIZARÁ CADA 2 AÑOS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470991" y="618517"/>
            <a:ext cx="9807235" cy="73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/>
              <a:t>ADAPTACIÓN A  LA LOPD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384313" y="1351722"/>
            <a:ext cx="11529391" cy="488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/>
              <a:t>¿SE VAN A TRATAR (1) DATOS PERSONALES (2)? SÍ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SzPts val="2000"/>
              <a:buNone/>
            </a:pP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3840" y="1901307"/>
            <a:ext cx="6047691" cy="346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800665" y="618518"/>
            <a:ext cx="9477561" cy="78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ADAPTACIÓN LOPD</a:t>
            </a:r>
            <a:endParaRPr dirty="0"/>
          </a:p>
        </p:txBody>
      </p:sp>
      <p:pic>
        <p:nvPicPr>
          <p:cNvPr id="202" name="Google Shape;20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3035" y="1406770"/>
            <a:ext cx="7385538" cy="463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800665" y="618518"/>
            <a:ext cx="9477561" cy="78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ADAPTACIÓN LOPD</a:t>
            </a:r>
            <a:endParaRPr dirty="0"/>
          </a:p>
        </p:txBody>
      </p:sp>
      <p:pic>
        <p:nvPicPr>
          <p:cNvPr id="6" name="Google Shape;207;p25">
            <a:extLst>
              <a:ext uri="{FF2B5EF4-FFF2-40B4-BE49-F238E27FC236}">
                <a16:creationId xmlns:a16="http://schemas.microsoft.com/office/drawing/2014/main" id="{235A56F7-7562-4C6B-A380-4B36817340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902" y="1406770"/>
            <a:ext cx="7534275" cy="531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67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C3310-E72C-4680-BD02-98A741EA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01" cy="630722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pic>
        <p:nvPicPr>
          <p:cNvPr id="5" name="Google Shape;212;p26">
            <a:extLst>
              <a:ext uri="{FF2B5EF4-FFF2-40B4-BE49-F238E27FC236}">
                <a16:creationId xmlns:a16="http://schemas.microsoft.com/office/drawing/2014/main" id="{B2082258-7D21-4CD0-A2B7-26B471F96D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7006" y="1347303"/>
            <a:ext cx="7997935" cy="4892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65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C3310-E72C-4680-BD02-98A741EA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48" y="618517"/>
            <a:ext cx="10343227" cy="388350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53F21-37FB-4242-806A-EEFA09D8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624" y="1622067"/>
            <a:ext cx="8261406" cy="4874150"/>
          </a:xfrm>
        </p:spPr>
        <p:txBody>
          <a:bodyPr/>
          <a:lstStyle/>
          <a:p>
            <a:pPr marL="114300" indent="0">
              <a:buNone/>
            </a:pPr>
            <a:endParaRPr lang="es-ES" dirty="0"/>
          </a:p>
        </p:txBody>
      </p:sp>
      <p:pic>
        <p:nvPicPr>
          <p:cNvPr id="6" name="Google Shape;217;p27">
            <a:extLst>
              <a:ext uri="{FF2B5EF4-FFF2-40B4-BE49-F238E27FC236}">
                <a16:creationId xmlns:a16="http://schemas.microsoft.com/office/drawing/2014/main" id="{743293CC-5A6D-48BA-85F8-04A5486B1A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3384" y="1238640"/>
            <a:ext cx="8261406" cy="5246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46BD6-9569-400E-ABB9-BE3092EA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01" cy="803883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D746E-8DC6-4D87-AC9A-690B8F2D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2066925"/>
            <a:ext cx="9039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2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5ED8E-04E9-413F-A49C-CA20A2FA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203200"/>
            <a:ext cx="9490014" cy="356843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DA5C5B-21CD-48AD-B209-EBF6CE79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0" y="716703"/>
            <a:ext cx="7051516" cy="59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2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010D5-B467-46F9-B2CB-56968327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399" y="120677"/>
            <a:ext cx="10150415" cy="499083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DE4FBA-83D1-499F-92A9-35D40EBD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92" y="887730"/>
            <a:ext cx="77247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5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A0C54-991E-473A-A18B-20F453FF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25" y="445797"/>
            <a:ext cx="10364350" cy="377163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7F894D-AFCB-4850-8CEF-563440D3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894080"/>
            <a:ext cx="8886250" cy="57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98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E39C9-9D1D-4AE4-B375-4C666F2B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01" cy="346683"/>
          </a:xfrm>
        </p:spPr>
        <p:txBody>
          <a:bodyPr/>
          <a:lstStyle/>
          <a:p>
            <a:r>
              <a:rPr lang="es-ES" dirty="0"/>
              <a:t>ADAPTACIÓN A LOPD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7BB1F9-9DC5-4789-8AD0-F46F87B8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02" y="1125537"/>
            <a:ext cx="92106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1177825" y="618523"/>
            <a:ext cx="101004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/>
              <a:t>ALCANCE DE AUDITORÍA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332450" y="1994075"/>
            <a:ext cx="11692800" cy="3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dirty="0">
                <a:latin typeface="+mj-lt"/>
              </a:rPr>
              <a:t>COMPROBAR LAS MEDIDAS Y VERIFICACIÓN DE LAS NORMATIVAS SEGÚN LO ESTABLECIDO EN LA RGPD</a:t>
            </a:r>
            <a:endParaRPr dirty="0">
              <a:latin typeface="+mj-lt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dirty="0">
                <a:latin typeface="+mj-lt"/>
              </a:rPr>
              <a:t>ADEMÁS SE APORTARÁN MEDIDAS , OBSERVACIONES Y PROPUESTAS PARA SU CORRECTA ADECUACIÓN</a:t>
            </a:r>
            <a:endParaRPr dirty="0">
              <a:latin typeface="+mj-lt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SzPts val="2000"/>
              <a:buNone/>
            </a:pPr>
            <a:endParaRPr dirty="0"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10" y="3752719"/>
            <a:ext cx="115157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F8335-C2C8-4092-84A9-47919C2D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05877" y="284480"/>
            <a:ext cx="10073898" cy="394997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46A7F-BF43-4F51-8489-DD2FBC44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7" y="685800"/>
            <a:ext cx="9153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40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3209E-74E2-420D-98CA-E9862D4E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618517"/>
            <a:ext cx="10404415" cy="306043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E47366-5287-4A02-9E74-FD374518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02474"/>
            <a:ext cx="9144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C3310-E72C-4680-BD02-98A741EA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01" cy="630722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53F21-37FB-4242-806A-EEFA09D8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624" y="1622067"/>
            <a:ext cx="8261406" cy="4874150"/>
          </a:xfrm>
        </p:spPr>
        <p:txBody>
          <a:bodyPr/>
          <a:lstStyle/>
          <a:p>
            <a:pPr marL="114300" indent="0">
              <a:buNone/>
            </a:pPr>
            <a:endParaRPr lang="es-ES" dirty="0"/>
          </a:p>
        </p:txBody>
      </p:sp>
      <p:pic>
        <p:nvPicPr>
          <p:cNvPr id="5" name="Google Shape;222;p28">
            <a:extLst>
              <a:ext uri="{FF2B5EF4-FFF2-40B4-BE49-F238E27FC236}">
                <a16:creationId xmlns:a16="http://schemas.microsoft.com/office/drawing/2014/main" id="{12F045EF-2C17-49D2-A407-9FF8F08B5A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7624" y="1622068"/>
            <a:ext cx="5869740" cy="487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692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C3310-E72C-4680-BD02-98A741EA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54" y="618517"/>
            <a:ext cx="10035121" cy="208861"/>
          </a:xfrm>
        </p:spPr>
        <p:txBody>
          <a:bodyPr/>
          <a:lstStyle/>
          <a:p>
            <a:r>
              <a:rPr lang="es-ES" dirty="0"/>
              <a:t>ADAPTACIÓN LOPD</a:t>
            </a:r>
          </a:p>
        </p:txBody>
      </p:sp>
      <p:pic>
        <p:nvPicPr>
          <p:cNvPr id="6" name="Google Shape;227;p29">
            <a:extLst>
              <a:ext uri="{FF2B5EF4-FFF2-40B4-BE49-F238E27FC236}">
                <a16:creationId xmlns:a16="http://schemas.microsoft.com/office/drawing/2014/main" id="{6D77D2C7-510C-4460-B85D-77AFC080BC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7624" y="1078787"/>
            <a:ext cx="7845287" cy="533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86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1396300" y="618523"/>
            <a:ext cx="98820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/>
              <a:t>PLANIFICACIÓN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598425" y="1652750"/>
            <a:ext cx="106791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dirty="0">
                <a:latin typeface="+mn-lt"/>
              </a:rPr>
              <a:t>HERRAMIENTAS UTILIZADAS Y TAREAS DESIGNADAS</a:t>
            </a:r>
            <a:endParaRPr dirty="0">
              <a:latin typeface="+mn-lt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SzPts val="2000"/>
              <a:buNone/>
            </a:pPr>
            <a:endParaRPr dirty="0"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840" y="2248134"/>
            <a:ext cx="89058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3C9C78-6FBA-4B11-ABE6-7BA44298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73729"/>
              </p:ext>
            </p:extLst>
          </p:nvPr>
        </p:nvGraphicFramePr>
        <p:xfrm>
          <a:off x="2230550" y="2394449"/>
          <a:ext cx="8128000" cy="257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“AYUDA A AUTONOMOS”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Nombre y apellidos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42930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3001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 err="1">
                          <a:solidFill>
                            <a:schemeClr val="bg2"/>
                          </a:solidFill>
                        </a:rPr>
                        <a:t>Nº</a:t>
                      </a:r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 Afiliación a la seguridad social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8434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Últimos 3 recibos abonados a la seguridad social como autónomos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Teléfono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Dirección completa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810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Fotografía reciente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874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3C9C78-6FBA-4B11-ABE6-7BA44298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86125"/>
              </p:ext>
            </p:extLst>
          </p:nvPr>
        </p:nvGraphicFramePr>
        <p:xfrm>
          <a:off x="2230550" y="2394449"/>
          <a:ext cx="8128000" cy="1963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“PROVEEDORES”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Teléfono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42930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3001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8434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Administrador (director general)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Nivel de seguridad: básico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3201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CBA0D87-BE06-45C4-A27E-F23506AB9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65770"/>
              </p:ext>
            </p:extLst>
          </p:nvPr>
        </p:nvGraphicFramePr>
        <p:xfrm>
          <a:off x="1829858" y="2569109"/>
          <a:ext cx="8128000" cy="165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“EMPLEADOS”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Nombre y apellidos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42930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3001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Administrador (director general)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Nivel de seguridad: básico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77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3C9C78-6FBA-4B11-ABE6-7BA44298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48583"/>
              </p:ext>
            </p:extLst>
          </p:nvPr>
        </p:nvGraphicFramePr>
        <p:xfrm>
          <a:off x="2230550" y="2394449"/>
          <a:ext cx="8128000" cy="1963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“NÓMINAS”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Nombre y apellidos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42930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3001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Grado de discapacidad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8434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Administrador (director general)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Nivel de seguridad: básico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567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10800" y="618523"/>
            <a:ext cx="9967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 dirty="0"/>
              <a:t>RECOLECCIÓN 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3C9C78-6FBA-4B11-ABE6-7BA44298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37459"/>
              </p:ext>
            </p:extLst>
          </p:nvPr>
        </p:nvGraphicFramePr>
        <p:xfrm>
          <a:off x="2230550" y="2394449"/>
          <a:ext cx="8128000" cy="135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24970992"/>
                    </a:ext>
                  </a:extLst>
                </a:gridCol>
              </a:tblGrid>
              <a:tr h="43960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Fichero “GESTIÓN ECONÓMICA ADMINISTRATIVA”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Datos administrativos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42930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Administrador (director general)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90318"/>
                  </a:ext>
                </a:extLst>
              </a:tr>
              <a:tr h="2679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2"/>
                          </a:solidFill>
                        </a:rPr>
                        <a:t>Nivel de seguridad: básico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6533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754D1B-BE96-406F-B3B2-4775159BEBC8}"/>
              </a:ext>
            </a:extLst>
          </p:cNvPr>
          <p:cNvSpPr txBox="1"/>
          <p:nvPr/>
        </p:nvSpPr>
        <p:spPr>
          <a:xfrm>
            <a:off x="2230550" y="1906609"/>
            <a:ext cx="464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Relación de ficheros, estructura y contenido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1924720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563</Words>
  <Application>Microsoft Office PowerPoint</Application>
  <PresentationFormat>Panorámica</PresentationFormat>
  <Paragraphs>126</Paragraphs>
  <Slides>33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Nunito</vt:lpstr>
      <vt:lpstr>Calibri</vt:lpstr>
      <vt:lpstr>Arial</vt:lpstr>
      <vt:lpstr>Twentieth Century</vt:lpstr>
      <vt:lpstr>Shift</vt:lpstr>
      <vt:lpstr>TRABAJO AUDITORÍA</vt:lpstr>
      <vt:lpstr>OBJETIVO</vt:lpstr>
      <vt:lpstr>ALCANCE DE AUDITORÍA</vt:lpstr>
      <vt:lpstr>PLANIFICACIÓN</vt:lpstr>
      <vt:lpstr>RECOLECCIÓN DE DATOS</vt:lpstr>
      <vt:lpstr>RECOLECCIÓN DE DATOS</vt:lpstr>
      <vt:lpstr>RECOLECCIÓN DE DATOS</vt:lpstr>
      <vt:lpstr>RECOLECCIÓN DE DATOS</vt:lpstr>
      <vt:lpstr>RECOLECCIÓN DE DATOS</vt:lpstr>
      <vt:lpstr>RECOLECCIÓN DE DATOS</vt:lpstr>
      <vt:lpstr>RECOLECCIÓN DE DATOS</vt:lpstr>
      <vt:lpstr>RECOLECCIÓN DE DATOS</vt:lpstr>
      <vt:lpstr>RECOLECCIÓN DE DATOS</vt:lpstr>
      <vt:lpstr>RECOLECCIÓN DE DATOS </vt:lpstr>
      <vt:lpstr>RECOLECCIÓN DE DATOS </vt:lpstr>
      <vt:lpstr>RECOLECCIÓN DE DATOS </vt:lpstr>
      <vt:lpstr>EVALUACIÓN DE PRUEBAS</vt:lpstr>
      <vt:lpstr>Presentación de PowerPoint</vt:lpstr>
      <vt:lpstr>EVALUACIÓN DE PRUEBAS</vt:lpstr>
      <vt:lpstr>ADAPTACIÓN A  LA LOPD</vt:lpstr>
      <vt:lpstr>ADAPTACIÓN LOPD</vt:lpstr>
      <vt:lpstr>ADAPTACIÓN LOPD</vt:lpstr>
      <vt:lpstr>ADAPTACIÓN LOPD</vt:lpstr>
      <vt:lpstr>ADAPTACIÓN LOPD</vt:lpstr>
      <vt:lpstr>ADAPTACIÓN LOPD</vt:lpstr>
      <vt:lpstr>ADAPTACIÓN LOPD</vt:lpstr>
      <vt:lpstr>ADAPTACIÓN LOPD</vt:lpstr>
      <vt:lpstr>ADAPTACIÓN LOPD</vt:lpstr>
      <vt:lpstr>ADAPTACIÓN A LOPD</vt:lpstr>
      <vt:lpstr>ADAPTACIÓN LOPD</vt:lpstr>
      <vt:lpstr>ADAPTACIÓN LOPD</vt:lpstr>
      <vt:lpstr>ADAPTACIÓN LOPD</vt:lpstr>
      <vt:lpstr>ADAPTACIÓN LOPD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AUDITORÍA</dc:title>
  <cp:lastModifiedBy>Carla Peñarrieta Uribe</cp:lastModifiedBy>
  <cp:revision>10</cp:revision>
  <dcterms:modified xsi:type="dcterms:W3CDTF">2019-05-07T17:59:10Z</dcterms:modified>
</cp:coreProperties>
</file>