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4"/>
  </p:sldMasterIdLst>
  <p:notesMasterIdLst>
    <p:notesMasterId r:id="rId34"/>
  </p:notesMasterIdLst>
  <p:sldIdLst>
    <p:sldId id="256" r:id="rId5"/>
    <p:sldId id="257" r:id="rId6"/>
    <p:sldId id="262" r:id="rId7"/>
    <p:sldId id="271" r:id="rId8"/>
    <p:sldId id="274" r:id="rId9"/>
    <p:sldId id="258" r:id="rId10"/>
    <p:sldId id="270" r:id="rId11"/>
    <p:sldId id="276" r:id="rId12"/>
    <p:sldId id="259" r:id="rId13"/>
    <p:sldId id="263" r:id="rId14"/>
    <p:sldId id="264" r:id="rId15"/>
    <p:sldId id="265" r:id="rId16"/>
    <p:sldId id="266" r:id="rId17"/>
    <p:sldId id="267" r:id="rId18"/>
    <p:sldId id="268" r:id="rId19"/>
    <p:sldId id="269" r:id="rId20"/>
    <p:sldId id="260" r:id="rId21"/>
    <p:sldId id="277" r:id="rId22"/>
    <p:sldId id="284" r:id="rId23"/>
    <p:sldId id="283" r:id="rId24"/>
    <p:sldId id="278" r:id="rId25"/>
    <p:sldId id="279" r:id="rId26"/>
    <p:sldId id="282" r:id="rId27"/>
    <p:sldId id="280" r:id="rId28"/>
    <p:sldId id="285" r:id="rId29"/>
    <p:sldId id="261" r:id="rId30"/>
    <p:sldId id="272" r:id="rId31"/>
    <p:sldId id="273"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41F1D1-0BBF-49B9-BA40-58C8BC59486B}" v="10" dt="2019-06-04T19:19:01.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55C00-3938-43AE-8690-8C5308DF42FC}" type="datetimeFigureOut">
              <a:rPr lang="en-US"/>
              <a:t>6/5/2019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30C04-0EA8-4697-AE21-301DEAE02355}" type="slidenum">
              <a:rPr lang="en-US"/>
              <a:t>‹#›</a:t>
            </a:fld>
            <a:endParaRPr lang="en-US"/>
          </a:p>
        </p:txBody>
      </p:sp>
    </p:spTree>
    <p:extLst>
      <p:ext uri="{BB962C8B-B14F-4D97-AF65-F5344CB8AC3E}">
        <p14:creationId xmlns:p14="http://schemas.microsoft.com/office/powerpoint/2010/main" val="1331749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Changes are made to a single layer, without affecting any other layers </a:t>
            </a:r>
            <a:r>
              <a:rPr lang="en-US"/>
              <a:t>Key Concepts</a:t>
            </a:r>
          </a:p>
          <a:p>
            <a:r>
              <a:rPr lang="en-US"/>
              <a:t>Notice in Figure 1-2 that each of the layers in the architecture is marked as being closed. This is a very important concept in the layered architecture pattern. A closed layer means that as a request moves from layer to layer, it must go through the layer right below it to get to the next layer below that one. For example, a request originating from the presentation layer must first go through the business layer and then to the persistence layer before finally hitting the database layer. </a:t>
            </a:r>
            <a:endParaRPr lang="en-US">
              <a:cs typeface="Calibri"/>
            </a:endParaRPr>
          </a:p>
          <a:p>
            <a:r>
              <a:rPr lang="en-US"/>
              <a:t> </a:t>
            </a:r>
            <a:endParaRPr lang="en-US">
              <a:cs typeface="Calibri"/>
            </a:endParaRPr>
          </a:p>
          <a:p>
            <a:r>
              <a:rPr lang="en-US"/>
              <a:t>￼</a:t>
            </a:r>
            <a:endParaRPr lang="en-US">
              <a:cs typeface="Calibri"/>
            </a:endParaRPr>
          </a:p>
          <a:p>
            <a:r>
              <a:rPr lang="en-US"/>
              <a:t>Figure 1-2. Closed layers and request access</a:t>
            </a:r>
            <a:endParaRPr lang="en-US">
              <a:cs typeface="Calibri"/>
            </a:endParaRPr>
          </a:p>
          <a:p>
            <a:r>
              <a:rPr lang="en-US"/>
              <a:t>So why not allow the presentation layer direct access to either the persistence layer or database layer? After all, direct database access from the presentation layer is much faster than going through a bunch of unnecessary layers just to retrieve or save database information. The answer to this question lies in a key concept known as layers of isolation. </a:t>
            </a:r>
            <a:endParaRPr lang="en-US">
              <a:cs typeface="Calibri"/>
            </a:endParaRPr>
          </a:p>
          <a:p>
            <a:r>
              <a:rPr lang="en-US"/>
              <a:t> </a:t>
            </a:r>
            <a:endParaRPr lang="en-US">
              <a:cs typeface="Calibri"/>
            </a:endParaRPr>
          </a:p>
          <a:p>
            <a:r>
              <a:rPr lang="en-US"/>
              <a:t>The layers of isolation concept means that changes made in one layer of the architecture generally don’t impact or affect components in other layers: the change is isolated to the components within that layer, and possibly another associated layer (such as a persistence layer containing SQL). If you allow the presentation layer direct access to the persistence layer, then changes made to SQL within the persistence layer would impact both the business layer and the presentation layer, thereby producing a very tightly coupled application with lots of interdependencies between components. This type of architecture then becomes very hard and expensive to change.  </a:t>
            </a:r>
            <a:endParaRPr lang="en-US">
              <a:cs typeface="Calibri"/>
            </a:endParaRPr>
          </a:p>
          <a:p>
            <a:r>
              <a:rPr lang="en-US"/>
              <a:t>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6230C04-0EA8-4697-AE21-301DEAE02355}" type="slidenum">
              <a:rPr lang="en-US"/>
              <a:t>22</a:t>
            </a:fld>
            <a:endParaRPr lang="en-US"/>
          </a:p>
        </p:txBody>
      </p:sp>
    </p:spTree>
    <p:extLst>
      <p:ext uri="{BB962C8B-B14F-4D97-AF65-F5344CB8AC3E}">
        <p14:creationId xmlns:p14="http://schemas.microsoft.com/office/powerpoint/2010/main" val="267044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6230C04-0EA8-4697-AE21-301DEAE02355}" type="slidenum">
              <a:rPr lang="en-US"/>
              <a:t>23</a:t>
            </a:fld>
            <a:endParaRPr lang="en-US"/>
          </a:p>
        </p:txBody>
      </p:sp>
    </p:spTree>
    <p:extLst>
      <p:ext uri="{BB962C8B-B14F-4D97-AF65-F5344CB8AC3E}">
        <p14:creationId xmlns:p14="http://schemas.microsoft.com/office/powerpoint/2010/main" val="402979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Monoliths: this architecture tends toward creating large systems that do everything, rather than modular systems</a:t>
            </a:r>
          </a:p>
          <a:p>
            <a:r>
              <a:rPr lang="en-US">
                <a:cs typeface="Calibri"/>
              </a:rPr>
              <a:t>Sinkholes: Layers that simply pass a request through without any operations</a:t>
            </a:r>
          </a:p>
          <a:p>
            <a:r>
              <a:rPr lang="en-US">
                <a:cs typeface="Calibri"/>
              </a:rPr>
              <a:t>Scalability: Does not welcome change or growth, tends toward large, static systems</a:t>
            </a:r>
          </a:p>
          <a:p>
            <a:r>
              <a:rPr lang="en-US">
                <a:cs typeface="Calibri"/>
              </a:rPr>
              <a:t>Performance: passing through multiple layers, especially if multiple servers are involved, can significantly decrease performance.</a:t>
            </a:r>
          </a:p>
        </p:txBody>
      </p:sp>
      <p:sp>
        <p:nvSpPr>
          <p:cNvPr id="4" name="Slide Number Placeholder 3"/>
          <p:cNvSpPr>
            <a:spLocks noGrp="1"/>
          </p:cNvSpPr>
          <p:nvPr>
            <p:ph type="sldNum" sz="quarter" idx="5"/>
          </p:nvPr>
        </p:nvSpPr>
        <p:spPr/>
        <p:txBody>
          <a:bodyPr/>
          <a:lstStyle/>
          <a:p>
            <a:fld id="{16230C04-0EA8-4697-AE21-301DEAE02355}" type="slidenum">
              <a:rPr lang="en-US"/>
              <a:t>24</a:t>
            </a:fld>
            <a:endParaRPr lang="en-US"/>
          </a:p>
        </p:txBody>
      </p:sp>
    </p:spTree>
    <p:extLst>
      <p:ext uri="{BB962C8B-B14F-4D97-AF65-F5344CB8AC3E}">
        <p14:creationId xmlns:p14="http://schemas.microsoft.com/office/powerpoint/2010/main" val="18425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647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8085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47477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971439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0978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554514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19973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21186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8145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9201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5208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681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7624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5395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79264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0644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0041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46CE7D5-CF57-46EF-B807-FDD0502418D4}" type="datetimeFigureOut">
              <a:rPr lang="en-US" smtClean="0"/>
              <a:t>6/5/2019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617928326"/>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software-engineering-structure-charts/" TargetMode="External"/><Relationship Id="rId2" Type="http://schemas.openxmlformats.org/officeDocument/2006/relationships/hyperlink" Target="https://www.youtube.com/watch?v=QN2bjNplGlQ" TargetMode="External"/><Relationship Id="rId1" Type="http://schemas.openxmlformats.org/officeDocument/2006/relationships/slideLayout" Target="../slideLayouts/slideLayout2.xml"/><Relationship Id="rId5" Type="http://schemas.openxmlformats.org/officeDocument/2006/relationships/hyperlink" Target="https://www.w3computing.com/systemsanalysis/using-structure-charts-design-modular-systems/" TargetMode="External"/><Relationship Id="rId4" Type="http://schemas.openxmlformats.org/officeDocument/2006/relationships/hyperlink" Target="https://en.wikipedia.org/wiki/Structure_char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5" name="Group 7">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86" name="Straight Connector 8">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9">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Straight Connector 10">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9" name="Straight Connector 11">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0" name="Straight Connector 12">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1" name="Rectangle 14">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6">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03" name="Group 18">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04" name="Straight Connector 19">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5" name="Straight Connector 20">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6" name="Straight Connector 21">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7" name="Straight Connector 22">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08" name="Straight Connector 23">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09" name="Rectangle 25">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4090" y="628290"/>
            <a:ext cx="5459306" cy="5236713"/>
          </a:xfrm>
        </p:spPr>
        <p:txBody>
          <a:bodyPr vert="horz" lIns="91440" tIns="45720" rIns="91440" bIns="45720" rtlCol="0" anchor="ctr">
            <a:normAutofit/>
          </a:bodyPr>
          <a:lstStyle/>
          <a:p>
            <a:r>
              <a:rPr lang="en-US" sz="5400">
                <a:solidFill>
                  <a:srgbClr val="FFFFFF"/>
                </a:solidFill>
                <a:latin typeface="Times New Roman"/>
                <a:cs typeface="Times New Roman"/>
              </a:rPr>
              <a:t>Architecture</a:t>
            </a:r>
          </a:p>
        </p:txBody>
      </p:sp>
      <p:sp>
        <p:nvSpPr>
          <p:cNvPr id="3" name="Subtitle 2"/>
          <p:cNvSpPr>
            <a:spLocks noGrp="1"/>
          </p:cNvSpPr>
          <p:nvPr>
            <p:ph type="subTitle" idx="1"/>
          </p:nvPr>
        </p:nvSpPr>
        <p:spPr>
          <a:xfrm>
            <a:off x="7781761" y="887083"/>
            <a:ext cx="4754563" cy="5410200"/>
          </a:xfrm>
        </p:spPr>
        <p:txBody>
          <a:bodyPr vert="horz" lIns="91440" tIns="45720" rIns="91440" bIns="45720" rtlCol="0" anchor="ctr">
            <a:normAutofit/>
          </a:bodyPr>
          <a:lstStyle/>
          <a:p>
            <a:r>
              <a:rPr lang="en-US" sz="3500">
                <a:solidFill>
                  <a:srgbClr val="FFFFFF"/>
                </a:solidFill>
                <a:latin typeface="Times New Roman"/>
                <a:cs typeface="Times New Roman"/>
              </a:rPr>
              <a:t>Nimesh </a:t>
            </a:r>
            <a:r>
              <a:rPr lang="en-US" sz="3500" err="1">
                <a:solidFill>
                  <a:srgbClr val="FFFFFF"/>
                </a:solidFill>
                <a:latin typeface="Times New Roman"/>
                <a:cs typeface="Times New Roman"/>
              </a:rPr>
              <a:t>Subedi</a:t>
            </a:r>
            <a:endParaRPr lang="en-US" sz="3500">
              <a:solidFill>
                <a:srgbClr val="FFFFFF"/>
              </a:solidFill>
              <a:latin typeface="Times New Roman"/>
              <a:cs typeface="Times New Roman"/>
            </a:endParaRPr>
          </a:p>
          <a:p>
            <a:r>
              <a:rPr lang="en-US" sz="3500">
                <a:solidFill>
                  <a:srgbClr val="FFFFFF"/>
                </a:solidFill>
                <a:latin typeface="Times New Roman"/>
                <a:cs typeface="Times New Roman"/>
              </a:rPr>
              <a:t>Kwok Moon Ho</a:t>
            </a:r>
          </a:p>
          <a:p>
            <a:r>
              <a:rPr lang="en-US" sz="3500">
                <a:solidFill>
                  <a:srgbClr val="FFFFFF"/>
                </a:solidFill>
                <a:latin typeface="Times New Roman"/>
                <a:cs typeface="Times New Roman"/>
              </a:rPr>
              <a:t>Mario da Silva</a:t>
            </a:r>
          </a:p>
          <a:p>
            <a:pPr>
              <a:buClr>
                <a:srgbClr val="FFFFFF"/>
              </a:buClr>
            </a:pPr>
            <a:r>
              <a:rPr lang="en-US" sz="3500">
                <a:solidFill>
                  <a:srgbClr val="FFFFFF"/>
                </a:solidFill>
                <a:latin typeface="Times New Roman"/>
                <a:cs typeface="Times New Roman"/>
              </a:rPr>
              <a:t>Justen Neeley</a:t>
            </a:r>
            <a:endParaRPr lang="en-US"/>
          </a:p>
          <a:p>
            <a:r>
              <a:rPr lang="en-US" sz="3500">
                <a:solidFill>
                  <a:srgbClr val="FFFFFF"/>
                </a:solidFill>
                <a:latin typeface="Times New Roman"/>
                <a:cs typeface="Times New Roman"/>
              </a:rPr>
              <a:t>Lucas Freitas</a:t>
            </a:r>
          </a:p>
          <a:p>
            <a:r>
              <a:rPr lang="en-US" sz="3500">
                <a:solidFill>
                  <a:srgbClr val="FFFFFF"/>
                </a:solidFill>
                <a:latin typeface="Times New Roman"/>
                <a:cs typeface="Times New Roman"/>
              </a:rPr>
              <a:t>Heather Hanks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A0B0E1EB-F1CD-42B6-9746-CBEF95938134}"/>
              </a:ext>
            </a:extLst>
          </p:cNvPr>
          <p:cNvPicPr>
            <a:picLocks noChangeAspect="1"/>
          </p:cNvPicPr>
          <p:nvPr/>
        </p:nvPicPr>
        <p:blipFill>
          <a:blip r:embed="rId2"/>
          <a:stretch>
            <a:fillRect/>
          </a:stretch>
        </p:blipFill>
        <p:spPr>
          <a:xfrm>
            <a:off x="3921534" y="786117"/>
            <a:ext cx="4348932" cy="4956048"/>
          </a:xfrm>
          <a:custGeom>
            <a:avLst/>
            <a:gdLst>
              <a:gd name="connsiteX0" fmla="*/ 497480 w 10607040"/>
              <a:gd name="connsiteY0" fmla="*/ 0 h 4956048"/>
              <a:gd name="connsiteX1" fmla="*/ 10607040 w 10607040"/>
              <a:gd name="connsiteY1" fmla="*/ 0 h 4956048"/>
              <a:gd name="connsiteX2" fmla="*/ 10607040 w 10607040"/>
              <a:gd name="connsiteY2" fmla="*/ 4485407 h 4956048"/>
              <a:gd name="connsiteX3" fmla="*/ 10131692 w 10607040"/>
              <a:gd name="connsiteY3" fmla="*/ 4956048 h 4956048"/>
              <a:gd name="connsiteX4" fmla="*/ 0 w 10607040"/>
              <a:gd name="connsiteY4" fmla="*/ 4956048 h 4956048"/>
              <a:gd name="connsiteX5" fmla="*/ 0 w 10607040"/>
              <a:gd name="connsiteY5" fmla="*/ 492554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4279229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1CF976F3-F2AA-4CCF-AF85-FE8ECA492F56}"/>
              </a:ext>
            </a:extLst>
          </p:cNvPr>
          <p:cNvPicPr>
            <a:picLocks noChangeAspect="1"/>
          </p:cNvPicPr>
          <p:nvPr/>
        </p:nvPicPr>
        <p:blipFill>
          <a:blip r:embed="rId2"/>
          <a:stretch>
            <a:fillRect/>
          </a:stretch>
        </p:blipFill>
        <p:spPr>
          <a:xfrm>
            <a:off x="3480671" y="786117"/>
            <a:ext cx="5230657" cy="4956048"/>
          </a:xfrm>
          <a:custGeom>
            <a:avLst/>
            <a:gdLst>
              <a:gd name="connsiteX0" fmla="*/ 497480 w 10607040"/>
              <a:gd name="connsiteY0" fmla="*/ 0 h 4956048"/>
              <a:gd name="connsiteX1" fmla="*/ 10607040 w 10607040"/>
              <a:gd name="connsiteY1" fmla="*/ 0 h 4956048"/>
              <a:gd name="connsiteX2" fmla="*/ 10607040 w 10607040"/>
              <a:gd name="connsiteY2" fmla="*/ 4485407 h 4956048"/>
              <a:gd name="connsiteX3" fmla="*/ 10131692 w 10607040"/>
              <a:gd name="connsiteY3" fmla="*/ 4956048 h 4956048"/>
              <a:gd name="connsiteX4" fmla="*/ 0 w 10607040"/>
              <a:gd name="connsiteY4" fmla="*/ 4956048 h 4956048"/>
              <a:gd name="connsiteX5" fmla="*/ 0 w 10607040"/>
              <a:gd name="connsiteY5" fmla="*/ 492554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288610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409B4A69-911C-46F2-955D-2E626E812C62}"/>
              </a:ext>
            </a:extLst>
          </p:cNvPr>
          <p:cNvPicPr>
            <a:picLocks noGrp="1" noChangeAspect="1"/>
          </p:cNvPicPr>
          <p:nvPr>
            <p:ph idx="1"/>
          </p:nvPr>
        </p:nvPicPr>
        <p:blipFill>
          <a:blip r:embed="rId2"/>
          <a:stretch>
            <a:fillRect/>
          </a:stretch>
        </p:blipFill>
        <p:spPr>
          <a:xfrm>
            <a:off x="3487553" y="786117"/>
            <a:ext cx="5216893" cy="4956048"/>
          </a:xfrm>
          <a:custGeom>
            <a:avLst/>
            <a:gdLst>
              <a:gd name="connsiteX0" fmla="*/ 497480 w 10607040"/>
              <a:gd name="connsiteY0" fmla="*/ 0 h 4956048"/>
              <a:gd name="connsiteX1" fmla="*/ 10607040 w 10607040"/>
              <a:gd name="connsiteY1" fmla="*/ 0 h 4956048"/>
              <a:gd name="connsiteX2" fmla="*/ 10607040 w 10607040"/>
              <a:gd name="connsiteY2" fmla="*/ 4485407 h 4956048"/>
              <a:gd name="connsiteX3" fmla="*/ 10131692 w 10607040"/>
              <a:gd name="connsiteY3" fmla="*/ 4956048 h 4956048"/>
              <a:gd name="connsiteX4" fmla="*/ 0 w 10607040"/>
              <a:gd name="connsiteY4" fmla="*/ 4956048 h 4956048"/>
              <a:gd name="connsiteX5" fmla="*/ 0 w 10607040"/>
              <a:gd name="connsiteY5" fmla="*/ 492554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041837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DF6FB97-1298-4EF9-B902-C82F5E4D21CB}"/>
              </a:ext>
            </a:extLst>
          </p:cNvPr>
          <p:cNvPicPr>
            <a:picLocks noGrp="1" noChangeAspect="1"/>
          </p:cNvPicPr>
          <p:nvPr>
            <p:ph idx="1"/>
          </p:nvPr>
        </p:nvPicPr>
        <p:blipFill>
          <a:blip r:embed="rId2"/>
          <a:stretch>
            <a:fillRect/>
          </a:stretch>
        </p:blipFill>
        <p:spPr>
          <a:xfrm>
            <a:off x="3748072" y="786117"/>
            <a:ext cx="4695855" cy="4956048"/>
          </a:xfrm>
          <a:custGeom>
            <a:avLst/>
            <a:gdLst>
              <a:gd name="connsiteX0" fmla="*/ 497480 w 10607040"/>
              <a:gd name="connsiteY0" fmla="*/ 0 h 4956048"/>
              <a:gd name="connsiteX1" fmla="*/ 10607040 w 10607040"/>
              <a:gd name="connsiteY1" fmla="*/ 0 h 4956048"/>
              <a:gd name="connsiteX2" fmla="*/ 10607040 w 10607040"/>
              <a:gd name="connsiteY2" fmla="*/ 4485407 h 4956048"/>
              <a:gd name="connsiteX3" fmla="*/ 10131692 w 10607040"/>
              <a:gd name="connsiteY3" fmla="*/ 4956048 h 4956048"/>
              <a:gd name="connsiteX4" fmla="*/ 0 w 10607040"/>
              <a:gd name="connsiteY4" fmla="*/ 4956048 h 4956048"/>
              <a:gd name="connsiteX5" fmla="*/ 0 w 10607040"/>
              <a:gd name="connsiteY5" fmla="*/ 492554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6674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FE34EE98-77D0-4F7B-89FF-D67F69588B8C}"/>
              </a:ext>
            </a:extLst>
          </p:cNvPr>
          <p:cNvPicPr>
            <a:picLocks noGrp="1" noChangeAspect="1"/>
          </p:cNvPicPr>
          <p:nvPr>
            <p:ph idx="1"/>
          </p:nvPr>
        </p:nvPicPr>
        <p:blipFill>
          <a:blip r:embed="rId2"/>
          <a:stretch>
            <a:fillRect/>
          </a:stretch>
        </p:blipFill>
        <p:spPr>
          <a:xfrm>
            <a:off x="3865778" y="786117"/>
            <a:ext cx="4460443" cy="4956048"/>
          </a:xfrm>
          <a:custGeom>
            <a:avLst/>
            <a:gdLst>
              <a:gd name="connsiteX0" fmla="*/ 497480 w 10607040"/>
              <a:gd name="connsiteY0" fmla="*/ 0 h 4956048"/>
              <a:gd name="connsiteX1" fmla="*/ 10607040 w 10607040"/>
              <a:gd name="connsiteY1" fmla="*/ 0 h 4956048"/>
              <a:gd name="connsiteX2" fmla="*/ 10607040 w 10607040"/>
              <a:gd name="connsiteY2" fmla="*/ 4485407 h 4956048"/>
              <a:gd name="connsiteX3" fmla="*/ 10131692 w 10607040"/>
              <a:gd name="connsiteY3" fmla="*/ 4956048 h 4956048"/>
              <a:gd name="connsiteX4" fmla="*/ 0 w 10607040"/>
              <a:gd name="connsiteY4" fmla="*/ 4956048 h 4956048"/>
              <a:gd name="connsiteX5" fmla="*/ 0 w 10607040"/>
              <a:gd name="connsiteY5" fmla="*/ 492554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714129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E348BF3B-8348-45CF-8A13-5225AC90A6CC}"/>
              </a:ext>
            </a:extLst>
          </p:cNvPr>
          <p:cNvPicPr>
            <a:picLocks noGrp="1" noChangeAspect="1"/>
          </p:cNvPicPr>
          <p:nvPr>
            <p:ph idx="1"/>
          </p:nvPr>
        </p:nvPicPr>
        <p:blipFill>
          <a:blip r:embed="rId2"/>
          <a:stretch>
            <a:fillRect/>
          </a:stretch>
        </p:blipFill>
        <p:spPr>
          <a:xfrm>
            <a:off x="2016948" y="786117"/>
            <a:ext cx="8158104" cy="4956048"/>
          </a:xfrm>
          <a:custGeom>
            <a:avLst/>
            <a:gdLst>
              <a:gd name="connsiteX0" fmla="*/ 497480 w 10607040"/>
              <a:gd name="connsiteY0" fmla="*/ 0 h 4956048"/>
              <a:gd name="connsiteX1" fmla="*/ 10607040 w 10607040"/>
              <a:gd name="connsiteY1" fmla="*/ 0 h 4956048"/>
              <a:gd name="connsiteX2" fmla="*/ 10607040 w 10607040"/>
              <a:gd name="connsiteY2" fmla="*/ 4485407 h 4956048"/>
              <a:gd name="connsiteX3" fmla="*/ 10131692 w 10607040"/>
              <a:gd name="connsiteY3" fmla="*/ 4956048 h 4956048"/>
              <a:gd name="connsiteX4" fmla="*/ 0 w 10607040"/>
              <a:gd name="connsiteY4" fmla="*/ 4956048 h 4956048"/>
              <a:gd name="connsiteX5" fmla="*/ 0 w 10607040"/>
              <a:gd name="connsiteY5" fmla="*/ 492554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33361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0" name="Rectangle 29">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close up of a map&#10;&#10;Description generated with high confidence">
            <a:extLst>
              <a:ext uri="{FF2B5EF4-FFF2-40B4-BE49-F238E27FC236}">
                <a16:creationId xmlns:a16="http://schemas.microsoft.com/office/drawing/2014/main" id="{6FD6BDE5-1F89-4191-AC48-7243B3201396}"/>
              </a:ext>
            </a:extLst>
          </p:cNvPr>
          <p:cNvPicPr>
            <a:picLocks noGrp="1" noChangeAspect="1"/>
          </p:cNvPicPr>
          <p:nvPr>
            <p:ph idx="1"/>
          </p:nvPr>
        </p:nvPicPr>
        <p:blipFill>
          <a:blip r:embed="rId2"/>
          <a:stretch>
            <a:fillRect/>
          </a:stretch>
        </p:blipFill>
        <p:spPr>
          <a:xfrm>
            <a:off x="792480" y="824521"/>
            <a:ext cx="10607040" cy="4879239"/>
          </a:xfrm>
          <a:custGeom>
            <a:avLst/>
            <a:gdLst>
              <a:gd name="connsiteX0" fmla="*/ 497480 w 10607040"/>
              <a:gd name="connsiteY0" fmla="*/ 0 h 4956048"/>
              <a:gd name="connsiteX1" fmla="*/ 10607040 w 10607040"/>
              <a:gd name="connsiteY1" fmla="*/ 0 h 4956048"/>
              <a:gd name="connsiteX2" fmla="*/ 10607040 w 10607040"/>
              <a:gd name="connsiteY2" fmla="*/ 4485407 h 4956048"/>
              <a:gd name="connsiteX3" fmla="*/ 10131692 w 10607040"/>
              <a:gd name="connsiteY3" fmla="*/ 4956048 h 4956048"/>
              <a:gd name="connsiteX4" fmla="*/ 0 w 10607040"/>
              <a:gd name="connsiteY4" fmla="*/ 4956048 h 4956048"/>
              <a:gd name="connsiteX5" fmla="*/ 0 w 10607040"/>
              <a:gd name="connsiteY5" fmla="*/ 492554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790392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A2EB-6E02-48CA-8D2E-513D95700F68}"/>
              </a:ext>
            </a:extLst>
          </p:cNvPr>
          <p:cNvSpPr>
            <a:spLocks noGrp="1"/>
          </p:cNvSpPr>
          <p:nvPr>
            <p:ph type="title"/>
          </p:nvPr>
        </p:nvSpPr>
        <p:spPr>
          <a:xfrm>
            <a:off x="554816" y="375407"/>
            <a:ext cx="8534400" cy="1507067"/>
          </a:xfrm>
        </p:spPr>
        <p:txBody>
          <a:bodyPr>
            <a:normAutofit/>
          </a:bodyPr>
          <a:lstStyle/>
          <a:p>
            <a:r>
              <a:rPr lang="en-US" sz="5400">
                <a:latin typeface="Times New Roman"/>
                <a:cs typeface="Times New Roman"/>
              </a:rPr>
              <a:t>Layering</a:t>
            </a:r>
          </a:p>
        </p:txBody>
      </p:sp>
      <p:sp>
        <p:nvSpPr>
          <p:cNvPr id="3" name="Content Placeholder 2">
            <a:extLst>
              <a:ext uri="{FF2B5EF4-FFF2-40B4-BE49-F238E27FC236}">
                <a16:creationId xmlns:a16="http://schemas.microsoft.com/office/drawing/2014/main" id="{9C59A7B0-2134-49C5-8BF8-2D48EA90A7DB}"/>
              </a:ext>
            </a:extLst>
          </p:cNvPr>
          <p:cNvSpPr>
            <a:spLocks noGrp="1"/>
          </p:cNvSpPr>
          <p:nvPr>
            <p:ph idx="1"/>
          </p:nvPr>
        </p:nvSpPr>
        <p:spPr>
          <a:xfrm>
            <a:off x="554816" y="2583611"/>
            <a:ext cx="8534400" cy="3615267"/>
          </a:xfrm>
        </p:spPr>
        <p:txBody>
          <a:bodyPr>
            <a:normAutofit/>
          </a:bodyPr>
          <a:lstStyle/>
          <a:p>
            <a:r>
              <a:rPr lang="en-US" sz="3200">
                <a:solidFill>
                  <a:schemeClr val="tx1"/>
                </a:solidFill>
                <a:latin typeface="Times New Roman"/>
                <a:cs typeface="Times New Roman"/>
              </a:rPr>
              <a:t> Also Known as N-tier or multitier architecture.</a:t>
            </a:r>
          </a:p>
        </p:txBody>
      </p:sp>
    </p:spTree>
    <p:extLst>
      <p:ext uri="{BB962C8B-B14F-4D97-AF65-F5344CB8AC3E}">
        <p14:creationId xmlns:p14="http://schemas.microsoft.com/office/powerpoint/2010/main" val="1567527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E5F2-A85E-4DF0-9059-253E311BC41B}"/>
              </a:ext>
            </a:extLst>
          </p:cNvPr>
          <p:cNvSpPr>
            <a:spLocks noGrp="1"/>
          </p:cNvSpPr>
          <p:nvPr>
            <p:ph type="title"/>
          </p:nvPr>
        </p:nvSpPr>
        <p:spPr>
          <a:xfrm>
            <a:off x="1208868" y="489955"/>
            <a:ext cx="8534400" cy="1507067"/>
          </a:xfrm>
        </p:spPr>
        <p:txBody>
          <a:bodyPr>
            <a:normAutofit/>
          </a:bodyPr>
          <a:lstStyle/>
          <a:p>
            <a:r>
              <a:rPr lang="en-US" sz="5400">
                <a:latin typeface="Times New Roman"/>
                <a:cs typeface="Times New Roman"/>
              </a:rPr>
              <a:t>Layers</a:t>
            </a:r>
          </a:p>
        </p:txBody>
      </p:sp>
      <p:sp>
        <p:nvSpPr>
          <p:cNvPr id="3" name="Content Placeholder 2">
            <a:extLst>
              <a:ext uri="{FF2B5EF4-FFF2-40B4-BE49-F238E27FC236}">
                <a16:creationId xmlns:a16="http://schemas.microsoft.com/office/drawing/2014/main" id="{ADE4ADE1-4C0C-46AB-8853-57E81E8099CB}"/>
              </a:ext>
            </a:extLst>
          </p:cNvPr>
          <p:cNvSpPr>
            <a:spLocks noGrp="1"/>
          </p:cNvSpPr>
          <p:nvPr>
            <p:ph idx="1"/>
          </p:nvPr>
        </p:nvSpPr>
        <p:spPr>
          <a:xfrm>
            <a:off x="791583" y="1523049"/>
            <a:ext cx="8951685" cy="4576838"/>
          </a:xfrm>
        </p:spPr>
        <p:txBody>
          <a:bodyPr>
            <a:normAutofit/>
          </a:bodyPr>
          <a:lstStyle/>
          <a:p>
            <a:r>
              <a:rPr lang="en-US" sz="3200">
                <a:solidFill>
                  <a:schemeClr val="tx1"/>
                </a:solidFill>
                <a:latin typeface="Times New Roman"/>
                <a:cs typeface="Times New Roman"/>
              </a:rPr>
              <a:t> 3 layers</a:t>
            </a:r>
          </a:p>
          <a:p>
            <a:r>
              <a:rPr lang="en-US" sz="3200">
                <a:solidFill>
                  <a:schemeClr val="tx1"/>
                </a:solidFill>
                <a:latin typeface="Times New Roman"/>
                <a:cs typeface="Times New Roman"/>
              </a:rPr>
              <a:t> Presentation: </a:t>
            </a:r>
            <a:r>
              <a:rPr lang="en-US" sz="3200">
                <a:ea typeface="+mn-lt"/>
                <a:cs typeface="+mn-lt"/>
              </a:rPr>
              <a:t>responsible for handling all user interface and browser communication logic, </a:t>
            </a:r>
          </a:p>
          <a:p>
            <a:r>
              <a:rPr lang="en-US" sz="3200">
                <a:solidFill>
                  <a:schemeClr val="tx1"/>
                </a:solidFill>
                <a:latin typeface="Times New Roman"/>
                <a:cs typeface="Times New Roman"/>
              </a:rPr>
              <a:t> Business: </a:t>
            </a:r>
            <a:r>
              <a:rPr lang="en-US" sz="3200">
                <a:ea typeface="+mn-lt"/>
                <a:cs typeface="+mn-lt"/>
              </a:rPr>
              <a:t>execute specific business rules associated with the request</a:t>
            </a:r>
          </a:p>
          <a:p>
            <a:r>
              <a:rPr lang="en-US" sz="3200">
                <a:solidFill>
                  <a:schemeClr val="tx1"/>
                </a:solidFill>
                <a:latin typeface="Times New Roman"/>
                <a:cs typeface="Times New Roman"/>
              </a:rPr>
              <a:t> Data: </a:t>
            </a:r>
            <a:r>
              <a:rPr lang="en-US" sz="3200">
                <a:ea typeface="+mn-lt"/>
                <a:cs typeface="+mn-lt"/>
              </a:rPr>
              <a:t>display information on a screen in particular format.</a:t>
            </a:r>
          </a:p>
        </p:txBody>
      </p:sp>
    </p:spTree>
    <p:extLst>
      <p:ext uri="{BB962C8B-B14F-4D97-AF65-F5344CB8AC3E}">
        <p14:creationId xmlns:p14="http://schemas.microsoft.com/office/powerpoint/2010/main" val="787349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ED44-322B-46FD-B127-73DCF327C945}"/>
              </a:ext>
            </a:extLst>
          </p:cNvPr>
          <p:cNvSpPr>
            <a:spLocks noGrp="1"/>
          </p:cNvSpPr>
          <p:nvPr>
            <p:ph type="title"/>
          </p:nvPr>
        </p:nvSpPr>
        <p:spPr/>
        <p:txBody>
          <a:bodyPr/>
          <a:lstStyle/>
          <a:p>
            <a:r>
              <a:rPr lang="en-US"/>
              <a:t>Closed Layer architecture</a:t>
            </a:r>
          </a:p>
        </p:txBody>
      </p:sp>
      <p:pic>
        <p:nvPicPr>
          <p:cNvPr id="4" name="Picture 4" descr="A screenshot of a cell phone&#10;&#10;Description generated with very high confidence">
            <a:extLst>
              <a:ext uri="{FF2B5EF4-FFF2-40B4-BE49-F238E27FC236}">
                <a16:creationId xmlns:a16="http://schemas.microsoft.com/office/drawing/2014/main" id="{447A6DCD-244F-4F2E-8C4D-C2DF47641E58}"/>
              </a:ext>
            </a:extLst>
          </p:cNvPr>
          <p:cNvPicPr>
            <a:picLocks noGrp="1" noChangeAspect="1"/>
          </p:cNvPicPr>
          <p:nvPr>
            <p:ph idx="1"/>
          </p:nvPr>
        </p:nvPicPr>
        <p:blipFill>
          <a:blip r:embed="rId2"/>
          <a:stretch>
            <a:fillRect/>
          </a:stretch>
        </p:blipFill>
        <p:spPr>
          <a:xfrm>
            <a:off x="2299694" y="685800"/>
            <a:ext cx="5303436" cy="3615267"/>
          </a:xfrm>
          <a:prstGeom prst="rect">
            <a:avLst/>
          </a:prstGeom>
        </p:spPr>
      </p:pic>
    </p:spTree>
    <p:extLst>
      <p:ext uri="{BB962C8B-B14F-4D97-AF65-F5344CB8AC3E}">
        <p14:creationId xmlns:p14="http://schemas.microsoft.com/office/powerpoint/2010/main" val="278880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A2EB-6E02-48CA-8D2E-513D95700F68}"/>
              </a:ext>
            </a:extLst>
          </p:cNvPr>
          <p:cNvSpPr>
            <a:spLocks noGrp="1"/>
          </p:cNvSpPr>
          <p:nvPr>
            <p:ph type="title"/>
          </p:nvPr>
        </p:nvSpPr>
        <p:spPr>
          <a:xfrm>
            <a:off x="554816" y="356553"/>
            <a:ext cx="8534400" cy="1507067"/>
          </a:xfrm>
        </p:spPr>
        <p:txBody>
          <a:bodyPr>
            <a:normAutofit/>
          </a:bodyPr>
          <a:lstStyle/>
          <a:p>
            <a:r>
              <a:rPr lang="en-US" sz="5400">
                <a:latin typeface="Times New Roman"/>
                <a:cs typeface="Times New Roman"/>
              </a:rPr>
              <a:t>Architecture</a:t>
            </a:r>
          </a:p>
        </p:txBody>
      </p:sp>
      <p:sp>
        <p:nvSpPr>
          <p:cNvPr id="3" name="Content Placeholder 2">
            <a:extLst>
              <a:ext uri="{FF2B5EF4-FFF2-40B4-BE49-F238E27FC236}">
                <a16:creationId xmlns:a16="http://schemas.microsoft.com/office/drawing/2014/main" id="{9C59A7B0-2134-49C5-8BF8-2D48EA90A7DB}"/>
              </a:ext>
            </a:extLst>
          </p:cNvPr>
          <p:cNvSpPr>
            <a:spLocks noGrp="1"/>
          </p:cNvSpPr>
          <p:nvPr>
            <p:ph idx="1"/>
          </p:nvPr>
        </p:nvSpPr>
        <p:spPr>
          <a:xfrm>
            <a:off x="554816" y="2583611"/>
            <a:ext cx="8534400" cy="3615267"/>
          </a:xfrm>
        </p:spPr>
        <p:txBody>
          <a:bodyPr/>
          <a:lstStyle/>
          <a:p>
            <a:pPr marL="0" indent="0">
              <a:buNone/>
            </a:pPr>
            <a:r>
              <a:rPr lang="en-US" sz="3200">
                <a:solidFill>
                  <a:schemeClr val="tx1"/>
                </a:solidFill>
                <a:latin typeface="Times New Roman"/>
                <a:cs typeface="Times New Roman"/>
              </a:rPr>
              <a:t>Four Subtopic of Architecture:</a:t>
            </a:r>
          </a:p>
          <a:p>
            <a:pPr>
              <a:buSzPct val="125000"/>
              <a:buFont typeface="Arial" panose="020B0604020202020204" pitchFamily="34" charset="0"/>
              <a:buChar char="•"/>
            </a:pPr>
            <a:r>
              <a:rPr lang="en-US" sz="3200">
                <a:solidFill>
                  <a:schemeClr val="tx1"/>
                </a:solidFill>
                <a:latin typeface="Times New Roman"/>
                <a:cs typeface="Times New Roman"/>
              </a:rPr>
              <a:t>Bottom Up</a:t>
            </a:r>
          </a:p>
          <a:p>
            <a:pPr>
              <a:buClr>
                <a:srgbClr val="FFFFFF"/>
              </a:buClr>
              <a:buSzPct val="125000"/>
              <a:buFont typeface="Arial" panose="020B0604020202020204" pitchFamily="34" charset="0"/>
              <a:buChar char="•"/>
            </a:pPr>
            <a:r>
              <a:rPr lang="en-US" sz="3200">
                <a:solidFill>
                  <a:schemeClr val="tx1"/>
                </a:solidFill>
                <a:latin typeface="Times New Roman"/>
                <a:cs typeface="Times New Roman"/>
              </a:rPr>
              <a:t>Top Down</a:t>
            </a:r>
          </a:p>
          <a:p>
            <a:pPr>
              <a:buClr>
                <a:srgbClr val="FFFFFF"/>
              </a:buClr>
              <a:buSzPct val="125000"/>
              <a:buFont typeface="Arial" panose="020B0604020202020204" pitchFamily="34" charset="0"/>
              <a:buChar char="•"/>
            </a:pPr>
            <a:r>
              <a:rPr lang="en-US" sz="3200">
                <a:solidFill>
                  <a:schemeClr val="tx1"/>
                </a:solidFill>
                <a:latin typeface="Times New Roman"/>
                <a:cs typeface="Times New Roman"/>
              </a:rPr>
              <a:t>Structure Charts</a:t>
            </a:r>
          </a:p>
          <a:p>
            <a:pPr>
              <a:buClr>
                <a:srgbClr val="FFFFFF"/>
              </a:buClr>
              <a:buSzPct val="125000"/>
              <a:buFont typeface="Arial" panose="020B0604020202020204" pitchFamily="34" charset="0"/>
              <a:buChar char="•"/>
            </a:pPr>
            <a:r>
              <a:rPr lang="en-US" sz="3200">
                <a:solidFill>
                  <a:schemeClr val="tx1"/>
                </a:solidFill>
                <a:latin typeface="Times New Roman"/>
                <a:cs typeface="Times New Roman"/>
              </a:rPr>
              <a:t>Layering</a:t>
            </a:r>
          </a:p>
        </p:txBody>
      </p:sp>
    </p:spTree>
    <p:extLst>
      <p:ext uri="{BB962C8B-B14F-4D97-AF65-F5344CB8AC3E}">
        <p14:creationId xmlns:p14="http://schemas.microsoft.com/office/powerpoint/2010/main" val="3208263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56A4-B2B1-42FB-9CD0-54F084E5D59B}"/>
              </a:ext>
            </a:extLst>
          </p:cNvPr>
          <p:cNvSpPr>
            <a:spLocks noGrp="1"/>
          </p:cNvSpPr>
          <p:nvPr>
            <p:ph type="title"/>
          </p:nvPr>
        </p:nvSpPr>
        <p:spPr/>
        <p:txBody>
          <a:bodyPr/>
          <a:lstStyle/>
          <a:p>
            <a:r>
              <a:rPr lang="en-US"/>
              <a:t>Open layer Architecture</a:t>
            </a:r>
          </a:p>
        </p:txBody>
      </p:sp>
      <p:pic>
        <p:nvPicPr>
          <p:cNvPr id="4" name="Picture 4" descr="A screenshot of a cell phone&#10;&#10;Description generated with very high confidence">
            <a:extLst>
              <a:ext uri="{FF2B5EF4-FFF2-40B4-BE49-F238E27FC236}">
                <a16:creationId xmlns:a16="http://schemas.microsoft.com/office/drawing/2014/main" id="{9BBA5236-77FC-4A90-A3E2-2D20757CB747}"/>
              </a:ext>
            </a:extLst>
          </p:cNvPr>
          <p:cNvPicPr>
            <a:picLocks noGrp="1" noChangeAspect="1"/>
          </p:cNvPicPr>
          <p:nvPr>
            <p:ph idx="1"/>
          </p:nvPr>
        </p:nvPicPr>
        <p:blipFill>
          <a:blip r:embed="rId2"/>
          <a:stretch>
            <a:fillRect/>
          </a:stretch>
        </p:blipFill>
        <p:spPr>
          <a:xfrm>
            <a:off x="2765732" y="685800"/>
            <a:ext cx="4371360" cy="3615267"/>
          </a:xfrm>
          <a:prstGeom prst="rect">
            <a:avLst/>
          </a:prstGeom>
        </p:spPr>
      </p:pic>
    </p:spTree>
    <p:extLst>
      <p:ext uri="{BB962C8B-B14F-4D97-AF65-F5344CB8AC3E}">
        <p14:creationId xmlns:p14="http://schemas.microsoft.com/office/powerpoint/2010/main" val="3034293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F0CA-0570-4AC5-824A-A3BC10FA720A}"/>
              </a:ext>
            </a:extLst>
          </p:cNvPr>
          <p:cNvSpPr>
            <a:spLocks noGrp="1"/>
          </p:cNvSpPr>
          <p:nvPr>
            <p:ph type="title"/>
          </p:nvPr>
        </p:nvSpPr>
        <p:spPr>
          <a:xfrm>
            <a:off x="1721032" y="4499824"/>
            <a:ext cx="8534400" cy="1507067"/>
          </a:xfrm>
        </p:spPr>
        <p:txBody>
          <a:bodyPr>
            <a:normAutofit/>
          </a:bodyPr>
          <a:lstStyle/>
          <a:p>
            <a:pPr algn="ctr"/>
            <a:r>
              <a:rPr lang="en-US" sz="5400">
                <a:latin typeface="Times New Roman"/>
                <a:cs typeface="Times New Roman"/>
              </a:rPr>
              <a:t>Example</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ED04A69C-82FE-47ED-B4B8-DE5A63FC02A9}"/>
              </a:ext>
            </a:extLst>
          </p:cNvPr>
          <p:cNvPicPr>
            <a:picLocks noGrp="1" noChangeAspect="1"/>
          </p:cNvPicPr>
          <p:nvPr>
            <p:ph idx="1"/>
          </p:nvPr>
        </p:nvPicPr>
        <p:blipFill>
          <a:blip r:embed="rId2"/>
          <a:stretch>
            <a:fillRect/>
          </a:stretch>
        </p:blipFill>
        <p:spPr>
          <a:xfrm>
            <a:off x="3571621" y="673308"/>
            <a:ext cx="4833222" cy="3615267"/>
          </a:xfrm>
          <a:prstGeom prst="rect">
            <a:avLst/>
          </a:prstGeom>
        </p:spPr>
      </p:pic>
    </p:spTree>
    <p:extLst>
      <p:ext uri="{BB962C8B-B14F-4D97-AF65-F5344CB8AC3E}">
        <p14:creationId xmlns:p14="http://schemas.microsoft.com/office/powerpoint/2010/main" val="2236616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C227-5F48-469C-8D2A-28E9BC410968}"/>
              </a:ext>
            </a:extLst>
          </p:cNvPr>
          <p:cNvSpPr>
            <a:spLocks noGrp="1"/>
          </p:cNvSpPr>
          <p:nvPr>
            <p:ph type="title"/>
          </p:nvPr>
        </p:nvSpPr>
        <p:spPr>
          <a:xfrm>
            <a:off x="684212" y="427496"/>
            <a:ext cx="8534400" cy="1507067"/>
          </a:xfrm>
        </p:spPr>
        <p:txBody>
          <a:bodyPr>
            <a:normAutofit/>
          </a:bodyPr>
          <a:lstStyle/>
          <a:p>
            <a:r>
              <a:rPr lang="en-US" sz="5400">
                <a:latin typeface="Times New Roman"/>
                <a:cs typeface="Times New Roman"/>
              </a:rPr>
              <a:t>Key Concepts</a:t>
            </a:r>
            <a:endParaRPr lang="en-US" sz="5400" err="1">
              <a:latin typeface="Times New Roman"/>
              <a:cs typeface="Times New Roman"/>
            </a:endParaRPr>
          </a:p>
        </p:txBody>
      </p:sp>
      <p:sp>
        <p:nvSpPr>
          <p:cNvPr id="3" name="Content Placeholder 2">
            <a:extLst>
              <a:ext uri="{FF2B5EF4-FFF2-40B4-BE49-F238E27FC236}">
                <a16:creationId xmlns:a16="http://schemas.microsoft.com/office/drawing/2014/main" id="{286B70EA-A886-484F-A984-B6147AF1F88E}"/>
              </a:ext>
            </a:extLst>
          </p:cNvPr>
          <p:cNvSpPr>
            <a:spLocks noGrp="1"/>
          </p:cNvSpPr>
          <p:nvPr>
            <p:ph idx="1"/>
          </p:nvPr>
        </p:nvSpPr>
        <p:spPr>
          <a:xfrm>
            <a:off x="684212" y="1997439"/>
            <a:ext cx="8534400" cy="3615267"/>
          </a:xfrm>
        </p:spPr>
        <p:txBody>
          <a:bodyPr>
            <a:normAutofit/>
          </a:bodyPr>
          <a:lstStyle/>
          <a:p>
            <a:r>
              <a:rPr lang="en-US" sz="3200">
                <a:solidFill>
                  <a:schemeClr val="tx1"/>
                </a:solidFill>
                <a:latin typeface="Times New Roman"/>
                <a:cs typeface="Times New Roman"/>
              </a:rPr>
              <a:t>Physical tiers</a:t>
            </a:r>
          </a:p>
          <a:p>
            <a:pPr>
              <a:buClr>
                <a:srgbClr val="FFFFFF"/>
              </a:buClr>
            </a:pPr>
            <a:r>
              <a:rPr lang="en-US" sz="3200">
                <a:solidFill>
                  <a:schemeClr val="tx1"/>
                </a:solidFill>
                <a:latin typeface="Times New Roman"/>
                <a:cs typeface="Times New Roman"/>
              </a:rPr>
              <a:t>Logical layers</a:t>
            </a:r>
          </a:p>
          <a:p>
            <a:pPr>
              <a:buClr>
                <a:srgbClr val="FFFFFF"/>
              </a:buClr>
            </a:pPr>
            <a:r>
              <a:rPr lang="en-US" sz="3200">
                <a:solidFill>
                  <a:schemeClr val="tx1"/>
                </a:solidFill>
                <a:latin typeface="Times New Roman"/>
                <a:cs typeface="Times New Roman"/>
              </a:rPr>
              <a:t> Layers of Isolation</a:t>
            </a:r>
            <a:endParaRPr lang="en-US">
              <a:solidFill>
                <a:schemeClr val="tx1"/>
              </a:solidFill>
            </a:endParaRPr>
          </a:p>
        </p:txBody>
      </p:sp>
    </p:spTree>
    <p:extLst>
      <p:ext uri="{BB962C8B-B14F-4D97-AF65-F5344CB8AC3E}">
        <p14:creationId xmlns:p14="http://schemas.microsoft.com/office/powerpoint/2010/main" val="1452166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01CF-74AC-4FE4-9461-184E13689F1B}"/>
              </a:ext>
            </a:extLst>
          </p:cNvPr>
          <p:cNvSpPr>
            <a:spLocks noGrp="1"/>
          </p:cNvSpPr>
          <p:nvPr>
            <p:ph type="title"/>
          </p:nvPr>
        </p:nvSpPr>
        <p:spPr>
          <a:xfrm>
            <a:off x="684212" y="689824"/>
            <a:ext cx="8534400" cy="1507067"/>
          </a:xfrm>
        </p:spPr>
        <p:txBody>
          <a:bodyPr>
            <a:normAutofit/>
          </a:bodyPr>
          <a:lstStyle/>
          <a:p>
            <a:r>
              <a:rPr lang="en-US" sz="5400">
                <a:latin typeface="Times New Roman"/>
                <a:cs typeface="Times New Roman"/>
              </a:rPr>
              <a:t>Advantages</a:t>
            </a:r>
          </a:p>
        </p:txBody>
      </p:sp>
      <p:sp>
        <p:nvSpPr>
          <p:cNvPr id="3" name="Content Placeholder 2">
            <a:extLst>
              <a:ext uri="{FF2B5EF4-FFF2-40B4-BE49-F238E27FC236}">
                <a16:creationId xmlns:a16="http://schemas.microsoft.com/office/drawing/2014/main" id="{892DC58F-7D64-4DE3-94A6-0B26CD20845B}"/>
              </a:ext>
            </a:extLst>
          </p:cNvPr>
          <p:cNvSpPr>
            <a:spLocks noGrp="1"/>
          </p:cNvSpPr>
          <p:nvPr>
            <p:ph idx="1"/>
          </p:nvPr>
        </p:nvSpPr>
        <p:spPr>
          <a:xfrm>
            <a:off x="684212" y="2197308"/>
            <a:ext cx="8534400" cy="3615267"/>
          </a:xfrm>
        </p:spPr>
        <p:txBody>
          <a:bodyPr/>
          <a:lstStyle/>
          <a:p>
            <a:r>
              <a:rPr lang="en-US" sz="3200">
                <a:solidFill>
                  <a:schemeClr val="tx1"/>
                </a:solidFill>
                <a:latin typeface="Times New Roman"/>
                <a:cs typeface="Times New Roman"/>
              </a:rPr>
              <a:t> Ease of Development </a:t>
            </a:r>
          </a:p>
          <a:p>
            <a:r>
              <a:rPr lang="en-US" sz="3200">
                <a:solidFill>
                  <a:schemeClr val="tx1"/>
                </a:solidFill>
                <a:latin typeface="Times New Roman"/>
                <a:cs typeface="Times New Roman"/>
              </a:rPr>
              <a:t> Testability</a:t>
            </a:r>
          </a:p>
          <a:p>
            <a:pPr>
              <a:buClr>
                <a:srgbClr val="FFFFFF"/>
              </a:buClr>
            </a:pPr>
            <a:r>
              <a:rPr lang="en-US" sz="3200">
                <a:solidFill>
                  <a:schemeClr val="tx1"/>
                </a:solidFill>
                <a:latin typeface="Times New Roman"/>
                <a:cs typeface="Times New Roman"/>
              </a:rPr>
              <a:t>Portability</a:t>
            </a:r>
          </a:p>
          <a:p>
            <a:pPr>
              <a:buClr>
                <a:srgbClr val="FFFFFF"/>
              </a:buClr>
            </a:pPr>
            <a:r>
              <a:rPr lang="en-US" sz="3200">
                <a:solidFill>
                  <a:schemeClr val="tx1"/>
                </a:solidFill>
                <a:latin typeface="Times New Roman"/>
                <a:cs typeface="Times New Roman"/>
              </a:rPr>
              <a:t>Multi-environment</a:t>
            </a:r>
          </a:p>
        </p:txBody>
      </p:sp>
    </p:spTree>
    <p:extLst>
      <p:ext uri="{BB962C8B-B14F-4D97-AF65-F5344CB8AC3E}">
        <p14:creationId xmlns:p14="http://schemas.microsoft.com/office/powerpoint/2010/main" val="392624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DF97-AC66-4581-9801-EEE376E65DDA}"/>
              </a:ext>
            </a:extLst>
          </p:cNvPr>
          <p:cNvSpPr>
            <a:spLocks noGrp="1"/>
          </p:cNvSpPr>
          <p:nvPr>
            <p:ph type="title"/>
          </p:nvPr>
        </p:nvSpPr>
        <p:spPr>
          <a:xfrm>
            <a:off x="684212" y="689824"/>
            <a:ext cx="8534400" cy="1507067"/>
          </a:xfrm>
        </p:spPr>
        <p:txBody>
          <a:bodyPr>
            <a:normAutofit/>
          </a:bodyPr>
          <a:lstStyle/>
          <a:p>
            <a:r>
              <a:rPr lang="en-US" sz="5400">
                <a:latin typeface="Times New Roman"/>
                <a:cs typeface="Times New Roman"/>
              </a:rPr>
              <a:t>Disadvantages</a:t>
            </a:r>
          </a:p>
        </p:txBody>
      </p:sp>
      <p:sp>
        <p:nvSpPr>
          <p:cNvPr id="3" name="Content Placeholder 2">
            <a:extLst>
              <a:ext uri="{FF2B5EF4-FFF2-40B4-BE49-F238E27FC236}">
                <a16:creationId xmlns:a16="http://schemas.microsoft.com/office/drawing/2014/main" id="{E5161E5F-5CEB-4706-8DD0-E9EC076B94EA}"/>
              </a:ext>
            </a:extLst>
          </p:cNvPr>
          <p:cNvSpPr>
            <a:spLocks noGrp="1"/>
          </p:cNvSpPr>
          <p:nvPr>
            <p:ph idx="1"/>
          </p:nvPr>
        </p:nvSpPr>
        <p:spPr>
          <a:xfrm>
            <a:off x="684212" y="2197308"/>
            <a:ext cx="8534400" cy="3615267"/>
          </a:xfrm>
        </p:spPr>
        <p:txBody>
          <a:bodyPr/>
          <a:lstStyle/>
          <a:p>
            <a:r>
              <a:rPr lang="en-US" sz="3200">
                <a:solidFill>
                  <a:schemeClr val="tx1"/>
                </a:solidFill>
                <a:latin typeface="Times New Roman"/>
                <a:cs typeface="Times New Roman"/>
              </a:rPr>
              <a:t> Monoliths</a:t>
            </a:r>
            <a:endParaRPr lang="en-US">
              <a:solidFill>
                <a:schemeClr val="tx1"/>
              </a:solidFill>
            </a:endParaRPr>
          </a:p>
          <a:p>
            <a:r>
              <a:rPr lang="en-US" sz="3200">
                <a:solidFill>
                  <a:schemeClr val="tx1"/>
                </a:solidFill>
                <a:latin typeface="Times New Roman"/>
                <a:cs typeface="Times New Roman"/>
              </a:rPr>
              <a:t> Sinkholes</a:t>
            </a:r>
          </a:p>
          <a:p>
            <a:r>
              <a:rPr lang="en-US" sz="3200">
                <a:solidFill>
                  <a:schemeClr val="tx1"/>
                </a:solidFill>
                <a:latin typeface="Times New Roman"/>
                <a:cs typeface="Times New Roman"/>
              </a:rPr>
              <a:t> Performance</a:t>
            </a:r>
          </a:p>
          <a:p>
            <a:pPr>
              <a:buClr>
                <a:srgbClr val="FFFFFF"/>
              </a:buClr>
            </a:pPr>
            <a:r>
              <a:rPr lang="en-US" sz="3200">
                <a:solidFill>
                  <a:schemeClr val="tx1"/>
                </a:solidFill>
                <a:latin typeface="Times New Roman"/>
                <a:cs typeface="Times New Roman"/>
              </a:rPr>
              <a:t>Large systems Security</a:t>
            </a:r>
          </a:p>
        </p:txBody>
      </p:sp>
    </p:spTree>
    <p:extLst>
      <p:ext uri="{BB962C8B-B14F-4D97-AF65-F5344CB8AC3E}">
        <p14:creationId xmlns:p14="http://schemas.microsoft.com/office/powerpoint/2010/main" val="2588397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6B5F-0E79-4EE7-907D-FE853D386563}"/>
              </a:ext>
            </a:extLst>
          </p:cNvPr>
          <p:cNvSpPr>
            <a:spLocks noGrp="1"/>
          </p:cNvSpPr>
          <p:nvPr>
            <p:ph type="title"/>
          </p:nvPr>
        </p:nvSpPr>
        <p:spPr/>
        <p:txBody>
          <a:bodyPr/>
          <a:lstStyle/>
          <a:p>
            <a:r>
              <a:rPr lang="en-US"/>
              <a:t>Best Used for:</a:t>
            </a:r>
          </a:p>
        </p:txBody>
      </p:sp>
      <p:sp>
        <p:nvSpPr>
          <p:cNvPr id="3" name="Content Placeholder 2">
            <a:extLst>
              <a:ext uri="{FF2B5EF4-FFF2-40B4-BE49-F238E27FC236}">
                <a16:creationId xmlns:a16="http://schemas.microsoft.com/office/drawing/2014/main" id="{8609EE7C-7A49-469A-933E-A757E3FE44A1}"/>
              </a:ext>
            </a:extLst>
          </p:cNvPr>
          <p:cNvSpPr>
            <a:spLocks noGrp="1"/>
          </p:cNvSpPr>
          <p:nvPr>
            <p:ph idx="1"/>
          </p:nvPr>
        </p:nvSpPr>
        <p:spPr/>
        <p:txBody>
          <a:bodyPr/>
          <a:lstStyle/>
          <a:p>
            <a:r>
              <a:rPr lang="en-US"/>
              <a:t>IaaS(infrastructure as a Service</a:t>
            </a:r>
          </a:p>
          <a:p>
            <a:pPr>
              <a:buClr>
                <a:srgbClr val="FFFFFF"/>
              </a:buClr>
            </a:pPr>
            <a:r>
              <a:rPr lang="en-US"/>
              <a:t>Simple web applications</a:t>
            </a:r>
          </a:p>
        </p:txBody>
      </p:sp>
    </p:spTree>
    <p:extLst>
      <p:ext uri="{BB962C8B-B14F-4D97-AF65-F5344CB8AC3E}">
        <p14:creationId xmlns:p14="http://schemas.microsoft.com/office/powerpoint/2010/main" val="1157481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A2EB-6E02-48CA-8D2E-513D95700F68}"/>
              </a:ext>
            </a:extLst>
          </p:cNvPr>
          <p:cNvSpPr>
            <a:spLocks noGrp="1"/>
          </p:cNvSpPr>
          <p:nvPr>
            <p:ph type="title"/>
          </p:nvPr>
        </p:nvSpPr>
        <p:spPr>
          <a:xfrm>
            <a:off x="554816" y="375407"/>
            <a:ext cx="8534400" cy="1507067"/>
          </a:xfrm>
        </p:spPr>
        <p:txBody>
          <a:bodyPr>
            <a:normAutofit/>
          </a:bodyPr>
          <a:lstStyle/>
          <a:p>
            <a:r>
              <a:rPr lang="en-US" sz="5400">
                <a:latin typeface="Times New Roman"/>
                <a:cs typeface="Times New Roman"/>
              </a:rPr>
              <a:t>Sources</a:t>
            </a:r>
          </a:p>
        </p:txBody>
      </p:sp>
      <p:sp>
        <p:nvSpPr>
          <p:cNvPr id="3" name="Content Placeholder 2">
            <a:extLst>
              <a:ext uri="{FF2B5EF4-FFF2-40B4-BE49-F238E27FC236}">
                <a16:creationId xmlns:a16="http://schemas.microsoft.com/office/drawing/2014/main" id="{9C59A7B0-2134-49C5-8BF8-2D48EA90A7DB}"/>
              </a:ext>
            </a:extLst>
          </p:cNvPr>
          <p:cNvSpPr>
            <a:spLocks noGrp="1"/>
          </p:cNvSpPr>
          <p:nvPr>
            <p:ph idx="1"/>
          </p:nvPr>
        </p:nvSpPr>
        <p:spPr>
          <a:xfrm>
            <a:off x="554816" y="1548442"/>
            <a:ext cx="11467381" cy="5182398"/>
          </a:xfrm>
        </p:spPr>
        <p:txBody>
          <a:bodyPr>
            <a:normAutofit/>
          </a:bodyPr>
          <a:lstStyle/>
          <a:p>
            <a:pPr marL="0" indent="0">
              <a:buNone/>
            </a:pPr>
            <a:r>
              <a:rPr lang="en-US" sz="3200">
                <a:solidFill>
                  <a:schemeClr val="tx1"/>
                </a:solidFill>
                <a:latin typeface="Times New Roman"/>
                <a:cs typeface="Times New Roman"/>
              </a:rPr>
              <a:t>Structure Chart:</a:t>
            </a:r>
          </a:p>
          <a:p>
            <a:pPr marL="0" indent="0">
              <a:buClr>
                <a:srgbClr val="FFFFFF"/>
              </a:buClr>
              <a:buNone/>
            </a:pPr>
            <a:r>
              <a:rPr lang="en-US" sz="3200">
                <a:solidFill>
                  <a:schemeClr val="tx1"/>
                </a:solidFill>
                <a:latin typeface="Times New Roman"/>
                <a:ea typeface="+mn-lt"/>
                <a:cs typeface="+mn-lt"/>
                <a:hlinkClick r:id="rId2"/>
              </a:rPr>
              <a:t>https://www.youtube.com/watch?v=QN2bjNplGlQ</a:t>
            </a:r>
            <a:endParaRPr lang="en-US" sz="3200">
              <a:solidFill>
                <a:schemeClr val="tx1"/>
              </a:solidFill>
              <a:latin typeface="Times New Roman"/>
              <a:ea typeface="+mn-lt"/>
              <a:cs typeface="+mn-lt"/>
            </a:endParaRPr>
          </a:p>
          <a:p>
            <a:pPr marL="0" indent="0">
              <a:buClr>
                <a:srgbClr val="FFFFFF"/>
              </a:buClr>
              <a:buNone/>
            </a:pPr>
            <a:r>
              <a:rPr lang="en-US" sz="3200">
                <a:solidFill>
                  <a:schemeClr val="tx1"/>
                </a:solidFill>
                <a:latin typeface="Times New Roman"/>
                <a:ea typeface="+mn-lt"/>
                <a:cs typeface="+mn-lt"/>
                <a:hlinkClick r:id="rId3"/>
              </a:rPr>
              <a:t>https://www.geeksforgeeks.org/software-engineering-structure-charts/</a:t>
            </a:r>
            <a:endParaRPr lang="en-US" sz="3200">
              <a:solidFill>
                <a:schemeClr val="tx1"/>
              </a:solidFill>
              <a:latin typeface="Times New Roman"/>
              <a:ea typeface="+mn-lt"/>
              <a:cs typeface="Times New Roman"/>
            </a:endParaRPr>
          </a:p>
          <a:p>
            <a:pPr marL="0" indent="0">
              <a:buNone/>
            </a:pPr>
            <a:r>
              <a:rPr lang="en-US" sz="3200">
                <a:latin typeface="Times New Roman"/>
                <a:ea typeface="+mn-lt"/>
                <a:cs typeface="+mn-lt"/>
                <a:hlinkClick r:id="rId4"/>
              </a:rPr>
              <a:t>https://en.wikipedia.org/wiki/Structure_chart</a:t>
            </a:r>
            <a:endParaRPr lang="en-US" sz="3200">
              <a:latin typeface="Times New Roman"/>
              <a:cs typeface="Times New Roman"/>
            </a:endParaRPr>
          </a:p>
          <a:p>
            <a:pPr marL="0" indent="0">
              <a:buNone/>
            </a:pPr>
            <a:r>
              <a:rPr lang="en-US" sz="3200">
                <a:latin typeface="Times New Roman"/>
                <a:ea typeface="+mn-lt"/>
                <a:cs typeface="+mn-lt"/>
                <a:hlinkClick r:id="rId5"/>
              </a:rPr>
              <a:t>https://www.w3computing.com/systemsanalysis/using-structure-charts-design-modular-systems/</a:t>
            </a:r>
            <a:endParaRPr lang="en-US" sz="3200">
              <a:latin typeface="Times New Roman"/>
            </a:endParaRPr>
          </a:p>
          <a:p>
            <a:pPr marL="0" indent="0">
              <a:buNone/>
            </a:pPr>
            <a:endParaRPr lang="en-US" sz="2800">
              <a:solidFill>
                <a:schemeClr val="tx1"/>
              </a:solidFill>
              <a:latin typeface="Times New Roman"/>
              <a:cs typeface="Times New Roman"/>
            </a:endParaRPr>
          </a:p>
        </p:txBody>
      </p:sp>
    </p:spTree>
    <p:extLst>
      <p:ext uri="{BB962C8B-B14F-4D97-AF65-F5344CB8AC3E}">
        <p14:creationId xmlns:p14="http://schemas.microsoft.com/office/powerpoint/2010/main" val="3996152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A2EB-6E02-48CA-8D2E-513D95700F68}"/>
              </a:ext>
            </a:extLst>
          </p:cNvPr>
          <p:cNvSpPr>
            <a:spLocks noGrp="1"/>
          </p:cNvSpPr>
          <p:nvPr>
            <p:ph type="title"/>
          </p:nvPr>
        </p:nvSpPr>
        <p:spPr>
          <a:xfrm>
            <a:off x="554816" y="375407"/>
            <a:ext cx="8534400" cy="1507067"/>
          </a:xfrm>
        </p:spPr>
        <p:txBody>
          <a:bodyPr>
            <a:normAutofit/>
          </a:bodyPr>
          <a:lstStyle/>
          <a:p>
            <a:r>
              <a:rPr lang="en-US" sz="5400">
                <a:latin typeface="Times New Roman"/>
                <a:cs typeface="Times New Roman"/>
              </a:rPr>
              <a:t>Sources</a:t>
            </a:r>
          </a:p>
        </p:txBody>
      </p:sp>
      <p:sp>
        <p:nvSpPr>
          <p:cNvPr id="3" name="Content Placeholder 2">
            <a:extLst>
              <a:ext uri="{FF2B5EF4-FFF2-40B4-BE49-F238E27FC236}">
                <a16:creationId xmlns:a16="http://schemas.microsoft.com/office/drawing/2014/main" id="{9C59A7B0-2134-49C5-8BF8-2D48EA90A7DB}"/>
              </a:ext>
            </a:extLst>
          </p:cNvPr>
          <p:cNvSpPr>
            <a:spLocks noGrp="1"/>
          </p:cNvSpPr>
          <p:nvPr>
            <p:ph idx="1"/>
          </p:nvPr>
        </p:nvSpPr>
        <p:spPr>
          <a:xfrm>
            <a:off x="554816" y="1548442"/>
            <a:ext cx="11539267" cy="5182398"/>
          </a:xfrm>
        </p:spPr>
        <p:txBody>
          <a:bodyPr vert="horz" lIns="91440" tIns="45720" rIns="91440" bIns="45720" rtlCol="0" anchor="ctr">
            <a:noAutofit/>
          </a:bodyPr>
          <a:lstStyle/>
          <a:p>
            <a:pPr marL="0" indent="0">
              <a:buNone/>
            </a:pPr>
            <a:r>
              <a:rPr lang="en-US" sz="3200">
                <a:solidFill>
                  <a:schemeClr val="tx1"/>
                </a:solidFill>
                <a:latin typeface="Times New Roman"/>
                <a:cs typeface="Times New Roman"/>
              </a:rPr>
              <a:t>Layers:</a:t>
            </a:r>
          </a:p>
          <a:p>
            <a:pPr marL="0" indent="0">
              <a:buNone/>
            </a:pPr>
            <a:r>
              <a:rPr lang="en-US" sz="2400">
                <a:solidFill>
                  <a:schemeClr val="bg1"/>
                </a:solidFill>
                <a:latin typeface="Times New Roman"/>
                <a:cs typeface="Times New Roman"/>
              </a:rPr>
              <a:t>1. Docs.microsoft.com. (2019). </a:t>
            </a:r>
            <a:r>
              <a:rPr lang="en-US" sz="2400" i="1">
                <a:solidFill>
                  <a:schemeClr val="bg1"/>
                </a:solidFill>
                <a:latin typeface="Times New Roman"/>
                <a:cs typeface="Times New Roman"/>
              </a:rPr>
              <a:t>Three-Layered Services Application</a:t>
            </a:r>
            <a:r>
              <a:rPr lang="en-US" sz="2400">
                <a:solidFill>
                  <a:schemeClr val="bg1"/>
                </a:solidFill>
                <a:latin typeface="Times New Roman"/>
                <a:cs typeface="Times New Roman"/>
              </a:rPr>
              <a:t>. [online] Available at: https://docs.microsoft.com/en-us/previous-versions/msp-n-p/ff648105%28v%3dpandp.10%29 [Accessed 3 Jun. 2019].</a:t>
            </a:r>
          </a:p>
          <a:p>
            <a:pPr marL="0" indent="0">
              <a:buNone/>
            </a:pPr>
            <a:r>
              <a:rPr lang="en-US" sz="2400">
                <a:solidFill>
                  <a:schemeClr val="bg1"/>
                </a:solidFill>
                <a:latin typeface="Times New Roman"/>
                <a:cs typeface="Times New Roman"/>
              </a:rPr>
              <a:t>2. Richards, M. (2015). </a:t>
            </a:r>
            <a:r>
              <a:rPr lang="en-US" sz="2400" i="1">
                <a:solidFill>
                  <a:schemeClr val="bg1"/>
                </a:solidFill>
                <a:latin typeface="Times New Roman"/>
                <a:cs typeface="Times New Roman"/>
              </a:rPr>
              <a:t>Software architecture patterns</a:t>
            </a:r>
            <a:r>
              <a:rPr lang="en-US" sz="2400">
                <a:solidFill>
                  <a:schemeClr val="bg1"/>
                </a:solidFill>
                <a:latin typeface="Times New Roman"/>
                <a:cs typeface="Times New Roman"/>
              </a:rPr>
              <a:t>.</a:t>
            </a:r>
          </a:p>
          <a:p>
            <a:pPr marL="0" indent="0">
              <a:buNone/>
            </a:pPr>
            <a:r>
              <a:rPr lang="en-US" sz="2400">
                <a:solidFill>
                  <a:schemeClr val="bg1"/>
                </a:solidFill>
                <a:latin typeface="Times New Roman"/>
                <a:ea typeface="+mn-lt"/>
                <a:cs typeface="+mn-lt"/>
              </a:rPr>
              <a:t>3. Fisma.fi. (2019). [online] Available at: http://www.fisma.fi/wp-content/uploads/2014/06/Guideline_for_Multilayer_Architecture_FiSMA11_06.pdf [Accessed 3 Jun. 2019].</a:t>
            </a:r>
          </a:p>
          <a:p>
            <a:pPr>
              <a:buNone/>
            </a:pPr>
            <a:r>
              <a:rPr lang="en-US" sz="2400">
                <a:latin typeface="Times New Roman"/>
                <a:ea typeface="+mn-lt"/>
                <a:cs typeface="+mn-lt"/>
              </a:rPr>
              <a:t>4. Wasson, Mike. “N-Tier Architecture Style - Azure Application Architecture Guide.” </a:t>
            </a:r>
            <a:r>
              <a:rPr lang="en-US" sz="2400" i="1">
                <a:latin typeface="Times New Roman"/>
                <a:ea typeface="+mn-lt"/>
                <a:cs typeface="+mn-lt"/>
              </a:rPr>
              <a:t>Azure Application Architecture Guide | Microsoft Docs</a:t>
            </a:r>
            <a:r>
              <a:rPr lang="en-US" sz="2400">
                <a:latin typeface="Times New Roman"/>
                <a:ea typeface="+mn-lt"/>
                <a:cs typeface="+mn-lt"/>
              </a:rPr>
              <a:t>, 2018, docs.microsoft.com/en-us/azure/architecture/guide/architecture-styles/n-tier.</a:t>
            </a:r>
            <a:endParaRPr lang="en-US" sz="2400">
              <a:latin typeface="Times New Roman"/>
              <a:cs typeface="Times New Roman"/>
            </a:endParaRPr>
          </a:p>
          <a:p>
            <a:pPr marL="0" indent="0">
              <a:buNone/>
            </a:pPr>
            <a:endParaRPr lang="en-US" sz="2400">
              <a:solidFill>
                <a:schemeClr val="bg1"/>
              </a:solidFill>
              <a:latin typeface="Times New Roman"/>
              <a:cs typeface="Times New Roman"/>
            </a:endParaRPr>
          </a:p>
        </p:txBody>
      </p:sp>
    </p:spTree>
    <p:extLst>
      <p:ext uri="{BB962C8B-B14F-4D97-AF65-F5344CB8AC3E}">
        <p14:creationId xmlns:p14="http://schemas.microsoft.com/office/powerpoint/2010/main" val="3370852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A2EB-6E02-48CA-8D2E-513D95700F68}"/>
              </a:ext>
            </a:extLst>
          </p:cNvPr>
          <p:cNvSpPr>
            <a:spLocks noGrp="1"/>
          </p:cNvSpPr>
          <p:nvPr>
            <p:ph type="title"/>
          </p:nvPr>
        </p:nvSpPr>
        <p:spPr>
          <a:xfrm>
            <a:off x="353533" y="-185310"/>
            <a:ext cx="8534400" cy="1507067"/>
          </a:xfrm>
        </p:spPr>
        <p:txBody>
          <a:bodyPr>
            <a:normAutofit/>
          </a:bodyPr>
          <a:lstStyle/>
          <a:p>
            <a:r>
              <a:rPr lang="en-US" sz="5400">
                <a:latin typeface="Times New Roman"/>
                <a:cs typeface="Times New Roman"/>
              </a:rPr>
              <a:t>Sources</a:t>
            </a:r>
          </a:p>
        </p:txBody>
      </p:sp>
      <p:sp>
        <p:nvSpPr>
          <p:cNvPr id="3" name="Content Placeholder 2">
            <a:extLst>
              <a:ext uri="{FF2B5EF4-FFF2-40B4-BE49-F238E27FC236}">
                <a16:creationId xmlns:a16="http://schemas.microsoft.com/office/drawing/2014/main" id="{9C59A7B0-2134-49C5-8BF8-2D48EA90A7DB}"/>
              </a:ext>
            </a:extLst>
          </p:cNvPr>
          <p:cNvSpPr>
            <a:spLocks noGrp="1"/>
          </p:cNvSpPr>
          <p:nvPr>
            <p:ph idx="1"/>
          </p:nvPr>
        </p:nvSpPr>
        <p:spPr>
          <a:xfrm>
            <a:off x="353533" y="728934"/>
            <a:ext cx="11395494" cy="5987529"/>
          </a:xfrm>
        </p:spPr>
        <p:txBody>
          <a:bodyPr>
            <a:normAutofit fontScale="92500" lnSpcReduction="10000"/>
          </a:bodyPr>
          <a:lstStyle/>
          <a:p>
            <a:pPr marL="0" indent="0">
              <a:buNone/>
            </a:pPr>
            <a:r>
              <a:rPr lang="en-US" sz="3200">
                <a:solidFill>
                  <a:schemeClr val="tx1"/>
                </a:solidFill>
                <a:latin typeface="Times New Roman"/>
                <a:ea typeface="+mn-lt"/>
                <a:cs typeface="Times New Roman"/>
              </a:rPr>
              <a:t>Top-Down, Bottom-up:</a:t>
            </a:r>
            <a:endParaRPr lang="en-US" sz="3200">
              <a:solidFill>
                <a:schemeClr val="tx1"/>
              </a:solidFill>
              <a:latin typeface="Times New Roman"/>
              <a:ea typeface="+mn-lt"/>
              <a:cs typeface="+mn-lt"/>
            </a:endParaRPr>
          </a:p>
          <a:p>
            <a:pPr marL="0" indent="0">
              <a:buNone/>
            </a:pPr>
            <a:r>
              <a:rPr lang="en-US" sz="3200">
                <a:solidFill>
                  <a:schemeClr val="bg1"/>
                </a:solidFill>
                <a:latin typeface="Times New Roman"/>
                <a:ea typeface="+mn-lt"/>
                <a:cs typeface="Times New Roman"/>
              </a:rPr>
              <a:t>1. </a:t>
            </a:r>
            <a:r>
              <a:rPr lang="en-US" sz="3200">
                <a:solidFill>
                  <a:schemeClr val="bg1"/>
                </a:solidFill>
                <a:latin typeface="Times New Roman"/>
                <a:cs typeface="Times New Roman"/>
              </a:rPr>
              <a:t>Top-down and Bottom-up Design</a:t>
            </a:r>
          </a:p>
          <a:p>
            <a:pPr marL="0" indent="0">
              <a:buNone/>
            </a:pPr>
            <a:r>
              <a:rPr lang="en-US" sz="3200">
                <a:solidFill>
                  <a:schemeClr val="bg1"/>
                </a:solidFill>
                <a:latin typeface="Times New Roman"/>
                <a:cs typeface="Times New Roman"/>
              </a:rPr>
              <a:t>https://en.wikipedia.org/wiki/Top-down_and_bottom-up_design</a:t>
            </a:r>
            <a:endParaRPr lang="en-US">
              <a:solidFill>
                <a:schemeClr val="bg1"/>
              </a:solidFill>
              <a:latin typeface="Times New Roman"/>
              <a:ea typeface="+mn-lt"/>
              <a:cs typeface="Times New Roman"/>
            </a:endParaRPr>
          </a:p>
          <a:p>
            <a:pPr marL="0" indent="0">
              <a:buNone/>
            </a:pPr>
            <a:r>
              <a:rPr lang="en-US" sz="3200">
                <a:solidFill>
                  <a:schemeClr val="bg1"/>
                </a:solidFill>
                <a:latin typeface="Times New Roman"/>
                <a:ea typeface="+mn-lt"/>
                <a:cs typeface="Times New Roman"/>
              </a:rPr>
              <a:t>2. </a:t>
            </a:r>
            <a:r>
              <a:rPr lang="en-US" sz="3200">
                <a:solidFill>
                  <a:schemeClr val="bg1"/>
                </a:solidFill>
                <a:latin typeface="Times New Roman"/>
                <a:ea typeface="+mn-lt"/>
                <a:cs typeface="+mn-lt"/>
              </a:rPr>
              <a:t>https://publib.boulder.ibm.com/tividd/td/ITIM/SC32-1708-00/en_US/HTML/im460_plan76.htm</a:t>
            </a:r>
          </a:p>
          <a:p>
            <a:pPr marL="0" indent="0">
              <a:buNone/>
            </a:pPr>
            <a:r>
              <a:rPr lang="en-US" sz="3200">
                <a:solidFill>
                  <a:schemeClr val="bg1"/>
                </a:solidFill>
                <a:latin typeface="Times New Roman"/>
                <a:ea typeface="+mn-lt"/>
                <a:cs typeface="+mn-lt"/>
              </a:rPr>
              <a:t>3. </a:t>
            </a:r>
            <a:r>
              <a:rPr lang="en-US" sz="3200">
                <a:solidFill>
                  <a:schemeClr val="bg1"/>
                </a:solidFill>
                <a:latin typeface="Times New Roman"/>
                <a:cs typeface="Times New Roman"/>
              </a:rPr>
              <a:t>Top Down Vs Bottom Up Architecture</a:t>
            </a:r>
            <a:endParaRPr lang="en-US" sz="3200">
              <a:solidFill>
                <a:schemeClr val="bg1"/>
              </a:solidFill>
              <a:latin typeface="Times New Roman"/>
              <a:ea typeface="+mn-lt"/>
              <a:cs typeface="Times New Roman"/>
            </a:endParaRPr>
          </a:p>
          <a:p>
            <a:pPr marL="0" indent="0">
              <a:buNone/>
            </a:pPr>
            <a:r>
              <a:rPr lang="en-US" sz="3200">
                <a:solidFill>
                  <a:schemeClr val="bg1"/>
                </a:solidFill>
                <a:latin typeface="Times New Roman"/>
                <a:ea typeface="+mn-lt"/>
                <a:cs typeface="+mn-lt"/>
              </a:rPr>
              <a:t>Craig </a:t>
            </a:r>
            <a:r>
              <a:rPr lang="en-US" sz="3200" err="1">
                <a:solidFill>
                  <a:schemeClr val="bg1"/>
                </a:solidFill>
                <a:latin typeface="Times New Roman"/>
                <a:ea typeface="+mn-lt"/>
                <a:cs typeface="+mn-lt"/>
              </a:rPr>
              <a:t>Skipsey</a:t>
            </a:r>
            <a:r>
              <a:rPr lang="en-US" sz="3200">
                <a:solidFill>
                  <a:schemeClr val="bg1"/>
                </a:solidFill>
                <a:latin typeface="Times New Roman"/>
                <a:ea typeface="+mn-lt"/>
                <a:cs typeface="+mn-lt"/>
              </a:rPr>
              <a:t>-Craig </a:t>
            </a:r>
            <a:r>
              <a:rPr lang="en-US" sz="3200" err="1">
                <a:solidFill>
                  <a:schemeClr val="bg1"/>
                </a:solidFill>
                <a:latin typeface="Times New Roman"/>
                <a:ea typeface="+mn-lt"/>
                <a:cs typeface="+mn-lt"/>
              </a:rPr>
              <a:t>Skipsey</a:t>
            </a:r>
            <a:r>
              <a:rPr lang="en-US" sz="3200">
                <a:solidFill>
                  <a:schemeClr val="bg1"/>
                </a:solidFill>
                <a:latin typeface="Times New Roman"/>
                <a:ea typeface="+mn-lt"/>
                <a:cs typeface="+mn-lt"/>
              </a:rPr>
              <a:t> - http://www.gwts.com.au/blog/entry/top-down-vs-bottom-up-architecture</a:t>
            </a:r>
            <a:endParaRPr lang="en-US">
              <a:solidFill>
                <a:schemeClr val="bg1"/>
              </a:solidFill>
              <a:latin typeface="Times New Roman"/>
              <a:ea typeface="+mn-lt"/>
              <a:cs typeface="+mn-lt"/>
            </a:endParaRPr>
          </a:p>
          <a:p>
            <a:pPr marL="0" indent="0">
              <a:buNone/>
            </a:pPr>
            <a:r>
              <a:rPr lang="en-US" sz="3200">
                <a:solidFill>
                  <a:schemeClr val="bg1"/>
                </a:solidFill>
                <a:latin typeface="Times New Roman"/>
                <a:cs typeface="Times New Roman"/>
              </a:rPr>
              <a:t>4. How and Why Does Top-down Programming Work? - </a:t>
            </a:r>
            <a:r>
              <a:rPr lang="en-US" sz="3200" err="1">
                <a:solidFill>
                  <a:schemeClr val="bg1"/>
                </a:solidFill>
                <a:latin typeface="Times New Roman"/>
                <a:cs typeface="Times New Roman"/>
              </a:rPr>
              <a:t>Dzone</a:t>
            </a:r>
            <a:r>
              <a:rPr lang="en-US" sz="3200">
                <a:solidFill>
                  <a:schemeClr val="bg1"/>
                </a:solidFill>
                <a:latin typeface="Times New Roman"/>
                <a:cs typeface="Times New Roman"/>
              </a:rPr>
              <a:t> </a:t>
            </a:r>
            <a:r>
              <a:rPr lang="en-US" sz="3200" err="1">
                <a:solidFill>
                  <a:schemeClr val="bg1"/>
                </a:solidFill>
                <a:latin typeface="Times New Roman"/>
                <a:cs typeface="Times New Roman"/>
              </a:rPr>
              <a:t>Devops</a:t>
            </a:r>
            <a:endParaRPr lang="en-US" sz="3200" err="1">
              <a:solidFill>
                <a:schemeClr val="bg1"/>
              </a:solidFill>
              <a:latin typeface="Times New Roman"/>
              <a:ea typeface="+mn-lt"/>
              <a:cs typeface="Times New Roman"/>
            </a:endParaRPr>
          </a:p>
          <a:p>
            <a:pPr marL="0" indent="0">
              <a:buNone/>
            </a:pPr>
            <a:r>
              <a:rPr lang="en-US" sz="3200">
                <a:solidFill>
                  <a:schemeClr val="bg1"/>
                </a:solidFill>
                <a:latin typeface="Times New Roman"/>
                <a:ea typeface="+mn-lt"/>
                <a:cs typeface="+mn-lt"/>
              </a:rPr>
              <a:t>Ashley </a:t>
            </a:r>
            <a:r>
              <a:rPr lang="en-US" sz="3200" err="1">
                <a:solidFill>
                  <a:schemeClr val="bg1"/>
                </a:solidFill>
                <a:latin typeface="Times New Roman"/>
                <a:ea typeface="+mn-lt"/>
                <a:cs typeface="+mn-lt"/>
              </a:rPr>
              <a:t>Kornee</a:t>
            </a:r>
            <a:r>
              <a:rPr lang="en-US" sz="3200">
                <a:solidFill>
                  <a:schemeClr val="bg1"/>
                </a:solidFill>
                <a:latin typeface="Times New Roman"/>
                <a:ea typeface="+mn-lt"/>
                <a:cs typeface="+mn-lt"/>
              </a:rPr>
              <a:t> - https://dzone.com/articles/how-does-top-down-programming-work</a:t>
            </a:r>
            <a:endParaRPr lang="en-US">
              <a:solidFill>
                <a:schemeClr val="bg1"/>
              </a:solidFill>
              <a:latin typeface="Times New Roman"/>
              <a:ea typeface="+mn-lt"/>
              <a:cs typeface="+mn-lt"/>
            </a:endParaRPr>
          </a:p>
        </p:txBody>
      </p:sp>
    </p:spTree>
    <p:extLst>
      <p:ext uri="{BB962C8B-B14F-4D97-AF65-F5344CB8AC3E}">
        <p14:creationId xmlns:p14="http://schemas.microsoft.com/office/powerpoint/2010/main" val="3810954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C727-525A-43A6-8260-BA13D6F9842D}"/>
              </a:ext>
            </a:extLst>
          </p:cNvPr>
          <p:cNvSpPr>
            <a:spLocks noGrp="1"/>
          </p:cNvSpPr>
          <p:nvPr>
            <p:ph type="title"/>
          </p:nvPr>
        </p:nvSpPr>
        <p:spPr>
          <a:xfrm>
            <a:off x="2907753" y="1839070"/>
            <a:ext cx="8534400" cy="1507067"/>
          </a:xfrm>
        </p:spPr>
        <p:txBody>
          <a:bodyPr>
            <a:normAutofit/>
          </a:bodyPr>
          <a:lstStyle/>
          <a:p>
            <a:r>
              <a:rPr lang="en-US" sz="5400">
                <a:latin typeface="Times New Roman"/>
                <a:cs typeface="Times New Roman"/>
              </a:rPr>
              <a:t>ANY QUESTIONS ?</a:t>
            </a:r>
          </a:p>
        </p:txBody>
      </p:sp>
    </p:spTree>
    <p:extLst>
      <p:ext uri="{BB962C8B-B14F-4D97-AF65-F5344CB8AC3E}">
        <p14:creationId xmlns:p14="http://schemas.microsoft.com/office/powerpoint/2010/main" val="393855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A2EB-6E02-48CA-8D2E-513D95700F68}"/>
              </a:ext>
            </a:extLst>
          </p:cNvPr>
          <p:cNvSpPr>
            <a:spLocks noGrp="1"/>
          </p:cNvSpPr>
          <p:nvPr>
            <p:ph type="title"/>
          </p:nvPr>
        </p:nvSpPr>
        <p:spPr>
          <a:xfrm>
            <a:off x="554816" y="375407"/>
            <a:ext cx="8534400" cy="1507067"/>
          </a:xfrm>
        </p:spPr>
        <p:txBody>
          <a:bodyPr/>
          <a:lstStyle/>
          <a:p>
            <a:r>
              <a:rPr lang="en-US" sz="5400">
                <a:latin typeface="Times New Roman"/>
                <a:cs typeface="Times New Roman"/>
              </a:rPr>
              <a:t>Bottom Up</a:t>
            </a:r>
          </a:p>
        </p:txBody>
      </p:sp>
      <p:sp>
        <p:nvSpPr>
          <p:cNvPr id="3" name="Content Placeholder 2">
            <a:extLst>
              <a:ext uri="{FF2B5EF4-FFF2-40B4-BE49-F238E27FC236}">
                <a16:creationId xmlns:a16="http://schemas.microsoft.com/office/drawing/2014/main" id="{9C59A7B0-2134-49C5-8BF8-2D48EA90A7DB}"/>
              </a:ext>
            </a:extLst>
          </p:cNvPr>
          <p:cNvSpPr>
            <a:spLocks noGrp="1"/>
          </p:cNvSpPr>
          <p:nvPr>
            <p:ph idx="1"/>
          </p:nvPr>
        </p:nvSpPr>
        <p:spPr>
          <a:xfrm>
            <a:off x="554816" y="1390290"/>
            <a:ext cx="11395494" cy="5239908"/>
          </a:xfrm>
        </p:spPr>
        <p:txBody>
          <a:bodyPr>
            <a:normAutofit/>
          </a:bodyPr>
          <a:lstStyle/>
          <a:p>
            <a:pPr marL="0" indent="0">
              <a:buNone/>
            </a:pPr>
            <a:r>
              <a:rPr lang="en-US" sz="3200">
                <a:solidFill>
                  <a:schemeClr val="tx1"/>
                </a:solidFill>
                <a:latin typeface="Times New Roman"/>
                <a:cs typeface="Times New Roman"/>
              </a:rPr>
              <a:t>Main Idea: A sort of  'Seed' model. Start small, but eventually grow in complexity. Start from the base elements and then grow from there.</a:t>
            </a:r>
          </a:p>
          <a:p>
            <a:pPr>
              <a:buClr>
                <a:srgbClr val="FFFFFF"/>
              </a:buClr>
              <a:buFont typeface="Wingdings 3"/>
              <a:buChar char=""/>
            </a:pPr>
            <a:r>
              <a:rPr lang="en-US" sz="3200">
                <a:solidFill>
                  <a:schemeClr val="tx1"/>
                </a:solidFill>
                <a:latin typeface="Times New Roman"/>
                <a:cs typeface="Times New Roman"/>
              </a:rPr>
              <a:t> Base Elements Specified First</a:t>
            </a:r>
            <a:endParaRPr lang="en-US" sz="3200">
              <a:solidFill>
                <a:schemeClr val="tx1"/>
              </a:solidFill>
              <a:ea typeface="+mn-lt"/>
              <a:cs typeface="+mn-lt"/>
            </a:endParaRPr>
          </a:p>
          <a:p>
            <a:pPr>
              <a:buClr>
                <a:srgbClr val="FFFFFF"/>
              </a:buClr>
              <a:buFont typeface="Wingdings 3"/>
              <a:buChar char=""/>
            </a:pPr>
            <a:r>
              <a:rPr lang="en-US" sz="3200">
                <a:solidFill>
                  <a:schemeClr val="tx1"/>
                </a:solidFill>
                <a:latin typeface="Times New Roman"/>
                <a:cs typeface="Times New Roman"/>
              </a:rPr>
              <a:t> Link Together to Form Larger Subsystems</a:t>
            </a:r>
            <a:endParaRPr lang="en-US" sz="3200">
              <a:solidFill>
                <a:schemeClr val="tx1"/>
              </a:solidFill>
              <a:ea typeface="+mn-lt"/>
              <a:cs typeface="+mn-lt"/>
            </a:endParaRPr>
          </a:p>
          <a:p>
            <a:pPr>
              <a:buClr>
                <a:srgbClr val="FFFFFF"/>
              </a:buClr>
              <a:buFont typeface="Wingdings 3"/>
              <a:buChar char=""/>
            </a:pPr>
            <a:r>
              <a:rPr lang="en-US" sz="3200">
                <a:solidFill>
                  <a:schemeClr val="tx1"/>
                </a:solidFill>
                <a:latin typeface="Times New Roman"/>
                <a:cs typeface="Times New Roman"/>
              </a:rPr>
              <a:t> Keep Linking Until Top Level System is Formed</a:t>
            </a:r>
            <a:endParaRPr lang="en-US">
              <a:solidFill>
                <a:schemeClr val="tx1"/>
              </a:solidFill>
            </a:endParaRPr>
          </a:p>
        </p:txBody>
      </p:sp>
    </p:spTree>
    <p:extLst>
      <p:ext uri="{BB962C8B-B14F-4D97-AF65-F5344CB8AC3E}">
        <p14:creationId xmlns:p14="http://schemas.microsoft.com/office/powerpoint/2010/main" val="3022812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A2EB-6E02-48CA-8D2E-513D95700F68}"/>
              </a:ext>
            </a:extLst>
          </p:cNvPr>
          <p:cNvSpPr>
            <a:spLocks noGrp="1"/>
          </p:cNvSpPr>
          <p:nvPr>
            <p:ph type="title"/>
          </p:nvPr>
        </p:nvSpPr>
        <p:spPr>
          <a:xfrm>
            <a:off x="554816" y="375407"/>
            <a:ext cx="8534400" cy="1507067"/>
          </a:xfrm>
        </p:spPr>
        <p:txBody>
          <a:bodyPr>
            <a:normAutofit fontScale="90000"/>
          </a:bodyPr>
          <a:lstStyle/>
          <a:p>
            <a:r>
              <a:rPr lang="en-US" sz="5400">
                <a:latin typeface="Times New Roman"/>
                <a:cs typeface="Times New Roman"/>
              </a:rPr>
              <a:t>Bottom Up - Advantages</a:t>
            </a:r>
          </a:p>
        </p:txBody>
      </p:sp>
      <p:sp>
        <p:nvSpPr>
          <p:cNvPr id="3" name="Content Placeholder 2">
            <a:extLst>
              <a:ext uri="{FF2B5EF4-FFF2-40B4-BE49-F238E27FC236}">
                <a16:creationId xmlns:a16="http://schemas.microsoft.com/office/drawing/2014/main" id="{9C59A7B0-2134-49C5-8BF8-2D48EA90A7DB}"/>
              </a:ext>
            </a:extLst>
          </p:cNvPr>
          <p:cNvSpPr>
            <a:spLocks noGrp="1"/>
          </p:cNvSpPr>
          <p:nvPr>
            <p:ph idx="1"/>
          </p:nvPr>
        </p:nvSpPr>
        <p:spPr>
          <a:xfrm>
            <a:off x="554816" y="1591574"/>
            <a:ext cx="11266098" cy="5096134"/>
          </a:xfrm>
        </p:spPr>
        <p:txBody>
          <a:bodyPr/>
          <a:lstStyle/>
          <a:p>
            <a:r>
              <a:rPr lang="en-US" sz="3200">
                <a:solidFill>
                  <a:schemeClr val="tx1"/>
                </a:solidFill>
                <a:latin typeface="Times New Roman"/>
                <a:cs typeface="Times New Roman"/>
              </a:rPr>
              <a:t> Benefits are realized in the early phase.</a:t>
            </a:r>
          </a:p>
          <a:p>
            <a:pPr>
              <a:buClr>
                <a:srgbClr val="FFFFFF"/>
              </a:buClr>
            </a:pPr>
            <a:r>
              <a:rPr lang="en-US" sz="3200">
                <a:solidFill>
                  <a:schemeClr val="tx1"/>
                </a:solidFill>
                <a:latin typeface="Times New Roman"/>
                <a:cs typeface="Times New Roman"/>
              </a:rPr>
              <a:t> Implements password management for large number of users.</a:t>
            </a:r>
          </a:p>
          <a:p>
            <a:pPr>
              <a:buClr>
                <a:srgbClr val="FFFFFF"/>
              </a:buClr>
            </a:pPr>
            <a:r>
              <a:rPr lang="en-US" sz="3200">
                <a:solidFill>
                  <a:schemeClr val="tx1"/>
                </a:solidFill>
                <a:latin typeface="Times New Roman"/>
                <a:ea typeface="+mn-lt"/>
                <a:cs typeface="+mn-lt"/>
              </a:rPr>
              <a:t> Organization broadens identity management skills and understanding during the first phase.</a:t>
            </a:r>
            <a:endParaRPr lang="en-US" sz="3200">
              <a:solidFill>
                <a:schemeClr val="tx1"/>
              </a:solidFill>
              <a:latin typeface="Times New Roman"/>
              <a:cs typeface="Times New Roman"/>
            </a:endParaRPr>
          </a:p>
          <a:p>
            <a:pPr>
              <a:buClr>
                <a:srgbClr val="FFFFFF"/>
              </a:buClr>
            </a:pPr>
            <a:endParaRPr lang="en-US" sz="3200">
              <a:solidFill>
                <a:schemeClr val="tx1"/>
              </a:solidFill>
              <a:latin typeface="Times New Roman"/>
              <a:cs typeface="Times New Roman"/>
            </a:endParaRPr>
          </a:p>
        </p:txBody>
      </p:sp>
    </p:spTree>
    <p:extLst>
      <p:ext uri="{BB962C8B-B14F-4D97-AF65-F5344CB8AC3E}">
        <p14:creationId xmlns:p14="http://schemas.microsoft.com/office/powerpoint/2010/main" val="834885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A2EB-6E02-48CA-8D2E-513D95700F68}"/>
              </a:ext>
            </a:extLst>
          </p:cNvPr>
          <p:cNvSpPr>
            <a:spLocks noGrp="1"/>
          </p:cNvSpPr>
          <p:nvPr>
            <p:ph type="title"/>
          </p:nvPr>
        </p:nvSpPr>
        <p:spPr>
          <a:xfrm>
            <a:off x="554816" y="375407"/>
            <a:ext cx="8534400" cy="1507067"/>
          </a:xfrm>
        </p:spPr>
        <p:txBody>
          <a:bodyPr>
            <a:normAutofit fontScale="90000"/>
          </a:bodyPr>
          <a:lstStyle/>
          <a:p>
            <a:r>
              <a:rPr lang="en-US" sz="5400">
                <a:latin typeface="Times New Roman"/>
                <a:cs typeface="Times New Roman"/>
              </a:rPr>
              <a:t>Bottom Up - Disadvantages  </a:t>
            </a:r>
            <a:endParaRPr lang="en-US"/>
          </a:p>
        </p:txBody>
      </p:sp>
      <p:sp>
        <p:nvSpPr>
          <p:cNvPr id="3" name="Content Placeholder 2">
            <a:extLst>
              <a:ext uri="{FF2B5EF4-FFF2-40B4-BE49-F238E27FC236}">
                <a16:creationId xmlns:a16="http://schemas.microsoft.com/office/drawing/2014/main" id="{9C59A7B0-2134-49C5-8BF8-2D48EA90A7DB}"/>
              </a:ext>
            </a:extLst>
          </p:cNvPr>
          <p:cNvSpPr>
            <a:spLocks noGrp="1"/>
          </p:cNvSpPr>
          <p:nvPr>
            <p:ph idx="1"/>
          </p:nvPr>
        </p:nvSpPr>
        <p:spPr>
          <a:xfrm>
            <a:off x="554816" y="2583611"/>
            <a:ext cx="8419382" cy="3615267"/>
          </a:xfrm>
        </p:spPr>
        <p:txBody>
          <a:bodyPr/>
          <a:lstStyle/>
          <a:p>
            <a:r>
              <a:rPr lang="en-US" sz="3200">
                <a:solidFill>
                  <a:schemeClr val="tx1"/>
                </a:solidFill>
                <a:latin typeface="Times New Roman"/>
                <a:cs typeface="Times New Roman"/>
              </a:rPr>
              <a:t> Organizational structure may have to be changed in later phases.</a:t>
            </a:r>
          </a:p>
          <a:p>
            <a:pPr>
              <a:buClr>
                <a:srgbClr val="FFFFFF"/>
              </a:buClr>
            </a:pPr>
            <a:r>
              <a:rPr lang="en-US" sz="3200">
                <a:solidFill>
                  <a:schemeClr val="tx1"/>
                </a:solidFill>
                <a:latin typeface="Times New Roman"/>
                <a:cs typeface="Times New Roman"/>
              </a:rPr>
              <a:t> Strategy is driven by existing infrastructure instead of business processes.</a:t>
            </a:r>
          </a:p>
        </p:txBody>
      </p:sp>
    </p:spTree>
    <p:extLst>
      <p:ext uri="{BB962C8B-B14F-4D97-AF65-F5344CB8AC3E}">
        <p14:creationId xmlns:p14="http://schemas.microsoft.com/office/powerpoint/2010/main" val="301774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A2EB-6E02-48CA-8D2E-513D95700F68}"/>
              </a:ext>
            </a:extLst>
          </p:cNvPr>
          <p:cNvSpPr>
            <a:spLocks noGrp="1"/>
          </p:cNvSpPr>
          <p:nvPr>
            <p:ph type="title"/>
          </p:nvPr>
        </p:nvSpPr>
        <p:spPr>
          <a:xfrm>
            <a:off x="554816" y="375407"/>
            <a:ext cx="8534400" cy="1507067"/>
          </a:xfrm>
        </p:spPr>
        <p:txBody>
          <a:bodyPr>
            <a:normAutofit/>
          </a:bodyPr>
          <a:lstStyle/>
          <a:p>
            <a:r>
              <a:rPr lang="en-US" sz="5400">
                <a:latin typeface="Times New Roman"/>
                <a:cs typeface="Times New Roman"/>
              </a:rPr>
              <a:t>Top Down  </a:t>
            </a:r>
          </a:p>
        </p:txBody>
      </p:sp>
      <p:sp>
        <p:nvSpPr>
          <p:cNvPr id="3" name="Content Placeholder 2">
            <a:extLst>
              <a:ext uri="{FF2B5EF4-FFF2-40B4-BE49-F238E27FC236}">
                <a16:creationId xmlns:a16="http://schemas.microsoft.com/office/drawing/2014/main" id="{9C59A7B0-2134-49C5-8BF8-2D48EA90A7DB}"/>
              </a:ext>
            </a:extLst>
          </p:cNvPr>
          <p:cNvSpPr>
            <a:spLocks noGrp="1"/>
          </p:cNvSpPr>
          <p:nvPr>
            <p:ph idx="1"/>
          </p:nvPr>
        </p:nvSpPr>
        <p:spPr>
          <a:xfrm>
            <a:off x="554816" y="1893498"/>
            <a:ext cx="11323607" cy="4822964"/>
          </a:xfrm>
        </p:spPr>
        <p:txBody>
          <a:bodyPr>
            <a:normAutofit/>
          </a:bodyPr>
          <a:lstStyle/>
          <a:p>
            <a:pPr marL="0" indent="0">
              <a:buNone/>
            </a:pPr>
            <a:r>
              <a:rPr lang="en-US" sz="3200">
                <a:solidFill>
                  <a:schemeClr val="tx1"/>
                </a:solidFill>
                <a:latin typeface="Times New Roman"/>
                <a:cs typeface="Times New Roman"/>
              </a:rPr>
              <a:t>Main idea: Start complex, with the big picture, but then break things down until there is only the base elements left.</a:t>
            </a:r>
          </a:p>
          <a:p>
            <a:pPr>
              <a:buClr>
                <a:srgbClr val="FFFFFF"/>
              </a:buClr>
              <a:buFont typeface="Wingdings 3"/>
            </a:pPr>
            <a:r>
              <a:rPr lang="en-US" sz="3200">
                <a:solidFill>
                  <a:schemeClr val="tx1"/>
                </a:solidFill>
                <a:latin typeface="Times New Roman"/>
                <a:cs typeface="Times New Roman"/>
              </a:rPr>
              <a:t> Start Complex, but break down</a:t>
            </a:r>
            <a:endParaRPr lang="en-US" sz="3200">
              <a:solidFill>
                <a:schemeClr val="tx1"/>
              </a:solidFill>
              <a:ea typeface="+mn-lt"/>
              <a:cs typeface="+mn-lt"/>
            </a:endParaRPr>
          </a:p>
          <a:p>
            <a:pPr>
              <a:buClr>
                <a:srgbClr val="FFFFFF"/>
              </a:buClr>
              <a:buFont typeface="Wingdings 3"/>
            </a:pPr>
            <a:r>
              <a:rPr lang="en-US" sz="3200">
                <a:solidFill>
                  <a:schemeClr val="tx1"/>
                </a:solidFill>
                <a:latin typeface="Times New Roman"/>
                <a:cs typeface="Times New Roman"/>
              </a:rPr>
              <a:t> Breaking Down of System (Reverse Engineer)</a:t>
            </a:r>
            <a:endParaRPr lang="en-US" sz="3200">
              <a:solidFill>
                <a:schemeClr val="tx1"/>
              </a:solidFill>
              <a:ea typeface="+mn-lt"/>
              <a:cs typeface="+mn-lt"/>
            </a:endParaRPr>
          </a:p>
          <a:p>
            <a:pPr>
              <a:buClr>
                <a:srgbClr val="FFFFFF"/>
              </a:buClr>
              <a:buFont typeface="Wingdings 3"/>
            </a:pPr>
            <a:r>
              <a:rPr lang="en-US" sz="3200">
                <a:solidFill>
                  <a:schemeClr val="tx1"/>
                </a:solidFill>
                <a:latin typeface="Times New Roman"/>
                <a:cs typeface="Times New Roman"/>
              </a:rPr>
              <a:t> Overview Formulated </a:t>
            </a:r>
            <a:endParaRPr lang="en-US" sz="3200">
              <a:solidFill>
                <a:schemeClr val="tx1"/>
              </a:solidFill>
              <a:ea typeface="+mn-lt"/>
              <a:cs typeface="+mn-lt"/>
            </a:endParaRPr>
          </a:p>
          <a:p>
            <a:pPr>
              <a:buClr>
                <a:srgbClr val="FFFFFF"/>
              </a:buClr>
              <a:buFont typeface="Wingdings 3"/>
            </a:pPr>
            <a:r>
              <a:rPr lang="en-US" sz="3200">
                <a:solidFill>
                  <a:schemeClr val="tx1"/>
                </a:solidFill>
                <a:latin typeface="Times New Roman"/>
                <a:cs typeface="Times New Roman"/>
              </a:rPr>
              <a:t> Subsystems then refined</a:t>
            </a:r>
            <a:endParaRPr lang="en-US" sz="3200">
              <a:solidFill>
                <a:schemeClr val="tx1"/>
              </a:solidFill>
              <a:ea typeface="+mn-lt"/>
              <a:cs typeface="+mn-lt"/>
            </a:endParaRPr>
          </a:p>
          <a:p>
            <a:pPr>
              <a:buClr>
                <a:srgbClr val="FFFFFF"/>
              </a:buClr>
              <a:buFont typeface="Wingdings 3"/>
            </a:pPr>
            <a:r>
              <a:rPr lang="en-US" sz="3200">
                <a:solidFill>
                  <a:schemeClr val="tx1"/>
                </a:solidFill>
                <a:latin typeface="Times New Roman"/>
                <a:cs typeface="Times New Roman"/>
              </a:rPr>
              <a:t> Continues to base elements.</a:t>
            </a:r>
            <a:endParaRPr lang="en-US">
              <a:solidFill>
                <a:schemeClr val="tx1"/>
              </a:solidFill>
            </a:endParaRPr>
          </a:p>
          <a:p>
            <a:pPr>
              <a:buClr>
                <a:srgbClr val="FFFFFF"/>
              </a:buClr>
            </a:pPr>
            <a:endParaRPr lang="en-US" sz="3200">
              <a:solidFill>
                <a:schemeClr val="tx1"/>
              </a:solidFill>
              <a:latin typeface="Times New Roman"/>
              <a:cs typeface="Times New Roman"/>
            </a:endParaRPr>
          </a:p>
        </p:txBody>
      </p:sp>
    </p:spTree>
    <p:extLst>
      <p:ext uri="{BB962C8B-B14F-4D97-AF65-F5344CB8AC3E}">
        <p14:creationId xmlns:p14="http://schemas.microsoft.com/office/powerpoint/2010/main" val="239834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A2EB-6E02-48CA-8D2E-513D95700F68}"/>
              </a:ext>
            </a:extLst>
          </p:cNvPr>
          <p:cNvSpPr>
            <a:spLocks noGrp="1"/>
          </p:cNvSpPr>
          <p:nvPr>
            <p:ph type="title"/>
          </p:nvPr>
        </p:nvSpPr>
        <p:spPr>
          <a:xfrm>
            <a:off x="554816" y="375407"/>
            <a:ext cx="8534400" cy="1507067"/>
          </a:xfrm>
        </p:spPr>
        <p:txBody>
          <a:bodyPr>
            <a:normAutofit fontScale="90000"/>
          </a:bodyPr>
          <a:lstStyle/>
          <a:p>
            <a:r>
              <a:rPr lang="en-US" sz="5400">
                <a:latin typeface="Times New Roman"/>
                <a:cs typeface="Times New Roman"/>
              </a:rPr>
              <a:t>Top Down - Advantages  </a:t>
            </a:r>
          </a:p>
        </p:txBody>
      </p:sp>
      <p:sp>
        <p:nvSpPr>
          <p:cNvPr id="3" name="Content Placeholder 2">
            <a:extLst>
              <a:ext uri="{FF2B5EF4-FFF2-40B4-BE49-F238E27FC236}">
                <a16:creationId xmlns:a16="http://schemas.microsoft.com/office/drawing/2014/main" id="{9C59A7B0-2134-49C5-8BF8-2D48EA90A7DB}"/>
              </a:ext>
            </a:extLst>
          </p:cNvPr>
          <p:cNvSpPr>
            <a:spLocks noGrp="1"/>
          </p:cNvSpPr>
          <p:nvPr>
            <p:ph idx="1"/>
          </p:nvPr>
        </p:nvSpPr>
        <p:spPr>
          <a:xfrm>
            <a:off x="669835" y="1764102"/>
            <a:ext cx="11251720" cy="4434776"/>
          </a:xfrm>
        </p:spPr>
        <p:txBody>
          <a:bodyPr/>
          <a:lstStyle/>
          <a:p>
            <a:pPr marL="0" indent="0">
              <a:buNone/>
            </a:pPr>
            <a:endParaRPr lang="en-US" sz="3200">
              <a:solidFill>
                <a:schemeClr val="tx1"/>
              </a:solidFill>
              <a:latin typeface="Times New Roman"/>
              <a:cs typeface="Times New Roman"/>
            </a:endParaRPr>
          </a:p>
          <a:p>
            <a:pPr>
              <a:buClr>
                <a:srgbClr val="FFFFFF"/>
              </a:buClr>
            </a:pPr>
            <a:r>
              <a:rPr lang="en-US" sz="3200">
                <a:solidFill>
                  <a:schemeClr val="tx1"/>
                </a:solidFill>
                <a:latin typeface="Times New Roman"/>
                <a:cs typeface="Times New Roman"/>
              </a:rPr>
              <a:t> Focused use of resources.</a:t>
            </a:r>
          </a:p>
          <a:p>
            <a:pPr>
              <a:buClr>
                <a:srgbClr val="FFFFFF"/>
              </a:buClr>
            </a:pPr>
            <a:r>
              <a:rPr lang="en-US" sz="3200">
                <a:solidFill>
                  <a:schemeClr val="tx1"/>
                </a:solidFill>
                <a:latin typeface="Times New Roman"/>
                <a:ea typeface="+mn-lt"/>
                <a:cs typeface="+mn-lt"/>
              </a:rPr>
              <a:t> First implementation becomes a showcase for the identity management solution.</a:t>
            </a:r>
          </a:p>
          <a:p>
            <a:pPr>
              <a:buClr>
                <a:srgbClr val="FFFFFF"/>
              </a:buClr>
            </a:pPr>
            <a:r>
              <a:rPr lang="en-US" sz="3200">
                <a:solidFill>
                  <a:schemeClr val="tx1"/>
                </a:solidFill>
                <a:latin typeface="Times New Roman"/>
                <a:cs typeface="Times New Roman"/>
              </a:rPr>
              <a:t> Completed phases implements deeper and more mature implementation of identity management solution.</a:t>
            </a:r>
          </a:p>
        </p:txBody>
      </p:sp>
    </p:spTree>
    <p:extLst>
      <p:ext uri="{BB962C8B-B14F-4D97-AF65-F5344CB8AC3E}">
        <p14:creationId xmlns:p14="http://schemas.microsoft.com/office/powerpoint/2010/main" val="63347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A2EB-6E02-48CA-8D2E-513D95700F68}"/>
              </a:ext>
            </a:extLst>
          </p:cNvPr>
          <p:cNvSpPr>
            <a:spLocks noGrp="1"/>
          </p:cNvSpPr>
          <p:nvPr>
            <p:ph type="title"/>
          </p:nvPr>
        </p:nvSpPr>
        <p:spPr>
          <a:xfrm>
            <a:off x="554816" y="375407"/>
            <a:ext cx="8534400" cy="1507067"/>
          </a:xfrm>
        </p:spPr>
        <p:txBody>
          <a:bodyPr>
            <a:normAutofit fontScale="90000"/>
          </a:bodyPr>
          <a:lstStyle/>
          <a:p>
            <a:r>
              <a:rPr lang="en-US" sz="5400">
                <a:latin typeface="Times New Roman"/>
                <a:cs typeface="Times New Roman"/>
              </a:rPr>
              <a:t>Top Down - Disadvantages  </a:t>
            </a:r>
          </a:p>
        </p:txBody>
      </p:sp>
      <p:sp>
        <p:nvSpPr>
          <p:cNvPr id="3" name="Content Placeholder 2">
            <a:extLst>
              <a:ext uri="{FF2B5EF4-FFF2-40B4-BE49-F238E27FC236}">
                <a16:creationId xmlns:a16="http://schemas.microsoft.com/office/drawing/2014/main" id="{9C59A7B0-2134-49C5-8BF8-2D48EA90A7DB}"/>
              </a:ext>
            </a:extLst>
          </p:cNvPr>
          <p:cNvSpPr>
            <a:spLocks noGrp="1"/>
          </p:cNvSpPr>
          <p:nvPr>
            <p:ph idx="1"/>
          </p:nvPr>
        </p:nvSpPr>
        <p:spPr>
          <a:xfrm>
            <a:off x="554816" y="2583611"/>
            <a:ext cx="11309230" cy="3931568"/>
          </a:xfrm>
        </p:spPr>
        <p:txBody>
          <a:bodyPr/>
          <a:lstStyle/>
          <a:p>
            <a:pPr marL="0" indent="0">
              <a:buNone/>
            </a:pPr>
            <a:endParaRPr lang="en-US" sz="3200">
              <a:solidFill>
                <a:schemeClr val="tx1"/>
              </a:solidFill>
              <a:latin typeface="Times New Roman"/>
              <a:cs typeface="Times New Roman"/>
            </a:endParaRPr>
          </a:p>
          <a:p>
            <a:pPr>
              <a:buClr>
                <a:srgbClr val="FFFFFF"/>
              </a:buClr>
            </a:pPr>
            <a:r>
              <a:rPr lang="en-US" sz="3200">
                <a:solidFill>
                  <a:schemeClr val="tx1"/>
                </a:solidFill>
                <a:latin typeface="Times New Roman"/>
                <a:cs typeface="Times New Roman"/>
              </a:rPr>
              <a:t> Limited Coverage in first phases.</a:t>
            </a:r>
          </a:p>
          <a:p>
            <a:pPr>
              <a:buClr>
                <a:srgbClr val="FFFFFF"/>
              </a:buClr>
            </a:pPr>
            <a:r>
              <a:rPr lang="en-US" sz="3200">
                <a:solidFill>
                  <a:schemeClr val="tx1"/>
                </a:solidFill>
                <a:latin typeface="Times New Roman"/>
                <a:cs typeface="Times New Roman"/>
              </a:rPr>
              <a:t> Minimal percentage of user accounts are managed in the first phases.</a:t>
            </a:r>
          </a:p>
          <a:p>
            <a:pPr>
              <a:buClr>
                <a:srgbClr val="FFFFFF"/>
              </a:buClr>
            </a:pPr>
            <a:r>
              <a:rPr lang="en-US" sz="3200">
                <a:solidFill>
                  <a:schemeClr val="tx1"/>
                </a:solidFill>
                <a:latin typeface="Times New Roman"/>
                <a:cs typeface="Times New Roman"/>
              </a:rPr>
              <a:t> The benefits of the solution will not be realized as quickly.</a:t>
            </a:r>
          </a:p>
          <a:p>
            <a:pPr>
              <a:buClr>
                <a:srgbClr val="FFFFFF"/>
              </a:buClr>
            </a:pPr>
            <a:r>
              <a:rPr lang="en-US" sz="3200">
                <a:solidFill>
                  <a:schemeClr val="tx1"/>
                </a:solidFill>
                <a:latin typeface="Times New Roman"/>
                <a:cs typeface="Times New Roman"/>
              </a:rPr>
              <a:t> Implementation cost is likely to be higher.</a:t>
            </a:r>
          </a:p>
        </p:txBody>
      </p:sp>
    </p:spTree>
    <p:extLst>
      <p:ext uri="{BB962C8B-B14F-4D97-AF65-F5344CB8AC3E}">
        <p14:creationId xmlns:p14="http://schemas.microsoft.com/office/powerpoint/2010/main" val="13379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A2EB-6E02-48CA-8D2E-513D95700F68}"/>
              </a:ext>
            </a:extLst>
          </p:cNvPr>
          <p:cNvSpPr>
            <a:spLocks noGrp="1"/>
          </p:cNvSpPr>
          <p:nvPr>
            <p:ph type="title"/>
          </p:nvPr>
        </p:nvSpPr>
        <p:spPr>
          <a:xfrm>
            <a:off x="554816" y="375407"/>
            <a:ext cx="10168834" cy="1507067"/>
          </a:xfrm>
        </p:spPr>
        <p:txBody>
          <a:bodyPr/>
          <a:lstStyle/>
          <a:p>
            <a:r>
              <a:rPr lang="en-US" sz="5400">
                <a:latin typeface="Times New Roman"/>
                <a:cs typeface="Times New Roman"/>
              </a:rPr>
              <a:t>Structure Charts</a:t>
            </a:r>
          </a:p>
        </p:txBody>
      </p:sp>
      <p:sp>
        <p:nvSpPr>
          <p:cNvPr id="3" name="Content Placeholder 2">
            <a:extLst>
              <a:ext uri="{FF2B5EF4-FFF2-40B4-BE49-F238E27FC236}">
                <a16:creationId xmlns:a16="http://schemas.microsoft.com/office/drawing/2014/main" id="{9C59A7B0-2134-49C5-8BF8-2D48EA90A7DB}"/>
              </a:ext>
            </a:extLst>
          </p:cNvPr>
          <p:cNvSpPr>
            <a:spLocks noGrp="1"/>
          </p:cNvSpPr>
          <p:nvPr>
            <p:ph idx="1"/>
          </p:nvPr>
        </p:nvSpPr>
        <p:spPr>
          <a:xfrm>
            <a:off x="552732" y="1688256"/>
            <a:ext cx="10036313" cy="1119441"/>
          </a:xfrm>
        </p:spPr>
        <p:txBody>
          <a:bodyPr vert="horz" lIns="91440" tIns="45720" rIns="91440" bIns="45720" rtlCol="0" anchor="ctr">
            <a:noAutofit/>
          </a:bodyPr>
          <a:lstStyle/>
          <a:p>
            <a:pPr marL="0" indent="0">
              <a:buNone/>
            </a:pPr>
            <a:r>
              <a:rPr lang="en-US" sz="3200">
                <a:solidFill>
                  <a:schemeClr val="tx1"/>
                </a:solidFill>
                <a:latin typeface="Times New Roman"/>
                <a:cs typeface="Times New Roman"/>
              </a:rPr>
              <a:t>Structure charts are used to graphically model the hierarchy of process within a system.</a:t>
            </a:r>
            <a:endParaRPr lang="en-US">
              <a:solidFill>
                <a:schemeClr val="tx1"/>
              </a:solidFill>
            </a:endParaRPr>
          </a:p>
          <a:p>
            <a:pPr>
              <a:buClr>
                <a:srgbClr val="FFFFFF"/>
              </a:buClr>
            </a:pPr>
            <a:endParaRPr lang="en-US" b="1">
              <a:solidFill>
                <a:schemeClr val="tx1"/>
              </a:solidFill>
            </a:endParaRPr>
          </a:p>
        </p:txBody>
      </p:sp>
      <p:pic>
        <p:nvPicPr>
          <p:cNvPr id="4" name="Picture 4" descr="A screenshot of a cell phone&#10;&#10;Description generated with very high confidence">
            <a:extLst>
              <a:ext uri="{FF2B5EF4-FFF2-40B4-BE49-F238E27FC236}">
                <a16:creationId xmlns:a16="http://schemas.microsoft.com/office/drawing/2014/main" id="{79F9D5B9-D674-4429-B4EA-4F700C50577C}"/>
              </a:ext>
            </a:extLst>
          </p:cNvPr>
          <p:cNvPicPr>
            <a:picLocks noChangeAspect="1"/>
          </p:cNvPicPr>
          <p:nvPr/>
        </p:nvPicPr>
        <p:blipFill>
          <a:blip r:embed="rId2"/>
          <a:stretch>
            <a:fillRect/>
          </a:stretch>
        </p:blipFill>
        <p:spPr>
          <a:xfrm>
            <a:off x="705616" y="2616210"/>
            <a:ext cx="10462591" cy="3673624"/>
          </a:xfrm>
          <a:prstGeom prst="rect">
            <a:avLst/>
          </a:prstGeom>
        </p:spPr>
      </p:pic>
    </p:spTree>
    <p:extLst>
      <p:ext uri="{BB962C8B-B14F-4D97-AF65-F5344CB8AC3E}">
        <p14:creationId xmlns:p14="http://schemas.microsoft.com/office/powerpoint/2010/main" val="386213572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DC2BE8FBBC6B4DABDAFCA0AC25932C" ma:contentTypeVersion="2" ma:contentTypeDescription="Create a new document." ma:contentTypeScope="" ma:versionID="a952a7aa98da62199dbf56574bc6422b">
  <xsd:schema xmlns:xsd="http://www.w3.org/2001/XMLSchema" xmlns:xs="http://www.w3.org/2001/XMLSchema" xmlns:p="http://schemas.microsoft.com/office/2006/metadata/properties" xmlns:ns2="462020ed-9a82-4589-be62-1e1ee0b70c04" targetNamespace="http://schemas.microsoft.com/office/2006/metadata/properties" ma:root="true" ma:fieldsID="4a27dca2973efdf52e9b7cbe323372a7" ns2:_="">
    <xsd:import namespace="462020ed-9a82-4589-be62-1e1ee0b70c0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2020ed-9a82-4589-be62-1e1ee0b70c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470192-93D8-4CBE-83DD-1D6A0FDFCF42}">
  <ds:schemaRefs>
    <ds:schemaRef ds:uri="462020ed-9a82-4589-be62-1e1ee0b70c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8C3A3EE-78B2-49B2-B196-F6C63F635437}">
  <ds:schemaRefs>
    <ds:schemaRef ds:uri="http://schemas.microsoft.com/sharepoint/v3/contenttype/forms"/>
  </ds:schemaRefs>
</ds:datastoreItem>
</file>

<file path=customXml/itemProps3.xml><?xml version="1.0" encoding="utf-8"?>
<ds:datastoreItem xmlns:ds="http://schemas.openxmlformats.org/officeDocument/2006/customXml" ds:itemID="{A27386A6-7999-4389-9FAA-D3BFC30E3752}">
  <ds:schemaRefs>
    <ds:schemaRef ds:uri="http://purl.org/dc/elements/1.1/"/>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 ds:uri="462020ed-9a82-4589-be62-1e1ee0b70c0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281</Words>
  <Application>Microsoft Office PowerPoint</Application>
  <PresentationFormat>Widescreen</PresentationFormat>
  <Paragraphs>110</Paragraphs>
  <Slides>29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Times New Roman</vt:lpstr>
      <vt:lpstr>Wingdings 3</vt:lpstr>
      <vt:lpstr>Slice</vt:lpstr>
      <vt:lpstr>Architecture</vt:lpstr>
      <vt:lpstr>Architecture</vt:lpstr>
      <vt:lpstr>Bottom Up</vt:lpstr>
      <vt:lpstr>Bottom Up - Advantages</vt:lpstr>
      <vt:lpstr>Bottom Up - Disadvantages  </vt:lpstr>
      <vt:lpstr>Top Down  </vt:lpstr>
      <vt:lpstr>Top Down - Advantages  </vt:lpstr>
      <vt:lpstr>Top Down - Disadvantages  </vt:lpstr>
      <vt:lpstr>Structure Charts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Layering</vt:lpstr>
      <vt:lpstr>Layers</vt:lpstr>
      <vt:lpstr>Closed Layer architecture</vt:lpstr>
      <vt:lpstr>Open layer Architecture</vt:lpstr>
      <vt:lpstr>Example</vt:lpstr>
      <vt:lpstr>Key Concepts</vt:lpstr>
      <vt:lpstr>Advantages</vt:lpstr>
      <vt:lpstr>Disadvantages</vt:lpstr>
      <vt:lpstr>Best Used for:</vt:lpstr>
      <vt:lpstr>Sources</vt:lpstr>
      <vt:lpstr>Sources</vt:lpstr>
      <vt:lpstr>Sources</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Heather Hanks</cp:lastModifiedBy>
  <cp:revision>1</cp:revision>
  <dcterms:created xsi:type="dcterms:W3CDTF">2013-07-15T20:26:40Z</dcterms:created>
  <dcterms:modified xsi:type="dcterms:W3CDTF">2019-06-05T18:38:40Z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0x01010038DC2BE8FBBC6B4DABDAFCA0AC25932C</vt:lpwstr>
  </property>
</Properties>
</file>