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1" r:id="rId4"/>
  </p:sldMasterIdLst>
  <p:notesMasterIdLst>
    <p:notesMasterId r:id="rId34"/>
  </p:notesMasterIdLst>
  <p:sldIdLst>
    <p:sldId id="256" r:id="rId5"/>
    <p:sldId id="262" r:id="rId6"/>
    <p:sldId id="265" r:id="rId7"/>
    <p:sldId id="267" r:id="rId8"/>
    <p:sldId id="257" r:id="rId9"/>
    <p:sldId id="270" r:id="rId10"/>
    <p:sldId id="264" r:id="rId11"/>
    <p:sldId id="258" r:id="rId12"/>
    <p:sldId id="275" r:id="rId13"/>
    <p:sldId id="274" r:id="rId14"/>
    <p:sldId id="263" r:id="rId15"/>
    <p:sldId id="259" r:id="rId16"/>
    <p:sldId id="268" r:id="rId17"/>
    <p:sldId id="281" r:id="rId18"/>
    <p:sldId id="282" r:id="rId19"/>
    <p:sldId id="283" r:id="rId20"/>
    <p:sldId id="276" r:id="rId21"/>
    <p:sldId id="260" r:id="rId22"/>
    <p:sldId id="272" r:id="rId23"/>
    <p:sldId id="269" r:id="rId24"/>
    <p:sldId id="261" r:id="rId25"/>
    <p:sldId id="277" r:id="rId26"/>
    <p:sldId id="284" r:id="rId27"/>
    <p:sldId id="285" r:id="rId28"/>
    <p:sldId id="266" r:id="rId29"/>
    <p:sldId id="280" r:id="rId30"/>
    <p:sldId id="271" r:id="rId31"/>
    <p:sldId id="286"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1A7E5-1D93-44D3-9CE3-BFA53293C14F}" v="19" dt="2019-06-07T19:15:03.482"/>
    <p1510:client id="{8D8808CD-4039-46E0-BF67-570CA26CFD8C}" v="265" dt="2019-06-06T19:15:54.984"/>
    <p1510:client id="{A2A25EA4-469E-4A28-F47E-876EF674F854}" v="253" dt="2019-06-06T19:33:06.857"/>
    <p1510:client id="{D6DEFA71-43A3-4449-9C6B-865B1E6A31FC}" v="2" dt="2019-06-07T18:50:35.436"/>
    <p1510:client id="{E108CA00-3CD2-4287-816B-D3624044EE35}" v="54" dt="2019-06-07T18:58:18.836"/>
    <p1510:client id="{F9398C2A-D07D-4668-96A7-16DF2D52D4F5}" v="22" dt="2019-06-07T18:55:39.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3174A-5C26-487E-BB4E-E0FDB1D61A39}" type="doc">
      <dgm:prSet loTypeId="urn:microsoft.com/office/officeart/2005/8/layout/bProcess2" loCatId="process" qsTypeId="urn:microsoft.com/office/officeart/2005/8/quickstyle/3d1" qsCatId="3D" csTypeId="urn:microsoft.com/office/officeart/2005/8/colors/accent1_3" csCatId="accent1" phldr="1"/>
      <dgm:spPr/>
      <dgm:t>
        <a:bodyPr/>
        <a:lstStyle/>
        <a:p>
          <a:endParaRPr lang="en-US"/>
        </a:p>
      </dgm:t>
    </dgm:pt>
    <dgm:pt modelId="{F3DA48A2-F85D-4359-9AFC-9D1F9EF2AA65}">
      <dgm:prSet/>
      <dgm:spPr/>
      <dgm:t>
        <a:bodyPr/>
        <a:lstStyle/>
        <a:p>
          <a:pPr>
            <a:defRPr cap="all"/>
          </a:pPr>
          <a:r>
            <a:rPr lang="en-US"/>
            <a:t>The most important information first. [2]</a:t>
          </a:r>
        </a:p>
      </dgm:t>
    </dgm:pt>
    <dgm:pt modelId="{D0BEE780-1A11-4C75-98E7-41410CDB5703}" type="parTrans" cxnId="{AD4D9028-CCD8-40F7-AA44-7D7E5CE244AC}">
      <dgm:prSet/>
      <dgm:spPr/>
      <dgm:t>
        <a:bodyPr/>
        <a:lstStyle/>
        <a:p>
          <a:endParaRPr lang="en-US"/>
        </a:p>
      </dgm:t>
    </dgm:pt>
    <dgm:pt modelId="{7E2848E6-BE9F-46D5-AE92-6CDAB6B3D535}" type="sibTrans" cxnId="{AD4D9028-CCD8-40F7-AA44-7D7E5CE244AC}">
      <dgm:prSet/>
      <dgm:spPr/>
      <dgm:t>
        <a:bodyPr/>
        <a:lstStyle/>
        <a:p>
          <a:endParaRPr lang="en-US"/>
        </a:p>
      </dgm:t>
    </dgm:pt>
    <dgm:pt modelId="{7B2E9409-E5C0-4C3E-A30A-37CA4727AF79}">
      <dgm:prSet/>
      <dgm:spPr/>
      <dgm:t>
        <a:bodyPr/>
        <a:lstStyle/>
        <a:p>
          <a:pPr>
            <a:defRPr cap="all"/>
          </a:pPr>
          <a:r>
            <a:rPr lang="en-US"/>
            <a:t>We use different flows to accomplish different goals in our paper. [2]</a:t>
          </a:r>
        </a:p>
      </dgm:t>
    </dgm:pt>
    <dgm:pt modelId="{EC980443-190A-4614-A62F-54DE3AFD8A99}" type="parTrans" cxnId="{D0436C35-D51F-48BE-B19B-68753A0FDC85}">
      <dgm:prSet/>
      <dgm:spPr/>
      <dgm:t>
        <a:bodyPr/>
        <a:lstStyle/>
        <a:p>
          <a:endParaRPr lang="en-US"/>
        </a:p>
      </dgm:t>
    </dgm:pt>
    <dgm:pt modelId="{C3CFF1F0-EADC-47F0-8815-57CE30013549}" type="sibTrans" cxnId="{D0436C35-D51F-48BE-B19B-68753A0FDC85}">
      <dgm:prSet/>
      <dgm:spPr/>
      <dgm:t>
        <a:bodyPr/>
        <a:lstStyle/>
        <a:p>
          <a:endParaRPr lang="en-US"/>
        </a:p>
      </dgm:t>
    </dgm:pt>
    <dgm:pt modelId="{16C2F8E6-9365-400E-A0AE-6CE0D1DFD972}" type="pres">
      <dgm:prSet presAssocID="{4C83174A-5C26-487E-BB4E-E0FDB1D61A39}" presName="diagram" presStyleCnt="0">
        <dgm:presLayoutVars>
          <dgm:dir/>
          <dgm:resizeHandles/>
        </dgm:presLayoutVars>
      </dgm:prSet>
      <dgm:spPr/>
    </dgm:pt>
    <dgm:pt modelId="{719AED94-9816-4C10-ACA7-C022D0E8857B}" type="pres">
      <dgm:prSet presAssocID="{F3DA48A2-F85D-4359-9AFC-9D1F9EF2AA65}" presName="firstNode" presStyleLbl="node1" presStyleIdx="0" presStyleCnt="2">
        <dgm:presLayoutVars>
          <dgm:bulletEnabled val="1"/>
        </dgm:presLayoutVars>
      </dgm:prSet>
      <dgm:spPr/>
    </dgm:pt>
    <dgm:pt modelId="{FAA19B30-1C39-41EB-BDE9-96B4DC32855B}" type="pres">
      <dgm:prSet presAssocID="{7E2848E6-BE9F-46D5-AE92-6CDAB6B3D535}" presName="sibTrans" presStyleLbl="sibTrans2D1" presStyleIdx="0" presStyleCnt="1"/>
      <dgm:spPr/>
    </dgm:pt>
    <dgm:pt modelId="{33F5882A-4162-4213-BA13-A4D8DDF757B6}" type="pres">
      <dgm:prSet presAssocID="{7B2E9409-E5C0-4C3E-A30A-37CA4727AF79}" presName="lastNode" presStyleLbl="node1" presStyleIdx="1" presStyleCnt="2">
        <dgm:presLayoutVars>
          <dgm:bulletEnabled val="1"/>
        </dgm:presLayoutVars>
      </dgm:prSet>
      <dgm:spPr/>
    </dgm:pt>
  </dgm:ptLst>
  <dgm:cxnLst>
    <dgm:cxn modelId="{AD4D9028-CCD8-40F7-AA44-7D7E5CE244AC}" srcId="{4C83174A-5C26-487E-BB4E-E0FDB1D61A39}" destId="{F3DA48A2-F85D-4359-9AFC-9D1F9EF2AA65}" srcOrd="0" destOrd="0" parTransId="{D0BEE780-1A11-4C75-98E7-41410CDB5703}" sibTransId="{7E2848E6-BE9F-46D5-AE92-6CDAB6B3D535}"/>
    <dgm:cxn modelId="{D0436C35-D51F-48BE-B19B-68753A0FDC85}" srcId="{4C83174A-5C26-487E-BB4E-E0FDB1D61A39}" destId="{7B2E9409-E5C0-4C3E-A30A-37CA4727AF79}" srcOrd="1" destOrd="0" parTransId="{EC980443-190A-4614-A62F-54DE3AFD8A99}" sibTransId="{C3CFF1F0-EADC-47F0-8815-57CE30013549}"/>
    <dgm:cxn modelId="{04A76164-1A50-4E3E-B229-97B6021F7BF1}" type="presOf" srcId="{7B2E9409-E5C0-4C3E-A30A-37CA4727AF79}" destId="{33F5882A-4162-4213-BA13-A4D8DDF757B6}" srcOrd="0" destOrd="0" presId="urn:microsoft.com/office/officeart/2005/8/layout/bProcess2"/>
    <dgm:cxn modelId="{4DFB6C6E-0252-45FE-AF2B-14E92B3672D1}" type="presOf" srcId="{7E2848E6-BE9F-46D5-AE92-6CDAB6B3D535}" destId="{FAA19B30-1C39-41EB-BDE9-96B4DC32855B}" srcOrd="0" destOrd="0" presId="urn:microsoft.com/office/officeart/2005/8/layout/bProcess2"/>
    <dgm:cxn modelId="{9EA0FB80-3FC8-4D99-9279-344B4E243EDF}" type="presOf" srcId="{4C83174A-5C26-487E-BB4E-E0FDB1D61A39}" destId="{16C2F8E6-9365-400E-A0AE-6CE0D1DFD972}" srcOrd="0" destOrd="0" presId="urn:microsoft.com/office/officeart/2005/8/layout/bProcess2"/>
    <dgm:cxn modelId="{E2961BDA-7DC3-4C1C-9C8D-CCDF0E700541}" type="presOf" srcId="{F3DA48A2-F85D-4359-9AFC-9D1F9EF2AA65}" destId="{719AED94-9816-4C10-ACA7-C022D0E8857B}" srcOrd="0" destOrd="0" presId="urn:microsoft.com/office/officeart/2005/8/layout/bProcess2"/>
    <dgm:cxn modelId="{5C64612D-958D-4430-92CE-05D8CF3B30A5}" type="presParOf" srcId="{16C2F8E6-9365-400E-A0AE-6CE0D1DFD972}" destId="{719AED94-9816-4C10-ACA7-C022D0E8857B}" srcOrd="0" destOrd="0" presId="urn:microsoft.com/office/officeart/2005/8/layout/bProcess2"/>
    <dgm:cxn modelId="{8986E6BF-E50C-428E-957B-C271629B1295}" type="presParOf" srcId="{16C2F8E6-9365-400E-A0AE-6CE0D1DFD972}" destId="{FAA19B30-1C39-41EB-BDE9-96B4DC32855B}" srcOrd="1" destOrd="0" presId="urn:microsoft.com/office/officeart/2005/8/layout/bProcess2"/>
    <dgm:cxn modelId="{7B60D1CD-3BA4-4110-A34D-E408599BC499}" type="presParOf" srcId="{16C2F8E6-9365-400E-A0AE-6CE0D1DFD972}" destId="{33F5882A-4162-4213-BA13-A4D8DDF757B6}"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EEA14-CDA1-42CB-AD07-3E5969CEC46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7959E0D-8A72-4C78-9494-BECAD9E93B95}">
      <dgm:prSet/>
      <dgm:spPr/>
      <dgm:t>
        <a:bodyPr/>
        <a:lstStyle/>
        <a:p>
          <a:r>
            <a:rPr lang="en-US">
              <a:solidFill>
                <a:schemeClr val="bg2"/>
              </a:solidFill>
            </a:rPr>
            <a:t>Process flow</a:t>
          </a:r>
        </a:p>
      </dgm:t>
    </dgm:pt>
    <dgm:pt modelId="{AF65CE78-2DAF-429D-B342-7CBA1E4E97C8}" type="parTrans" cxnId="{FA83BF7D-81EC-4C1A-A415-689C8DEBB17A}">
      <dgm:prSet/>
      <dgm:spPr/>
      <dgm:t>
        <a:bodyPr/>
        <a:lstStyle/>
        <a:p>
          <a:endParaRPr lang="en-US"/>
        </a:p>
      </dgm:t>
    </dgm:pt>
    <dgm:pt modelId="{2E34DBA9-C7D8-42CE-8EA5-EF1FABC56C19}" type="sibTrans" cxnId="{FA83BF7D-81EC-4C1A-A415-689C8DEBB17A}">
      <dgm:prSet/>
      <dgm:spPr/>
      <dgm:t>
        <a:bodyPr/>
        <a:lstStyle/>
        <a:p>
          <a:endParaRPr lang="en-US"/>
        </a:p>
      </dgm:t>
    </dgm:pt>
    <dgm:pt modelId="{DD535897-7952-4E28-A3B3-684B4E5ED2B3}">
      <dgm:prSet/>
      <dgm:spPr/>
      <dgm:t>
        <a:bodyPr/>
        <a:lstStyle/>
        <a:p>
          <a:r>
            <a:rPr lang="en-US">
              <a:solidFill>
                <a:schemeClr val="bg2"/>
              </a:solidFill>
            </a:rPr>
            <a:t>Work flow</a:t>
          </a:r>
        </a:p>
      </dgm:t>
    </dgm:pt>
    <dgm:pt modelId="{72F1D132-A788-449A-88D1-C31804467B4A}" type="parTrans" cxnId="{78695899-300A-44FD-9B85-5D62872A32BF}">
      <dgm:prSet/>
      <dgm:spPr/>
      <dgm:t>
        <a:bodyPr/>
        <a:lstStyle/>
        <a:p>
          <a:endParaRPr lang="en-US"/>
        </a:p>
      </dgm:t>
    </dgm:pt>
    <dgm:pt modelId="{A4C277F2-CC1F-4CF5-8BD0-15657BC2EACD}" type="sibTrans" cxnId="{78695899-300A-44FD-9B85-5D62872A32BF}">
      <dgm:prSet/>
      <dgm:spPr/>
      <dgm:t>
        <a:bodyPr/>
        <a:lstStyle/>
        <a:p>
          <a:endParaRPr lang="en-US"/>
        </a:p>
      </dgm:t>
    </dgm:pt>
    <dgm:pt modelId="{7188494E-20A0-4DF8-B8EF-B9F29A12BFD1}">
      <dgm:prSet/>
      <dgm:spPr/>
      <dgm:t>
        <a:bodyPr/>
        <a:lstStyle/>
        <a:p>
          <a:r>
            <a:rPr lang="en-US">
              <a:solidFill>
                <a:schemeClr val="bg2"/>
              </a:solidFill>
            </a:rPr>
            <a:t>Data Flow</a:t>
          </a:r>
        </a:p>
      </dgm:t>
    </dgm:pt>
    <dgm:pt modelId="{74B5BBE4-54E4-4D4D-B0ED-648D012608E7}" type="parTrans" cxnId="{A4DF05D2-67A0-420D-B386-0439C6236C02}">
      <dgm:prSet/>
      <dgm:spPr/>
      <dgm:t>
        <a:bodyPr/>
        <a:lstStyle/>
        <a:p>
          <a:endParaRPr lang="en-US"/>
        </a:p>
      </dgm:t>
    </dgm:pt>
    <dgm:pt modelId="{97C9EC28-D4DE-43BF-B90E-81CC837E5AA5}" type="sibTrans" cxnId="{A4DF05D2-67A0-420D-B386-0439C6236C02}">
      <dgm:prSet/>
      <dgm:spPr/>
      <dgm:t>
        <a:bodyPr/>
        <a:lstStyle/>
        <a:p>
          <a:endParaRPr lang="en-US"/>
        </a:p>
      </dgm:t>
    </dgm:pt>
    <dgm:pt modelId="{0480F57C-C6DB-4C27-9F14-8BCE9EB2E0A4}">
      <dgm:prSet/>
      <dgm:spPr/>
      <dgm:t>
        <a:bodyPr/>
        <a:lstStyle/>
        <a:p>
          <a:r>
            <a:rPr lang="en-US">
              <a:solidFill>
                <a:schemeClr val="bg2"/>
              </a:solidFill>
            </a:rPr>
            <a:t>Control Flow</a:t>
          </a:r>
        </a:p>
      </dgm:t>
    </dgm:pt>
    <dgm:pt modelId="{62B7FF9B-F42B-41DC-A6BB-D80BC279283E}" type="parTrans" cxnId="{D63B9F02-25CF-4378-8F7D-116E0EACA99F}">
      <dgm:prSet/>
      <dgm:spPr/>
      <dgm:t>
        <a:bodyPr/>
        <a:lstStyle/>
        <a:p>
          <a:endParaRPr lang="en-US"/>
        </a:p>
      </dgm:t>
    </dgm:pt>
    <dgm:pt modelId="{C349264C-B4B8-463F-B3ED-7F294CF5302E}" type="sibTrans" cxnId="{D63B9F02-25CF-4378-8F7D-116E0EACA99F}">
      <dgm:prSet/>
      <dgm:spPr/>
      <dgm:t>
        <a:bodyPr/>
        <a:lstStyle/>
        <a:p>
          <a:endParaRPr lang="en-US"/>
        </a:p>
      </dgm:t>
    </dgm:pt>
    <dgm:pt modelId="{6EA3723D-6EE3-4F3A-B468-DF16FFB6DFEB}">
      <dgm:prSet/>
      <dgm:spPr/>
      <dgm:t>
        <a:bodyPr/>
        <a:lstStyle/>
        <a:p>
          <a:r>
            <a:rPr lang="en-US">
              <a:solidFill>
                <a:schemeClr val="bg2"/>
              </a:solidFill>
            </a:rPr>
            <a:t>Functional Flow</a:t>
          </a:r>
        </a:p>
      </dgm:t>
    </dgm:pt>
    <dgm:pt modelId="{DCF4A6DF-CF09-4EB8-807C-EED1F2D60588}" type="parTrans" cxnId="{195AF6C4-D145-489E-8D34-4F11D6E4AA43}">
      <dgm:prSet/>
      <dgm:spPr/>
      <dgm:t>
        <a:bodyPr/>
        <a:lstStyle/>
        <a:p>
          <a:endParaRPr lang="en-US"/>
        </a:p>
      </dgm:t>
    </dgm:pt>
    <dgm:pt modelId="{E5976019-9EB7-463F-ABC2-729CB776F404}" type="sibTrans" cxnId="{195AF6C4-D145-489E-8D34-4F11D6E4AA43}">
      <dgm:prSet/>
      <dgm:spPr/>
      <dgm:t>
        <a:bodyPr/>
        <a:lstStyle/>
        <a:p>
          <a:endParaRPr lang="en-US"/>
        </a:p>
      </dgm:t>
    </dgm:pt>
    <dgm:pt modelId="{5B184029-FE33-44E1-9D76-D95503554066}" type="pres">
      <dgm:prSet presAssocID="{934EEA14-CDA1-42CB-AD07-3E5969CEC46A}" presName="vert0" presStyleCnt="0">
        <dgm:presLayoutVars>
          <dgm:dir/>
          <dgm:animOne val="branch"/>
          <dgm:animLvl val="lvl"/>
        </dgm:presLayoutVars>
      </dgm:prSet>
      <dgm:spPr/>
    </dgm:pt>
    <dgm:pt modelId="{EDC3D1E5-6BB5-447A-B443-B9E48D65942C}" type="pres">
      <dgm:prSet presAssocID="{B7959E0D-8A72-4C78-9494-BECAD9E93B95}" presName="thickLine" presStyleLbl="alignNode1" presStyleIdx="0" presStyleCnt="5"/>
      <dgm:spPr/>
    </dgm:pt>
    <dgm:pt modelId="{202BF456-1A4C-4E8D-B67C-BCA2CFFEA303}" type="pres">
      <dgm:prSet presAssocID="{B7959E0D-8A72-4C78-9494-BECAD9E93B95}" presName="horz1" presStyleCnt="0"/>
      <dgm:spPr/>
    </dgm:pt>
    <dgm:pt modelId="{5036AA84-A342-4EDC-98DC-8A05691C37C3}" type="pres">
      <dgm:prSet presAssocID="{B7959E0D-8A72-4C78-9494-BECAD9E93B95}" presName="tx1" presStyleLbl="revTx" presStyleIdx="0" presStyleCnt="5"/>
      <dgm:spPr/>
    </dgm:pt>
    <dgm:pt modelId="{8D524B38-6E20-48BB-905E-172644B9563E}" type="pres">
      <dgm:prSet presAssocID="{B7959E0D-8A72-4C78-9494-BECAD9E93B95}" presName="vert1" presStyleCnt="0"/>
      <dgm:spPr/>
    </dgm:pt>
    <dgm:pt modelId="{82AC2126-7559-4AF4-A063-955787C041F3}" type="pres">
      <dgm:prSet presAssocID="{DD535897-7952-4E28-A3B3-684B4E5ED2B3}" presName="thickLine" presStyleLbl="alignNode1" presStyleIdx="1" presStyleCnt="5"/>
      <dgm:spPr/>
    </dgm:pt>
    <dgm:pt modelId="{1BB9B897-48D4-44FD-8F73-2125B9EB65AA}" type="pres">
      <dgm:prSet presAssocID="{DD535897-7952-4E28-A3B3-684B4E5ED2B3}" presName="horz1" presStyleCnt="0"/>
      <dgm:spPr/>
    </dgm:pt>
    <dgm:pt modelId="{CBA9BBF8-BCC4-44F2-98A3-CA962EBB2B8D}" type="pres">
      <dgm:prSet presAssocID="{DD535897-7952-4E28-A3B3-684B4E5ED2B3}" presName="tx1" presStyleLbl="revTx" presStyleIdx="1" presStyleCnt="5"/>
      <dgm:spPr/>
    </dgm:pt>
    <dgm:pt modelId="{20543310-F051-4905-9729-08CD94F0BB8B}" type="pres">
      <dgm:prSet presAssocID="{DD535897-7952-4E28-A3B3-684B4E5ED2B3}" presName="vert1" presStyleCnt="0"/>
      <dgm:spPr/>
    </dgm:pt>
    <dgm:pt modelId="{E9D5099A-2581-474F-A7A2-ADBB6FD75173}" type="pres">
      <dgm:prSet presAssocID="{7188494E-20A0-4DF8-B8EF-B9F29A12BFD1}" presName="thickLine" presStyleLbl="alignNode1" presStyleIdx="2" presStyleCnt="5"/>
      <dgm:spPr/>
    </dgm:pt>
    <dgm:pt modelId="{716DEA5C-CB05-4880-B649-B81DBFEE9E38}" type="pres">
      <dgm:prSet presAssocID="{7188494E-20A0-4DF8-B8EF-B9F29A12BFD1}" presName="horz1" presStyleCnt="0"/>
      <dgm:spPr/>
    </dgm:pt>
    <dgm:pt modelId="{4E1A5FDD-E37B-49E7-91E0-62194B369348}" type="pres">
      <dgm:prSet presAssocID="{7188494E-20A0-4DF8-B8EF-B9F29A12BFD1}" presName="tx1" presStyleLbl="revTx" presStyleIdx="2" presStyleCnt="5"/>
      <dgm:spPr/>
    </dgm:pt>
    <dgm:pt modelId="{10057A29-42CD-4E88-A93F-4C9D1D74ACE0}" type="pres">
      <dgm:prSet presAssocID="{7188494E-20A0-4DF8-B8EF-B9F29A12BFD1}" presName="vert1" presStyleCnt="0"/>
      <dgm:spPr/>
    </dgm:pt>
    <dgm:pt modelId="{029EE36F-C8EB-4743-A364-D1167A78B1CE}" type="pres">
      <dgm:prSet presAssocID="{0480F57C-C6DB-4C27-9F14-8BCE9EB2E0A4}" presName="thickLine" presStyleLbl="alignNode1" presStyleIdx="3" presStyleCnt="5"/>
      <dgm:spPr/>
    </dgm:pt>
    <dgm:pt modelId="{5895DAD2-2BD6-423D-871C-941A3274F9B2}" type="pres">
      <dgm:prSet presAssocID="{0480F57C-C6DB-4C27-9F14-8BCE9EB2E0A4}" presName="horz1" presStyleCnt="0"/>
      <dgm:spPr/>
    </dgm:pt>
    <dgm:pt modelId="{DE1252FF-BC2F-494E-B9F8-3FA952AB5A19}" type="pres">
      <dgm:prSet presAssocID="{0480F57C-C6DB-4C27-9F14-8BCE9EB2E0A4}" presName="tx1" presStyleLbl="revTx" presStyleIdx="3" presStyleCnt="5"/>
      <dgm:spPr/>
    </dgm:pt>
    <dgm:pt modelId="{01EC62E6-EBD9-49B9-A419-43F92055B6F7}" type="pres">
      <dgm:prSet presAssocID="{0480F57C-C6DB-4C27-9F14-8BCE9EB2E0A4}" presName="vert1" presStyleCnt="0"/>
      <dgm:spPr/>
    </dgm:pt>
    <dgm:pt modelId="{F3E63EE1-E834-4AE9-8B93-37D5BF8BF26A}" type="pres">
      <dgm:prSet presAssocID="{6EA3723D-6EE3-4F3A-B468-DF16FFB6DFEB}" presName="thickLine" presStyleLbl="alignNode1" presStyleIdx="4" presStyleCnt="5"/>
      <dgm:spPr/>
    </dgm:pt>
    <dgm:pt modelId="{A22E7006-793C-4C21-84F0-6261127BA24A}" type="pres">
      <dgm:prSet presAssocID="{6EA3723D-6EE3-4F3A-B468-DF16FFB6DFEB}" presName="horz1" presStyleCnt="0"/>
      <dgm:spPr/>
    </dgm:pt>
    <dgm:pt modelId="{84AE3E2B-55B1-4FCA-A3FE-C383CF5B383A}" type="pres">
      <dgm:prSet presAssocID="{6EA3723D-6EE3-4F3A-B468-DF16FFB6DFEB}" presName="tx1" presStyleLbl="revTx" presStyleIdx="4" presStyleCnt="5"/>
      <dgm:spPr/>
    </dgm:pt>
    <dgm:pt modelId="{C58E27A9-91A5-4783-AA83-F146F134B079}" type="pres">
      <dgm:prSet presAssocID="{6EA3723D-6EE3-4F3A-B468-DF16FFB6DFEB}" presName="vert1" presStyleCnt="0"/>
      <dgm:spPr/>
    </dgm:pt>
  </dgm:ptLst>
  <dgm:cxnLst>
    <dgm:cxn modelId="{D63B9F02-25CF-4378-8F7D-116E0EACA99F}" srcId="{934EEA14-CDA1-42CB-AD07-3E5969CEC46A}" destId="{0480F57C-C6DB-4C27-9F14-8BCE9EB2E0A4}" srcOrd="3" destOrd="0" parTransId="{62B7FF9B-F42B-41DC-A6BB-D80BC279283E}" sibTransId="{C349264C-B4B8-463F-B3ED-7F294CF5302E}"/>
    <dgm:cxn modelId="{11933C34-D0A2-4827-A4CD-2E40AF6F6FCC}" type="presOf" srcId="{7188494E-20A0-4DF8-B8EF-B9F29A12BFD1}" destId="{4E1A5FDD-E37B-49E7-91E0-62194B369348}" srcOrd="0" destOrd="0" presId="urn:microsoft.com/office/officeart/2008/layout/LinedList"/>
    <dgm:cxn modelId="{F5C08D56-0FE2-4734-9FD4-3099F6582F6B}" type="presOf" srcId="{6EA3723D-6EE3-4F3A-B468-DF16FFB6DFEB}" destId="{84AE3E2B-55B1-4FCA-A3FE-C383CF5B383A}" srcOrd="0" destOrd="0" presId="urn:microsoft.com/office/officeart/2008/layout/LinedList"/>
    <dgm:cxn modelId="{FA83BF7D-81EC-4C1A-A415-689C8DEBB17A}" srcId="{934EEA14-CDA1-42CB-AD07-3E5969CEC46A}" destId="{B7959E0D-8A72-4C78-9494-BECAD9E93B95}" srcOrd="0" destOrd="0" parTransId="{AF65CE78-2DAF-429D-B342-7CBA1E4E97C8}" sibTransId="{2E34DBA9-C7D8-42CE-8EA5-EF1FABC56C19}"/>
    <dgm:cxn modelId="{B7495E92-9B4D-4923-98F2-14DF6FE58D37}" type="presOf" srcId="{0480F57C-C6DB-4C27-9F14-8BCE9EB2E0A4}" destId="{DE1252FF-BC2F-494E-B9F8-3FA952AB5A19}" srcOrd="0" destOrd="0" presId="urn:microsoft.com/office/officeart/2008/layout/LinedList"/>
    <dgm:cxn modelId="{78695899-300A-44FD-9B85-5D62872A32BF}" srcId="{934EEA14-CDA1-42CB-AD07-3E5969CEC46A}" destId="{DD535897-7952-4E28-A3B3-684B4E5ED2B3}" srcOrd="1" destOrd="0" parTransId="{72F1D132-A788-449A-88D1-C31804467B4A}" sibTransId="{A4C277F2-CC1F-4CF5-8BD0-15657BC2EACD}"/>
    <dgm:cxn modelId="{0969DFB1-D921-4FE0-B5E8-BDC01571ACE3}" type="presOf" srcId="{934EEA14-CDA1-42CB-AD07-3E5969CEC46A}" destId="{5B184029-FE33-44E1-9D76-D95503554066}" srcOrd="0" destOrd="0" presId="urn:microsoft.com/office/officeart/2008/layout/LinedList"/>
    <dgm:cxn modelId="{356FE3B7-91FD-477F-89BA-C5F4C2264FAB}" type="presOf" srcId="{B7959E0D-8A72-4C78-9494-BECAD9E93B95}" destId="{5036AA84-A342-4EDC-98DC-8A05691C37C3}" srcOrd="0" destOrd="0" presId="urn:microsoft.com/office/officeart/2008/layout/LinedList"/>
    <dgm:cxn modelId="{195AF6C4-D145-489E-8D34-4F11D6E4AA43}" srcId="{934EEA14-CDA1-42CB-AD07-3E5969CEC46A}" destId="{6EA3723D-6EE3-4F3A-B468-DF16FFB6DFEB}" srcOrd="4" destOrd="0" parTransId="{DCF4A6DF-CF09-4EB8-807C-EED1F2D60588}" sibTransId="{E5976019-9EB7-463F-ABC2-729CB776F404}"/>
    <dgm:cxn modelId="{A4DF05D2-67A0-420D-B386-0439C6236C02}" srcId="{934EEA14-CDA1-42CB-AD07-3E5969CEC46A}" destId="{7188494E-20A0-4DF8-B8EF-B9F29A12BFD1}" srcOrd="2" destOrd="0" parTransId="{74B5BBE4-54E4-4D4D-B0ED-648D012608E7}" sibTransId="{97C9EC28-D4DE-43BF-B90E-81CC837E5AA5}"/>
    <dgm:cxn modelId="{918E23FD-C7D9-405F-8ADD-5EF92D68F66F}" type="presOf" srcId="{DD535897-7952-4E28-A3B3-684B4E5ED2B3}" destId="{CBA9BBF8-BCC4-44F2-98A3-CA962EBB2B8D}" srcOrd="0" destOrd="0" presId="urn:microsoft.com/office/officeart/2008/layout/LinedList"/>
    <dgm:cxn modelId="{B11BFA2A-9C07-4C1D-9BFD-E11C13998EAF}" type="presParOf" srcId="{5B184029-FE33-44E1-9D76-D95503554066}" destId="{EDC3D1E5-6BB5-447A-B443-B9E48D65942C}" srcOrd="0" destOrd="0" presId="urn:microsoft.com/office/officeart/2008/layout/LinedList"/>
    <dgm:cxn modelId="{5E84A554-5479-43F2-B7FE-952B2F178BBB}" type="presParOf" srcId="{5B184029-FE33-44E1-9D76-D95503554066}" destId="{202BF456-1A4C-4E8D-B67C-BCA2CFFEA303}" srcOrd="1" destOrd="0" presId="urn:microsoft.com/office/officeart/2008/layout/LinedList"/>
    <dgm:cxn modelId="{599DBFA4-B3A0-4A23-B53B-EE9DD6986651}" type="presParOf" srcId="{202BF456-1A4C-4E8D-B67C-BCA2CFFEA303}" destId="{5036AA84-A342-4EDC-98DC-8A05691C37C3}" srcOrd="0" destOrd="0" presId="urn:microsoft.com/office/officeart/2008/layout/LinedList"/>
    <dgm:cxn modelId="{CF770E29-89BF-4A43-80A0-4E203BC4DCA6}" type="presParOf" srcId="{202BF456-1A4C-4E8D-B67C-BCA2CFFEA303}" destId="{8D524B38-6E20-48BB-905E-172644B9563E}" srcOrd="1" destOrd="0" presId="urn:microsoft.com/office/officeart/2008/layout/LinedList"/>
    <dgm:cxn modelId="{772B28B0-3367-4388-95EA-4CD5EA243D9C}" type="presParOf" srcId="{5B184029-FE33-44E1-9D76-D95503554066}" destId="{82AC2126-7559-4AF4-A063-955787C041F3}" srcOrd="2" destOrd="0" presId="urn:microsoft.com/office/officeart/2008/layout/LinedList"/>
    <dgm:cxn modelId="{C7CBCD50-BDBA-4B61-A0F6-FC9FDCABA4CE}" type="presParOf" srcId="{5B184029-FE33-44E1-9D76-D95503554066}" destId="{1BB9B897-48D4-44FD-8F73-2125B9EB65AA}" srcOrd="3" destOrd="0" presId="urn:microsoft.com/office/officeart/2008/layout/LinedList"/>
    <dgm:cxn modelId="{F755056F-D740-4927-ADC9-2766FBB8ECD2}" type="presParOf" srcId="{1BB9B897-48D4-44FD-8F73-2125B9EB65AA}" destId="{CBA9BBF8-BCC4-44F2-98A3-CA962EBB2B8D}" srcOrd="0" destOrd="0" presId="urn:microsoft.com/office/officeart/2008/layout/LinedList"/>
    <dgm:cxn modelId="{20EEE868-3B2E-4896-BF4E-235055CDE127}" type="presParOf" srcId="{1BB9B897-48D4-44FD-8F73-2125B9EB65AA}" destId="{20543310-F051-4905-9729-08CD94F0BB8B}" srcOrd="1" destOrd="0" presId="urn:microsoft.com/office/officeart/2008/layout/LinedList"/>
    <dgm:cxn modelId="{B5438671-4474-4E72-8032-CDA4A30C10DE}" type="presParOf" srcId="{5B184029-FE33-44E1-9D76-D95503554066}" destId="{E9D5099A-2581-474F-A7A2-ADBB6FD75173}" srcOrd="4" destOrd="0" presId="urn:microsoft.com/office/officeart/2008/layout/LinedList"/>
    <dgm:cxn modelId="{C0798429-9CC8-449B-89F5-35BCC9E58BA1}" type="presParOf" srcId="{5B184029-FE33-44E1-9D76-D95503554066}" destId="{716DEA5C-CB05-4880-B649-B81DBFEE9E38}" srcOrd="5" destOrd="0" presId="urn:microsoft.com/office/officeart/2008/layout/LinedList"/>
    <dgm:cxn modelId="{4C38CEEE-6E07-4DC9-BF39-591C607045E1}" type="presParOf" srcId="{716DEA5C-CB05-4880-B649-B81DBFEE9E38}" destId="{4E1A5FDD-E37B-49E7-91E0-62194B369348}" srcOrd="0" destOrd="0" presId="urn:microsoft.com/office/officeart/2008/layout/LinedList"/>
    <dgm:cxn modelId="{4EF5965A-5245-4F16-A122-0E3C29A4D689}" type="presParOf" srcId="{716DEA5C-CB05-4880-B649-B81DBFEE9E38}" destId="{10057A29-42CD-4E88-A93F-4C9D1D74ACE0}" srcOrd="1" destOrd="0" presId="urn:microsoft.com/office/officeart/2008/layout/LinedList"/>
    <dgm:cxn modelId="{EBED9257-8D10-4D87-AF83-1E8364691179}" type="presParOf" srcId="{5B184029-FE33-44E1-9D76-D95503554066}" destId="{029EE36F-C8EB-4743-A364-D1167A78B1CE}" srcOrd="6" destOrd="0" presId="urn:microsoft.com/office/officeart/2008/layout/LinedList"/>
    <dgm:cxn modelId="{235B211F-06E9-4BD0-892C-0CD87E47553E}" type="presParOf" srcId="{5B184029-FE33-44E1-9D76-D95503554066}" destId="{5895DAD2-2BD6-423D-871C-941A3274F9B2}" srcOrd="7" destOrd="0" presId="urn:microsoft.com/office/officeart/2008/layout/LinedList"/>
    <dgm:cxn modelId="{64B70E26-7600-4123-AEF8-86B2004861D5}" type="presParOf" srcId="{5895DAD2-2BD6-423D-871C-941A3274F9B2}" destId="{DE1252FF-BC2F-494E-B9F8-3FA952AB5A19}" srcOrd="0" destOrd="0" presId="urn:microsoft.com/office/officeart/2008/layout/LinedList"/>
    <dgm:cxn modelId="{44E16BEA-67C5-4810-8088-762C8CD685C2}" type="presParOf" srcId="{5895DAD2-2BD6-423D-871C-941A3274F9B2}" destId="{01EC62E6-EBD9-49B9-A419-43F92055B6F7}" srcOrd="1" destOrd="0" presId="urn:microsoft.com/office/officeart/2008/layout/LinedList"/>
    <dgm:cxn modelId="{B47A301D-7039-4A25-ABEF-9D756DD1F22D}" type="presParOf" srcId="{5B184029-FE33-44E1-9D76-D95503554066}" destId="{F3E63EE1-E834-4AE9-8B93-37D5BF8BF26A}" srcOrd="8" destOrd="0" presId="urn:microsoft.com/office/officeart/2008/layout/LinedList"/>
    <dgm:cxn modelId="{F634AC1D-50CD-45A5-9ECF-6C493C3A1B76}" type="presParOf" srcId="{5B184029-FE33-44E1-9D76-D95503554066}" destId="{A22E7006-793C-4C21-84F0-6261127BA24A}" srcOrd="9" destOrd="0" presId="urn:microsoft.com/office/officeart/2008/layout/LinedList"/>
    <dgm:cxn modelId="{FDCA1BC3-1581-437F-98C0-D78002A6244B}" type="presParOf" srcId="{A22E7006-793C-4C21-84F0-6261127BA24A}" destId="{84AE3E2B-55B1-4FCA-A3FE-C383CF5B383A}" srcOrd="0" destOrd="0" presId="urn:microsoft.com/office/officeart/2008/layout/LinedList"/>
    <dgm:cxn modelId="{AC3CE41F-B7A8-4C96-82FA-9784E1246E7C}" type="presParOf" srcId="{A22E7006-793C-4C21-84F0-6261127BA24A}" destId="{C58E27A9-91A5-4783-AA83-F146F134B0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AED94-9816-4C10-ACA7-C022D0E8857B}">
      <dsp:nvSpPr>
        <dsp:cNvPr id="0" name=""/>
        <dsp:cNvSpPr/>
      </dsp:nvSpPr>
      <dsp:spPr>
        <a:xfrm>
          <a:off x="1174" y="123584"/>
          <a:ext cx="3846313" cy="3846313"/>
        </a:xfrm>
        <a:prstGeom prst="ellipse">
          <a:avLst/>
        </a:prstGeom>
        <a:gradFill rotWithShape="0">
          <a:gsLst>
            <a:gs pos="0">
              <a:schemeClr val="accent1">
                <a:shade val="80000"/>
                <a:hueOff val="0"/>
                <a:satOff val="0"/>
                <a:lumOff val="0"/>
                <a:alphaOff val="0"/>
                <a:tint val="96000"/>
                <a:lumMod val="100000"/>
              </a:schemeClr>
            </a:gs>
            <a:gs pos="78000">
              <a:schemeClr val="accent1">
                <a:shade val="8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defRPr cap="all"/>
          </a:pPr>
          <a:r>
            <a:rPr lang="en-US" sz="2800" kern="1200"/>
            <a:t>The most important information first. [2]</a:t>
          </a:r>
        </a:p>
      </dsp:txBody>
      <dsp:txXfrm>
        <a:off x="564453" y="686863"/>
        <a:ext cx="2719755" cy="2719755"/>
      </dsp:txXfrm>
    </dsp:sp>
    <dsp:sp modelId="{FAA19B30-1C39-41EB-BDE9-96B4DC32855B}">
      <dsp:nvSpPr>
        <dsp:cNvPr id="0" name=""/>
        <dsp:cNvSpPr/>
      </dsp:nvSpPr>
      <dsp:spPr>
        <a:xfrm rot="5400000">
          <a:off x="4164808" y="1537104"/>
          <a:ext cx="1346209" cy="1019273"/>
        </a:xfrm>
        <a:prstGeom prst="triangle">
          <a:avLst/>
        </a:prstGeom>
        <a:gradFill rotWithShape="0">
          <a:gsLst>
            <a:gs pos="0">
              <a:schemeClr val="accent1">
                <a:shade val="90000"/>
                <a:hueOff val="0"/>
                <a:satOff val="0"/>
                <a:lumOff val="0"/>
                <a:alphaOff val="0"/>
                <a:tint val="96000"/>
                <a:lumMod val="100000"/>
              </a:schemeClr>
            </a:gs>
            <a:gs pos="78000">
              <a:schemeClr val="accent1">
                <a:shade val="9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3F5882A-4162-4213-BA13-A4D8DDF757B6}">
      <dsp:nvSpPr>
        <dsp:cNvPr id="0" name=""/>
        <dsp:cNvSpPr/>
      </dsp:nvSpPr>
      <dsp:spPr>
        <a:xfrm>
          <a:off x="5770644" y="123584"/>
          <a:ext cx="3846313" cy="3846313"/>
        </a:xfrm>
        <a:prstGeom prst="ellipse">
          <a:avLst/>
        </a:prstGeom>
        <a:gradFill rotWithShape="0">
          <a:gsLst>
            <a:gs pos="0">
              <a:schemeClr val="accent1">
                <a:shade val="80000"/>
                <a:hueOff val="187862"/>
                <a:satOff val="14916"/>
                <a:lumOff val="21147"/>
                <a:alphaOff val="0"/>
                <a:tint val="96000"/>
                <a:lumMod val="100000"/>
              </a:schemeClr>
            </a:gs>
            <a:gs pos="78000">
              <a:schemeClr val="accent1">
                <a:shade val="80000"/>
                <a:hueOff val="187862"/>
                <a:satOff val="14916"/>
                <a:lumOff val="2114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defRPr cap="all"/>
          </a:pPr>
          <a:r>
            <a:rPr lang="en-US" sz="2800" kern="1200"/>
            <a:t>We use different flows to accomplish different goals in our paper. [2]</a:t>
          </a:r>
        </a:p>
      </dsp:txBody>
      <dsp:txXfrm>
        <a:off x="6333923" y="686863"/>
        <a:ext cx="2719755" cy="2719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3D1E5-6BB5-447A-B443-B9E48D65942C}">
      <dsp:nvSpPr>
        <dsp:cNvPr id="0" name=""/>
        <dsp:cNvSpPr/>
      </dsp:nvSpPr>
      <dsp:spPr>
        <a:xfrm>
          <a:off x="0" y="499"/>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6AA84-A342-4EDC-98DC-8A05691C37C3}">
      <dsp:nvSpPr>
        <dsp:cNvPr id="0" name=""/>
        <dsp:cNvSpPr/>
      </dsp:nvSpPr>
      <dsp:spPr>
        <a:xfrm>
          <a:off x="0" y="499"/>
          <a:ext cx="9618133" cy="81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solidFill>
                <a:schemeClr val="bg2"/>
              </a:solidFill>
            </a:rPr>
            <a:t>Process flow</a:t>
          </a:r>
        </a:p>
      </dsp:txBody>
      <dsp:txXfrm>
        <a:off x="0" y="499"/>
        <a:ext cx="9618133" cy="818496"/>
      </dsp:txXfrm>
    </dsp:sp>
    <dsp:sp modelId="{82AC2126-7559-4AF4-A063-955787C041F3}">
      <dsp:nvSpPr>
        <dsp:cNvPr id="0" name=""/>
        <dsp:cNvSpPr/>
      </dsp:nvSpPr>
      <dsp:spPr>
        <a:xfrm>
          <a:off x="0" y="818996"/>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A9BBF8-BCC4-44F2-98A3-CA962EBB2B8D}">
      <dsp:nvSpPr>
        <dsp:cNvPr id="0" name=""/>
        <dsp:cNvSpPr/>
      </dsp:nvSpPr>
      <dsp:spPr>
        <a:xfrm>
          <a:off x="0" y="818996"/>
          <a:ext cx="9618133" cy="81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solidFill>
                <a:schemeClr val="bg2"/>
              </a:solidFill>
            </a:rPr>
            <a:t>Work flow</a:t>
          </a:r>
        </a:p>
      </dsp:txBody>
      <dsp:txXfrm>
        <a:off x="0" y="818996"/>
        <a:ext cx="9618133" cy="818496"/>
      </dsp:txXfrm>
    </dsp:sp>
    <dsp:sp modelId="{E9D5099A-2581-474F-A7A2-ADBB6FD75173}">
      <dsp:nvSpPr>
        <dsp:cNvPr id="0" name=""/>
        <dsp:cNvSpPr/>
      </dsp:nvSpPr>
      <dsp:spPr>
        <a:xfrm>
          <a:off x="0" y="1637492"/>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A5FDD-E37B-49E7-91E0-62194B369348}">
      <dsp:nvSpPr>
        <dsp:cNvPr id="0" name=""/>
        <dsp:cNvSpPr/>
      </dsp:nvSpPr>
      <dsp:spPr>
        <a:xfrm>
          <a:off x="0" y="1637492"/>
          <a:ext cx="9618133" cy="81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solidFill>
                <a:schemeClr val="bg2"/>
              </a:solidFill>
            </a:rPr>
            <a:t>Data Flow</a:t>
          </a:r>
        </a:p>
      </dsp:txBody>
      <dsp:txXfrm>
        <a:off x="0" y="1637492"/>
        <a:ext cx="9618133" cy="818496"/>
      </dsp:txXfrm>
    </dsp:sp>
    <dsp:sp modelId="{029EE36F-C8EB-4743-A364-D1167A78B1CE}">
      <dsp:nvSpPr>
        <dsp:cNvPr id="0" name=""/>
        <dsp:cNvSpPr/>
      </dsp:nvSpPr>
      <dsp:spPr>
        <a:xfrm>
          <a:off x="0" y="2455989"/>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252FF-BC2F-494E-B9F8-3FA952AB5A19}">
      <dsp:nvSpPr>
        <dsp:cNvPr id="0" name=""/>
        <dsp:cNvSpPr/>
      </dsp:nvSpPr>
      <dsp:spPr>
        <a:xfrm>
          <a:off x="0" y="2455989"/>
          <a:ext cx="9618133" cy="81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solidFill>
                <a:schemeClr val="bg2"/>
              </a:solidFill>
            </a:rPr>
            <a:t>Control Flow</a:t>
          </a:r>
        </a:p>
      </dsp:txBody>
      <dsp:txXfrm>
        <a:off x="0" y="2455989"/>
        <a:ext cx="9618133" cy="818496"/>
      </dsp:txXfrm>
    </dsp:sp>
    <dsp:sp modelId="{F3E63EE1-E834-4AE9-8B93-37D5BF8BF26A}">
      <dsp:nvSpPr>
        <dsp:cNvPr id="0" name=""/>
        <dsp:cNvSpPr/>
      </dsp:nvSpPr>
      <dsp:spPr>
        <a:xfrm>
          <a:off x="0" y="3274485"/>
          <a:ext cx="9618133"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E3E2B-55B1-4FCA-A3FE-C383CF5B383A}">
      <dsp:nvSpPr>
        <dsp:cNvPr id="0" name=""/>
        <dsp:cNvSpPr/>
      </dsp:nvSpPr>
      <dsp:spPr>
        <a:xfrm>
          <a:off x="0" y="3274485"/>
          <a:ext cx="9618133" cy="81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solidFill>
                <a:schemeClr val="bg2"/>
              </a:solidFill>
            </a:rPr>
            <a:t>Functional Flow</a:t>
          </a:r>
        </a:p>
      </dsp:txBody>
      <dsp:txXfrm>
        <a:off x="0" y="3274485"/>
        <a:ext cx="9618133" cy="8184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A3AC2-AF35-4304-8BFC-AFB3A8E61A69}" type="datetimeFigureOut">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05D4A-9B33-412F-8FC4-3B6E3D8D1B9D}" type="slidenum">
              <a:rPr lang="en-US" smtClean="0"/>
              <a:t>‹#›</a:t>
            </a:fld>
            <a:endParaRPr lang="en-US"/>
          </a:p>
        </p:txBody>
      </p:sp>
    </p:spTree>
    <p:extLst>
      <p:ext uri="{BB962C8B-B14F-4D97-AF65-F5344CB8AC3E}">
        <p14:creationId xmlns:p14="http://schemas.microsoft.com/office/powerpoint/2010/main" val="147979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905D4A-9B33-412F-8FC4-3B6E3D8D1B9D}" type="slidenum">
              <a:rPr lang="en-US" smtClean="0"/>
              <a:t>5</a:t>
            </a:fld>
            <a:endParaRPr lang="en-US"/>
          </a:p>
        </p:txBody>
      </p:sp>
    </p:spTree>
    <p:extLst>
      <p:ext uri="{BB962C8B-B14F-4D97-AF65-F5344CB8AC3E}">
        <p14:creationId xmlns:p14="http://schemas.microsoft.com/office/powerpoint/2010/main" val="286420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This is quite logical, because data can't transform on its own with being process. By using the thumb rule, it is quite easily to identify the illegal data flows and correct them in a DFD.</a:t>
            </a:r>
            <a:endParaRPr lang="en-US"/>
          </a:p>
        </p:txBody>
      </p:sp>
      <p:sp>
        <p:nvSpPr>
          <p:cNvPr id="4" name="Slide Number Placeholder 3"/>
          <p:cNvSpPr>
            <a:spLocks noGrp="1"/>
          </p:cNvSpPr>
          <p:nvPr>
            <p:ph type="sldNum" sz="quarter" idx="5"/>
          </p:nvPr>
        </p:nvSpPr>
        <p:spPr/>
        <p:txBody>
          <a:bodyPr/>
          <a:lstStyle/>
          <a:p>
            <a:fld id="{00905D4A-9B33-412F-8FC4-3B6E3D8D1B9D}" type="slidenum">
              <a:rPr lang="en-US" smtClean="0"/>
              <a:t>14</a:t>
            </a:fld>
            <a:endParaRPr lang="en-US"/>
          </a:p>
        </p:txBody>
      </p:sp>
    </p:spTree>
    <p:extLst>
      <p:ext uri="{BB962C8B-B14F-4D97-AF65-F5344CB8AC3E}">
        <p14:creationId xmlns:p14="http://schemas.microsoft.com/office/powerpoint/2010/main" val="12259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905D4A-9B33-412F-8FC4-3B6E3D8D1B9D}" type="slidenum">
              <a:rPr lang="en-US" smtClean="0"/>
              <a:t>16</a:t>
            </a:fld>
            <a:endParaRPr lang="en-US"/>
          </a:p>
        </p:txBody>
      </p:sp>
    </p:spTree>
    <p:extLst>
      <p:ext uri="{BB962C8B-B14F-4D97-AF65-F5344CB8AC3E}">
        <p14:creationId xmlns:p14="http://schemas.microsoft.com/office/powerpoint/2010/main" val="359031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905D4A-9B33-412F-8FC4-3B6E3D8D1B9D}" type="slidenum">
              <a:rPr lang="en-US" smtClean="0"/>
              <a:t>17</a:t>
            </a:fld>
            <a:endParaRPr lang="en-US"/>
          </a:p>
        </p:txBody>
      </p:sp>
    </p:spTree>
    <p:extLst>
      <p:ext uri="{BB962C8B-B14F-4D97-AF65-F5344CB8AC3E}">
        <p14:creationId xmlns:p14="http://schemas.microsoft.com/office/powerpoint/2010/main" val="187203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205298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304401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592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158912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4729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284527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67031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76563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320432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78F83-9EEE-4CE5-8889-B73A9BFA30FA}" type="datetimeFigureOut">
              <a:rPr lang="sq-AL" smtClean="0"/>
              <a:t>7.6.2019</a:t>
            </a:fld>
            <a:endParaRPr lang="sq-AL"/>
          </a:p>
        </p:txBody>
      </p:sp>
      <p:sp>
        <p:nvSpPr>
          <p:cNvPr id="5" name="Footer Placeholder 4"/>
          <p:cNvSpPr>
            <a:spLocks noGrp="1"/>
          </p:cNvSpPr>
          <p:nvPr>
            <p:ph type="ftr" sz="quarter" idx="11"/>
          </p:nvPr>
        </p:nvSpPr>
        <p:spPr/>
        <p:txBody>
          <a:bodyPr/>
          <a:lstStyle/>
          <a:p>
            <a:endParaRPr lang="sq-AL"/>
          </a:p>
        </p:txBody>
      </p:sp>
      <p:sp>
        <p:nvSpPr>
          <p:cNvPr id="6" name="Slide Number Placeholder 5"/>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3641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78F83-9EEE-4CE5-8889-B73A9BFA30FA}" type="datetimeFigureOut">
              <a:rPr lang="sq-AL" smtClean="0"/>
              <a:t>7.6.2019</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278279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78F83-9EEE-4CE5-8889-B73A9BFA30FA}" type="datetimeFigureOut">
              <a:rPr lang="sq-AL" smtClean="0"/>
              <a:t>7.6.2019</a:t>
            </a:fld>
            <a:endParaRPr lang="sq-AL"/>
          </a:p>
        </p:txBody>
      </p:sp>
      <p:sp>
        <p:nvSpPr>
          <p:cNvPr id="8" name="Footer Placeholder 7"/>
          <p:cNvSpPr>
            <a:spLocks noGrp="1"/>
          </p:cNvSpPr>
          <p:nvPr>
            <p:ph type="ftr" sz="quarter" idx="11"/>
          </p:nvPr>
        </p:nvSpPr>
        <p:spPr/>
        <p:txBody>
          <a:bodyPr/>
          <a:lstStyle/>
          <a:p>
            <a:endParaRPr lang="sq-AL"/>
          </a:p>
        </p:txBody>
      </p:sp>
      <p:sp>
        <p:nvSpPr>
          <p:cNvPr id="9" name="Slide Number Placeholder 8"/>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326945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6278F83-9EEE-4CE5-8889-B73A9BFA30FA}" type="datetimeFigureOut">
              <a:rPr lang="sq-AL" smtClean="0"/>
              <a:t>7.6.2019</a:t>
            </a:fld>
            <a:endParaRPr lang="sq-AL"/>
          </a:p>
        </p:txBody>
      </p:sp>
      <p:sp>
        <p:nvSpPr>
          <p:cNvPr id="4" name="Footer Placeholder 3"/>
          <p:cNvSpPr>
            <a:spLocks noGrp="1"/>
          </p:cNvSpPr>
          <p:nvPr>
            <p:ph type="ftr" sz="quarter" idx="11"/>
          </p:nvPr>
        </p:nvSpPr>
        <p:spPr/>
        <p:txBody>
          <a:bodyPr/>
          <a:lstStyle/>
          <a:p>
            <a:endParaRPr lang="sq-AL"/>
          </a:p>
        </p:txBody>
      </p:sp>
      <p:sp>
        <p:nvSpPr>
          <p:cNvPr id="5" name="Slide Number Placeholder 4"/>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197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78F83-9EEE-4CE5-8889-B73A9BFA30FA}" type="datetimeFigureOut">
              <a:rPr lang="sq-AL" smtClean="0"/>
              <a:t>7.6.2019</a:t>
            </a:fld>
            <a:endParaRPr lang="sq-AL"/>
          </a:p>
        </p:txBody>
      </p:sp>
      <p:sp>
        <p:nvSpPr>
          <p:cNvPr id="3" name="Footer Placeholder 2"/>
          <p:cNvSpPr>
            <a:spLocks noGrp="1"/>
          </p:cNvSpPr>
          <p:nvPr>
            <p:ph type="ftr" sz="quarter" idx="11"/>
          </p:nvPr>
        </p:nvSpPr>
        <p:spPr/>
        <p:txBody>
          <a:bodyPr/>
          <a:lstStyle/>
          <a:p>
            <a:endParaRPr lang="sq-AL"/>
          </a:p>
        </p:txBody>
      </p:sp>
      <p:sp>
        <p:nvSpPr>
          <p:cNvPr id="4" name="Slide Number Placeholder 3"/>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158230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78F83-9EEE-4CE5-8889-B73A9BFA30FA}" type="datetimeFigureOut">
              <a:rPr lang="sq-AL" smtClean="0"/>
              <a:t>7.6.2019</a:t>
            </a:fld>
            <a:endParaRPr lang="sq-AL"/>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55F75985-C92E-44A3-A9C1-070A8F13892E}" type="slidenum">
              <a:rPr lang="sq-AL" smtClean="0"/>
              <a:t>‹#›</a:t>
            </a:fld>
            <a:endParaRPr lang="sq-AL"/>
          </a:p>
        </p:txBody>
      </p:sp>
    </p:spTree>
    <p:extLst>
      <p:ext uri="{BB962C8B-B14F-4D97-AF65-F5344CB8AC3E}">
        <p14:creationId xmlns:p14="http://schemas.microsoft.com/office/powerpoint/2010/main" val="390247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sq-AL"/>
          </a:p>
        </p:txBody>
      </p:sp>
      <p:sp>
        <p:nvSpPr>
          <p:cNvPr id="7" name="Slide Number Placeholder 6"/>
          <p:cNvSpPr>
            <a:spLocks noGrp="1"/>
          </p:cNvSpPr>
          <p:nvPr>
            <p:ph type="sldNum" sz="quarter" idx="12"/>
          </p:nvPr>
        </p:nvSpPr>
        <p:spPr/>
        <p:txBody>
          <a:bodyPr/>
          <a:lstStyle/>
          <a:p>
            <a:fld id="{55F75985-C92E-44A3-A9C1-070A8F13892E}" type="slidenum">
              <a:rPr lang="sq-AL" smtClean="0"/>
              <a:t>‹#›</a:t>
            </a:fld>
            <a:endParaRPr lang="sq-AL"/>
          </a:p>
        </p:txBody>
      </p:sp>
      <p:sp>
        <p:nvSpPr>
          <p:cNvPr id="5" name="Date Placeholder 4"/>
          <p:cNvSpPr>
            <a:spLocks noGrp="1"/>
          </p:cNvSpPr>
          <p:nvPr>
            <p:ph type="dt" sz="half" idx="10"/>
          </p:nvPr>
        </p:nvSpPr>
        <p:spPr/>
        <p:txBody>
          <a:bodyPr/>
          <a:lstStyle/>
          <a:p>
            <a:fld id="{E6278F83-9EEE-4CE5-8889-B73A9BFA30FA}" type="datetimeFigureOut">
              <a:rPr lang="sq-AL" smtClean="0"/>
              <a:t>7.6.2019</a:t>
            </a:fld>
            <a:endParaRPr lang="sq-AL"/>
          </a:p>
        </p:txBody>
      </p:sp>
    </p:spTree>
    <p:extLst>
      <p:ext uri="{BB962C8B-B14F-4D97-AF65-F5344CB8AC3E}">
        <p14:creationId xmlns:p14="http://schemas.microsoft.com/office/powerpoint/2010/main" val="244146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278F83-9EEE-4CE5-8889-B73A9BFA30FA}" type="datetimeFigureOut">
              <a:rPr lang="sq-AL" smtClean="0"/>
              <a:t>7.6.2019</a:t>
            </a:fld>
            <a:endParaRPr lang="sq-A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q-A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F75985-C92E-44A3-A9C1-070A8F13892E}" type="slidenum">
              <a:rPr lang="sq-AL" smtClean="0"/>
              <a:t>‹#›</a:t>
            </a:fld>
            <a:endParaRPr lang="sq-AL"/>
          </a:p>
        </p:txBody>
      </p:sp>
    </p:spTree>
    <p:extLst>
      <p:ext uri="{BB962C8B-B14F-4D97-AF65-F5344CB8AC3E}">
        <p14:creationId xmlns:p14="http://schemas.microsoft.com/office/powerpoint/2010/main" val="209460793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www.businessdictionary.com/definition/process-flow.html" TargetMode="External"/><Relationship Id="rId7" Type="http://schemas.openxmlformats.org/officeDocument/2006/relationships/hyperlink" Target="http://www.computerhope.com/jargon/c/contflow.htm" TargetMode="External"/><Relationship Id="rId2" Type="http://schemas.openxmlformats.org/officeDocument/2006/relationships/hyperlink" Target="https://www.smashingmagazine.com/2015/04/design-principles-compositional-flow-and-rhythm/" TargetMode="External"/><Relationship Id="rId1" Type="http://schemas.openxmlformats.org/officeDocument/2006/relationships/slideLayout" Target="../slideLayouts/slideLayout3.xml"/><Relationship Id="rId6" Type="http://schemas.openxmlformats.org/officeDocument/2006/relationships/hyperlink" Target="http://www.semanticscholar.org/paper/Control-flow-graphs-and-code-coverage-Gold/0734b520a87c853dfdea2f857bfc3600381c124d" TargetMode="External"/><Relationship Id="rId5" Type="http://schemas.openxmlformats.org/officeDocument/2006/relationships/hyperlink" Target="http://www.lucidchart.com/pages/process-flow-diagrams" TargetMode="External"/><Relationship Id="rId4" Type="http://schemas.openxmlformats.org/officeDocument/2006/relationships/hyperlink" Target="http://www.smashingmagazine.com/2015/04/design-principles-compositional-flow-and-rhythm/" TargetMode="External"/><Relationship Id="rId9" Type="http://schemas.openxmlformats.org/officeDocument/2006/relationships/image" Target="../media/image32.sv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www.visual-paradigm.com/guide/data-flow-diagram/what-is-data-flow-diagram/" TargetMode="External"/><Relationship Id="rId7" Type="http://schemas.openxmlformats.org/officeDocument/2006/relationships/hyperlink" Target="http://www.youtube.com/watch?v=Ii1MI68MKDs" TargetMode="External"/><Relationship Id="rId2" Type="http://schemas.openxmlformats.org/officeDocument/2006/relationships/hyperlink" Target="http://www.computerhope.com/jargon/d/dataflow.htm" TargetMode="External"/><Relationship Id="rId1" Type="http://schemas.openxmlformats.org/officeDocument/2006/relationships/slideLayout" Target="../slideLayouts/slideLayout3.xml"/><Relationship Id="rId6" Type="http://schemas.openxmlformats.org/officeDocument/2006/relationships/hyperlink" Target="https://www.youtube.com/watch?v=Ii1MI68MKDs" TargetMode="External"/><Relationship Id="rId5" Type="http://schemas.openxmlformats.org/officeDocument/2006/relationships/hyperlink" Target="https://en.wikipedia.org/wiki/Functional_flow_block_diagram" TargetMode="External"/><Relationship Id="rId4" Type="http://schemas.openxmlformats.org/officeDocument/2006/relationships/hyperlink" Target="http://www.heflo.com/blog/bpm/workflow-and-processes/" TargetMode="External"/><Relationship Id="rId9" Type="http://schemas.openxmlformats.org/officeDocument/2006/relationships/image" Target="../media/image34.svg"/></Relationships>
</file>

<file path=ppt/slides/_rels/slide2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hyperlink" Target="https://commons.wikimedia.org/wiki/File:Fence_building_(2964183317).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amagat 1"/>
          <p:cNvSpPr>
            <a:spLocks noGrp="1"/>
          </p:cNvSpPr>
          <p:nvPr>
            <p:ph type="ctrTitle"/>
          </p:nvPr>
        </p:nvSpPr>
        <p:spPr/>
        <p:txBody>
          <a:bodyPr>
            <a:normAutofit/>
          </a:bodyPr>
          <a:lstStyle/>
          <a:p>
            <a:pPr>
              <a:lnSpc>
                <a:spcPct val="90000"/>
              </a:lnSpc>
            </a:pPr>
            <a:r>
              <a:rPr lang="en-US"/>
              <a:t>Flows</a:t>
            </a:r>
            <a:endParaRPr lang="sq-AL"/>
          </a:p>
        </p:txBody>
      </p:sp>
      <p:sp>
        <p:nvSpPr>
          <p:cNvPr id="3" name="Subpamagat 2"/>
          <p:cNvSpPr>
            <a:spLocks noGrp="1"/>
          </p:cNvSpPr>
          <p:nvPr>
            <p:ph type="subTitle" idx="1"/>
          </p:nvPr>
        </p:nvSpPr>
        <p:spPr/>
        <p:txBody>
          <a:bodyPr>
            <a:normAutofit/>
          </a:bodyPr>
          <a:lstStyle/>
          <a:p>
            <a:r>
              <a:rPr lang="en-US">
                <a:solidFill>
                  <a:schemeClr val="tx2"/>
                </a:solidFill>
              </a:rPr>
              <a:t>By Shawn Ashton, Daniel Slaugh, Matthew Blomquist, Taylor Matheny, James Call, Nick Campbell</a:t>
            </a:r>
            <a:endParaRPr lang="sq-AL">
              <a:solidFill>
                <a:schemeClr val="tx2"/>
              </a:solidFill>
            </a:endParaRPr>
          </a:p>
        </p:txBody>
      </p:sp>
      <p:sp>
        <p:nvSpPr>
          <p:cNvPr id="82" name="Oval 81">
            <a:extLst>
              <a:ext uri="{FF2B5EF4-FFF2-40B4-BE49-F238E27FC236}">
                <a16:creationId xmlns:a16="http://schemas.microsoft.com/office/drawing/2014/main" id="{E4A91873-DF6A-42E0-80F6-48D9E8439A66}"/>
              </a:ext>
            </a:extLst>
          </p:cNvPr>
          <p:cNvSpPr/>
          <p:nvPr/>
        </p:nvSpPr>
        <p:spPr>
          <a:xfrm>
            <a:off x="6386983" y="3184999"/>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9" name="Graphic 8" descr="Hamster">
            <a:extLst>
              <a:ext uri="{FF2B5EF4-FFF2-40B4-BE49-F238E27FC236}">
                <a16:creationId xmlns:a16="http://schemas.microsoft.com/office/drawing/2014/main" id="{95267BA6-A0CA-4AC9-8FDD-72925C2FA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8246" y="3184996"/>
            <a:ext cx="804571" cy="804571"/>
          </a:xfrm>
          <a:prstGeom prst="rect">
            <a:avLst/>
          </a:prstGeom>
        </p:spPr>
      </p:pic>
    </p:spTree>
    <p:extLst>
      <p:ext uri="{BB962C8B-B14F-4D97-AF65-F5344CB8AC3E}">
        <p14:creationId xmlns:p14="http://schemas.microsoft.com/office/powerpoint/2010/main" val="1067164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6" name="Straight Connector 25">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AA4C11D3-5EE8-48FC-B969-D5C3D1462575}"/>
              </a:ext>
            </a:extLst>
          </p:cNvPr>
          <p:cNvSpPr>
            <a:spLocks noGrp="1"/>
          </p:cNvSpPr>
          <p:nvPr>
            <p:ph type="body" idx="1"/>
          </p:nvPr>
        </p:nvSpPr>
        <p:spPr>
          <a:xfrm>
            <a:off x="7534654" y="711737"/>
            <a:ext cx="3425445" cy="4253963"/>
          </a:xfrm>
        </p:spPr>
        <p:txBody>
          <a:bodyPr vert="horz" lIns="91440" tIns="45720" rIns="91440" bIns="45720" rtlCol="0" anchor="ctr">
            <a:normAutofit/>
          </a:bodyPr>
          <a:lstStyle/>
          <a:p>
            <a:r>
              <a:rPr lang="en-US" b="1" i="1" u="sng">
                <a:solidFill>
                  <a:srgbClr val="FFFFFF"/>
                </a:solidFill>
              </a:rPr>
              <a:t>Process</a:t>
            </a:r>
            <a:r>
              <a:rPr lang="en-US">
                <a:solidFill>
                  <a:srgbClr val="FFFFFF"/>
                </a:solidFill>
              </a:rPr>
              <a:t> is a sequence of tasks</a:t>
            </a:r>
            <a:r>
              <a:rPr lang="en-US">
                <a:solidFill>
                  <a:srgbClr val="FFFFFF"/>
                </a:solidFill>
                <a:ea typeface="+mn-lt"/>
                <a:cs typeface="+mn-lt"/>
              </a:rPr>
              <a:t> that exist naturally and flows intuitively.</a:t>
            </a:r>
            <a:endParaRPr lang="en-US"/>
          </a:p>
          <a:p>
            <a:endParaRPr lang="en-US">
              <a:solidFill>
                <a:srgbClr val="FFFFFF"/>
              </a:solidFill>
            </a:endParaRPr>
          </a:p>
          <a:p>
            <a:r>
              <a:rPr lang="en-US" b="1" i="1" u="sng">
                <a:solidFill>
                  <a:srgbClr val="FFFFFF"/>
                </a:solidFill>
              </a:rPr>
              <a:t>workflow </a:t>
            </a:r>
            <a:r>
              <a:rPr lang="en-US">
                <a:solidFill>
                  <a:srgbClr val="FFFFFF"/>
                </a:solidFill>
              </a:rPr>
              <a:t>is a way to make this sequence more productive and efficient. A workflow is analyzed, planned, modeled </a:t>
            </a:r>
            <a:endParaRPr lang="en-US">
              <a:solidFill>
                <a:srgbClr val="7F7F7F"/>
              </a:solidFill>
            </a:endParaRPr>
          </a:p>
          <a:p>
            <a:endParaRPr lang="en-US">
              <a:solidFill>
                <a:srgbClr val="FFFFFF"/>
              </a:solidFill>
            </a:endParaRPr>
          </a:p>
        </p:txBody>
      </p:sp>
      <p:sp>
        <p:nvSpPr>
          <p:cNvPr id="30" name="Isosceles Triangle 29">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49F049D-862C-4B6D-A7E6-08E8D4F0CAA1}"/>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a:t>Work Flow vs. Process Flow </a:t>
            </a:r>
          </a:p>
        </p:txBody>
      </p:sp>
      <p:pic>
        <p:nvPicPr>
          <p:cNvPr id="4" name="Picture 3">
            <a:extLst>
              <a:ext uri="{FF2B5EF4-FFF2-40B4-BE49-F238E27FC236}">
                <a16:creationId xmlns:a16="http://schemas.microsoft.com/office/drawing/2014/main" id="{E94016B8-2E1B-4216-949F-79C5E758A7E6}"/>
              </a:ext>
            </a:extLst>
          </p:cNvPr>
          <p:cNvPicPr>
            <a:picLocks noChangeAspect="1"/>
          </p:cNvPicPr>
          <p:nvPr/>
        </p:nvPicPr>
        <p:blipFill>
          <a:blip r:embed="rId2"/>
          <a:stretch>
            <a:fillRect/>
          </a:stretch>
        </p:blipFill>
        <p:spPr>
          <a:xfrm>
            <a:off x="10271272" y="205613"/>
            <a:ext cx="865707" cy="865707"/>
          </a:xfrm>
          <a:prstGeom prst="rect">
            <a:avLst/>
          </a:prstGeom>
        </p:spPr>
      </p:pic>
    </p:spTree>
    <p:extLst>
      <p:ext uri="{BB962C8B-B14F-4D97-AF65-F5344CB8AC3E}">
        <p14:creationId xmlns:p14="http://schemas.microsoft.com/office/powerpoint/2010/main" val="235412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6"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7" name="Straight Connector 76">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4" descr="A picture containing screenshot&#10;&#10;Description generated with very high confidence">
            <a:extLst>
              <a:ext uri="{FF2B5EF4-FFF2-40B4-BE49-F238E27FC236}">
                <a16:creationId xmlns:a16="http://schemas.microsoft.com/office/drawing/2014/main" id="{8233792A-01E7-4A72-9285-CB800D231F0D}"/>
              </a:ext>
            </a:extLst>
          </p:cNvPr>
          <p:cNvPicPr>
            <a:picLocks noChangeAspect="1"/>
          </p:cNvPicPr>
          <p:nvPr/>
        </p:nvPicPr>
        <p:blipFill rotWithShape="1">
          <a:blip r:embed="rId2"/>
          <a:srcRect l="22214" r="13385" b="-1"/>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B1FA7CC-B429-4AE7-BACC-4AE135532E3E}"/>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Gantt Chart</a:t>
            </a:r>
          </a:p>
        </p:txBody>
      </p:sp>
      <p:cxnSp>
        <p:nvCxnSpPr>
          <p:cNvPr id="87" name="Straight Connector 8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385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2C7A-C13E-41FF-AF62-5D929A57DF5B}"/>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Data Flow</a:t>
            </a:r>
          </a:p>
        </p:txBody>
      </p:sp>
      <p:sp>
        <p:nvSpPr>
          <p:cNvPr id="3" name="Text Placeholder 2">
            <a:extLst>
              <a:ext uri="{FF2B5EF4-FFF2-40B4-BE49-F238E27FC236}">
                <a16:creationId xmlns:a16="http://schemas.microsoft.com/office/drawing/2014/main" id="{F70A4F0D-10A4-4476-AEBA-7DDEC33F39A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rPr>
              <a:t>Matthew</a:t>
            </a:r>
          </a:p>
        </p:txBody>
      </p:sp>
      <p:sp>
        <p:nvSpPr>
          <p:cNvPr id="4" name="Oval 3">
            <a:extLst>
              <a:ext uri="{FF2B5EF4-FFF2-40B4-BE49-F238E27FC236}">
                <a16:creationId xmlns:a16="http://schemas.microsoft.com/office/drawing/2014/main" id="{87A5CB17-6C36-454A-BC29-16B1B0953AFA}"/>
              </a:ext>
            </a:extLst>
          </p:cNvPr>
          <p:cNvSpPr/>
          <p:nvPr/>
        </p:nvSpPr>
        <p:spPr>
          <a:xfrm>
            <a:off x="3481591" y="291264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8" name="Graphic 7" descr="Monkey">
            <a:extLst>
              <a:ext uri="{FF2B5EF4-FFF2-40B4-BE49-F238E27FC236}">
                <a16:creationId xmlns:a16="http://schemas.microsoft.com/office/drawing/2014/main" id="{1386A19B-E6F9-444A-AD8D-483BF05BA3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6519" y="2956142"/>
            <a:ext cx="822340" cy="822340"/>
          </a:xfrm>
          <a:prstGeom prst="rect">
            <a:avLst/>
          </a:prstGeom>
        </p:spPr>
      </p:pic>
    </p:spTree>
    <p:extLst>
      <p:ext uri="{BB962C8B-B14F-4D97-AF65-F5344CB8AC3E}">
        <p14:creationId xmlns:p14="http://schemas.microsoft.com/office/powerpoint/2010/main" val="2168951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8" name="Rectangle 21">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3">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5" name="Straight Connector 24">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25">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3BA968-5B22-41E2-88C9-0E0455501F11}"/>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lnSpc>
                <a:spcPct val="90000"/>
              </a:lnSpc>
            </a:pPr>
            <a:r>
              <a:rPr lang="en-US" sz="5000" b="1"/>
              <a:t>Data flow</a:t>
            </a:r>
            <a:r>
              <a:rPr lang="en-US" sz="5000"/>
              <a:t> is the movement of, or path taken by data through a computer or device.</a:t>
            </a:r>
          </a:p>
        </p:txBody>
      </p:sp>
      <p:sp>
        <p:nvSpPr>
          <p:cNvPr id="53" name="Freeform: Shape 32">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AC7769DE-8150-46CD-9F66-D17A49E2BDDB}"/>
              </a:ext>
            </a:extLst>
          </p:cNvPr>
          <p:cNvSpPr>
            <a:spLocks noGrp="1"/>
          </p:cNvSpPr>
          <p:nvPr>
            <p:ph type="body" idx="1"/>
          </p:nvPr>
        </p:nvSpPr>
        <p:spPr>
          <a:xfrm>
            <a:off x="7821120" y="2876315"/>
            <a:ext cx="3602567" cy="1096899"/>
          </a:xfrm>
        </p:spPr>
        <p:txBody>
          <a:bodyPr vert="horz" lIns="91440" tIns="45720" rIns="91440" bIns="45720" rtlCol="0" anchor="ctr">
            <a:normAutofit/>
          </a:bodyPr>
          <a:lstStyle/>
          <a:p>
            <a:pPr>
              <a:lnSpc>
                <a:spcPct val="90000"/>
              </a:lnSpc>
            </a:pPr>
            <a:r>
              <a:rPr lang="en-US" sz="1700">
                <a:solidFill>
                  <a:schemeClr val="accent1">
                    <a:lumMod val="40000"/>
                    <a:lumOff val="60000"/>
                  </a:schemeClr>
                </a:solidFill>
              </a:rPr>
              <a:t>A data-flow may represent a single data element such the Customer ID or it can represent a set of data element (or a data structure).</a:t>
            </a:r>
          </a:p>
        </p:txBody>
      </p:sp>
    </p:spTree>
    <p:extLst>
      <p:ext uri="{BB962C8B-B14F-4D97-AF65-F5344CB8AC3E}">
        <p14:creationId xmlns:p14="http://schemas.microsoft.com/office/powerpoint/2010/main" val="269286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Group 69">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1"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2" name="Straight Connector 71">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723E8C-C045-4AA2-BDEB-7C7064385006}"/>
              </a:ext>
            </a:extLst>
          </p:cNvPr>
          <p:cNvSpPr>
            <a:spLocks noGrp="1"/>
          </p:cNvSpPr>
          <p:nvPr>
            <p:ph type="title"/>
          </p:nvPr>
        </p:nvSpPr>
        <p:spPr>
          <a:xfrm>
            <a:off x="985969" y="4473227"/>
            <a:ext cx="8288032" cy="1096648"/>
          </a:xfrm>
        </p:spPr>
        <p:txBody>
          <a:bodyPr vert="horz" lIns="91440" tIns="45720" rIns="91440" bIns="45720" rtlCol="0" anchor="b">
            <a:normAutofit fontScale="90000"/>
          </a:bodyPr>
          <a:lstStyle/>
          <a:p>
            <a:pPr>
              <a:lnSpc>
                <a:spcPct val="90000"/>
              </a:lnSpc>
            </a:pPr>
            <a:r>
              <a:rPr lang="en-US" sz="2600"/>
              <a:t>One of the rule for developing Data Flow Diagram is that all flow must begin with and end at a processing step.</a:t>
            </a:r>
          </a:p>
        </p:txBody>
      </p:sp>
      <p:pic>
        <p:nvPicPr>
          <p:cNvPr id="7" name="Picture 6">
            <a:extLst>
              <a:ext uri="{FF2B5EF4-FFF2-40B4-BE49-F238E27FC236}">
                <a16:creationId xmlns:a16="http://schemas.microsoft.com/office/drawing/2014/main" id="{9A8DDDF0-EF27-4B20-97FF-1406752525AB}"/>
              </a:ext>
            </a:extLst>
          </p:cNvPr>
          <p:cNvPicPr>
            <a:picLocks noChangeAspect="1"/>
          </p:cNvPicPr>
          <p:nvPr/>
        </p:nvPicPr>
        <p:blipFill>
          <a:blip r:embed="rId3"/>
          <a:stretch>
            <a:fillRect/>
          </a:stretch>
        </p:blipFill>
        <p:spPr>
          <a:xfrm>
            <a:off x="774943" y="1224058"/>
            <a:ext cx="8738185" cy="3176587"/>
          </a:xfrm>
          <a:prstGeom prst="rect">
            <a:avLst/>
          </a:prstGeom>
        </p:spPr>
      </p:pic>
    </p:spTree>
    <p:extLst>
      <p:ext uri="{BB962C8B-B14F-4D97-AF65-F5344CB8AC3E}">
        <p14:creationId xmlns:p14="http://schemas.microsoft.com/office/powerpoint/2010/main" val="395559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D55C-A2FB-409B-BB4F-9954857DBCF2}"/>
              </a:ext>
            </a:extLst>
          </p:cNvPr>
          <p:cNvSpPr>
            <a:spLocks noGrp="1"/>
          </p:cNvSpPr>
          <p:nvPr>
            <p:ph type="title"/>
          </p:nvPr>
        </p:nvSpPr>
        <p:spPr>
          <a:xfrm>
            <a:off x="1360087" y="717221"/>
            <a:ext cx="7759529" cy="860400"/>
          </a:xfrm>
        </p:spPr>
        <p:txBody>
          <a:bodyPr>
            <a:normAutofit/>
          </a:bodyPr>
          <a:lstStyle/>
          <a:p>
            <a:pPr algn="ctr"/>
            <a:r>
              <a:rPr lang="en-US" sz="2400"/>
              <a:t>When the outputs from one processing step do not match its inputs and they can be classified as:</a:t>
            </a:r>
          </a:p>
        </p:txBody>
      </p:sp>
      <p:sp>
        <p:nvSpPr>
          <p:cNvPr id="3" name="Text Placeholder 2">
            <a:extLst>
              <a:ext uri="{FF2B5EF4-FFF2-40B4-BE49-F238E27FC236}">
                <a16:creationId xmlns:a16="http://schemas.microsoft.com/office/drawing/2014/main" id="{2AA3BADD-B2FB-40FE-8C4A-3B77B7ADC4A8}"/>
              </a:ext>
            </a:extLst>
          </p:cNvPr>
          <p:cNvSpPr>
            <a:spLocks noGrp="1"/>
          </p:cNvSpPr>
          <p:nvPr>
            <p:ph type="body" idx="1"/>
          </p:nvPr>
        </p:nvSpPr>
        <p:spPr>
          <a:xfrm>
            <a:off x="1664887" y="369976"/>
            <a:ext cx="8596668" cy="860400"/>
          </a:xfrm>
        </p:spPr>
        <p:txBody>
          <a:bodyPr/>
          <a:lstStyle/>
          <a:p>
            <a:r>
              <a:rPr lang="en-US">
                <a:solidFill>
                  <a:schemeClr val="accent1">
                    <a:lumMod val="60000"/>
                    <a:lumOff val="40000"/>
                  </a:schemeClr>
                </a:solidFill>
              </a:rPr>
              <a:t>Other frequently-made mistakes</a:t>
            </a:r>
          </a:p>
        </p:txBody>
      </p:sp>
      <p:grpSp>
        <p:nvGrpSpPr>
          <p:cNvPr id="14" name="Group 13">
            <a:extLst>
              <a:ext uri="{FF2B5EF4-FFF2-40B4-BE49-F238E27FC236}">
                <a16:creationId xmlns:a16="http://schemas.microsoft.com/office/drawing/2014/main" id="{8B865F7C-A9D1-42CC-A786-BA9147536406}"/>
              </a:ext>
            </a:extLst>
          </p:cNvPr>
          <p:cNvGrpSpPr/>
          <p:nvPr/>
        </p:nvGrpSpPr>
        <p:grpSpPr>
          <a:xfrm>
            <a:off x="1828931" y="1696173"/>
            <a:ext cx="6854307" cy="4884754"/>
            <a:chOff x="1548515" y="1769325"/>
            <a:chExt cx="6854307" cy="4884754"/>
          </a:xfrm>
        </p:grpSpPr>
        <p:pic>
          <p:nvPicPr>
            <p:cNvPr id="5" name="Picture 4">
              <a:extLst>
                <a:ext uri="{FF2B5EF4-FFF2-40B4-BE49-F238E27FC236}">
                  <a16:creationId xmlns:a16="http://schemas.microsoft.com/office/drawing/2014/main" id="{A983132F-684B-428D-848A-F8D667D2EFBA}"/>
                </a:ext>
              </a:extLst>
            </p:cNvPr>
            <p:cNvPicPr>
              <a:picLocks noChangeAspect="1"/>
            </p:cNvPicPr>
            <p:nvPr/>
          </p:nvPicPr>
          <p:blipFill>
            <a:blip r:embed="rId2"/>
            <a:stretch>
              <a:fillRect/>
            </a:stretch>
          </p:blipFill>
          <p:spPr>
            <a:xfrm>
              <a:off x="1548515" y="1769325"/>
              <a:ext cx="6854307" cy="4884754"/>
            </a:xfrm>
            <a:prstGeom prst="rect">
              <a:avLst/>
            </a:prstGeom>
          </p:spPr>
        </p:pic>
        <p:sp>
          <p:nvSpPr>
            <p:cNvPr id="10" name="TextBox 9">
              <a:extLst>
                <a:ext uri="{FF2B5EF4-FFF2-40B4-BE49-F238E27FC236}">
                  <a16:creationId xmlns:a16="http://schemas.microsoft.com/office/drawing/2014/main" id="{8EFAF40C-AF72-45B6-AB00-EDF9FC98F846}"/>
                </a:ext>
              </a:extLst>
            </p:cNvPr>
            <p:cNvSpPr txBox="1"/>
            <p:nvPr/>
          </p:nvSpPr>
          <p:spPr>
            <a:xfrm>
              <a:off x="4084320" y="1769325"/>
              <a:ext cx="2011680" cy="523220"/>
            </a:xfrm>
            <a:prstGeom prst="rect">
              <a:avLst/>
            </a:prstGeom>
            <a:solidFill>
              <a:srgbClr val="FFFFFF"/>
            </a:solidFill>
          </p:spPr>
          <p:txBody>
            <a:bodyPr wrap="square" rtlCol="0">
              <a:spAutoFit/>
            </a:bodyPr>
            <a:lstStyle/>
            <a:p>
              <a:r>
                <a:rPr lang="en-US" sz="1400"/>
                <a:t>Inputs but no outputs: </a:t>
              </a:r>
              <a:r>
                <a:rPr lang="en-US" sz="1400" b="1" u="sng"/>
                <a:t>A black hole</a:t>
              </a:r>
            </a:p>
          </p:txBody>
        </p:sp>
        <p:sp>
          <p:nvSpPr>
            <p:cNvPr id="11" name="TextBox 10">
              <a:extLst>
                <a:ext uri="{FF2B5EF4-FFF2-40B4-BE49-F238E27FC236}">
                  <a16:creationId xmlns:a16="http://schemas.microsoft.com/office/drawing/2014/main" id="{88BC741B-9471-4490-8233-EE29896B63EF}"/>
                </a:ext>
              </a:extLst>
            </p:cNvPr>
            <p:cNvSpPr txBox="1"/>
            <p:nvPr/>
          </p:nvSpPr>
          <p:spPr>
            <a:xfrm>
              <a:off x="5565648" y="4969725"/>
              <a:ext cx="2011680" cy="523220"/>
            </a:xfrm>
            <a:prstGeom prst="rect">
              <a:avLst/>
            </a:prstGeom>
            <a:solidFill>
              <a:srgbClr val="FFFFFF"/>
            </a:solidFill>
          </p:spPr>
          <p:txBody>
            <a:bodyPr wrap="square" rtlCol="0">
              <a:spAutoFit/>
            </a:bodyPr>
            <a:lstStyle/>
            <a:p>
              <a:r>
                <a:rPr lang="en-US" sz="1400"/>
                <a:t>Outputs but no inputs: </a:t>
              </a:r>
              <a:r>
                <a:rPr lang="en-US" sz="1400" b="1" u="sng"/>
                <a:t>A miracle</a:t>
              </a:r>
            </a:p>
          </p:txBody>
        </p:sp>
        <p:sp>
          <p:nvSpPr>
            <p:cNvPr id="12" name="TextBox 11">
              <a:extLst>
                <a:ext uri="{FF2B5EF4-FFF2-40B4-BE49-F238E27FC236}">
                  <a16:creationId xmlns:a16="http://schemas.microsoft.com/office/drawing/2014/main" id="{467CFCA4-367C-4552-8004-7C254074ABED}"/>
                </a:ext>
              </a:extLst>
            </p:cNvPr>
            <p:cNvSpPr txBox="1"/>
            <p:nvPr/>
          </p:nvSpPr>
          <p:spPr>
            <a:xfrm>
              <a:off x="5760720" y="5808023"/>
              <a:ext cx="2011680" cy="738664"/>
            </a:xfrm>
            <a:prstGeom prst="rect">
              <a:avLst/>
            </a:prstGeom>
            <a:solidFill>
              <a:srgbClr val="FFFFFF"/>
            </a:solidFill>
          </p:spPr>
          <p:txBody>
            <a:bodyPr wrap="square" rtlCol="0">
              <a:spAutoFit/>
            </a:bodyPr>
            <a:lstStyle/>
            <a:p>
              <a:r>
                <a:rPr lang="en-US" sz="1400"/>
                <a:t>Inputs not sufficient to product outputs: </a:t>
              </a:r>
            </a:p>
            <a:p>
              <a:r>
                <a:rPr lang="en-US" sz="1400" b="1" u="sng"/>
                <a:t>A gray hole</a:t>
              </a:r>
            </a:p>
          </p:txBody>
        </p:sp>
        <p:sp>
          <p:nvSpPr>
            <p:cNvPr id="13" name="Rectangle 12">
              <a:extLst>
                <a:ext uri="{FF2B5EF4-FFF2-40B4-BE49-F238E27FC236}">
                  <a16:creationId xmlns:a16="http://schemas.microsoft.com/office/drawing/2014/main" id="{4CB5B730-87C4-457E-BAF5-1DDFC717EA19}"/>
                </a:ext>
              </a:extLst>
            </p:cNvPr>
            <p:cNvSpPr/>
            <p:nvPr/>
          </p:nvSpPr>
          <p:spPr>
            <a:xfrm>
              <a:off x="5388864" y="6242304"/>
              <a:ext cx="371856" cy="30438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56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B4A7E2F-F844-4BEE-B79A-4BF5B2F2215C}"/>
              </a:ext>
            </a:extLst>
          </p:cNvPr>
          <p:cNvSpPr>
            <a:spLocks noGrp="1"/>
          </p:cNvSpPr>
          <p:nvPr>
            <p:ph type="title"/>
          </p:nvPr>
        </p:nvSpPr>
        <p:spPr>
          <a:xfrm>
            <a:off x="2191520" y="5142047"/>
            <a:ext cx="5899674" cy="1096316"/>
          </a:xfrm>
        </p:spPr>
        <p:txBody>
          <a:bodyPr vert="horz" lIns="91440" tIns="45720" rIns="91440" bIns="45720" rtlCol="0" anchor="b">
            <a:normAutofit fontScale="90000"/>
          </a:bodyPr>
          <a:lstStyle/>
          <a:p>
            <a:pPr>
              <a:lnSpc>
                <a:spcPct val="90000"/>
              </a:lnSpc>
            </a:pPr>
            <a:r>
              <a:rPr lang="en-US" sz="3400"/>
              <a:t>-	Supply data or receive data</a:t>
            </a:r>
            <a:br>
              <a:rPr lang="en-US" sz="3400"/>
            </a:br>
            <a:r>
              <a:rPr lang="en-US" sz="3400"/>
              <a:t>-	They don’t process data</a:t>
            </a:r>
            <a:endParaRPr lang="en-US"/>
          </a:p>
        </p:txBody>
      </p:sp>
      <p:sp>
        <p:nvSpPr>
          <p:cNvPr id="3" name="Text Placeholder 2">
            <a:extLst>
              <a:ext uri="{FF2B5EF4-FFF2-40B4-BE49-F238E27FC236}">
                <a16:creationId xmlns:a16="http://schemas.microsoft.com/office/drawing/2014/main" id="{82108583-90F2-4432-8718-E3434C4C2F24}"/>
              </a:ext>
            </a:extLst>
          </p:cNvPr>
          <p:cNvSpPr>
            <a:spLocks noGrp="1"/>
          </p:cNvSpPr>
          <p:nvPr>
            <p:ph type="body" idx="1"/>
          </p:nvPr>
        </p:nvSpPr>
        <p:spPr>
          <a:xfrm>
            <a:off x="801627" y="4672925"/>
            <a:ext cx="8288032" cy="469122"/>
          </a:xfrm>
        </p:spPr>
        <p:txBody>
          <a:bodyPr vert="horz" lIns="91440" tIns="45720" rIns="91440" bIns="45720" rtlCol="0" anchor="t">
            <a:normAutofit/>
          </a:bodyPr>
          <a:lstStyle/>
          <a:p>
            <a:pPr algn="ctr"/>
            <a:r>
              <a:rPr lang="en-US" sz="1800">
                <a:solidFill>
                  <a:schemeClr val="accent1">
                    <a:lumMod val="40000"/>
                    <a:lumOff val="60000"/>
                  </a:schemeClr>
                </a:solidFill>
              </a:rPr>
              <a:t>External Entity</a:t>
            </a:r>
          </a:p>
        </p:txBody>
      </p:sp>
      <p:pic>
        <p:nvPicPr>
          <p:cNvPr id="4" name="Picture 3" descr="A screenshot of a cell phone&#10;&#10;Description automatically generated">
            <a:extLst>
              <a:ext uri="{FF2B5EF4-FFF2-40B4-BE49-F238E27FC236}">
                <a16:creationId xmlns:a16="http://schemas.microsoft.com/office/drawing/2014/main" id="{099C63BB-409B-48D8-AA25-5363912AC160}"/>
              </a:ext>
            </a:extLst>
          </p:cNvPr>
          <p:cNvPicPr>
            <a:picLocks noChangeAspect="1"/>
          </p:cNvPicPr>
          <p:nvPr/>
        </p:nvPicPr>
        <p:blipFill>
          <a:blip r:embed="rId3"/>
          <a:stretch>
            <a:fillRect/>
          </a:stretch>
        </p:blipFill>
        <p:spPr>
          <a:xfrm>
            <a:off x="2222980" y="934222"/>
            <a:ext cx="5814008" cy="3299450"/>
          </a:xfrm>
          <a:prstGeom prst="rect">
            <a:avLst/>
          </a:prstGeom>
        </p:spPr>
      </p:pic>
    </p:spTree>
    <p:extLst>
      <p:ext uri="{BB962C8B-B14F-4D97-AF65-F5344CB8AC3E}">
        <p14:creationId xmlns:p14="http://schemas.microsoft.com/office/powerpoint/2010/main" val="294731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9">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010FC-4814-4A79-A685-EB1AAA764F38}"/>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lnSpc>
                <a:spcPct val="90000"/>
              </a:lnSpc>
            </a:pPr>
            <a:r>
              <a:rPr lang="en-US" sz="3400"/>
              <a:t>A </a:t>
            </a:r>
            <a:r>
              <a:rPr lang="en-US" sz="3400" b="1" u="sng"/>
              <a:t>data store</a:t>
            </a:r>
            <a:r>
              <a:rPr lang="en-US" sz="3400"/>
              <a:t> or data repository is used in a data-flow diagram to represent a situation when the system must </a:t>
            </a:r>
            <a:r>
              <a:rPr lang="en-US" sz="3400" b="1"/>
              <a:t>retain data</a:t>
            </a:r>
            <a:r>
              <a:rPr lang="en-US" sz="3400"/>
              <a:t> because one or more processes need to use the </a:t>
            </a:r>
            <a:r>
              <a:rPr lang="en-US" sz="3400" b="1"/>
              <a:t>stored data</a:t>
            </a:r>
            <a:r>
              <a:rPr lang="en-US" sz="3400"/>
              <a:t> in a later time.</a:t>
            </a:r>
          </a:p>
        </p:txBody>
      </p:sp>
      <p:sp>
        <p:nvSpPr>
          <p:cNvPr id="3" name="Text Placeholder 2">
            <a:extLst>
              <a:ext uri="{FF2B5EF4-FFF2-40B4-BE49-F238E27FC236}">
                <a16:creationId xmlns:a16="http://schemas.microsoft.com/office/drawing/2014/main" id="{51CCDFC7-742C-43B7-BBEF-271F089BE6D2}"/>
              </a:ext>
            </a:extLst>
          </p:cNvPr>
          <p:cNvSpPr>
            <a:spLocks noGrp="1"/>
          </p:cNvSpPr>
          <p:nvPr>
            <p:ph type="body" idx="1"/>
          </p:nvPr>
        </p:nvSpPr>
        <p:spPr>
          <a:xfrm>
            <a:off x="7871971" y="999460"/>
            <a:ext cx="3123620" cy="4479852"/>
          </a:xfrm>
        </p:spPr>
        <p:txBody>
          <a:bodyPr vert="horz" lIns="91440" tIns="45720" rIns="91440" bIns="45720" rtlCol="0" anchor="ctr">
            <a:normAutofit/>
          </a:bodyPr>
          <a:lstStyle/>
          <a:p>
            <a:r>
              <a:rPr lang="en-US" sz="2400">
                <a:solidFill>
                  <a:schemeClr val="accent1">
                    <a:lumMod val="40000"/>
                    <a:lumOff val="60000"/>
                  </a:schemeClr>
                </a:solidFill>
              </a:rPr>
              <a:t>Data Store</a:t>
            </a:r>
          </a:p>
        </p:txBody>
      </p:sp>
      <p:sp>
        <p:nvSpPr>
          <p:cNvPr id="35" name="Isosceles Triangle 21">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090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A5C1-F48D-4518-BA85-68DD9D2D70E1}"/>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Control Flow</a:t>
            </a:r>
          </a:p>
        </p:txBody>
      </p:sp>
      <p:sp>
        <p:nvSpPr>
          <p:cNvPr id="3" name="Text Placeholder 2">
            <a:extLst>
              <a:ext uri="{FF2B5EF4-FFF2-40B4-BE49-F238E27FC236}">
                <a16:creationId xmlns:a16="http://schemas.microsoft.com/office/drawing/2014/main" id="{D1EF34CE-38AD-4781-9DAB-6A4F06D4EB6C}"/>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rPr>
              <a:t>James</a:t>
            </a:r>
          </a:p>
        </p:txBody>
      </p:sp>
      <p:sp>
        <p:nvSpPr>
          <p:cNvPr id="4" name="Oval 3">
            <a:extLst>
              <a:ext uri="{FF2B5EF4-FFF2-40B4-BE49-F238E27FC236}">
                <a16:creationId xmlns:a16="http://schemas.microsoft.com/office/drawing/2014/main" id="{B100A0D4-0A7C-49A2-B982-94DEC0225357}"/>
              </a:ext>
            </a:extLst>
          </p:cNvPr>
          <p:cNvSpPr/>
          <p:nvPr/>
        </p:nvSpPr>
        <p:spPr>
          <a:xfrm>
            <a:off x="3481591" y="291264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8" name="Graphic 7" descr="Gorilla">
            <a:extLst>
              <a:ext uri="{FF2B5EF4-FFF2-40B4-BE49-F238E27FC236}">
                <a16:creationId xmlns:a16="http://schemas.microsoft.com/office/drawing/2014/main" id="{BE485EDE-2283-4F7D-A8A2-70B41DA9C0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025" y="2864082"/>
            <a:ext cx="914400" cy="914400"/>
          </a:xfrm>
          <a:prstGeom prst="rect">
            <a:avLst/>
          </a:prstGeom>
        </p:spPr>
      </p:pic>
    </p:spTree>
    <p:extLst>
      <p:ext uri="{BB962C8B-B14F-4D97-AF65-F5344CB8AC3E}">
        <p14:creationId xmlns:p14="http://schemas.microsoft.com/office/powerpoint/2010/main" val="9080820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1482-DE5E-4BBC-AA34-075FE4FE08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601DF24-C224-4805-9B43-E3D18CACEA39}"/>
              </a:ext>
            </a:extLst>
          </p:cNvPr>
          <p:cNvSpPr>
            <a:spLocks noGrp="1"/>
          </p:cNvSpPr>
          <p:nvPr>
            <p:ph idx="1"/>
          </p:nvPr>
        </p:nvSpPr>
        <p:spPr/>
        <p:txBody>
          <a:bodyPr vert="horz" lIns="91440" tIns="45720" rIns="91440" bIns="45720" rtlCol="0" anchor="t">
            <a:normAutofit/>
          </a:bodyPr>
          <a:lstStyle/>
          <a:p>
            <a:r>
              <a:rPr lang="en-US">
                <a:solidFill>
                  <a:schemeClr val="bg2"/>
                </a:solidFill>
                <a:ea typeface="+mn-lt"/>
                <a:cs typeface="+mn-lt"/>
              </a:rPr>
              <a:t>In computer programming, control flow or flow of control is the order function calls, instructions, and statements are executed or evaluated when a program is running. </a:t>
            </a:r>
          </a:p>
          <a:p>
            <a:r>
              <a:rPr lang="en-US">
                <a:solidFill>
                  <a:schemeClr val="bg2"/>
                </a:solidFill>
                <a:ea typeface="+mn-lt"/>
                <a:cs typeface="+mn-lt"/>
              </a:rPr>
              <a:t>Many programming languages have what are called control flow statements, which are used to determine what section of code is run in a program at any given time such as...</a:t>
            </a:r>
          </a:p>
          <a:p>
            <a:r>
              <a:rPr lang="en-US">
                <a:solidFill>
                  <a:schemeClr val="bg2"/>
                </a:solidFill>
              </a:rPr>
              <a:t>If Statements</a:t>
            </a:r>
          </a:p>
          <a:p>
            <a:r>
              <a:rPr lang="en-US">
                <a:solidFill>
                  <a:schemeClr val="bg2"/>
                </a:solidFill>
              </a:rPr>
              <a:t>Switch Statements</a:t>
            </a:r>
          </a:p>
          <a:p>
            <a:r>
              <a:rPr lang="en-US">
                <a:solidFill>
                  <a:schemeClr val="bg2"/>
                </a:solidFill>
              </a:rPr>
              <a:t>Loops</a:t>
            </a:r>
          </a:p>
          <a:p>
            <a:r>
              <a:rPr lang="en-US">
                <a:solidFill>
                  <a:schemeClr val="bg2"/>
                </a:solidFill>
              </a:rPr>
              <a:t>Function Calls</a:t>
            </a:r>
          </a:p>
        </p:txBody>
      </p:sp>
    </p:spTree>
    <p:extLst>
      <p:ext uri="{BB962C8B-B14F-4D97-AF65-F5344CB8AC3E}">
        <p14:creationId xmlns:p14="http://schemas.microsoft.com/office/powerpoint/2010/main" val="226429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C166-FA5D-4E1C-83BD-87DA19868393}"/>
              </a:ext>
            </a:extLst>
          </p:cNvPr>
          <p:cNvSpPr>
            <a:spLocks noGrp="1"/>
          </p:cNvSpPr>
          <p:nvPr>
            <p:ph type="title"/>
          </p:nvPr>
        </p:nvSpPr>
        <p:spPr>
          <a:xfrm>
            <a:off x="1333502" y="609600"/>
            <a:ext cx="8596668" cy="1320800"/>
          </a:xfrm>
        </p:spPr>
        <p:txBody>
          <a:bodyPr>
            <a:normAutofit/>
          </a:bodyPr>
          <a:lstStyle/>
          <a:p>
            <a:r>
              <a:rPr lang="en-US" sz="2800"/>
              <a:t>What is FLOW?</a:t>
            </a:r>
          </a:p>
        </p:txBody>
      </p:sp>
      <p:sp>
        <p:nvSpPr>
          <p:cNvPr id="3" name="Content Placeholder 2">
            <a:extLst>
              <a:ext uri="{FF2B5EF4-FFF2-40B4-BE49-F238E27FC236}">
                <a16:creationId xmlns:a16="http://schemas.microsoft.com/office/drawing/2014/main" id="{F6AD7F8C-36F7-4D58-8A08-FF24FB4E3CAF}"/>
              </a:ext>
            </a:extLst>
          </p:cNvPr>
          <p:cNvSpPr>
            <a:spLocks noGrp="1"/>
          </p:cNvSpPr>
          <p:nvPr>
            <p:ph idx="1"/>
          </p:nvPr>
        </p:nvSpPr>
        <p:spPr>
          <a:xfrm>
            <a:off x="1333502" y="2160590"/>
            <a:ext cx="8470898" cy="3429260"/>
          </a:xfrm>
        </p:spPr>
        <p:txBody>
          <a:bodyPr>
            <a:normAutofit/>
          </a:bodyPr>
          <a:lstStyle/>
          <a:p>
            <a:r>
              <a:rPr lang="en-US" sz="3200">
                <a:solidFill>
                  <a:schemeClr val="bg2"/>
                </a:solidFill>
              </a:rPr>
              <a:t>The order information is perceived.</a:t>
            </a:r>
          </a:p>
          <a:p>
            <a:r>
              <a:rPr lang="en-US" sz="3200">
                <a:solidFill>
                  <a:schemeClr val="bg2"/>
                </a:solidFill>
              </a:rPr>
              <a:t>How the eye “flows” through the page.</a:t>
            </a:r>
          </a:p>
        </p:txBody>
      </p:sp>
      <p:sp>
        <p:nvSpPr>
          <p:cNvPr id="60" name="Oval 59">
            <a:extLst>
              <a:ext uri="{FF2B5EF4-FFF2-40B4-BE49-F238E27FC236}">
                <a16:creationId xmlns:a16="http://schemas.microsoft.com/office/drawing/2014/main" id="{8BA6788F-3017-4B7C-8DDB-875F07E6B790}"/>
              </a:ext>
            </a:extLst>
          </p:cNvPr>
          <p:cNvSpPr/>
          <p:nvPr/>
        </p:nvSpPr>
        <p:spPr>
          <a:xfrm>
            <a:off x="467668" y="238595"/>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7" name="Graphic 6" descr="Crab">
            <a:extLst>
              <a:ext uri="{FF2B5EF4-FFF2-40B4-BE49-F238E27FC236}">
                <a16:creationId xmlns:a16="http://schemas.microsoft.com/office/drawing/2014/main" id="{1C894600-B3E5-4D74-B091-1ECED54AF8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314" y="310603"/>
            <a:ext cx="804541" cy="804541"/>
          </a:xfrm>
          <a:prstGeom prst="rect">
            <a:avLst/>
          </a:prstGeom>
        </p:spPr>
      </p:pic>
    </p:spTree>
    <p:extLst>
      <p:ext uri="{BB962C8B-B14F-4D97-AF65-F5344CB8AC3E}">
        <p14:creationId xmlns:p14="http://schemas.microsoft.com/office/powerpoint/2010/main" val="756074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close up of a logo&#10;&#10;Description generated with very high confidence">
            <a:extLst>
              <a:ext uri="{FF2B5EF4-FFF2-40B4-BE49-F238E27FC236}">
                <a16:creationId xmlns:a16="http://schemas.microsoft.com/office/drawing/2014/main" id="{7F63299B-7415-4884-8F9B-16BF9F10AC46}"/>
              </a:ext>
            </a:extLst>
          </p:cNvPr>
          <p:cNvPicPr>
            <a:picLocks noGrp="1" noChangeAspect="1"/>
          </p:cNvPicPr>
          <p:nvPr>
            <p:ph idx="1"/>
          </p:nvPr>
        </p:nvPicPr>
        <p:blipFill>
          <a:blip r:embed="rId2"/>
          <a:stretch>
            <a:fillRect/>
          </a:stretch>
        </p:blipFill>
        <p:spPr>
          <a:xfrm>
            <a:off x="2746291" y="1131994"/>
            <a:ext cx="6701294" cy="4590386"/>
          </a:xfrm>
          <a:prstGeom prst="rect">
            <a:avLst/>
          </a:prstGeom>
        </p:spPr>
      </p:pic>
    </p:spTree>
    <p:extLst>
      <p:ext uri="{BB962C8B-B14F-4D97-AF65-F5344CB8AC3E}">
        <p14:creationId xmlns:p14="http://schemas.microsoft.com/office/powerpoint/2010/main" val="265561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97DC-3A2A-47FD-8727-ABDAFF9251B7}"/>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Functional Flow</a:t>
            </a:r>
          </a:p>
        </p:txBody>
      </p:sp>
      <p:sp>
        <p:nvSpPr>
          <p:cNvPr id="3" name="Text Placeholder 2">
            <a:extLst>
              <a:ext uri="{FF2B5EF4-FFF2-40B4-BE49-F238E27FC236}">
                <a16:creationId xmlns:a16="http://schemas.microsoft.com/office/drawing/2014/main" id="{8C2465FA-C701-464E-9E4A-7530BD24722F}"/>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rPr>
              <a:t>Nick</a:t>
            </a:r>
          </a:p>
        </p:txBody>
      </p:sp>
      <p:sp>
        <p:nvSpPr>
          <p:cNvPr id="4" name="Oval 3">
            <a:extLst>
              <a:ext uri="{FF2B5EF4-FFF2-40B4-BE49-F238E27FC236}">
                <a16:creationId xmlns:a16="http://schemas.microsoft.com/office/drawing/2014/main" id="{7E02D214-77B3-4E0C-A345-8A8FAF268454}"/>
              </a:ext>
            </a:extLst>
          </p:cNvPr>
          <p:cNvSpPr/>
          <p:nvPr/>
        </p:nvSpPr>
        <p:spPr>
          <a:xfrm>
            <a:off x="3481591" y="291264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8" name="Graphic 7" descr="Rabbit">
            <a:extLst>
              <a:ext uri="{FF2B5EF4-FFF2-40B4-BE49-F238E27FC236}">
                <a16:creationId xmlns:a16="http://schemas.microsoft.com/office/drawing/2014/main" id="{48CE10C3-76E4-4499-B96B-663307E7D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1591" y="2864082"/>
            <a:ext cx="914400" cy="914400"/>
          </a:xfrm>
          <a:prstGeom prst="rect">
            <a:avLst/>
          </a:prstGeom>
        </p:spPr>
      </p:pic>
    </p:spTree>
    <p:extLst>
      <p:ext uri="{BB962C8B-B14F-4D97-AF65-F5344CB8AC3E}">
        <p14:creationId xmlns:p14="http://schemas.microsoft.com/office/powerpoint/2010/main" val="284454548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2" descr="A screenshot of a cell phone&#10;&#10;Description generated with very high confidence">
            <a:extLst>
              <a:ext uri="{FF2B5EF4-FFF2-40B4-BE49-F238E27FC236}">
                <a16:creationId xmlns:a16="http://schemas.microsoft.com/office/drawing/2014/main" id="{9FA328D3-810B-47BF-84D2-E173C7E6E516}"/>
              </a:ext>
            </a:extLst>
          </p:cNvPr>
          <p:cNvPicPr>
            <a:picLocks noChangeAspect="1"/>
          </p:cNvPicPr>
          <p:nvPr/>
        </p:nvPicPr>
        <p:blipFill rotWithShape="1">
          <a:blip r:embed="rId2"/>
          <a:srcRect l="83" t="296" r="-166" b="-296"/>
          <a:stretch/>
        </p:blipFill>
        <p:spPr>
          <a:xfrm>
            <a:off x="-56551" y="-2336"/>
            <a:ext cx="12251890" cy="6863524"/>
          </a:xfrm>
          <a:prstGeom prst="rect">
            <a:avLst/>
          </a:prstGeom>
          <a:ln>
            <a:noFill/>
          </a:ln>
          <a:effectLst>
            <a:outerShdw blurRad="292100" dist="139700" dir="2700000" algn="tl" rotWithShape="0">
              <a:srgbClr val="333333">
                <a:alpha val="65000"/>
              </a:srgbClr>
            </a:outerShdw>
          </a:effectLst>
        </p:spPr>
      </p:pic>
      <p:pic>
        <p:nvPicPr>
          <p:cNvPr id="3" name="Picture 3" descr="A screenshot of text&#10;&#10;Description generated with very high confidence">
            <a:extLst>
              <a:ext uri="{FF2B5EF4-FFF2-40B4-BE49-F238E27FC236}">
                <a16:creationId xmlns:a16="http://schemas.microsoft.com/office/drawing/2014/main" id="{0EA35246-12E9-4A66-9351-82E6AE1838A8}"/>
              </a:ext>
            </a:extLst>
          </p:cNvPr>
          <p:cNvPicPr>
            <a:picLocks noChangeAspect="1"/>
          </p:cNvPicPr>
          <p:nvPr/>
        </p:nvPicPr>
        <p:blipFill>
          <a:blip r:embed="rId3"/>
          <a:stretch>
            <a:fillRect/>
          </a:stretch>
        </p:blipFill>
        <p:spPr>
          <a:xfrm>
            <a:off x="2177229" y="2975476"/>
            <a:ext cx="7286661" cy="35295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3896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video game&#10;&#10;Description generated with high confidence">
            <a:extLst>
              <a:ext uri="{FF2B5EF4-FFF2-40B4-BE49-F238E27FC236}">
                <a16:creationId xmlns:a16="http://schemas.microsoft.com/office/drawing/2014/main" id="{BE464A42-BAFC-4F5F-9E5D-0A266DC7869A}"/>
              </a:ext>
            </a:extLst>
          </p:cNvPr>
          <p:cNvPicPr>
            <a:picLocks noChangeAspect="1"/>
          </p:cNvPicPr>
          <p:nvPr/>
        </p:nvPicPr>
        <p:blipFill>
          <a:blip r:embed="rId2"/>
          <a:stretch>
            <a:fillRect/>
          </a:stretch>
        </p:blipFill>
        <p:spPr>
          <a:xfrm>
            <a:off x="-4482" y="1681"/>
            <a:ext cx="12211124" cy="6854637"/>
          </a:xfrm>
          <a:prstGeom prst="rect">
            <a:avLst/>
          </a:prstGeom>
        </p:spPr>
      </p:pic>
    </p:spTree>
    <p:extLst>
      <p:ext uri="{BB962C8B-B14F-4D97-AF65-F5344CB8AC3E}">
        <p14:creationId xmlns:p14="http://schemas.microsoft.com/office/powerpoint/2010/main" val="398319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7E17785-107A-459E-816F-D977B7597720}"/>
              </a:ext>
            </a:extLst>
          </p:cNvPr>
          <p:cNvPicPr>
            <a:picLocks noChangeAspect="1"/>
          </p:cNvPicPr>
          <p:nvPr/>
        </p:nvPicPr>
        <p:blipFill>
          <a:blip r:embed="rId2"/>
          <a:stretch>
            <a:fillRect/>
          </a:stretch>
        </p:blipFill>
        <p:spPr>
          <a:xfrm>
            <a:off x="-4482" y="1680"/>
            <a:ext cx="12206940" cy="6854639"/>
          </a:xfrm>
          <a:prstGeom prst="rect">
            <a:avLst/>
          </a:prstGeom>
        </p:spPr>
      </p:pic>
      <p:sp>
        <p:nvSpPr>
          <p:cNvPr id="2" name="Rectangle 1">
            <a:extLst>
              <a:ext uri="{FF2B5EF4-FFF2-40B4-BE49-F238E27FC236}">
                <a16:creationId xmlns:a16="http://schemas.microsoft.com/office/drawing/2014/main" id="{EA928063-2F79-48CD-8112-6144B2803621}"/>
              </a:ext>
            </a:extLst>
          </p:cNvPr>
          <p:cNvSpPr/>
          <p:nvPr/>
        </p:nvSpPr>
        <p:spPr>
          <a:xfrm>
            <a:off x="7223137" y="1478903"/>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F21E0F-63A4-4E35-97FC-7226634C5F61}"/>
              </a:ext>
            </a:extLst>
          </p:cNvPr>
          <p:cNvSpPr/>
          <p:nvPr/>
        </p:nvSpPr>
        <p:spPr>
          <a:xfrm>
            <a:off x="7215947" y="502775"/>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95BAA21-EB64-4225-8BEB-D4476D5455B2}"/>
              </a:ext>
            </a:extLst>
          </p:cNvPr>
          <p:cNvSpPr/>
          <p:nvPr/>
        </p:nvSpPr>
        <p:spPr>
          <a:xfrm>
            <a:off x="7233920" y="2280920"/>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532A3F-67B6-4690-8BE6-DF44C1416642}"/>
              </a:ext>
            </a:extLst>
          </p:cNvPr>
          <p:cNvSpPr/>
          <p:nvPr/>
        </p:nvSpPr>
        <p:spPr>
          <a:xfrm>
            <a:off x="7215947" y="3267062"/>
            <a:ext cx="32512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4480756-98D5-4541-9F21-950B730192F2}"/>
              </a:ext>
            </a:extLst>
          </p:cNvPr>
          <p:cNvSpPr/>
          <p:nvPr/>
        </p:nvSpPr>
        <p:spPr>
          <a:xfrm>
            <a:off x="7223135" y="3838992"/>
            <a:ext cx="32512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040651-C722-4805-BDB0-6D7C35284604}"/>
              </a:ext>
            </a:extLst>
          </p:cNvPr>
          <p:cNvSpPr/>
          <p:nvPr/>
        </p:nvSpPr>
        <p:spPr>
          <a:xfrm>
            <a:off x="7215946" y="4817947"/>
            <a:ext cx="32512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F2B440-B0DB-4F2E-A52F-EF4465812091}"/>
              </a:ext>
            </a:extLst>
          </p:cNvPr>
          <p:cNvSpPr txBox="1"/>
          <p:nvPr/>
        </p:nvSpPr>
        <p:spPr>
          <a:xfrm>
            <a:off x="935355" y="1656715"/>
            <a:ext cx="1310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2"/>
                </a:solidFill>
              </a:rPr>
              <a:t>1.0 [REF]</a:t>
            </a:r>
          </a:p>
        </p:txBody>
      </p:sp>
    </p:spTree>
    <p:extLst>
      <p:ext uri="{BB962C8B-B14F-4D97-AF65-F5344CB8AC3E}">
        <p14:creationId xmlns:p14="http://schemas.microsoft.com/office/powerpoint/2010/main" val="149039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A24C-0F42-48A7-858B-F96568FDEAA8}"/>
              </a:ext>
            </a:extLst>
          </p:cNvPr>
          <p:cNvSpPr>
            <a:spLocks noGrp="1"/>
          </p:cNvSpPr>
          <p:nvPr>
            <p:ph type="title"/>
          </p:nvPr>
        </p:nvSpPr>
        <p:spPr>
          <a:xfrm>
            <a:off x="677335" y="221684"/>
            <a:ext cx="8596668" cy="1289962"/>
          </a:xfrm>
        </p:spPr>
        <p:txBody>
          <a:bodyPr>
            <a:normAutofit fontScale="90000"/>
          </a:bodyPr>
          <a:lstStyle/>
          <a:p>
            <a:r>
              <a:rPr lang="en-US"/>
              <a:t>Sources</a:t>
            </a:r>
            <a:br>
              <a:rPr lang="en-US"/>
            </a:br>
            <a:endParaRPr lang="en-US"/>
          </a:p>
        </p:txBody>
      </p:sp>
      <p:sp>
        <p:nvSpPr>
          <p:cNvPr id="3" name="Text Placeholder 2">
            <a:extLst>
              <a:ext uri="{FF2B5EF4-FFF2-40B4-BE49-F238E27FC236}">
                <a16:creationId xmlns:a16="http://schemas.microsoft.com/office/drawing/2014/main" id="{08A8BB48-3A3B-470A-B8C2-B15099BC3440}"/>
              </a:ext>
            </a:extLst>
          </p:cNvPr>
          <p:cNvSpPr>
            <a:spLocks noGrp="1"/>
          </p:cNvSpPr>
          <p:nvPr>
            <p:ph type="body" idx="1"/>
          </p:nvPr>
        </p:nvSpPr>
        <p:spPr>
          <a:xfrm>
            <a:off x="677335" y="1114547"/>
            <a:ext cx="8596668" cy="5429128"/>
          </a:xfrm>
        </p:spPr>
        <p:txBody>
          <a:bodyPr>
            <a:normAutofit/>
          </a:bodyPr>
          <a:lstStyle/>
          <a:p>
            <a:r>
              <a:rPr lang="en-US">
                <a:solidFill>
                  <a:schemeClr val="bg2"/>
                </a:solidFill>
                <a:ea typeface="+mn-lt"/>
                <a:cs typeface="+mn-lt"/>
              </a:rPr>
              <a:t>[1]</a:t>
            </a:r>
            <a:r>
              <a:rPr lang="en-US">
                <a:hlinkClick r:id="rId2"/>
              </a:rPr>
              <a:t> </a:t>
            </a:r>
            <a:r>
              <a:rPr lang="en-US">
                <a:solidFill>
                  <a:schemeClr val="bg2"/>
                </a:solidFill>
                <a:ea typeface="+mn-lt"/>
                <a:cs typeface="+mn-lt"/>
              </a:rPr>
              <a:t>“What Is Process Flow? Definition and Meaning.” BusinessDictionary.com, </a:t>
            </a:r>
            <a:r>
              <a:rPr lang="en-US">
                <a:ea typeface="+mn-lt"/>
                <a:cs typeface="+mn-lt"/>
                <a:hlinkClick r:id="rId3"/>
              </a:rPr>
              <a:t>www.businessdictionary.com/definition/process-flow.html</a:t>
            </a:r>
            <a:r>
              <a:rPr lang="en-US">
                <a:solidFill>
                  <a:schemeClr val="bg2"/>
                </a:solidFill>
                <a:ea typeface="+mn-lt"/>
                <a:cs typeface="+mn-lt"/>
              </a:rPr>
              <a:t>.</a:t>
            </a:r>
          </a:p>
          <a:p>
            <a:r>
              <a:rPr lang="en-US">
                <a:solidFill>
                  <a:schemeClr val="bg2"/>
                </a:solidFill>
                <a:ea typeface="+mn-lt"/>
                <a:cs typeface="+mn-lt"/>
              </a:rPr>
              <a:t>[2]</a:t>
            </a:r>
            <a:r>
              <a:rPr lang="en-US">
                <a:hlinkClick r:id="rId2"/>
              </a:rPr>
              <a:t> </a:t>
            </a:r>
            <a:r>
              <a:rPr lang="en-US">
                <a:solidFill>
                  <a:schemeClr val="bg2"/>
                </a:solidFill>
              </a:rPr>
              <a:t>Bradley, Steven. “Design Principles: Compositional Flow And Rhythm.” </a:t>
            </a:r>
            <a:r>
              <a:rPr lang="en-US" i="1">
                <a:solidFill>
                  <a:schemeClr val="bg2"/>
                </a:solidFill>
              </a:rPr>
              <a:t>Smashing Magazine</a:t>
            </a:r>
            <a:r>
              <a:rPr lang="en-US">
                <a:solidFill>
                  <a:schemeClr val="bg2"/>
                </a:solidFill>
              </a:rPr>
              <a:t>, 29 Apr. 2015, </a:t>
            </a:r>
            <a:r>
              <a:rPr lang="en-US">
                <a:hlinkClick r:id="rId4"/>
              </a:rPr>
              <a:t>www.smashingmagazine.com/2015/04/design-principles-compositional-flow-and-rhythm/</a:t>
            </a:r>
            <a:r>
              <a:rPr lang="en-US">
                <a:solidFill>
                  <a:schemeClr val="bg2"/>
                </a:solidFill>
              </a:rPr>
              <a:t>.</a:t>
            </a:r>
          </a:p>
          <a:p>
            <a:r>
              <a:rPr lang="en-US">
                <a:solidFill>
                  <a:schemeClr val="bg2"/>
                </a:solidFill>
              </a:rPr>
              <a:t>[3]</a:t>
            </a:r>
            <a:r>
              <a:rPr lang="en-US">
                <a:solidFill>
                  <a:schemeClr val="bg2"/>
                </a:solidFill>
                <a:ea typeface="+mn-lt"/>
                <a:cs typeface="+mn-lt"/>
              </a:rPr>
              <a:t> </a:t>
            </a:r>
            <a:r>
              <a:rPr lang="en-US">
                <a:solidFill>
                  <a:schemeClr val="bg2"/>
                </a:solidFill>
              </a:rPr>
              <a:t>“What Is a Process Flow Diagram.” </a:t>
            </a:r>
            <a:r>
              <a:rPr lang="en-US" i="1" err="1">
                <a:solidFill>
                  <a:schemeClr val="bg2"/>
                </a:solidFill>
              </a:rPr>
              <a:t>Lucidchart</a:t>
            </a:r>
            <a:r>
              <a:rPr lang="en-US">
                <a:solidFill>
                  <a:schemeClr val="bg2"/>
                </a:solidFill>
              </a:rPr>
              <a:t>,</a:t>
            </a:r>
            <a:r>
              <a:rPr lang="en-US"/>
              <a:t> </a:t>
            </a:r>
            <a:r>
              <a:rPr lang="en-US">
                <a:hlinkClick r:id="rId5"/>
              </a:rPr>
              <a:t>www.lucidchart.com/pages/process-flow-diagrams</a:t>
            </a:r>
            <a:r>
              <a:rPr lang="en-US">
                <a:solidFill>
                  <a:schemeClr val="bg2"/>
                </a:solidFill>
              </a:rPr>
              <a:t>.</a:t>
            </a:r>
          </a:p>
          <a:p>
            <a:r>
              <a:rPr lang="en-US">
                <a:solidFill>
                  <a:schemeClr val="bg2"/>
                </a:solidFill>
                <a:ea typeface="+mn-lt"/>
                <a:cs typeface="+mn-lt"/>
              </a:rPr>
              <a:t>[4]</a:t>
            </a:r>
            <a:r>
              <a:rPr lang="en-US">
                <a:ea typeface="+mn-lt"/>
                <a:cs typeface="+mn-lt"/>
              </a:rPr>
              <a:t> </a:t>
            </a:r>
            <a:r>
              <a:rPr lang="en-US">
                <a:solidFill>
                  <a:schemeClr val="bg2"/>
                </a:solidFill>
              </a:rPr>
              <a:t>Gold, Robert. “Control Flow Graphs and Code Coverage - Semantic Scholar.” </a:t>
            </a:r>
            <a:r>
              <a:rPr lang="en-US" i="1">
                <a:solidFill>
                  <a:schemeClr val="bg2"/>
                </a:solidFill>
              </a:rPr>
              <a:t>Semantic Scholar</a:t>
            </a:r>
            <a:r>
              <a:rPr lang="en-US">
                <a:solidFill>
                  <a:schemeClr val="bg2"/>
                </a:solidFill>
              </a:rPr>
              <a:t>, 1 Jan. 1970, </a:t>
            </a:r>
            <a:r>
              <a:rPr lang="en-US">
                <a:hlinkClick r:id="rId6"/>
              </a:rPr>
              <a:t>www.semanticscholar.org/paper/Control-flow-graphs-and-code-coverage-Gold/0734b520a87c853dfdea2f857bfc3600381c124d</a:t>
            </a:r>
            <a:r>
              <a:rPr lang="en-US">
                <a:solidFill>
                  <a:schemeClr val="bg2"/>
                </a:solidFill>
              </a:rPr>
              <a:t>.</a:t>
            </a:r>
          </a:p>
          <a:p>
            <a:r>
              <a:rPr lang="en-US">
                <a:solidFill>
                  <a:schemeClr val="bg2"/>
                </a:solidFill>
                <a:ea typeface="+mn-lt"/>
                <a:cs typeface="+mn-lt"/>
              </a:rPr>
              <a:t>[5] </a:t>
            </a:r>
            <a:r>
              <a:rPr lang="en-US">
                <a:solidFill>
                  <a:schemeClr val="bg2"/>
                </a:solidFill>
              </a:rPr>
              <a:t>“What Is Control Flow?” </a:t>
            </a:r>
            <a:r>
              <a:rPr lang="en-US" i="1">
                <a:solidFill>
                  <a:schemeClr val="bg2"/>
                </a:solidFill>
              </a:rPr>
              <a:t>Computer Hope</a:t>
            </a:r>
            <a:r>
              <a:rPr lang="en-US">
                <a:solidFill>
                  <a:schemeClr val="bg2"/>
                </a:solidFill>
              </a:rPr>
              <a:t>, Computer Hope, 13 Nov. 2018, </a:t>
            </a:r>
            <a:r>
              <a:rPr lang="en-US">
                <a:hlinkClick r:id="rId7"/>
              </a:rPr>
              <a:t>www.computerhope.com/jargon/c/contflow.htm</a:t>
            </a:r>
            <a:r>
              <a:rPr lang="en-US">
                <a:solidFill>
                  <a:schemeClr val="bg2"/>
                </a:solidFill>
              </a:rPr>
              <a:t>. </a:t>
            </a:r>
            <a:endParaRPr lang="en-US"/>
          </a:p>
          <a:p>
            <a:endParaRPr lang="en-US">
              <a:solidFill>
                <a:schemeClr val="bg2"/>
              </a:solidFill>
            </a:endParaRPr>
          </a:p>
          <a:p>
            <a:endParaRPr lang="en-US">
              <a:solidFill>
                <a:schemeClr val="bg2"/>
              </a:solidFill>
            </a:endParaRPr>
          </a:p>
        </p:txBody>
      </p:sp>
      <p:sp>
        <p:nvSpPr>
          <p:cNvPr id="4" name="Oval 3">
            <a:extLst>
              <a:ext uri="{FF2B5EF4-FFF2-40B4-BE49-F238E27FC236}">
                <a16:creationId xmlns:a16="http://schemas.microsoft.com/office/drawing/2014/main" id="{1006CC95-2336-457F-A962-1FE526EF89F6}"/>
              </a:ext>
            </a:extLst>
          </p:cNvPr>
          <p:cNvSpPr/>
          <p:nvPr/>
        </p:nvSpPr>
        <p:spPr>
          <a:xfrm>
            <a:off x="2448128" y="221684"/>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10" name="Graphic 9" descr="Whale">
            <a:extLst>
              <a:ext uri="{FF2B5EF4-FFF2-40B4-BE49-F238E27FC236}">
                <a16:creationId xmlns:a16="http://schemas.microsoft.com/office/drawing/2014/main" id="{8C891972-4498-42AC-AD6A-E38BC87F3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99562" y="200147"/>
            <a:ext cx="914400" cy="914400"/>
          </a:xfrm>
          <a:prstGeom prst="rect">
            <a:avLst/>
          </a:prstGeom>
        </p:spPr>
      </p:pic>
    </p:spTree>
    <p:extLst>
      <p:ext uri="{BB962C8B-B14F-4D97-AF65-F5344CB8AC3E}">
        <p14:creationId xmlns:p14="http://schemas.microsoft.com/office/powerpoint/2010/main" val="3663134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A24C-0F42-48A7-858B-F96568FDEAA8}"/>
              </a:ext>
            </a:extLst>
          </p:cNvPr>
          <p:cNvSpPr>
            <a:spLocks noGrp="1"/>
          </p:cNvSpPr>
          <p:nvPr>
            <p:ph type="title"/>
          </p:nvPr>
        </p:nvSpPr>
        <p:spPr>
          <a:xfrm>
            <a:off x="677335" y="221684"/>
            <a:ext cx="8596668" cy="1289962"/>
          </a:xfrm>
        </p:spPr>
        <p:txBody>
          <a:bodyPr>
            <a:normAutofit fontScale="90000"/>
          </a:bodyPr>
          <a:lstStyle/>
          <a:p>
            <a:r>
              <a:rPr lang="en-US"/>
              <a:t>Sources</a:t>
            </a:r>
            <a:br>
              <a:rPr lang="en-US"/>
            </a:br>
            <a:endParaRPr lang="en-US"/>
          </a:p>
        </p:txBody>
      </p:sp>
      <p:sp>
        <p:nvSpPr>
          <p:cNvPr id="3" name="Text Placeholder 2">
            <a:extLst>
              <a:ext uri="{FF2B5EF4-FFF2-40B4-BE49-F238E27FC236}">
                <a16:creationId xmlns:a16="http://schemas.microsoft.com/office/drawing/2014/main" id="{08A8BB48-3A3B-470A-B8C2-B15099BC3440}"/>
              </a:ext>
            </a:extLst>
          </p:cNvPr>
          <p:cNvSpPr>
            <a:spLocks noGrp="1"/>
          </p:cNvSpPr>
          <p:nvPr>
            <p:ph type="body" idx="1"/>
          </p:nvPr>
        </p:nvSpPr>
        <p:spPr>
          <a:xfrm>
            <a:off x="677335" y="1114547"/>
            <a:ext cx="8596668" cy="5429128"/>
          </a:xfrm>
        </p:spPr>
        <p:txBody>
          <a:bodyPr>
            <a:normAutofit/>
          </a:bodyPr>
          <a:lstStyle/>
          <a:p>
            <a:r>
              <a:rPr lang="en-US">
                <a:solidFill>
                  <a:schemeClr val="bg2"/>
                </a:solidFill>
                <a:ea typeface="+mn-lt"/>
                <a:cs typeface="+mn-lt"/>
              </a:rPr>
              <a:t>[6] </a:t>
            </a:r>
            <a:r>
              <a:rPr lang="en-US">
                <a:solidFill>
                  <a:schemeClr val="bg2"/>
                </a:solidFill>
              </a:rPr>
              <a:t>“What Is Data Flow?” </a:t>
            </a:r>
            <a:r>
              <a:rPr lang="en-US" i="1">
                <a:solidFill>
                  <a:schemeClr val="bg2"/>
                </a:solidFill>
              </a:rPr>
              <a:t>Computer Hope</a:t>
            </a:r>
            <a:r>
              <a:rPr lang="en-US">
                <a:solidFill>
                  <a:schemeClr val="bg2"/>
                </a:solidFill>
              </a:rPr>
              <a:t>, Computer Hope, 2 Oct. 2017,</a:t>
            </a:r>
            <a:r>
              <a:rPr lang="en-US"/>
              <a:t> </a:t>
            </a:r>
            <a:r>
              <a:rPr lang="en-US">
                <a:hlinkClick r:id="rId2"/>
              </a:rPr>
              <a:t>www.computerhope.com/jargon/d/dataflow.htm</a:t>
            </a:r>
            <a:r>
              <a:rPr lang="en-US">
                <a:solidFill>
                  <a:schemeClr val="bg2"/>
                </a:solidFill>
              </a:rPr>
              <a:t>.</a:t>
            </a:r>
          </a:p>
          <a:p>
            <a:r>
              <a:rPr lang="en-US">
                <a:solidFill>
                  <a:schemeClr val="bg2"/>
                </a:solidFill>
                <a:ea typeface="+mn-lt"/>
                <a:cs typeface="+mn-lt"/>
              </a:rPr>
              <a:t>[7] </a:t>
            </a:r>
            <a:r>
              <a:rPr lang="en-US" i="1">
                <a:solidFill>
                  <a:schemeClr val="bg2"/>
                </a:solidFill>
              </a:rPr>
              <a:t>What Is Data Flow Diagram?</a:t>
            </a:r>
            <a:r>
              <a:rPr lang="en-US">
                <a:solidFill>
                  <a:schemeClr val="bg2"/>
                </a:solidFill>
              </a:rPr>
              <a:t>, </a:t>
            </a:r>
            <a:r>
              <a:rPr lang="en-US">
                <a:hlinkClick r:id="rId3"/>
              </a:rPr>
              <a:t>www.visual-paradigm.com/guide/data-flow-diagram/what-is-data-flow-diagram/</a:t>
            </a:r>
            <a:r>
              <a:rPr lang="en-US">
                <a:solidFill>
                  <a:schemeClr val="bg2"/>
                </a:solidFill>
              </a:rPr>
              <a:t>.</a:t>
            </a:r>
          </a:p>
          <a:p>
            <a:r>
              <a:rPr lang="en-US">
                <a:solidFill>
                  <a:schemeClr val="bg2"/>
                </a:solidFill>
              </a:rPr>
              <a:t>[8] “What Are the Differences between Workflow and Processes?” </a:t>
            </a:r>
            <a:r>
              <a:rPr lang="en-US" i="1">
                <a:solidFill>
                  <a:schemeClr val="bg2"/>
                </a:solidFill>
              </a:rPr>
              <a:t>HEFLO BPM</a:t>
            </a:r>
            <a:r>
              <a:rPr lang="en-US">
                <a:solidFill>
                  <a:schemeClr val="bg2"/>
                </a:solidFill>
              </a:rPr>
              <a:t>, 11 Sept. 2018, </a:t>
            </a:r>
            <a:r>
              <a:rPr lang="en-US">
                <a:hlinkClick r:id="rId4"/>
              </a:rPr>
              <a:t>www.heflo.com/blog/bpm/workflow-and-processes/</a:t>
            </a:r>
            <a:r>
              <a:rPr lang="en-US">
                <a:solidFill>
                  <a:schemeClr val="bg2"/>
                </a:solidFill>
              </a:rPr>
              <a:t>.</a:t>
            </a:r>
          </a:p>
          <a:p>
            <a:r>
              <a:rPr lang="en-US">
                <a:solidFill>
                  <a:schemeClr val="bg2"/>
                </a:solidFill>
                <a:ea typeface="+mn-lt"/>
                <a:cs typeface="+mn-lt"/>
              </a:rPr>
              <a:t>[9]</a:t>
            </a:r>
            <a:r>
              <a:rPr lang="en-US">
                <a:solidFill>
                  <a:schemeClr val="bg2"/>
                </a:solidFill>
                <a:ea typeface="+mn-lt"/>
                <a:cs typeface="+mn-lt"/>
                <a:hlinkClick r:id="rId5">
                  <a:extLst>
                    <a:ext uri="{A12FA001-AC4F-418D-AE19-62706E023703}">
                      <ahyp:hlinkClr xmlns:ahyp="http://schemas.microsoft.com/office/drawing/2018/hyperlinkcolor" val="tx"/>
                    </a:ext>
                  </a:extLst>
                </a:hlinkClick>
              </a:rPr>
              <a:t> </a:t>
            </a:r>
            <a:r>
              <a:rPr lang="en-US">
                <a:solidFill>
                  <a:schemeClr val="bg2"/>
                </a:solidFill>
                <a:ea typeface="+mn-lt"/>
                <a:cs typeface="+mn-lt"/>
              </a:rPr>
              <a:t>“Functional Flow Block Diagram.” Wikipedia, Wikimedia Foundation, 4 Oct. 2018,</a:t>
            </a:r>
            <a:r>
              <a:rPr lang="en-US">
                <a:ea typeface="+mn-lt"/>
                <a:cs typeface="+mn-lt"/>
              </a:rPr>
              <a:t> </a:t>
            </a:r>
            <a:r>
              <a:rPr lang="en-US">
                <a:hlinkClick r:id="rId5"/>
              </a:rPr>
              <a:t>https://en.wikipedia.org/wiki/Functional_flow_block_diagram</a:t>
            </a:r>
            <a:r>
              <a:rPr lang="en-US" sz="1800">
                <a:solidFill>
                  <a:schemeClr val="bg2"/>
                </a:solidFill>
              </a:rPr>
              <a:t>.</a:t>
            </a:r>
            <a:endParaRPr lang="en-US" sz="1800">
              <a:solidFill>
                <a:schemeClr val="bg2"/>
              </a:solidFill>
              <a:ea typeface="+mn-lt"/>
              <a:cs typeface="+mn-lt"/>
            </a:endParaRPr>
          </a:p>
          <a:p>
            <a:r>
              <a:rPr lang="en-US">
                <a:solidFill>
                  <a:schemeClr val="bg2"/>
                </a:solidFill>
                <a:ea typeface="+mn-lt"/>
                <a:cs typeface="+mn-lt"/>
              </a:rPr>
              <a:t>[10]</a:t>
            </a:r>
            <a:r>
              <a:rPr lang="en-US">
                <a:solidFill>
                  <a:schemeClr val="bg2"/>
                </a:solidFill>
                <a:ea typeface="+mn-lt"/>
                <a:cs typeface="+mn-lt"/>
                <a:hlinkClick r:id="rId6">
                  <a:extLst>
                    <a:ext uri="{A12FA001-AC4F-418D-AE19-62706E023703}">
                      <ahyp:hlinkClr xmlns:ahyp="http://schemas.microsoft.com/office/drawing/2018/hyperlinkcolor" val="tx"/>
                    </a:ext>
                  </a:extLst>
                </a:hlinkClick>
              </a:rPr>
              <a:t> </a:t>
            </a:r>
            <a:r>
              <a:rPr lang="en-US">
                <a:solidFill>
                  <a:schemeClr val="bg2"/>
                </a:solidFill>
              </a:rPr>
              <a:t>Browne, Chris. </a:t>
            </a:r>
            <a:r>
              <a:rPr lang="en-US" i="1">
                <a:solidFill>
                  <a:schemeClr val="bg2"/>
                </a:solidFill>
              </a:rPr>
              <a:t>YouTube</a:t>
            </a:r>
            <a:r>
              <a:rPr lang="en-US">
                <a:solidFill>
                  <a:schemeClr val="bg2"/>
                </a:solidFill>
              </a:rPr>
              <a:t>, YouTube, 16 Mar. 2013, </a:t>
            </a:r>
            <a:r>
              <a:rPr lang="en-US">
                <a:hlinkClick r:id="rId7"/>
              </a:rPr>
              <a:t>www.youtube.com/watch?v=Ii1MI68MKDs</a:t>
            </a:r>
            <a:r>
              <a:rPr lang="en-US">
                <a:solidFill>
                  <a:schemeClr val="bg2"/>
                </a:solidFill>
              </a:rPr>
              <a:t>.</a:t>
            </a:r>
          </a:p>
          <a:p>
            <a:endParaRPr lang="en-US"/>
          </a:p>
          <a:p>
            <a:endParaRPr lang="en-US">
              <a:solidFill>
                <a:schemeClr val="bg2"/>
              </a:solidFill>
            </a:endParaRPr>
          </a:p>
          <a:p>
            <a:endParaRPr lang="en-US">
              <a:solidFill>
                <a:schemeClr val="bg2"/>
              </a:solidFill>
            </a:endParaRPr>
          </a:p>
        </p:txBody>
      </p:sp>
      <p:sp>
        <p:nvSpPr>
          <p:cNvPr id="4" name="Oval 3">
            <a:extLst>
              <a:ext uri="{FF2B5EF4-FFF2-40B4-BE49-F238E27FC236}">
                <a16:creationId xmlns:a16="http://schemas.microsoft.com/office/drawing/2014/main" id="{1006CC95-2336-457F-A962-1FE526EF89F6}"/>
              </a:ext>
            </a:extLst>
          </p:cNvPr>
          <p:cNvSpPr/>
          <p:nvPr/>
        </p:nvSpPr>
        <p:spPr>
          <a:xfrm>
            <a:off x="2448128" y="221684"/>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6" name="Graphic 5" descr="Elephant">
            <a:extLst>
              <a:ext uri="{FF2B5EF4-FFF2-40B4-BE49-F238E27FC236}">
                <a16:creationId xmlns:a16="http://schemas.microsoft.com/office/drawing/2014/main" id="{23E23979-AFB5-4AC0-B30E-966E7D00C9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66550" y="221684"/>
            <a:ext cx="828990" cy="828990"/>
          </a:xfrm>
          <a:prstGeom prst="rect">
            <a:avLst/>
          </a:prstGeom>
        </p:spPr>
      </p:pic>
    </p:spTree>
    <p:extLst>
      <p:ext uri="{BB962C8B-B14F-4D97-AF65-F5344CB8AC3E}">
        <p14:creationId xmlns:p14="http://schemas.microsoft.com/office/powerpoint/2010/main" val="3417441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61A-56DD-47F2-86C0-1C9F891C0018}"/>
              </a:ext>
            </a:extLst>
          </p:cNvPr>
          <p:cNvSpPr>
            <a:spLocks noGrp="1"/>
          </p:cNvSpPr>
          <p:nvPr>
            <p:ph type="title"/>
          </p:nvPr>
        </p:nvSpPr>
        <p:spPr>
          <a:xfrm>
            <a:off x="1043950" y="1179151"/>
            <a:ext cx="3300646" cy="4463889"/>
          </a:xfrm>
        </p:spPr>
        <p:txBody>
          <a:bodyPr anchor="ctr">
            <a:normAutofit/>
          </a:bodyPr>
          <a:lstStyle/>
          <a:p>
            <a:r>
              <a:rPr lang="en-US"/>
              <a:t>Questions</a:t>
            </a:r>
          </a:p>
        </p:txBody>
      </p:sp>
      <p:sp>
        <p:nvSpPr>
          <p:cNvPr id="3" name="Content Placeholder 2">
            <a:extLst>
              <a:ext uri="{FF2B5EF4-FFF2-40B4-BE49-F238E27FC236}">
                <a16:creationId xmlns:a16="http://schemas.microsoft.com/office/drawing/2014/main" id="{BDD8D0A8-E245-4EFC-B72C-0194E25BCAFF}"/>
              </a:ext>
            </a:extLst>
          </p:cNvPr>
          <p:cNvSpPr>
            <a:spLocks noGrp="1"/>
          </p:cNvSpPr>
          <p:nvPr>
            <p:ph idx="1"/>
          </p:nvPr>
        </p:nvSpPr>
        <p:spPr>
          <a:xfrm>
            <a:off x="3397624" y="138954"/>
            <a:ext cx="7922310" cy="6548718"/>
          </a:xfrm>
        </p:spPr>
        <p:txBody>
          <a:bodyPr anchor="ctr">
            <a:normAutofit/>
          </a:bodyPr>
          <a:lstStyle/>
          <a:p>
            <a:pPr marL="0" indent="0">
              <a:buNone/>
            </a:pPr>
            <a:r>
              <a:rPr lang="en-US">
                <a:solidFill>
                  <a:schemeClr val="bg2"/>
                </a:solidFill>
              </a:rPr>
              <a:t>What are the different types of flow? (choose all that apply)</a:t>
            </a:r>
          </a:p>
          <a:p>
            <a:pPr lvl="1">
              <a:buAutoNum type="arabicPeriod"/>
            </a:pPr>
            <a:r>
              <a:rPr lang="en-US">
                <a:solidFill>
                  <a:schemeClr val="bg2"/>
                </a:solidFill>
              </a:rPr>
              <a:t>Functional Flow</a:t>
            </a:r>
          </a:p>
          <a:p>
            <a:pPr lvl="1">
              <a:buAutoNum type="arabicPeriod"/>
            </a:pPr>
            <a:r>
              <a:rPr lang="en-US">
                <a:solidFill>
                  <a:schemeClr val="bg2"/>
                </a:solidFill>
              </a:rPr>
              <a:t>Memory Flow</a:t>
            </a:r>
          </a:p>
          <a:p>
            <a:pPr lvl="1">
              <a:buAutoNum type="arabicPeriod"/>
            </a:pPr>
            <a:r>
              <a:rPr lang="en-US">
                <a:solidFill>
                  <a:schemeClr val="bg2"/>
                </a:solidFill>
              </a:rPr>
              <a:t>Process Flow</a:t>
            </a:r>
          </a:p>
          <a:p>
            <a:pPr lvl="1">
              <a:buAutoNum type="arabicPeriod"/>
            </a:pPr>
            <a:r>
              <a:rPr lang="en-US" err="1">
                <a:solidFill>
                  <a:schemeClr val="bg2"/>
                </a:solidFill>
              </a:rPr>
              <a:t>Flowception</a:t>
            </a:r>
            <a:endParaRPr lang="en-US">
              <a:solidFill>
                <a:schemeClr val="bg2"/>
              </a:solidFill>
            </a:endParaRPr>
          </a:p>
          <a:p>
            <a:pPr lvl="1">
              <a:buAutoNum type="arabicPeriod"/>
            </a:pPr>
            <a:r>
              <a:rPr lang="en-US">
                <a:solidFill>
                  <a:schemeClr val="bg2"/>
                </a:solidFill>
              </a:rPr>
              <a:t>Data Flow</a:t>
            </a:r>
          </a:p>
          <a:p>
            <a:pPr lvl="1">
              <a:buAutoNum type="arabicPeriod"/>
            </a:pPr>
            <a:r>
              <a:rPr lang="en-US">
                <a:solidFill>
                  <a:schemeClr val="bg2"/>
                </a:solidFill>
              </a:rPr>
              <a:t>Procedural Flow</a:t>
            </a:r>
          </a:p>
          <a:p>
            <a:pPr lvl="1">
              <a:buAutoNum type="arabicPeriod"/>
            </a:pPr>
            <a:r>
              <a:rPr lang="en-US">
                <a:solidFill>
                  <a:schemeClr val="bg2"/>
                </a:solidFill>
              </a:rPr>
              <a:t>Direct Flow</a:t>
            </a:r>
          </a:p>
          <a:p>
            <a:pPr lvl="1">
              <a:buAutoNum type="arabicPeriod"/>
            </a:pPr>
            <a:r>
              <a:rPr lang="en-US">
                <a:solidFill>
                  <a:schemeClr val="bg2"/>
                </a:solidFill>
              </a:rPr>
              <a:t>Control Flow</a:t>
            </a:r>
          </a:p>
          <a:p>
            <a:pPr lvl="1">
              <a:buAutoNum type="arabicPeriod"/>
            </a:pPr>
            <a:r>
              <a:rPr lang="en-US">
                <a:solidFill>
                  <a:schemeClr val="bg2"/>
                </a:solidFill>
              </a:rPr>
              <a:t>Work Flow</a:t>
            </a:r>
          </a:p>
        </p:txBody>
      </p:sp>
      <p:sp>
        <p:nvSpPr>
          <p:cNvPr id="4" name="Oval 3">
            <a:extLst>
              <a:ext uri="{FF2B5EF4-FFF2-40B4-BE49-F238E27FC236}">
                <a16:creationId xmlns:a16="http://schemas.microsoft.com/office/drawing/2014/main" id="{1159695A-F446-4614-B834-3C8E017DE194}"/>
              </a:ext>
            </a:extLst>
          </p:cNvPr>
          <p:cNvSpPr/>
          <p:nvPr/>
        </p:nvSpPr>
        <p:spPr>
          <a:xfrm>
            <a:off x="178116" y="297817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6" name="Graphic 5" descr="Lion">
            <a:extLst>
              <a:ext uri="{FF2B5EF4-FFF2-40B4-BE49-F238E27FC236}">
                <a16:creationId xmlns:a16="http://schemas.microsoft.com/office/drawing/2014/main" id="{7C0DC2E8-BB1B-4FDC-967A-7EE43A054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590" y="3039357"/>
            <a:ext cx="766886" cy="766886"/>
          </a:xfrm>
          <a:prstGeom prst="rect">
            <a:avLst/>
          </a:prstGeom>
        </p:spPr>
      </p:pic>
    </p:spTree>
    <p:extLst>
      <p:ext uri="{BB962C8B-B14F-4D97-AF65-F5344CB8AC3E}">
        <p14:creationId xmlns:p14="http://schemas.microsoft.com/office/powerpoint/2010/main" val="339063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61A-56DD-47F2-86C0-1C9F891C0018}"/>
              </a:ext>
            </a:extLst>
          </p:cNvPr>
          <p:cNvSpPr>
            <a:spLocks noGrp="1"/>
          </p:cNvSpPr>
          <p:nvPr>
            <p:ph type="title"/>
          </p:nvPr>
        </p:nvSpPr>
        <p:spPr>
          <a:xfrm>
            <a:off x="1043950" y="1179151"/>
            <a:ext cx="3300646" cy="4463889"/>
          </a:xfrm>
        </p:spPr>
        <p:txBody>
          <a:bodyPr anchor="ctr">
            <a:normAutofit/>
          </a:bodyPr>
          <a:lstStyle/>
          <a:p>
            <a:r>
              <a:rPr lang="en-US"/>
              <a:t>Questions</a:t>
            </a:r>
          </a:p>
        </p:txBody>
      </p:sp>
      <p:sp>
        <p:nvSpPr>
          <p:cNvPr id="3" name="Content Placeholder 2">
            <a:extLst>
              <a:ext uri="{FF2B5EF4-FFF2-40B4-BE49-F238E27FC236}">
                <a16:creationId xmlns:a16="http://schemas.microsoft.com/office/drawing/2014/main" id="{BDD8D0A8-E245-4EFC-B72C-0194E25BCAFF}"/>
              </a:ext>
            </a:extLst>
          </p:cNvPr>
          <p:cNvSpPr>
            <a:spLocks noGrp="1"/>
          </p:cNvSpPr>
          <p:nvPr>
            <p:ph idx="1"/>
          </p:nvPr>
        </p:nvSpPr>
        <p:spPr>
          <a:xfrm>
            <a:off x="3397624" y="138954"/>
            <a:ext cx="7922310" cy="6548718"/>
          </a:xfrm>
        </p:spPr>
        <p:txBody>
          <a:bodyPr anchor="ctr">
            <a:normAutofit/>
          </a:bodyPr>
          <a:lstStyle/>
          <a:p>
            <a:pPr marL="0" indent="0">
              <a:buNone/>
            </a:pPr>
            <a:endParaRPr lang="en-US">
              <a:solidFill>
                <a:srgbClr val="EBEBEB"/>
              </a:solidFill>
            </a:endParaRPr>
          </a:p>
          <a:p>
            <a:pPr marL="457200" lvl="1" indent="0">
              <a:buNone/>
            </a:pPr>
            <a:r>
              <a:rPr lang="en-US">
                <a:solidFill>
                  <a:srgbClr val="FFC000"/>
                </a:solidFill>
              </a:rPr>
              <a:t>Work Flow (Multiple Select fill in the blank)</a:t>
            </a:r>
          </a:p>
          <a:p>
            <a:pPr marL="457200" lvl="1" indent="0">
              <a:buNone/>
            </a:pPr>
            <a:r>
              <a:rPr lang="en-US">
                <a:solidFill>
                  <a:srgbClr val="FFC000"/>
                </a:solidFill>
                <a:ea typeface="+mn-lt"/>
                <a:cs typeface="+mn-lt"/>
              </a:rPr>
              <a:t>What is the difference between process flow and workflow</a:t>
            </a:r>
          </a:p>
          <a:p>
            <a:pPr marL="0" indent="0">
              <a:buNone/>
            </a:pPr>
            <a:r>
              <a:rPr lang="en-US" b="1" i="1" u="sng">
                <a:solidFill>
                  <a:srgbClr val="FFFFFF"/>
                </a:solidFill>
                <a:ea typeface="+mn-lt"/>
                <a:cs typeface="+mn-lt"/>
              </a:rPr>
              <a:t>1.__________</a:t>
            </a:r>
            <a:r>
              <a:rPr lang="en-US">
                <a:solidFill>
                  <a:srgbClr val="FFFFFF"/>
                </a:solidFill>
                <a:ea typeface="+mn-lt"/>
                <a:cs typeface="+mn-lt"/>
              </a:rPr>
              <a:t> is a sequence of tasks</a:t>
            </a:r>
            <a:r>
              <a:rPr lang="en-US">
                <a:solidFill>
                  <a:srgbClr val="FFFFFF"/>
                </a:solidFill>
              </a:rPr>
              <a:t> that exist naturally</a:t>
            </a:r>
            <a:endParaRPr lang="en-US">
              <a:solidFill>
                <a:srgbClr val="404040"/>
              </a:solidFill>
            </a:endParaRPr>
          </a:p>
          <a:p>
            <a:pPr marL="0" indent="0">
              <a:buNone/>
            </a:pPr>
            <a:r>
              <a:rPr lang="en-US" b="1" i="1" u="sng">
                <a:solidFill>
                  <a:srgbClr val="FFFFFF"/>
                </a:solidFill>
              </a:rPr>
              <a:t>2.__________</a:t>
            </a:r>
            <a:r>
              <a:rPr lang="en-US">
                <a:solidFill>
                  <a:srgbClr val="FFFFFF"/>
                </a:solidFill>
              </a:rPr>
              <a:t> flows intuitively.</a:t>
            </a:r>
            <a:endParaRPr lang="en-US">
              <a:ea typeface="+mn-lt"/>
              <a:cs typeface="+mn-lt"/>
            </a:endParaRPr>
          </a:p>
          <a:p>
            <a:pPr marL="0" indent="0">
              <a:buNone/>
            </a:pPr>
            <a:r>
              <a:rPr lang="en-US" b="1" i="1" u="sng">
                <a:solidFill>
                  <a:srgbClr val="FFFFFF"/>
                </a:solidFill>
                <a:ea typeface="+mn-lt"/>
                <a:cs typeface="+mn-lt"/>
              </a:rPr>
              <a:t>3.__________ </a:t>
            </a:r>
            <a:r>
              <a:rPr lang="en-US">
                <a:solidFill>
                  <a:srgbClr val="FFFFFF"/>
                </a:solidFill>
                <a:ea typeface="+mn-lt"/>
                <a:cs typeface="+mn-lt"/>
              </a:rPr>
              <a:t>is a way to make this sequence more productive and efficient.</a:t>
            </a:r>
            <a:endParaRPr lang="en-US">
              <a:solidFill>
                <a:srgbClr val="404040"/>
              </a:solidFill>
              <a:ea typeface="+mn-lt"/>
              <a:cs typeface="+mn-lt"/>
            </a:endParaRPr>
          </a:p>
          <a:p>
            <a:pPr marL="0" indent="0">
              <a:buNone/>
            </a:pPr>
            <a:r>
              <a:rPr lang="en-US">
                <a:solidFill>
                  <a:srgbClr val="FFFFFF"/>
                </a:solidFill>
                <a:ea typeface="+mn-lt"/>
                <a:cs typeface="+mn-lt"/>
              </a:rPr>
              <a:t>4.A </a:t>
            </a:r>
            <a:r>
              <a:rPr lang="en-US" u="sng">
                <a:solidFill>
                  <a:srgbClr val="FFFFFF"/>
                </a:solidFill>
                <a:ea typeface="+mn-lt"/>
                <a:cs typeface="+mn-lt"/>
              </a:rPr>
              <a:t>_____________</a:t>
            </a:r>
            <a:r>
              <a:rPr lang="en-US">
                <a:solidFill>
                  <a:srgbClr val="FFFFFF"/>
                </a:solidFill>
                <a:ea typeface="+mn-lt"/>
                <a:cs typeface="+mn-lt"/>
              </a:rPr>
              <a:t> is analyzed, planned, modeled </a:t>
            </a:r>
            <a:endParaRPr lang="en-US"/>
          </a:p>
        </p:txBody>
      </p:sp>
      <p:sp>
        <p:nvSpPr>
          <p:cNvPr id="4" name="Oval 3">
            <a:extLst>
              <a:ext uri="{FF2B5EF4-FFF2-40B4-BE49-F238E27FC236}">
                <a16:creationId xmlns:a16="http://schemas.microsoft.com/office/drawing/2014/main" id="{1159695A-F446-4614-B834-3C8E017DE194}"/>
              </a:ext>
            </a:extLst>
          </p:cNvPr>
          <p:cNvSpPr/>
          <p:nvPr/>
        </p:nvSpPr>
        <p:spPr>
          <a:xfrm>
            <a:off x="178116" y="297817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6" name="Graphic 5" descr="Lion">
            <a:extLst>
              <a:ext uri="{FF2B5EF4-FFF2-40B4-BE49-F238E27FC236}">
                <a16:creationId xmlns:a16="http://schemas.microsoft.com/office/drawing/2014/main" id="{7C0DC2E8-BB1B-4FDC-967A-7EE43A054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590" y="3039357"/>
            <a:ext cx="766886" cy="766886"/>
          </a:xfrm>
          <a:prstGeom prst="rect">
            <a:avLst/>
          </a:prstGeom>
        </p:spPr>
      </p:pic>
    </p:spTree>
    <p:extLst>
      <p:ext uri="{BB962C8B-B14F-4D97-AF65-F5344CB8AC3E}">
        <p14:creationId xmlns:p14="http://schemas.microsoft.com/office/powerpoint/2010/main" val="396137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6D0D-508A-437D-B787-2F39C1E504E0}"/>
              </a:ext>
            </a:extLst>
          </p:cNvPr>
          <p:cNvSpPr>
            <a:spLocks noGrp="1"/>
          </p:cNvSpPr>
          <p:nvPr>
            <p:ph type="title"/>
          </p:nvPr>
        </p:nvSpPr>
        <p:spPr>
          <a:xfrm>
            <a:off x="1077072" y="597108"/>
            <a:ext cx="8596668" cy="1320800"/>
          </a:xfrm>
        </p:spPr>
        <p:txBody>
          <a:bodyPr/>
          <a:lstStyle/>
          <a:p>
            <a:r>
              <a:rPr lang="en-US"/>
              <a:t>QUESTIONS...</a:t>
            </a:r>
          </a:p>
        </p:txBody>
      </p:sp>
      <p:sp>
        <p:nvSpPr>
          <p:cNvPr id="3" name="Content Placeholder 2">
            <a:extLst>
              <a:ext uri="{FF2B5EF4-FFF2-40B4-BE49-F238E27FC236}">
                <a16:creationId xmlns:a16="http://schemas.microsoft.com/office/drawing/2014/main" id="{CCFCC0ED-F0B2-4C51-A31A-271163AD67AD}"/>
              </a:ext>
            </a:extLst>
          </p:cNvPr>
          <p:cNvSpPr>
            <a:spLocks noGrp="1"/>
          </p:cNvSpPr>
          <p:nvPr>
            <p:ph idx="1"/>
          </p:nvPr>
        </p:nvSpPr>
        <p:spPr/>
        <p:txBody>
          <a:bodyPr vert="horz" lIns="91440" tIns="45720" rIns="91440" bIns="45720" rtlCol="0" anchor="t">
            <a:normAutofit/>
          </a:bodyPr>
          <a:lstStyle/>
          <a:p>
            <a:r>
              <a:rPr lang="en-US">
                <a:solidFill>
                  <a:schemeClr val="bg1">
                    <a:lumMod val="40000"/>
                    <a:lumOff val="60000"/>
                  </a:schemeClr>
                </a:solidFill>
              </a:rPr>
              <a:t>Which of the following are reasons to have a PFD (process flow diagram)</a:t>
            </a:r>
          </a:p>
          <a:p>
            <a:pPr marL="0" indent="0">
              <a:buNone/>
            </a:pPr>
            <a:r>
              <a:rPr lang="en-US">
                <a:solidFill>
                  <a:schemeClr val="bg2"/>
                </a:solidFill>
                <a:ea typeface="+mn-lt"/>
                <a:cs typeface="+mn-lt"/>
              </a:rPr>
              <a:t>1 To document the process for better understanding.</a:t>
            </a:r>
          </a:p>
          <a:p>
            <a:pPr marL="0" indent="0">
              <a:buNone/>
            </a:pPr>
            <a:r>
              <a:rPr lang="en-US">
                <a:solidFill>
                  <a:schemeClr val="bg2"/>
                </a:solidFill>
                <a:ea typeface="+mn-lt"/>
                <a:cs typeface="+mn-lt"/>
              </a:rPr>
              <a:t>2 Standardize the process.</a:t>
            </a:r>
          </a:p>
          <a:p>
            <a:pPr marL="0" indent="0">
              <a:buNone/>
            </a:pPr>
            <a:r>
              <a:rPr lang="en-US">
                <a:solidFill>
                  <a:schemeClr val="bg2"/>
                </a:solidFill>
                <a:ea typeface="+mn-lt"/>
                <a:cs typeface="+mn-lt"/>
              </a:rPr>
              <a:t>3 To teach yourself the flow</a:t>
            </a:r>
            <a:endParaRPr lang="en-US">
              <a:solidFill>
                <a:schemeClr val="bg2"/>
              </a:solidFill>
            </a:endParaRPr>
          </a:p>
          <a:p>
            <a:pPr marL="0" indent="0">
              <a:buNone/>
            </a:pPr>
            <a:r>
              <a:rPr lang="en-US">
                <a:solidFill>
                  <a:schemeClr val="bg2"/>
                </a:solidFill>
              </a:rPr>
              <a:t>4 It is required by Intel and IEEE</a:t>
            </a:r>
          </a:p>
          <a:p>
            <a:pPr marL="0" indent="0">
              <a:buNone/>
            </a:pPr>
            <a:endParaRPr lang="en-US">
              <a:solidFill>
                <a:schemeClr val="accent1"/>
              </a:solidFill>
            </a:endParaRPr>
          </a:p>
        </p:txBody>
      </p:sp>
      <p:sp>
        <p:nvSpPr>
          <p:cNvPr id="5" name="Oval 4">
            <a:extLst>
              <a:ext uri="{FF2B5EF4-FFF2-40B4-BE49-F238E27FC236}">
                <a16:creationId xmlns:a16="http://schemas.microsoft.com/office/drawing/2014/main" id="{F16AB331-2D78-4E1C-A38F-8DEEA7695B9D}"/>
              </a:ext>
            </a:extLst>
          </p:cNvPr>
          <p:cNvSpPr/>
          <p:nvPr/>
        </p:nvSpPr>
        <p:spPr>
          <a:xfrm>
            <a:off x="259313" y="292440"/>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7" name="Graphic 6" descr="Lion">
            <a:extLst>
              <a:ext uri="{FF2B5EF4-FFF2-40B4-BE49-F238E27FC236}">
                <a16:creationId xmlns:a16="http://schemas.microsoft.com/office/drawing/2014/main" id="{52D84ABF-B76C-4F33-A9AE-36DA1C1346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786" y="353618"/>
            <a:ext cx="766886" cy="766886"/>
          </a:xfrm>
          <a:prstGeom prst="rect">
            <a:avLst/>
          </a:prstGeom>
        </p:spPr>
      </p:pic>
    </p:spTree>
    <p:extLst>
      <p:ext uri="{BB962C8B-B14F-4D97-AF65-F5344CB8AC3E}">
        <p14:creationId xmlns:p14="http://schemas.microsoft.com/office/powerpoint/2010/main" val="195314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D97A-623A-4085-B0D8-00EC53F99AEF}"/>
              </a:ext>
            </a:extLst>
          </p:cNvPr>
          <p:cNvSpPr>
            <a:spLocks noGrp="1"/>
          </p:cNvSpPr>
          <p:nvPr>
            <p:ph type="title"/>
          </p:nvPr>
        </p:nvSpPr>
        <p:spPr>
          <a:xfrm>
            <a:off x="1286933" y="609600"/>
            <a:ext cx="10197494" cy="1099457"/>
          </a:xfrm>
        </p:spPr>
        <p:txBody>
          <a:bodyPr>
            <a:normAutofit/>
          </a:bodyPr>
          <a:lstStyle/>
          <a:p>
            <a:r>
              <a:rPr lang="en-US"/>
              <a:t>What should a flow look like?</a:t>
            </a:r>
          </a:p>
        </p:txBody>
      </p:sp>
      <p:graphicFrame>
        <p:nvGraphicFramePr>
          <p:cNvPr id="5" name="Content Placeholder 2">
            <a:extLst>
              <a:ext uri="{FF2B5EF4-FFF2-40B4-BE49-F238E27FC236}">
                <a16:creationId xmlns:a16="http://schemas.microsoft.com/office/drawing/2014/main" id="{BA83E121-4753-4F92-8575-7B4CF2CC7053}"/>
              </a:ext>
            </a:extLst>
          </p:cNvPr>
          <p:cNvGraphicFramePr>
            <a:graphicFrameLocks noGrp="1"/>
          </p:cNvGraphicFramePr>
          <p:nvPr>
            <p:ph idx="1"/>
            <p:extLst>
              <p:ext uri="{D42A27DB-BD31-4B8C-83A1-F6EECF244321}">
                <p14:modId xmlns:p14="http://schemas.microsoft.com/office/powerpoint/2010/main" val="306145194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Oval 49">
            <a:extLst>
              <a:ext uri="{FF2B5EF4-FFF2-40B4-BE49-F238E27FC236}">
                <a16:creationId xmlns:a16="http://schemas.microsoft.com/office/drawing/2014/main" id="{8B07A497-071C-4416-A730-2379B5E973A6}"/>
              </a:ext>
            </a:extLst>
          </p:cNvPr>
          <p:cNvSpPr/>
          <p:nvPr/>
        </p:nvSpPr>
        <p:spPr>
          <a:xfrm>
            <a:off x="421099" y="457670"/>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10" name="Graphic 9" descr="Turtle">
            <a:extLst>
              <a:ext uri="{FF2B5EF4-FFF2-40B4-BE49-F238E27FC236}">
                <a16:creationId xmlns:a16="http://schemas.microsoft.com/office/drawing/2014/main" id="{959798C3-9A5D-40E3-9007-6DF2565A2C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1099" y="457670"/>
            <a:ext cx="865834" cy="865834"/>
          </a:xfrm>
          <a:prstGeom prst="rect">
            <a:avLst/>
          </a:prstGeom>
        </p:spPr>
      </p:pic>
    </p:spTree>
    <p:extLst>
      <p:ext uri="{BB962C8B-B14F-4D97-AF65-F5344CB8AC3E}">
        <p14:creationId xmlns:p14="http://schemas.microsoft.com/office/powerpoint/2010/main" val="123277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0EF0-E286-4916-8477-6ECB5806B185}"/>
              </a:ext>
            </a:extLst>
          </p:cNvPr>
          <p:cNvSpPr>
            <a:spLocks noGrp="1"/>
          </p:cNvSpPr>
          <p:nvPr>
            <p:ph type="title"/>
          </p:nvPr>
        </p:nvSpPr>
        <p:spPr>
          <a:xfrm>
            <a:off x="1286933" y="609600"/>
            <a:ext cx="10197494" cy="1099457"/>
          </a:xfrm>
        </p:spPr>
        <p:txBody>
          <a:bodyPr>
            <a:normAutofit/>
          </a:bodyPr>
          <a:lstStyle/>
          <a:p>
            <a:r>
              <a:rPr lang="en-US"/>
              <a:t>Main types of flow</a:t>
            </a:r>
          </a:p>
        </p:txBody>
      </p:sp>
      <p:graphicFrame>
        <p:nvGraphicFramePr>
          <p:cNvPr id="57" name="Content Placeholder 2">
            <a:extLst>
              <a:ext uri="{FF2B5EF4-FFF2-40B4-BE49-F238E27FC236}">
                <a16:creationId xmlns:a16="http://schemas.microsoft.com/office/drawing/2014/main" id="{6A16EB7B-3AED-414F-988F-5C8E7C0AA22B}"/>
              </a:ext>
            </a:extLst>
          </p:cNvPr>
          <p:cNvGraphicFramePr>
            <a:graphicFrameLocks noGrp="1"/>
          </p:cNvGraphicFramePr>
          <p:nvPr>
            <p:ph idx="1"/>
            <p:extLst>
              <p:ext uri="{D42A27DB-BD31-4B8C-83A1-F6EECF244321}">
                <p14:modId xmlns:p14="http://schemas.microsoft.com/office/powerpoint/2010/main" val="322199882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 name="Oval 47">
            <a:extLst>
              <a:ext uri="{FF2B5EF4-FFF2-40B4-BE49-F238E27FC236}">
                <a16:creationId xmlns:a16="http://schemas.microsoft.com/office/drawing/2014/main" id="{F66B92E0-5E82-4E1F-86E3-014879E857C8}"/>
              </a:ext>
            </a:extLst>
          </p:cNvPr>
          <p:cNvSpPr/>
          <p:nvPr/>
        </p:nvSpPr>
        <p:spPr>
          <a:xfrm>
            <a:off x="421099" y="38305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9" name="Graphic 8" descr="Unicorn">
            <a:extLst>
              <a:ext uri="{FF2B5EF4-FFF2-40B4-BE49-F238E27FC236}">
                <a16:creationId xmlns:a16="http://schemas.microsoft.com/office/drawing/2014/main" id="{396DF2AB-9676-4EBC-918D-5B24B24A38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243" y="525012"/>
            <a:ext cx="715804" cy="715804"/>
          </a:xfrm>
          <a:prstGeom prst="rect">
            <a:avLst/>
          </a:prstGeom>
        </p:spPr>
      </p:pic>
    </p:spTree>
    <p:extLst>
      <p:ext uri="{BB962C8B-B14F-4D97-AF65-F5344CB8AC3E}">
        <p14:creationId xmlns:p14="http://schemas.microsoft.com/office/powerpoint/2010/main" val="234956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5E5A-7AC1-493C-AE9C-08F9720ECD0A}"/>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Process Flow</a:t>
            </a:r>
          </a:p>
        </p:txBody>
      </p:sp>
      <p:sp>
        <p:nvSpPr>
          <p:cNvPr id="3" name="Text Placeholder 2">
            <a:extLst>
              <a:ext uri="{FF2B5EF4-FFF2-40B4-BE49-F238E27FC236}">
                <a16:creationId xmlns:a16="http://schemas.microsoft.com/office/drawing/2014/main" id="{18A6352E-01E4-40C8-951F-156BB21D8730}"/>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rPr>
              <a:t>Shawn</a:t>
            </a:r>
          </a:p>
        </p:txBody>
      </p:sp>
      <p:sp>
        <p:nvSpPr>
          <p:cNvPr id="5" name="Oval 4">
            <a:extLst>
              <a:ext uri="{FF2B5EF4-FFF2-40B4-BE49-F238E27FC236}">
                <a16:creationId xmlns:a16="http://schemas.microsoft.com/office/drawing/2014/main" id="{DA0093FF-28BA-483F-AC0E-9A9D5FE3D1F5}"/>
              </a:ext>
            </a:extLst>
          </p:cNvPr>
          <p:cNvSpPr/>
          <p:nvPr/>
        </p:nvSpPr>
        <p:spPr>
          <a:xfrm>
            <a:off x="3481591" y="291264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10" name="Graphic 9" descr="Tiger">
            <a:extLst>
              <a:ext uri="{FF2B5EF4-FFF2-40B4-BE49-F238E27FC236}">
                <a16:creationId xmlns:a16="http://schemas.microsoft.com/office/drawing/2014/main" id="{E70777A7-E8DC-4184-B672-42DDC55D8B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591" y="2912648"/>
            <a:ext cx="865834" cy="865834"/>
          </a:xfrm>
          <a:prstGeom prst="rect">
            <a:avLst/>
          </a:prstGeom>
        </p:spPr>
      </p:pic>
    </p:spTree>
    <p:extLst>
      <p:ext uri="{BB962C8B-B14F-4D97-AF65-F5344CB8AC3E}">
        <p14:creationId xmlns:p14="http://schemas.microsoft.com/office/powerpoint/2010/main" val="37789662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23EA309-389F-4BAD-B944-28BD8E460B1A}"/>
              </a:ext>
            </a:extLst>
          </p:cNvPr>
          <p:cNvSpPr>
            <a:spLocks noGrp="1"/>
          </p:cNvSpPr>
          <p:nvPr>
            <p:ph type="title"/>
          </p:nvPr>
        </p:nvSpPr>
        <p:spPr>
          <a:xfrm>
            <a:off x="8115310" y="326149"/>
            <a:ext cx="3497565" cy="3002662"/>
          </a:xfrm>
        </p:spPr>
        <p:txBody>
          <a:bodyPr vert="horz" lIns="91440" tIns="45720" rIns="91440" bIns="45720" rtlCol="0" anchor="b">
            <a:normAutofit/>
          </a:bodyPr>
          <a:lstStyle/>
          <a:p>
            <a:r>
              <a:rPr lang="en-US" sz="4400">
                <a:solidFill>
                  <a:schemeClr val="accent1">
                    <a:lumMod val="20000"/>
                    <a:lumOff val="80000"/>
                  </a:schemeClr>
                </a:solidFill>
              </a:rPr>
              <a:t>Process Flow: What is it?</a:t>
            </a:r>
          </a:p>
        </p:txBody>
      </p:sp>
      <p:sp>
        <p:nvSpPr>
          <p:cNvPr id="8"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A screenshot of a computer&#10;&#10;Description generated with high confidence">
            <a:extLst>
              <a:ext uri="{FF2B5EF4-FFF2-40B4-BE49-F238E27FC236}">
                <a16:creationId xmlns:a16="http://schemas.microsoft.com/office/drawing/2014/main" id="{96F3CA40-1C3B-4C92-93CF-5FD49192D655}"/>
              </a:ext>
            </a:extLst>
          </p:cNvPr>
          <p:cNvPicPr>
            <a:picLocks noGrp="1" noChangeAspect="1"/>
          </p:cNvPicPr>
          <p:nvPr>
            <p:ph idx="1"/>
          </p:nvPr>
        </p:nvPicPr>
        <p:blipFill>
          <a:blip r:embed="rId2"/>
          <a:stretch>
            <a:fillRect/>
          </a:stretch>
        </p:blipFill>
        <p:spPr>
          <a:xfrm>
            <a:off x="299785" y="534114"/>
            <a:ext cx="7242627" cy="5743590"/>
          </a:xfrm>
          <a:prstGeom prst="rect">
            <a:avLst/>
          </a:prstGeom>
        </p:spPr>
      </p:pic>
      <p:sp>
        <p:nvSpPr>
          <p:cNvPr id="9" name="TextBox 8">
            <a:extLst>
              <a:ext uri="{FF2B5EF4-FFF2-40B4-BE49-F238E27FC236}">
                <a16:creationId xmlns:a16="http://schemas.microsoft.com/office/drawing/2014/main" id="{95BF8284-6190-41D8-8BE4-27D3B7949B59}"/>
              </a:ext>
            </a:extLst>
          </p:cNvPr>
          <p:cNvSpPr txBox="1"/>
          <p:nvPr/>
        </p:nvSpPr>
        <p:spPr>
          <a:xfrm>
            <a:off x="9504218" y="560185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20000"/>
                    <a:lumOff val="80000"/>
                  </a:schemeClr>
                </a:solidFill>
              </a:rPr>
              <a:t>Closely associated with flowcharts. Also called process flow diagram</a:t>
            </a:r>
          </a:p>
        </p:txBody>
      </p:sp>
      <p:sp>
        <p:nvSpPr>
          <p:cNvPr id="31" name="TextBox 30">
            <a:extLst>
              <a:ext uri="{FF2B5EF4-FFF2-40B4-BE49-F238E27FC236}">
                <a16:creationId xmlns:a16="http://schemas.microsoft.com/office/drawing/2014/main" id="{E85140CB-8686-4A25-96DF-F3D5BF13E29B}"/>
              </a:ext>
            </a:extLst>
          </p:cNvPr>
          <p:cNvSpPr txBox="1"/>
          <p:nvPr/>
        </p:nvSpPr>
        <p:spPr>
          <a:xfrm>
            <a:off x="2369126" y="2332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20000"/>
                    <a:lumOff val="80000"/>
                  </a:schemeClr>
                </a:solidFill>
              </a:rPr>
              <a:t>Bank Teller process flow</a:t>
            </a:r>
          </a:p>
        </p:txBody>
      </p:sp>
    </p:spTree>
    <p:extLst>
      <p:ext uri="{BB962C8B-B14F-4D97-AF65-F5344CB8AC3E}">
        <p14:creationId xmlns:p14="http://schemas.microsoft.com/office/powerpoint/2010/main" val="27620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9756-2DAE-4783-A6DA-832C06992748}"/>
              </a:ext>
            </a:extLst>
          </p:cNvPr>
          <p:cNvSpPr>
            <a:spLocks noGrp="1"/>
          </p:cNvSpPr>
          <p:nvPr>
            <p:ph type="title"/>
          </p:nvPr>
        </p:nvSpPr>
        <p:spPr>
          <a:xfrm>
            <a:off x="1370061" y="482600"/>
            <a:ext cx="8596668" cy="1320800"/>
          </a:xfrm>
        </p:spPr>
        <p:txBody>
          <a:bodyPr/>
          <a:lstStyle/>
          <a:p>
            <a:r>
              <a:rPr lang="en-US"/>
              <a:t>PROCESS FLOW: what is the point?</a:t>
            </a:r>
          </a:p>
        </p:txBody>
      </p:sp>
      <p:sp>
        <p:nvSpPr>
          <p:cNvPr id="3" name="Content Placeholder 2">
            <a:extLst>
              <a:ext uri="{FF2B5EF4-FFF2-40B4-BE49-F238E27FC236}">
                <a16:creationId xmlns:a16="http://schemas.microsoft.com/office/drawing/2014/main" id="{9C86EC36-14AF-41BF-91A9-7486500E1092}"/>
              </a:ext>
            </a:extLst>
          </p:cNvPr>
          <p:cNvSpPr>
            <a:spLocks noGrp="1"/>
          </p:cNvSpPr>
          <p:nvPr>
            <p:ph idx="1"/>
          </p:nvPr>
        </p:nvSpPr>
        <p:spPr>
          <a:xfrm>
            <a:off x="1427788" y="1641044"/>
            <a:ext cx="8596668" cy="3880773"/>
          </a:xfrm>
        </p:spPr>
        <p:txBody>
          <a:bodyPr vert="horz" lIns="91440" tIns="45720" rIns="91440" bIns="45720" rtlCol="0" anchor="t">
            <a:normAutofit fontScale="85000" lnSpcReduction="20000"/>
          </a:bodyPr>
          <a:lstStyle/>
          <a:p>
            <a:r>
              <a:rPr lang="en-US">
                <a:solidFill>
                  <a:schemeClr val="accent1"/>
                </a:solidFill>
              </a:rPr>
              <a:t>To document the process for better understanding.</a:t>
            </a:r>
          </a:p>
          <a:p>
            <a:r>
              <a:rPr lang="en-US">
                <a:solidFill>
                  <a:schemeClr val="accent1"/>
                </a:solidFill>
              </a:rPr>
              <a:t>Standardize the process.</a:t>
            </a:r>
          </a:p>
          <a:p>
            <a:r>
              <a:rPr lang="en-US">
                <a:solidFill>
                  <a:schemeClr val="accent1"/>
                </a:solidFill>
              </a:rPr>
              <a:t>Studying efficiency.</a:t>
            </a:r>
          </a:p>
          <a:p>
            <a:r>
              <a:rPr lang="en-US">
                <a:solidFill>
                  <a:schemeClr val="accent1"/>
                </a:solidFill>
              </a:rPr>
              <a:t>To communicate and collaborate concepts.</a:t>
            </a:r>
          </a:p>
          <a:p>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a:p>
            <a:r>
              <a:rPr lang="en-US">
                <a:solidFill>
                  <a:schemeClr val="accent1"/>
                </a:solidFill>
              </a:rPr>
              <a:t>Process flow - "</a:t>
            </a:r>
            <a:r>
              <a:rPr lang="en-US">
                <a:solidFill>
                  <a:schemeClr val="accent1"/>
                </a:solidFill>
                <a:ea typeface="+mn-lt"/>
                <a:cs typeface="+mn-lt"/>
              </a:rPr>
              <a:t>A method of visually documenting the stages involved in performing a certain business procedure."</a:t>
            </a:r>
            <a:endParaRPr lang="en-US">
              <a:solidFill>
                <a:schemeClr val="accent1"/>
              </a:solidFill>
            </a:endParaRPr>
          </a:p>
          <a:p>
            <a:endParaRPr lang="en-US">
              <a:solidFill>
                <a:schemeClr val="accent1"/>
              </a:solidFill>
              <a:ea typeface="+mn-lt"/>
              <a:cs typeface="+mn-lt"/>
            </a:endParaRPr>
          </a:p>
        </p:txBody>
      </p:sp>
      <p:pic>
        <p:nvPicPr>
          <p:cNvPr id="5" name="Picture 4">
            <a:extLst>
              <a:ext uri="{FF2B5EF4-FFF2-40B4-BE49-F238E27FC236}">
                <a16:creationId xmlns:a16="http://schemas.microsoft.com/office/drawing/2014/main" id="{B30AA44E-C330-40F3-9443-135F91FD3E4D}"/>
              </a:ext>
            </a:extLst>
          </p:cNvPr>
          <p:cNvPicPr>
            <a:picLocks noChangeAspect="1"/>
          </p:cNvPicPr>
          <p:nvPr/>
        </p:nvPicPr>
        <p:blipFill>
          <a:blip r:embed="rId2"/>
          <a:stretch>
            <a:fillRect/>
          </a:stretch>
        </p:blipFill>
        <p:spPr>
          <a:xfrm>
            <a:off x="384010" y="236842"/>
            <a:ext cx="865707" cy="865707"/>
          </a:xfrm>
          <a:prstGeom prst="rect">
            <a:avLst/>
          </a:prstGeom>
        </p:spPr>
      </p:pic>
    </p:spTree>
    <p:extLst>
      <p:ext uri="{BB962C8B-B14F-4D97-AF65-F5344CB8AC3E}">
        <p14:creationId xmlns:p14="http://schemas.microsoft.com/office/powerpoint/2010/main" val="356733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45C5-3D6E-44EA-962D-4FC46FE2C85F}"/>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Work Flow</a:t>
            </a:r>
          </a:p>
        </p:txBody>
      </p:sp>
      <p:sp>
        <p:nvSpPr>
          <p:cNvPr id="3" name="Text Placeholder 2">
            <a:extLst>
              <a:ext uri="{FF2B5EF4-FFF2-40B4-BE49-F238E27FC236}">
                <a16:creationId xmlns:a16="http://schemas.microsoft.com/office/drawing/2014/main" id="{21C07187-C012-4B17-BDEB-E45E55F828DF}"/>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r>
              <a:rPr lang="en-US" sz="1800">
                <a:solidFill>
                  <a:srgbClr val="FFFFFF">
                    <a:alpha val="70000"/>
                  </a:srgbClr>
                </a:solidFill>
              </a:rPr>
              <a:t>Daniel</a:t>
            </a:r>
          </a:p>
        </p:txBody>
      </p:sp>
      <p:sp>
        <p:nvSpPr>
          <p:cNvPr id="5" name="Oval 4">
            <a:extLst>
              <a:ext uri="{FF2B5EF4-FFF2-40B4-BE49-F238E27FC236}">
                <a16:creationId xmlns:a16="http://schemas.microsoft.com/office/drawing/2014/main" id="{98D00877-17B4-43FD-B149-4E77B254DF0B}"/>
              </a:ext>
            </a:extLst>
          </p:cNvPr>
          <p:cNvSpPr/>
          <p:nvPr/>
        </p:nvSpPr>
        <p:spPr>
          <a:xfrm>
            <a:off x="3481591" y="2912648"/>
            <a:ext cx="865834" cy="865834"/>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pic>
        <p:nvPicPr>
          <p:cNvPr id="11" name="Graphic 10" descr="Panda">
            <a:extLst>
              <a:ext uri="{FF2B5EF4-FFF2-40B4-BE49-F238E27FC236}">
                <a16:creationId xmlns:a16="http://schemas.microsoft.com/office/drawing/2014/main" id="{31C4C1EA-4A6F-474B-A682-5424FE35A3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3338" y="2934395"/>
            <a:ext cx="822340" cy="822340"/>
          </a:xfrm>
          <a:prstGeom prst="rect">
            <a:avLst/>
          </a:prstGeom>
        </p:spPr>
      </p:pic>
    </p:spTree>
    <p:extLst>
      <p:ext uri="{BB962C8B-B14F-4D97-AF65-F5344CB8AC3E}">
        <p14:creationId xmlns:p14="http://schemas.microsoft.com/office/powerpoint/2010/main" val="39363543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4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4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2" name="Picture 33" descr="A person standing on top of a grass covered field&#10;&#10;Description generated with very high confidence">
            <a:extLst>
              <a:ext uri="{FF2B5EF4-FFF2-40B4-BE49-F238E27FC236}">
                <a16:creationId xmlns:a16="http://schemas.microsoft.com/office/drawing/2014/main" id="{FE672749-311D-4A27-8C1D-F29A167399E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6913" b="9132"/>
          <a:stretch/>
        </p:blipFill>
        <p:spPr>
          <a:xfrm>
            <a:off x="1" y="10"/>
            <a:ext cx="12191999" cy="6857990"/>
          </a:xfrm>
          <a:prstGeom prst="rect">
            <a:avLst/>
          </a:prstGeom>
        </p:spPr>
      </p:pic>
      <p:sp>
        <p:nvSpPr>
          <p:cNvPr id="40" name="Isosceles Triangle 52">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Parallelogram 54">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6">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8">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4">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AA902F-30B1-4E23-BCDF-608458134AEA}"/>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t>Work Flow: What is it?</a:t>
            </a:r>
          </a:p>
        </p:txBody>
      </p:sp>
      <p:sp>
        <p:nvSpPr>
          <p:cNvPr id="64"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72">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TextBox 35">
            <a:extLst>
              <a:ext uri="{FF2B5EF4-FFF2-40B4-BE49-F238E27FC236}">
                <a16:creationId xmlns:a16="http://schemas.microsoft.com/office/drawing/2014/main" id="{CA0404FF-1A4F-42EA-BC9C-140BB42F9EFC}"/>
              </a:ext>
            </a:extLst>
          </p:cNvPr>
          <p:cNvSpPr txBox="1"/>
          <p:nvPr/>
        </p:nvSpPr>
        <p:spPr>
          <a:xfrm>
            <a:off x="9638096" y="6657945"/>
            <a:ext cx="25539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158408882"/>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rgbClr val="2C3C43"/>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1DA2AFF0F9F74EBD47207BE7E7EC8B" ma:contentTypeVersion="7" ma:contentTypeDescription="Create a new document." ma:contentTypeScope="" ma:versionID="5da14adb3ec87b2194722022b42aab73">
  <xsd:schema xmlns:xsd="http://www.w3.org/2001/XMLSchema" xmlns:xs="http://www.w3.org/2001/XMLSchema" xmlns:p="http://schemas.microsoft.com/office/2006/metadata/properties" xmlns:ns2="22290b7e-434f-4710-95bd-d7e4fc6128d5" targetNamespace="http://schemas.microsoft.com/office/2006/metadata/properties" ma:root="true" ma:fieldsID="c13aebc477c2dc4b2470cc3aa32508db" ns2:_="">
    <xsd:import namespace="22290b7e-434f-4710-95bd-d7e4fc6128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90b7e-434f-4710-95bd-d7e4fc6128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CBFE3-D68E-4666-9B9F-0DA5B3049842}">
  <ds:schemaRefs>
    <ds:schemaRef ds:uri="http://schemas.microsoft.com/sharepoint/v3/contenttype/forms"/>
  </ds:schemaRefs>
</ds:datastoreItem>
</file>

<file path=customXml/itemProps2.xml><?xml version="1.0" encoding="utf-8"?>
<ds:datastoreItem xmlns:ds="http://schemas.openxmlformats.org/officeDocument/2006/customXml" ds:itemID="{9AF9AB17-56F4-452D-A8C7-1E9745293CA8}">
  <ds:schemaRefs>
    <ds:schemaRef ds:uri="22290b7e-434f-4710-95bd-d7e4fc6128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48199E2-7586-4307-9B42-53E522DA4CD8}">
  <ds:schemaRefs>
    <ds:schemaRef ds:uri="22290b7e-434f-4710-95bd-d7e4fc6128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4</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Flows</vt:lpstr>
      <vt:lpstr>What is FLOW?</vt:lpstr>
      <vt:lpstr>What should a flow look like?</vt:lpstr>
      <vt:lpstr>Main types of flow</vt:lpstr>
      <vt:lpstr>Process Flow</vt:lpstr>
      <vt:lpstr>Process Flow: What is it?</vt:lpstr>
      <vt:lpstr>PROCESS FLOW: what is the point?</vt:lpstr>
      <vt:lpstr>Work Flow</vt:lpstr>
      <vt:lpstr>Work Flow: What is it?</vt:lpstr>
      <vt:lpstr>Work Flow vs. Process Flow </vt:lpstr>
      <vt:lpstr>Gantt Chart</vt:lpstr>
      <vt:lpstr>Data Flow</vt:lpstr>
      <vt:lpstr>Data flow is the movement of, or path taken by data through a computer or device.</vt:lpstr>
      <vt:lpstr>One of the rule for developing Data Flow Diagram is that all flow must begin with and end at a processing step.</vt:lpstr>
      <vt:lpstr>When the outputs from one processing step do not match its inputs and they can be classified as:</vt:lpstr>
      <vt:lpstr>- Supply data or receive data - They don’t process data</vt:lpstr>
      <vt:lpstr>A data store or data repository is used in a data-flow diagram to represent a situation when the system must retain data because one or more processes need to use the stored data in a later time.</vt:lpstr>
      <vt:lpstr>Control Flow</vt:lpstr>
      <vt:lpstr>PowerPoint Presentation</vt:lpstr>
      <vt:lpstr>PowerPoint Presentation</vt:lpstr>
      <vt:lpstr>Functional Flow</vt:lpstr>
      <vt:lpstr>PowerPoint Presentation</vt:lpstr>
      <vt:lpstr>PowerPoint Presentation</vt:lpstr>
      <vt:lpstr>PowerPoint Presentation</vt:lpstr>
      <vt:lpstr>Sources </vt:lpstr>
      <vt:lpstr>Sources </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Flows</dc:title>
  <dc:creator/>
  <cp:revision>1</cp:revision>
  <dcterms:created xsi:type="dcterms:W3CDTF">2019-06-06T04:36:21Z</dcterms:created>
  <dcterms:modified xsi:type="dcterms:W3CDTF">2019-06-07T19:15:10Z</dcterms:modified>
</cp:coreProperties>
</file>