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5"/>
  </p:notesMasterIdLst>
  <p:sldIdLst>
    <p:sldId id="256" r:id="rId2"/>
    <p:sldId id="291" r:id="rId3"/>
    <p:sldId id="289" r:id="rId4"/>
    <p:sldId id="285" r:id="rId5"/>
    <p:sldId id="286" r:id="rId6"/>
    <p:sldId id="287" r:id="rId7"/>
    <p:sldId id="257" r:id="rId8"/>
    <p:sldId id="258" r:id="rId9"/>
    <p:sldId id="259" r:id="rId10"/>
    <p:sldId id="283" r:id="rId11"/>
    <p:sldId id="284" r:id="rId12"/>
    <p:sldId id="260" r:id="rId13"/>
    <p:sldId id="261" r:id="rId14"/>
    <p:sldId id="262" r:id="rId15"/>
    <p:sldId id="263" r:id="rId16"/>
    <p:sldId id="264" r:id="rId17"/>
    <p:sldId id="265" r:id="rId18"/>
    <p:sldId id="267" r:id="rId19"/>
    <p:sldId id="292" r:id="rId20"/>
    <p:sldId id="293" r:id="rId21"/>
    <p:sldId id="282" r:id="rId22"/>
    <p:sldId id="288" r:id="rId23"/>
    <p:sldId id="29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5EDA4C-020C-499A-86F0-33C4AE71A5B1}" v="8" dt="2019-04-19T19:10:06.9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3" autoAdjust="0"/>
    <p:restoredTop sz="94660"/>
  </p:normalViewPr>
  <p:slideViewPr>
    <p:cSldViewPr snapToGrid="0">
      <p:cViewPr varScale="1">
        <p:scale>
          <a:sx n="93" d="100"/>
          <a:sy n="93" d="100"/>
        </p:scale>
        <p:origin x="114" y="1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455EDA4C-020C-499A-86F0-33C4AE71A5B1}"/>
    <pc:docChg chg="custSel modSld">
      <pc:chgData name="Clements, William" userId="cbdb0636-a496-422a-8d40-98c53d494d26" providerId="ADAL" clId="{455EDA4C-020C-499A-86F0-33C4AE71A5B1}" dt="2019-04-19T19:11:26.312" v="264" actId="20577"/>
      <pc:docMkLst>
        <pc:docMk/>
      </pc:docMkLst>
      <pc:sldChg chg="modSp">
        <pc:chgData name="Clements, William" userId="cbdb0636-a496-422a-8d40-98c53d494d26" providerId="ADAL" clId="{455EDA4C-020C-499A-86F0-33C4AE71A5B1}" dt="2019-04-19T19:09:14.203" v="53" actId="20577"/>
        <pc:sldMkLst>
          <pc:docMk/>
          <pc:sldMk cId="2930708342" sldId="264"/>
        </pc:sldMkLst>
        <pc:spChg chg="mod">
          <ac:chgData name="Clements, William" userId="cbdb0636-a496-422a-8d40-98c53d494d26" providerId="ADAL" clId="{455EDA4C-020C-499A-86F0-33C4AE71A5B1}" dt="2019-04-19T19:09:14.203" v="53" actId="20577"/>
          <ac:spMkLst>
            <pc:docMk/>
            <pc:sldMk cId="2930708342" sldId="264"/>
            <ac:spMk id="2" creationId="{00000000-0000-0000-0000-000000000000}"/>
          </ac:spMkLst>
        </pc:spChg>
        <pc:spChg chg="mod">
          <ac:chgData name="Clements, William" userId="cbdb0636-a496-422a-8d40-98c53d494d26" providerId="ADAL" clId="{455EDA4C-020C-499A-86F0-33C4AE71A5B1}" dt="2019-04-19T19:06:14.568" v="9" actId="20577"/>
          <ac:spMkLst>
            <pc:docMk/>
            <pc:sldMk cId="2930708342" sldId="264"/>
            <ac:spMk id="4" creationId="{00000000-0000-0000-0000-000000000000}"/>
          </ac:spMkLst>
        </pc:spChg>
        <pc:spChg chg="mod">
          <ac:chgData name="Clements, William" userId="cbdb0636-a496-422a-8d40-98c53d494d26" providerId="ADAL" clId="{455EDA4C-020C-499A-86F0-33C4AE71A5B1}" dt="2019-04-19T19:06:18.686" v="15" actId="20577"/>
          <ac:spMkLst>
            <pc:docMk/>
            <pc:sldMk cId="2930708342" sldId="264"/>
            <ac:spMk id="5" creationId="{00000000-0000-0000-0000-000000000000}"/>
          </ac:spMkLst>
        </pc:spChg>
      </pc:sldChg>
      <pc:sldChg chg="modSp">
        <pc:chgData name="Clements, William" userId="cbdb0636-a496-422a-8d40-98c53d494d26" providerId="ADAL" clId="{455EDA4C-020C-499A-86F0-33C4AE71A5B1}" dt="2019-04-19T19:11:26.312" v="264" actId="20577"/>
        <pc:sldMkLst>
          <pc:docMk/>
          <pc:sldMk cId="2613784885" sldId="267"/>
        </pc:sldMkLst>
        <pc:spChg chg="mod">
          <ac:chgData name="Clements, William" userId="cbdb0636-a496-422a-8d40-98c53d494d26" providerId="ADAL" clId="{455EDA4C-020C-499A-86F0-33C4AE71A5B1}" dt="2019-04-19T19:09:20.124" v="55" actId="20577"/>
          <ac:spMkLst>
            <pc:docMk/>
            <pc:sldMk cId="2613784885" sldId="267"/>
            <ac:spMk id="2" creationId="{00000000-0000-0000-0000-000000000000}"/>
          </ac:spMkLst>
        </pc:spChg>
        <pc:spChg chg="mod">
          <ac:chgData name="Clements, William" userId="cbdb0636-a496-422a-8d40-98c53d494d26" providerId="ADAL" clId="{455EDA4C-020C-499A-86F0-33C4AE71A5B1}" dt="2019-04-19T19:11:21.833" v="258" actId="20577"/>
          <ac:spMkLst>
            <pc:docMk/>
            <pc:sldMk cId="2613784885" sldId="267"/>
            <ac:spMk id="3" creationId="{00000000-0000-0000-0000-000000000000}"/>
          </ac:spMkLst>
        </pc:spChg>
        <pc:spChg chg="mod">
          <ac:chgData name="Clements, William" userId="cbdb0636-a496-422a-8d40-98c53d494d26" providerId="ADAL" clId="{455EDA4C-020C-499A-86F0-33C4AE71A5B1}" dt="2019-04-19T19:10:05.725" v="86" actId="27636"/>
          <ac:spMkLst>
            <pc:docMk/>
            <pc:sldMk cId="2613784885" sldId="267"/>
            <ac:spMk id="4" creationId="{00000000-0000-0000-0000-000000000000}"/>
          </ac:spMkLst>
        </pc:spChg>
        <pc:spChg chg="mod">
          <ac:chgData name="Clements, William" userId="cbdb0636-a496-422a-8d40-98c53d494d26" providerId="ADAL" clId="{455EDA4C-020C-499A-86F0-33C4AE71A5B1}" dt="2019-04-19T19:11:26.312" v="264" actId="20577"/>
          <ac:spMkLst>
            <pc:docMk/>
            <pc:sldMk cId="2613784885" sldId="267"/>
            <ac:spMk id="5" creationId="{00000000-0000-0000-0000-000000000000}"/>
          </ac:spMkLst>
        </pc:spChg>
        <pc:spChg chg="mod">
          <ac:chgData name="Clements, William" userId="cbdb0636-a496-422a-8d40-98c53d494d26" providerId="ADAL" clId="{455EDA4C-020C-499A-86F0-33C4AE71A5B1}" dt="2019-04-19T19:11:08.953" v="252" actId="20577"/>
          <ac:spMkLst>
            <pc:docMk/>
            <pc:sldMk cId="2613784885" sldId="267"/>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5" tIns="45718" rIns="91435" bIns="45718"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35" tIns="45718" rIns="91435" bIns="45718" rtlCol="0"/>
          <a:lstStyle>
            <a:lvl1pPr algn="r">
              <a:defRPr sz="1200"/>
            </a:lvl1pPr>
          </a:lstStyle>
          <a:p>
            <a:fld id="{478D6019-54CD-4225-9904-5B554D215645}" type="datetimeFigureOut">
              <a:rPr lang="en-US" smtClean="0"/>
              <a:t>4/19/2019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35" tIns="45718" rIns="91435" bIns="45718"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5" tIns="45718" rIns="91435" bIns="4571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4"/>
            <a:ext cx="2971800" cy="458787"/>
          </a:xfrm>
          <a:prstGeom prst="rect">
            <a:avLst/>
          </a:prstGeom>
        </p:spPr>
        <p:txBody>
          <a:bodyPr vert="horz" lIns="91435" tIns="45718" rIns="91435" bIns="45718"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5" tIns="45718" rIns="91435" bIns="45718" rtlCol="0" anchor="b"/>
          <a:lstStyle>
            <a:lvl1pPr algn="r">
              <a:defRPr sz="1200"/>
            </a:lvl1pPr>
          </a:lstStyle>
          <a:p>
            <a:fld id="{6423A5F0-B92C-46BA-9F49-C61F83BF7A5A}" type="slidenum">
              <a:rPr lang="en-US" smtClean="0"/>
              <a:t>‹#›</a:t>
            </a:fld>
            <a:endParaRPr lang="en-US"/>
          </a:p>
        </p:txBody>
      </p:sp>
    </p:spTree>
    <p:extLst>
      <p:ext uri="{BB962C8B-B14F-4D97-AF65-F5344CB8AC3E}">
        <p14:creationId xmlns:p14="http://schemas.microsoft.com/office/powerpoint/2010/main" val="1562558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23A5F0-B92C-46BA-9F49-C61F83BF7A5A}" type="slidenum">
              <a:rPr lang="en-US" smtClean="0"/>
              <a:t>17</a:t>
            </a:fld>
            <a:endParaRPr lang="en-US"/>
          </a:p>
        </p:txBody>
      </p:sp>
    </p:spTree>
    <p:extLst>
      <p:ext uri="{BB962C8B-B14F-4D97-AF65-F5344CB8AC3E}">
        <p14:creationId xmlns:p14="http://schemas.microsoft.com/office/powerpoint/2010/main" val="2434077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23A5F0-B92C-46BA-9F49-C61F83BF7A5A}" type="slidenum">
              <a:rPr lang="en-US" smtClean="0"/>
              <a:t>23</a:t>
            </a:fld>
            <a:endParaRPr lang="en-US"/>
          </a:p>
        </p:txBody>
      </p:sp>
    </p:spTree>
    <p:extLst>
      <p:ext uri="{BB962C8B-B14F-4D97-AF65-F5344CB8AC3E}">
        <p14:creationId xmlns:p14="http://schemas.microsoft.com/office/powerpoint/2010/main" val="2964934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712906-1AFC-48B3-BEE0-43360DE4DDFC}"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1EE34A-F1E7-4D15-8D10-2A8B7460571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37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712906-1AFC-48B3-BEE0-43360DE4DDFC}"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1EE34A-F1E7-4D15-8D10-2A8B7460571B}" type="slidenum">
              <a:rPr lang="en-US" smtClean="0"/>
              <a:t>‹#›</a:t>
            </a:fld>
            <a:endParaRPr lang="en-US"/>
          </a:p>
        </p:txBody>
      </p:sp>
    </p:spTree>
    <p:extLst>
      <p:ext uri="{BB962C8B-B14F-4D97-AF65-F5344CB8AC3E}">
        <p14:creationId xmlns:p14="http://schemas.microsoft.com/office/powerpoint/2010/main" val="2051929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712906-1AFC-48B3-BEE0-43360DE4DDFC}"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1EE34A-F1E7-4D15-8D10-2A8B7460571B}" type="slidenum">
              <a:rPr lang="en-US" smtClean="0"/>
              <a:t>‹#›</a:t>
            </a:fld>
            <a:endParaRPr lang="en-US"/>
          </a:p>
        </p:txBody>
      </p:sp>
    </p:spTree>
    <p:extLst>
      <p:ext uri="{BB962C8B-B14F-4D97-AF65-F5344CB8AC3E}">
        <p14:creationId xmlns:p14="http://schemas.microsoft.com/office/powerpoint/2010/main" val="4252227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712906-1AFC-48B3-BEE0-43360DE4DDFC}"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1EE34A-F1E7-4D15-8D10-2A8B7460571B}" type="slidenum">
              <a:rPr lang="en-US" smtClean="0"/>
              <a:t>‹#›</a:t>
            </a:fld>
            <a:endParaRPr lang="en-US"/>
          </a:p>
        </p:txBody>
      </p:sp>
    </p:spTree>
    <p:extLst>
      <p:ext uri="{BB962C8B-B14F-4D97-AF65-F5344CB8AC3E}">
        <p14:creationId xmlns:p14="http://schemas.microsoft.com/office/powerpoint/2010/main" val="718606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712906-1AFC-48B3-BEE0-43360DE4DDFC}"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1EE34A-F1E7-4D15-8D10-2A8B7460571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751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712906-1AFC-48B3-BEE0-43360DE4DDFC}" type="datetimeFigureOut">
              <a:rPr lang="en-US" smtClean="0"/>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1EE34A-F1E7-4D15-8D10-2A8B7460571B}" type="slidenum">
              <a:rPr lang="en-US" smtClean="0"/>
              <a:t>‹#›</a:t>
            </a:fld>
            <a:endParaRPr lang="en-US"/>
          </a:p>
        </p:txBody>
      </p:sp>
    </p:spTree>
    <p:extLst>
      <p:ext uri="{BB962C8B-B14F-4D97-AF65-F5344CB8AC3E}">
        <p14:creationId xmlns:p14="http://schemas.microsoft.com/office/powerpoint/2010/main" val="124144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712906-1AFC-48B3-BEE0-43360DE4DDFC}" type="datetimeFigureOut">
              <a:rPr lang="en-US" smtClean="0"/>
              <a:t>4/19/2019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1EE34A-F1E7-4D15-8D10-2A8B7460571B}" type="slidenum">
              <a:rPr lang="en-US" smtClean="0"/>
              <a:t>‹#›</a:t>
            </a:fld>
            <a:endParaRPr lang="en-US"/>
          </a:p>
        </p:txBody>
      </p:sp>
    </p:spTree>
    <p:extLst>
      <p:ext uri="{BB962C8B-B14F-4D97-AF65-F5344CB8AC3E}">
        <p14:creationId xmlns:p14="http://schemas.microsoft.com/office/powerpoint/2010/main" val="1866544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712906-1AFC-48B3-BEE0-43360DE4DDFC}" type="datetimeFigureOut">
              <a:rPr lang="en-US" smtClean="0"/>
              <a:t>4/19/2019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1EE34A-F1E7-4D15-8D10-2A8B7460571B}" type="slidenum">
              <a:rPr lang="en-US" smtClean="0"/>
              <a:t>‹#›</a:t>
            </a:fld>
            <a:endParaRPr lang="en-US"/>
          </a:p>
        </p:txBody>
      </p:sp>
    </p:spTree>
    <p:extLst>
      <p:ext uri="{BB962C8B-B14F-4D97-AF65-F5344CB8AC3E}">
        <p14:creationId xmlns:p14="http://schemas.microsoft.com/office/powerpoint/2010/main" val="56119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712906-1AFC-48B3-BEE0-43360DE4DDFC}" type="datetimeFigureOut">
              <a:rPr lang="en-US" smtClean="0"/>
              <a:t>4/19/2019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C1EE34A-F1E7-4D15-8D10-2A8B7460571B}" type="slidenum">
              <a:rPr lang="en-US" smtClean="0"/>
              <a:t>‹#›</a:t>
            </a:fld>
            <a:endParaRPr lang="en-US"/>
          </a:p>
        </p:txBody>
      </p:sp>
    </p:spTree>
    <p:extLst>
      <p:ext uri="{BB962C8B-B14F-4D97-AF65-F5344CB8AC3E}">
        <p14:creationId xmlns:p14="http://schemas.microsoft.com/office/powerpoint/2010/main" val="3359966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8712906-1AFC-48B3-BEE0-43360DE4DDFC}" type="datetimeFigureOut">
              <a:rPr lang="en-US" smtClean="0"/>
              <a:t>4/19/2019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1EE34A-F1E7-4D15-8D10-2A8B7460571B}" type="slidenum">
              <a:rPr lang="en-US" smtClean="0"/>
              <a:t>‹#›</a:t>
            </a:fld>
            <a:endParaRPr lang="en-US"/>
          </a:p>
        </p:txBody>
      </p:sp>
    </p:spTree>
    <p:extLst>
      <p:ext uri="{BB962C8B-B14F-4D97-AF65-F5344CB8AC3E}">
        <p14:creationId xmlns:p14="http://schemas.microsoft.com/office/powerpoint/2010/main" val="132018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8712906-1AFC-48B3-BEE0-43360DE4DDFC}" type="datetimeFigureOut">
              <a:rPr lang="en-US" smtClean="0"/>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1EE34A-F1E7-4D15-8D10-2A8B7460571B}" type="slidenum">
              <a:rPr lang="en-US" smtClean="0"/>
              <a:t>‹#›</a:t>
            </a:fld>
            <a:endParaRPr lang="en-US"/>
          </a:p>
        </p:txBody>
      </p:sp>
    </p:spTree>
    <p:extLst>
      <p:ext uri="{BB962C8B-B14F-4D97-AF65-F5344CB8AC3E}">
        <p14:creationId xmlns:p14="http://schemas.microsoft.com/office/powerpoint/2010/main" val="296627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8712906-1AFC-48B3-BEE0-43360DE4DDFC}" type="datetimeFigureOut">
              <a:rPr lang="en-US" smtClean="0"/>
              <a:t>4/19/2019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C1EE34A-F1E7-4D15-8D10-2A8B7460571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09337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byui.edu/disabilities/disability-services" TargetMode="External"/><Relationship Id="rId2" Type="http://schemas.openxmlformats.org/officeDocument/2006/relationships/hyperlink" Target="mailto:disabilityservices@byui.edu"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ontent.byui.edu/file/9ff36283-aa31-4538-89a9-dc447f52b665/1/Course/364.Reference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CS 364 </a:t>
            </a:r>
            <a:br>
              <a:rPr lang="en-US" dirty="0"/>
            </a:br>
            <a:r>
              <a:rPr lang="en-US" dirty="0"/>
              <a:t>Software Engineering I</a:t>
            </a:r>
          </a:p>
        </p:txBody>
      </p:sp>
      <p:sp>
        <p:nvSpPr>
          <p:cNvPr id="3" name="Subtitle 2"/>
          <p:cNvSpPr>
            <a:spLocks noGrp="1"/>
          </p:cNvSpPr>
          <p:nvPr>
            <p:ph type="subTitle" idx="1"/>
          </p:nvPr>
        </p:nvSpPr>
        <p:spPr/>
        <p:txBody>
          <a:bodyPr/>
          <a:lstStyle/>
          <a:p>
            <a:r>
              <a:rPr lang="en-US" dirty="0"/>
              <a:t>Brother Clements  </a:t>
            </a:r>
          </a:p>
          <a:p>
            <a:r>
              <a:rPr lang="en-US" dirty="0"/>
              <a:t>Week 01: Day 1: Course Introduction</a:t>
            </a:r>
          </a:p>
        </p:txBody>
      </p:sp>
    </p:spTree>
    <p:extLst>
      <p:ext uri="{BB962C8B-B14F-4D97-AF65-F5344CB8AC3E}">
        <p14:creationId xmlns:p14="http://schemas.microsoft.com/office/powerpoint/2010/main" val="284250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 - Policies</a:t>
            </a:r>
          </a:p>
        </p:txBody>
      </p:sp>
      <p:sp>
        <p:nvSpPr>
          <p:cNvPr id="3" name="Content Placeholder 2"/>
          <p:cNvSpPr>
            <a:spLocks noGrp="1"/>
          </p:cNvSpPr>
          <p:nvPr>
            <p:ph idx="1"/>
          </p:nvPr>
        </p:nvSpPr>
        <p:spPr/>
        <p:txBody>
          <a:bodyPr>
            <a:normAutofit/>
          </a:bodyPr>
          <a:lstStyle/>
          <a:p>
            <a:r>
              <a:rPr lang="en-US" dirty="0"/>
              <a:t>You may work with your classmates, but all submitted work must be original. </a:t>
            </a:r>
          </a:p>
          <a:p>
            <a:pPr lvl="1"/>
            <a:r>
              <a:rPr lang="en-US" dirty="0"/>
              <a:t>The penalty for copying or plagiarizing of assignments might be one or more of the following: zero on an assignment, being asked to withdraw from the class, a failing grade in the class, or disciplinary action by the university.</a:t>
            </a:r>
          </a:p>
          <a:p>
            <a:r>
              <a:rPr lang="en-US" dirty="0"/>
              <a:t>Homework assignments are to be completed as scheduled. </a:t>
            </a:r>
          </a:p>
          <a:p>
            <a:pPr lvl="1"/>
            <a:r>
              <a:rPr lang="en-US" dirty="0"/>
              <a:t>Late work is generally not accepted. However, assignments may be rescheduled for a limited number of emergency situations if you discuss your situation with me before (not on and especially not after) the scheduled due date. There will be no routine extensions of due dates; be prepared to justify any requests for extensions.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15442" y="205208"/>
            <a:ext cx="3066958" cy="1318792"/>
          </a:xfrm>
          <a:prstGeom prst="rect">
            <a:avLst/>
          </a:prstGeom>
        </p:spPr>
      </p:pic>
    </p:spTree>
    <p:extLst>
      <p:ext uri="{BB962C8B-B14F-4D97-AF65-F5344CB8AC3E}">
        <p14:creationId xmlns:p14="http://schemas.microsoft.com/office/powerpoint/2010/main" val="1533148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Accessibility</a:t>
            </a:r>
            <a:endParaRPr lang="en-US" dirty="0"/>
          </a:p>
        </p:txBody>
      </p:sp>
      <p:sp>
        <p:nvSpPr>
          <p:cNvPr id="3" name="Content Placeholder 2"/>
          <p:cNvSpPr>
            <a:spLocks noGrp="1"/>
          </p:cNvSpPr>
          <p:nvPr>
            <p:ph idx="1"/>
          </p:nvPr>
        </p:nvSpPr>
        <p:spPr/>
        <p:txBody>
          <a:bodyPr>
            <a:normAutofit fontScale="92500" lnSpcReduction="20000"/>
          </a:bodyPr>
          <a:lstStyle/>
          <a:p>
            <a:r>
              <a:rPr lang="en-US" dirty="0"/>
              <a:t>BYU-Idaho is committed to providing a working and learning atmosphere that reasonably accommodates qualified persons with disabilities. Reasonable academic accommodations are reviewed for all students who have qualified documented disabilities. Services are coordinated with the student and instructor by BYU-Idaho Disability Services. If you need assistance or feel you have been unlawfully discriminated against on the basis of disability, you may seek resolution through established policy and procedures.</a:t>
            </a:r>
          </a:p>
          <a:p>
            <a:r>
              <a:rPr lang="en-US" dirty="0"/>
              <a:t>If you have any disability that may impair your ability to complete this course successfully, please contact Disability Services as soon as possible, preferably before the beginning of the semester, in order to ensure that you receive appropriate accommodations.</a:t>
            </a:r>
          </a:p>
          <a:p>
            <a:r>
              <a:rPr lang="en-US" dirty="0"/>
              <a:t>Disability Services Contact Information:</a:t>
            </a:r>
          </a:p>
          <a:p>
            <a:r>
              <a:rPr lang="en-US" dirty="0"/>
              <a:t>Phone: (208) 496-9210</a:t>
            </a:r>
          </a:p>
          <a:p>
            <a:r>
              <a:rPr lang="en-US" dirty="0"/>
              <a:t>Email: </a:t>
            </a:r>
            <a:r>
              <a:rPr lang="en-US" dirty="0">
                <a:hlinkClick r:id="rId2"/>
              </a:rPr>
              <a:t>disabilityservices@byui.edu</a:t>
            </a:r>
            <a:endParaRPr lang="en-US" dirty="0"/>
          </a:p>
          <a:p>
            <a:r>
              <a:rPr lang="en-US" dirty="0"/>
              <a:t>Fax: (208) 496-5210</a:t>
            </a:r>
          </a:p>
          <a:p>
            <a:r>
              <a:rPr lang="en-US" dirty="0"/>
              <a:t>Website: </a:t>
            </a:r>
            <a:r>
              <a:rPr lang="en-US" dirty="0">
                <a:hlinkClick r:id="rId3"/>
              </a:rPr>
              <a:t>http://www.byui.edu/disabilities/disability-services</a:t>
            </a:r>
            <a:endParaRPr lang="en-US" dirty="0"/>
          </a:p>
        </p:txBody>
      </p:sp>
      <p:pic>
        <p:nvPicPr>
          <p:cNvPr id="5" name="Picture 4"/>
          <p:cNvPicPr>
            <a:picLocks noChangeAspect="1"/>
          </p:cNvPicPr>
          <p:nvPr/>
        </p:nvPicPr>
        <p:blipFill>
          <a:blip r:embed="rId4"/>
          <a:stretch>
            <a:fillRect/>
          </a:stretch>
        </p:blipFill>
        <p:spPr>
          <a:xfrm>
            <a:off x="9947053" y="136525"/>
            <a:ext cx="1967910" cy="1495611"/>
          </a:xfrm>
          <a:prstGeom prst="rect">
            <a:avLst/>
          </a:prstGeom>
        </p:spPr>
      </p:pic>
    </p:spTree>
    <p:extLst>
      <p:ext uri="{BB962C8B-B14F-4D97-AF65-F5344CB8AC3E}">
        <p14:creationId xmlns:p14="http://schemas.microsoft.com/office/powerpoint/2010/main" val="1124907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Schedule</a:t>
            </a:r>
            <a:endParaRPr lang="en-US" dirty="0"/>
          </a:p>
        </p:txBody>
      </p:sp>
      <p:sp>
        <p:nvSpPr>
          <p:cNvPr id="3" name="Content Placeholder 2"/>
          <p:cNvSpPr>
            <a:spLocks noGrp="1"/>
          </p:cNvSpPr>
          <p:nvPr>
            <p:ph idx="1"/>
          </p:nvPr>
        </p:nvSpPr>
        <p:spPr>
          <a:xfrm>
            <a:off x="838200" y="1895963"/>
            <a:ext cx="10515600" cy="4351338"/>
          </a:xfrm>
        </p:spPr>
        <p:txBody>
          <a:bodyPr>
            <a:normAutofit/>
          </a:bodyPr>
          <a:lstStyle/>
          <a:p>
            <a:r>
              <a:rPr lang="en-US" dirty="0"/>
              <a:t>Every week, there will be three parts to the lesson:</a:t>
            </a:r>
          </a:p>
          <a:p>
            <a:pPr lvl="1"/>
            <a:r>
              <a:rPr lang="en-US" b="1" dirty="0"/>
              <a:t>Prepare</a:t>
            </a:r>
            <a:r>
              <a:rPr lang="en-US" dirty="0"/>
              <a:t>: Reading (usually research articles) and a reading quiz. </a:t>
            </a:r>
          </a:p>
          <a:p>
            <a:pPr lvl="2"/>
            <a:r>
              <a:rPr lang="en-US" dirty="0"/>
              <a:t>The purpose of this is to prepare us for class discussions and to learn the tools we will use later in the week.</a:t>
            </a:r>
          </a:p>
          <a:p>
            <a:pPr lvl="1"/>
            <a:r>
              <a:rPr lang="en-US" b="1" dirty="0"/>
              <a:t>Teach One Another</a:t>
            </a:r>
            <a:r>
              <a:rPr lang="en-US" dirty="0"/>
              <a:t>: There are three main types of activities here. </a:t>
            </a:r>
          </a:p>
          <a:p>
            <a:pPr lvl="2"/>
            <a:r>
              <a:rPr lang="en-US" dirty="0"/>
              <a:t>First, there will be </a:t>
            </a:r>
            <a:r>
              <a:rPr lang="en-US" b="1" dirty="0"/>
              <a:t>class discussions </a:t>
            </a:r>
            <a:r>
              <a:rPr lang="en-US" dirty="0"/>
              <a:t>with points awarded according to the quality of participation. All the discussion points will be available before class so there should be no surprises. </a:t>
            </a:r>
          </a:p>
          <a:p>
            <a:pPr lvl="2"/>
            <a:r>
              <a:rPr lang="en-US" dirty="0"/>
              <a:t>Second, there will be </a:t>
            </a:r>
            <a:r>
              <a:rPr lang="en-US" b="1" dirty="0"/>
              <a:t>three group presentations</a:t>
            </a:r>
            <a:r>
              <a:rPr lang="en-US" dirty="0"/>
              <a:t>. </a:t>
            </a:r>
          </a:p>
          <a:p>
            <a:pPr lvl="2"/>
            <a:r>
              <a:rPr lang="en-US" dirty="0"/>
              <a:t>Third there will be evaluations</a:t>
            </a:r>
          </a:p>
          <a:p>
            <a:pPr lvl="2"/>
            <a:r>
              <a:rPr lang="en-US" dirty="0"/>
              <a:t>Finally, there will be </a:t>
            </a:r>
            <a:r>
              <a:rPr lang="en-US" b="1" dirty="0"/>
              <a:t>work days to encourage progress on the SRS and SDD</a:t>
            </a:r>
            <a:r>
              <a:rPr lang="en-US" dirty="0"/>
              <a:t>.</a:t>
            </a:r>
          </a:p>
          <a:p>
            <a:pPr lvl="1"/>
            <a:r>
              <a:rPr lang="en-US" b="1" dirty="0"/>
              <a:t>Ponder &amp; Prove</a:t>
            </a:r>
            <a:r>
              <a:rPr lang="en-US" dirty="0"/>
              <a:t>: </a:t>
            </a:r>
          </a:p>
          <a:p>
            <a:pPr lvl="2"/>
            <a:r>
              <a:rPr lang="en-US" dirty="0"/>
              <a:t>Every Saturday there will be a Ponder &amp; Prove deliverable. </a:t>
            </a:r>
          </a:p>
          <a:p>
            <a:pPr lvl="2"/>
            <a:r>
              <a:rPr lang="en-US" dirty="0"/>
              <a:t>Most weeks, this will be a checkpoint for the SRS or SDD. Other weeks, it will pertain to the lesson.</a:t>
            </a:r>
          </a:p>
          <a:p>
            <a:endParaRPr lang="en-US" dirty="0"/>
          </a:p>
        </p:txBody>
      </p:sp>
      <p:pic>
        <p:nvPicPr>
          <p:cNvPr id="4" name="Picture 3"/>
          <p:cNvPicPr>
            <a:picLocks noChangeAspect="1"/>
          </p:cNvPicPr>
          <p:nvPr/>
        </p:nvPicPr>
        <p:blipFill>
          <a:blip r:embed="rId2"/>
          <a:stretch>
            <a:fillRect/>
          </a:stretch>
        </p:blipFill>
        <p:spPr>
          <a:xfrm>
            <a:off x="9177454" y="0"/>
            <a:ext cx="3014546" cy="1799289"/>
          </a:xfrm>
          <a:prstGeom prst="rect">
            <a:avLst/>
          </a:prstGeom>
        </p:spPr>
      </p:pic>
    </p:spTree>
    <p:extLst>
      <p:ext uri="{BB962C8B-B14F-4D97-AF65-F5344CB8AC3E}">
        <p14:creationId xmlns:p14="http://schemas.microsoft.com/office/powerpoint/2010/main" val="451313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Assessment</a:t>
            </a:r>
            <a:endParaRPr lang="en-US" dirty="0"/>
          </a:p>
        </p:txBody>
      </p:sp>
      <p:sp>
        <p:nvSpPr>
          <p:cNvPr id="3" name="Content Placeholder 2"/>
          <p:cNvSpPr>
            <a:spLocks noGrp="1"/>
          </p:cNvSpPr>
          <p:nvPr>
            <p:ph idx="1"/>
          </p:nvPr>
        </p:nvSpPr>
        <p:spPr>
          <a:xfrm>
            <a:off x="1451579" y="2015732"/>
            <a:ext cx="9603275" cy="4324778"/>
          </a:xfrm>
        </p:spPr>
        <p:txBody>
          <a:bodyPr>
            <a:normAutofit fontScale="92500" lnSpcReduction="20000"/>
          </a:bodyPr>
          <a:lstStyle/>
          <a:p>
            <a:r>
              <a:rPr lang="en-US" dirty="0"/>
              <a:t>Preparation – 10%</a:t>
            </a:r>
          </a:p>
          <a:p>
            <a:pPr lvl="1"/>
            <a:r>
              <a:rPr lang="en-US" dirty="0"/>
              <a:t>Thirteen reading quizzes due Monday before class. For most weeks, there will be about 15 pages of reading.</a:t>
            </a:r>
          </a:p>
          <a:p>
            <a:r>
              <a:rPr lang="en-US" dirty="0"/>
              <a:t>Teach One Another – 20%</a:t>
            </a:r>
          </a:p>
          <a:p>
            <a:pPr lvl="1"/>
            <a:r>
              <a:rPr lang="en-US" dirty="0"/>
              <a:t>Attendance is required every class period. The Teach-One-Another component of the grade will be a combination of attendance and coming to class prepared. The definition of "prepared" will be presented in each individual week.</a:t>
            </a:r>
          </a:p>
          <a:p>
            <a:r>
              <a:rPr lang="en-US" dirty="0"/>
              <a:t>Ponder &amp; Prove – 70%</a:t>
            </a:r>
          </a:p>
          <a:p>
            <a:pPr lvl="1"/>
            <a:r>
              <a:rPr lang="en-US" dirty="0"/>
              <a:t>Most weeks will have a Ponder &amp; Prove assignment that will be graded. The weight of these assignments will vary from week to week.</a:t>
            </a:r>
          </a:p>
          <a:p>
            <a:pPr lvl="1"/>
            <a:r>
              <a:rPr lang="en-US" dirty="0"/>
              <a:t>The majority of the grade for CS 364 will come from two documents: </a:t>
            </a:r>
          </a:p>
          <a:p>
            <a:pPr lvl="2"/>
            <a:r>
              <a:rPr lang="en-US" dirty="0"/>
              <a:t>the SRS (20% of the Grade)</a:t>
            </a:r>
          </a:p>
          <a:p>
            <a:pPr lvl="2"/>
            <a:r>
              <a:rPr lang="en-US" dirty="0"/>
              <a:t>The SDD (40% of the Grade)</a:t>
            </a:r>
          </a:p>
          <a:p>
            <a:pPr lvl="2"/>
            <a:r>
              <a:rPr lang="en-US" dirty="0"/>
              <a:t>Some of this grade will come from the overall quality of the document (group effort), </a:t>
            </a:r>
          </a:p>
          <a:p>
            <a:pPr lvl="2"/>
            <a:r>
              <a:rPr lang="en-US" dirty="0"/>
              <a:t>Some will come from your contribution to the production of the document (individual effort).</a:t>
            </a:r>
          </a:p>
          <a:p>
            <a:pPr lvl="1"/>
            <a:r>
              <a:rPr lang="en-US" dirty="0"/>
              <a:t>The other 10% will be off of Individual Assignments &amp; Presentation Tests.</a:t>
            </a:r>
          </a:p>
          <a:p>
            <a:endParaRPr lang="en-US" dirty="0"/>
          </a:p>
        </p:txBody>
      </p:sp>
    </p:spTree>
    <p:extLst>
      <p:ext uri="{BB962C8B-B14F-4D97-AF65-F5344CB8AC3E}">
        <p14:creationId xmlns:p14="http://schemas.microsoft.com/office/powerpoint/2010/main" val="2483604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Preparation </a:t>
            </a:r>
            <a:br>
              <a:rPr lang="en-US" dirty="0"/>
            </a:br>
            <a:r>
              <a:rPr lang="en-US" dirty="0"/>
              <a:t>(10% of Grade)</a:t>
            </a:r>
          </a:p>
        </p:txBody>
      </p:sp>
      <p:sp>
        <p:nvSpPr>
          <p:cNvPr id="3" name="Content Placeholder 2"/>
          <p:cNvSpPr>
            <a:spLocks noGrp="1"/>
          </p:cNvSpPr>
          <p:nvPr>
            <p:ph idx="1"/>
          </p:nvPr>
        </p:nvSpPr>
        <p:spPr/>
        <p:txBody>
          <a:bodyPr/>
          <a:lstStyle/>
          <a:p>
            <a:r>
              <a:rPr lang="en-US" dirty="0"/>
              <a:t>Weekly Reading will consist of different papers</a:t>
            </a:r>
          </a:p>
          <a:p>
            <a:pPr lvl="1"/>
            <a:r>
              <a:rPr lang="en-US" dirty="0">
                <a:hlinkClick r:id="rId2"/>
              </a:rPr>
              <a:t>https://content.byui.edu/file/9ff36283-aa31-4538-89a9-dc447f52b665/1/Course/364.References.html</a:t>
            </a:r>
            <a:endParaRPr lang="en-US" dirty="0"/>
          </a:p>
          <a:p>
            <a:pPr lvl="1"/>
            <a:r>
              <a:rPr lang="en-US" dirty="0"/>
              <a:t>Yes you are required to read these before you come to class. </a:t>
            </a:r>
          </a:p>
          <a:p>
            <a:r>
              <a:rPr lang="en-US" dirty="0"/>
              <a:t>Weekly Quizzes </a:t>
            </a:r>
          </a:p>
          <a:p>
            <a:pPr lvl="1"/>
            <a:r>
              <a:rPr lang="en-US" dirty="0"/>
              <a:t>Yes, they are designed to be tricky.</a:t>
            </a:r>
          </a:p>
          <a:p>
            <a:endParaRPr lang="en-US" dirty="0"/>
          </a:p>
        </p:txBody>
      </p:sp>
    </p:spTree>
    <p:extLst>
      <p:ext uri="{BB962C8B-B14F-4D97-AF65-F5344CB8AC3E}">
        <p14:creationId xmlns:p14="http://schemas.microsoft.com/office/powerpoint/2010/main" val="2080421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 One Another </a:t>
            </a:r>
            <a:br>
              <a:rPr lang="en-US" b="1" dirty="0"/>
            </a:br>
            <a:r>
              <a:rPr lang="en-US" dirty="0"/>
              <a:t>(20% of Grade)</a:t>
            </a:r>
          </a:p>
        </p:txBody>
      </p:sp>
      <p:sp>
        <p:nvSpPr>
          <p:cNvPr id="3" name="Content Placeholder 2"/>
          <p:cNvSpPr>
            <a:spLocks noGrp="1"/>
          </p:cNvSpPr>
          <p:nvPr>
            <p:ph idx="1"/>
          </p:nvPr>
        </p:nvSpPr>
        <p:spPr/>
        <p:txBody>
          <a:bodyPr>
            <a:normAutofit/>
          </a:bodyPr>
          <a:lstStyle/>
          <a:p>
            <a:r>
              <a:rPr lang="en-US" dirty="0"/>
              <a:t>There are several class Participation Categories, most are explained within </a:t>
            </a:r>
            <a:r>
              <a:rPr lang="en-US" dirty="0" err="1"/>
              <a:t>iLearn</a:t>
            </a:r>
            <a:r>
              <a:rPr lang="en-US" dirty="0"/>
              <a:t> for the associated day</a:t>
            </a:r>
          </a:p>
          <a:p>
            <a:pPr lvl="1"/>
            <a:r>
              <a:rPr lang="en-US" dirty="0"/>
              <a:t>First Week</a:t>
            </a:r>
          </a:p>
          <a:p>
            <a:pPr lvl="2"/>
            <a:r>
              <a:rPr lang="en-US" dirty="0"/>
              <a:t>Project Selection </a:t>
            </a:r>
          </a:p>
          <a:p>
            <a:pPr lvl="2"/>
            <a:r>
              <a:rPr lang="en-US" dirty="0"/>
              <a:t>Team Selection </a:t>
            </a:r>
          </a:p>
          <a:p>
            <a:pPr lvl="2"/>
            <a:r>
              <a:rPr lang="en-US" dirty="0"/>
              <a:t>Presentation topic selection (Week 01, Day 4) for 2</a:t>
            </a:r>
            <a:r>
              <a:rPr lang="en-US" baseline="30000" dirty="0"/>
              <a:t>nd</a:t>
            </a:r>
            <a:r>
              <a:rPr lang="en-US" dirty="0"/>
              <a:t> Week</a:t>
            </a:r>
          </a:p>
          <a:p>
            <a:pPr lvl="1"/>
            <a:r>
              <a:rPr lang="en-US" dirty="0"/>
              <a:t>Other Weeks</a:t>
            </a:r>
          </a:p>
          <a:p>
            <a:pPr lvl="2"/>
            <a:r>
              <a:rPr lang="en-US" dirty="0"/>
              <a:t>Presentations</a:t>
            </a:r>
          </a:p>
          <a:p>
            <a:pPr lvl="2"/>
            <a:r>
              <a:rPr lang="en-US" dirty="0"/>
              <a:t>Class Scenario/Labs</a:t>
            </a:r>
          </a:p>
          <a:p>
            <a:pPr lvl="1"/>
            <a:endParaRPr lang="en-US" dirty="0"/>
          </a:p>
          <a:p>
            <a:pPr lvl="1"/>
            <a:endParaRPr lang="en-US" dirty="0"/>
          </a:p>
        </p:txBody>
      </p:sp>
    </p:spTree>
    <p:extLst>
      <p:ext uri="{BB962C8B-B14F-4D97-AF65-F5344CB8AC3E}">
        <p14:creationId xmlns:p14="http://schemas.microsoft.com/office/powerpoint/2010/main" val="2913076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Ponder &amp; Prove – CLASS Projects </a:t>
            </a:r>
            <a:br>
              <a:rPr lang="en-US" dirty="0"/>
            </a:br>
            <a:r>
              <a:rPr lang="en-US" dirty="0"/>
              <a:t>(50% of 70% of Grade)</a:t>
            </a:r>
          </a:p>
        </p:txBody>
      </p:sp>
      <p:sp>
        <p:nvSpPr>
          <p:cNvPr id="4" name="Text Placeholder 3"/>
          <p:cNvSpPr>
            <a:spLocks noGrp="1"/>
          </p:cNvSpPr>
          <p:nvPr>
            <p:ph type="body" idx="1"/>
          </p:nvPr>
        </p:nvSpPr>
        <p:spPr>
          <a:xfrm>
            <a:off x="839787" y="2023003"/>
            <a:ext cx="5157787" cy="569473"/>
          </a:xfrm>
        </p:spPr>
        <p:txBody>
          <a:bodyPr>
            <a:normAutofit fontScale="92500" lnSpcReduction="10000"/>
          </a:bodyPr>
          <a:lstStyle/>
          <a:p>
            <a:r>
              <a:rPr lang="en-US" dirty="0"/>
              <a:t>S/W Requirements SPEC (SRS)</a:t>
            </a:r>
            <a:br>
              <a:rPr lang="en-US" dirty="0"/>
            </a:br>
            <a:r>
              <a:rPr lang="en-US" dirty="0"/>
              <a:t>(15% of the Grade)</a:t>
            </a:r>
          </a:p>
        </p:txBody>
      </p:sp>
      <p:sp>
        <p:nvSpPr>
          <p:cNvPr id="3" name="Content Placeholder 2"/>
          <p:cNvSpPr>
            <a:spLocks noGrp="1"/>
          </p:cNvSpPr>
          <p:nvPr>
            <p:ph sz="half" idx="2"/>
          </p:nvPr>
        </p:nvSpPr>
        <p:spPr>
          <a:xfrm>
            <a:off x="839788" y="2592476"/>
            <a:ext cx="5157787" cy="2230612"/>
          </a:xfrm>
        </p:spPr>
        <p:txBody>
          <a:bodyPr>
            <a:normAutofit/>
          </a:bodyPr>
          <a:lstStyle/>
          <a:p>
            <a:r>
              <a:rPr lang="en-US" dirty="0"/>
              <a:t>Ponder 03 : SRS Version 0 </a:t>
            </a:r>
          </a:p>
          <a:p>
            <a:r>
              <a:rPr lang="en-US" dirty="0"/>
              <a:t>Ponder 04 : SRS Version 1</a:t>
            </a:r>
          </a:p>
          <a:p>
            <a:r>
              <a:rPr lang="en-US" dirty="0"/>
              <a:t>Ponder 05 : SRS Final</a:t>
            </a:r>
          </a:p>
          <a:p>
            <a:pPr lvl="1"/>
            <a:endParaRPr lang="en-US" dirty="0"/>
          </a:p>
        </p:txBody>
      </p:sp>
      <p:sp>
        <p:nvSpPr>
          <p:cNvPr id="5" name="Text Placeholder 4"/>
          <p:cNvSpPr>
            <a:spLocks noGrp="1"/>
          </p:cNvSpPr>
          <p:nvPr>
            <p:ph type="body" sz="quarter" idx="3"/>
          </p:nvPr>
        </p:nvSpPr>
        <p:spPr>
          <a:xfrm>
            <a:off x="6409700" y="1939869"/>
            <a:ext cx="4645152" cy="652608"/>
          </a:xfrm>
        </p:spPr>
        <p:txBody>
          <a:bodyPr>
            <a:normAutofit/>
          </a:bodyPr>
          <a:lstStyle/>
          <a:p>
            <a:r>
              <a:rPr lang="en-US" dirty="0"/>
              <a:t>S/W Design Document (SDD)</a:t>
            </a:r>
            <a:br>
              <a:rPr lang="en-US" dirty="0"/>
            </a:br>
            <a:r>
              <a:rPr lang="en-US" dirty="0"/>
              <a:t>(35% of the Grade)</a:t>
            </a:r>
          </a:p>
        </p:txBody>
      </p:sp>
      <p:sp>
        <p:nvSpPr>
          <p:cNvPr id="6" name="Content Placeholder 5"/>
          <p:cNvSpPr>
            <a:spLocks noGrp="1"/>
          </p:cNvSpPr>
          <p:nvPr>
            <p:ph sz="quarter" idx="4"/>
          </p:nvPr>
        </p:nvSpPr>
        <p:spPr>
          <a:xfrm>
            <a:off x="6217920" y="2582334"/>
            <a:ext cx="4937760" cy="2240754"/>
          </a:xfrm>
        </p:spPr>
        <p:txBody>
          <a:bodyPr/>
          <a:lstStyle/>
          <a:p>
            <a:r>
              <a:rPr lang="en-US" dirty="0"/>
              <a:t>Ponder 08 : SDD Version 0</a:t>
            </a:r>
          </a:p>
          <a:p>
            <a:r>
              <a:rPr lang="en-US" dirty="0"/>
              <a:t>Ponder 09 : SDD Version 1</a:t>
            </a:r>
          </a:p>
          <a:p>
            <a:r>
              <a:rPr lang="en-US" dirty="0"/>
              <a:t>Ponder 11 : SDD Version 2</a:t>
            </a:r>
          </a:p>
          <a:p>
            <a:r>
              <a:rPr lang="en-US" dirty="0"/>
              <a:t>Ponder 12 : SDD Version 3</a:t>
            </a:r>
          </a:p>
          <a:p>
            <a:r>
              <a:rPr lang="en-US" dirty="0"/>
              <a:t>Ponder 14 : SDD Final</a:t>
            </a:r>
          </a:p>
          <a:p>
            <a:endParaRPr lang="en-US" dirty="0"/>
          </a:p>
        </p:txBody>
      </p:sp>
      <p:sp>
        <p:nvSpPr>
          <p:cNvPr id="7" name="TextBox 6"/>
          <p:cNvSpPr txBox="1"/>
          <p:nvPr/>
        </p:nvSpPr>
        <p:spPr>
          <a:xfrm>
            <a:off x="839787" y="4765119"/>
            <a:ext cx="10977300" cy="2092881"/>
          </a:xfrm>
          <a:prstGeom prst="rect">
            <a:avLst/>
          </a:prstGeom>
          <a:noFill/>
        </p:spPr>
        <p:txBody>
          <a:bodyPr wrap="none" rtlCol="0">
            <a:spAutoFit/>
          </a:bodyPr>
          <a:lstStyle/>
          <a:p>
            <a:r>
              <a:rPr lang="en-US" dirty="0"/>
              <a:t>In addition, there is a </a:t>
            </a:r>
            <a:r>
              <a:rPr lang="en-US" b="1" dirty="0">
                <a:solidFill>
                  <a:srgbClr val="FF0000"/>
                </a:solidFill>
              </a:rPr>
              <a:t>Individual Feedback </a:t>
            </a:r>
            <a:r>
              <a:rPr lang="en-US" dirty="0"/>
              <a:t>layer to this class. </a:t>
            </a:r>
          </a:p>
          <a:p>
            <a:r>
              <a:rPr lang="en-US" dirty="0"/>
              <a:t>You will be responsible for providing feedback about your group members, and rating their performance on a scale.</a:t>
            </a:r>
          </a:p>
          <a:p>
            <a:r>
              <a:rPr lang="en-US" dirty="0"/>
              <a:t>This will determine additional points toward the class projects.</a:t>
            </a:r>
          </a:p>
          <a:p>
            <a:pPr lvl="0"/>
            <a:r>
              <a:rPr lang="en-US" altLang="en-US" dirty="0">
                <a:latin typeface="Arial Unicode MS"/>
              </a:rPr>
              <a:t>grade = </a:t>
            </a:r>
            <a:r>
              <a:rPr lang="en-US" altLang="en-US" dirty="0" err="1">
                <a:latin typeface="Arial Unicode MS"/>
              </a:rPr>
              <a:t>gradeIndividualFeedback</a:t>
            </a:r>
            <a:r>
              <a:rPr lang="en-US" altLang="en-US" dirty="0">
                <a:latin typeface="Arial Unicode MS"/>
              </a:rPr>
              <a:t> x </a:t>
            </a:r>
            <a:r>
              <a:rPr lang="en-US" altLang="en-US" dirty="0" err="1">
                <a:latin typeface="Arial Unicode MS"/>
              </a:rPr>
              <a:t>gradeDocument</a:t>
            </a:r>
            <a:r>
              <a:rPr lang="en-US" altLang="en-US" sz="1400" dirty="0"/>
              <a:t>. </a:t>
            </a:r>
          </a:p>
          <a:p>
            <a:pPr lvl="0"/>
            <a:r>
              <a:rPr lang="en-US" altLang="en-US" sz="1400" dirty="0">
                <a:latin typeface="Arial" panose="020B0604020202020204" pitchFamily="34" charset="0"/>
              </a:rPr>
              <a:t>i.e. Individual Grade/Contribution is determined to be 89%, and the grade on the SRS is 85%, you would get 75% for the SRS.</a:t>
            </a:r>
          </a:p>
          <a:p>
            <a:r>
              <a:rPr lang="en-US" altLang="en-US" sz="1400" dirty="0">
                <a:latin typeface="Arial" panose="020B0604020202020204" pitchFamily="34" charset="0"/>
              </a:rPr>
              <a:t>i.e. Individual Grade/Contribution is determined to be 95%, and the grade on the SDD is 96%, you would get 91.2%% for the SRS.</a:t>
            </a:r>
            <a:endParaRPr lang="en-US" altLang="en-US" sz="1600" dirty="0">
              <a:latin typeface="Arial" panose="020B0604020202020204" pitchFamily="34" charset="0"/>
            </a:endParaRPr>
          </a:p>
          <a:p>
            <a:pPr lvl="0"/>
            <a:endParaRPr lang="en-US" altLang="en-US" sz="1400" dirty="0">
              <a:latin typeface="Arial" panose="020B0604020202020204" pitchFamily="34" charset="0"/>
            </a:endParaRPr>
          </a:p>
          <a:p>
            <a:pPr lvl="0"/>
            <a:endParaRPr lang="en-US" altLang="en-US" sz="1600" dirty="0">
              <a:latin typeface="Arial" panose="020B0604020202020204" pitchFamily="34" charset="0"/>
            </a:endParaRPr>
          </a:p>
        </p:txBody>
      </p:sp>
    </p:spTree>
    <p:extLst>
      <p:ext uri="{BB962C8B-B14F-4D97-AF65-F5344CB8AC3E}">
        <p14:creationId xmlns:p14="http://schemas.microsoft.com/office/powerpoint/2010/main" val="2930708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Ponder &amp; Prove Individual Feedback </a:t>
            </a:r>
          </a:p>
        </p:txBody>
      </p:sp>
      <p:sp>
        <p:nvSpPr>
          <p:cNvPr id="10" name="Text Placeholder 9"/>
          <p:cNvSpPr>
            <a:spLocks noGrp="1"/>
          </p:cNvSpPr>
          <p:nvPr>
            <p:ph type="body" idx="1"/>
          </p:nvPr>
        </p:nvSpPr>
        <p:spPr/>
        <p:txBody>
          <a:bodyPr/>
          <a:lstStyle/>
          <a:p>
            <a:r>
              <a:rPr lang="en-US" dirty="0"/>
              <a:t>Participation </a:t>
            </a:r>
          </a:p>
        </p:txBody>
      </p:sp>
      <p:sp>
        <p:nvSpPr>
          <p:cNvPr id="11" name="Content Placeholder 10"/>
          <p:cNvSpPr>
            <a:spLocks noGrp="1"/>
          </p:cNvSpPr>
          <p:nvPr>
            <p:ph sz="half" idx="2"/>
          </p:nvPr>
        </p:nvSpPr>
        <p:spPr/>
        <p:txBody>
          <a:bodyPr/>
          <a:lstStyle/>
          <a:p>
            <a:r>
              <a:rPr lang="en-US" dirty="0"/>
              <a:t>You will be expected to be at class everyday. </a:t>
            </a:r>
          </a:p>
          <a:p>
            <a:r>
              <a:rPr lang="en-US" dirty="0"/>
              <a:t>You can be an Project Manager (1/class), a Group Lead (max 8), or and Individual Contributor. </a:t>
            </a:r>
          </a:p>
        </p:txBody>
      </p:sp>
      <p:sp>
        <p:nvSpPr>
          <p:cNvPr id="12" name="Text Placeholder 11"/>
          <p:cNvSpPr>
            <a:spLocks noGrp="1"/>
          </p:cNvSpPr>
          <p:nvPr>
            <p:ph type="body" sz="quarter" idx="3"/>
          </p:nvPr>
        </p:nvSpPr>
        <p:spPr/>
        <p:txBody>
          <a:bodyPr/>
          <a:lstStyle/>
          <a:p>
            <a:r>
              <a:rPr lang="en-US" dirty="0"/>
              <a:t>Evaluation</a:t>
            </a:r>
          </a:p>
        </p:txBody>
      </p:sp>
      <p:sp>
        <p:nvSpPr>
          <p:cNvPr id="13" name="Content Placeholder 12"/>
          <p:cNvSpPr>
            <a:spLocks noGrp="1"/>
          </p:cNvSpPr>
          <p:nvPr>
            <p:ph sz="quarter" idx="4"/>
          </p:nvPr>
        </p:nvSpPr>
        <p:spPr/>
        <p:txBody>
          <a:bodyPr/>
          <a:lstStyle/>
          <a:p>
            <a:r>
              <a:rPr lang="en-US" dirty="0"/>
              <a:t>You will be responsible for providing feedback on your groups performance (Weekly) </a:t>
            </a:r>
          </a:p>
          <a:p>
            <a:r>
              <a:rPr lang="en-US" dirty="0"/>
              <a:t>By providing positive feedback and</a:t>
            </a:r>
          </a:p>
          <a:p>
            <a:r>
              <a:rPr lang="en-US" dirty="0"/>
              <a:t>Rating individuals on a scale. </a:t>
            </a:r>
          </a:p>
        </p:txBody>
      </p:sp>
      <p:sp>
        <p:nvSpPr>
          <p:cNvPr id="8" name="Content Placeholder 2"/>
          <p:cNvSpPr txBox="1">
            <a:spLocks/>
          </p:cNvSpPr>
          <p:nvPr/>
        </p:nvSpPr>
        <p:spPr>
          <a:xfrm>
            <a:off x="1097280" y="3980387"/>
            <a:ext cx="9603275" cy="2294520"/>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Clr>
                <a:schemeClr val="accent1"/>
              </a:buClr>
              <a:buSzPct val="100000"/>
              <a:buFont typeface="Arial" panose="020B0604020202020204" pitchFamily="34" charset="0"/>
              <a:buNone/>
              <a:defRPr sz="2200" b="0" kern="1200" cap="all" baseline="0">
                <a:solidFill>
                  <a:schemeClr val="accent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2000" b="1" kern="1200" cap="none"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b="1" kern="120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cap="none"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baseline="0">
                <a:solidFill>
                  <a:schemeClr val="tx1"/>
                </a:solidFill>
                <a:effectLst/>
                <a:latin typeface="+mn-lt"/>
                <a:ea typeface="+mn-ea"/>
                <a:cs typeface="+mn-cs"/>
              </a:defRPr>
            </a:lvl9pPr>
          </a:lstStyle>
          <a:p>
            <a:pPr marL="342900" indent="-342900">
              <a:buFont typeface="Arial" panose="020B0604020202020204" pitchFamily="34" charset="0"/>
              <a:buChar char="•"/>
            </a:pPr>
            <a:r>
              <a:rPr lang="en-US" sz="2000" b="1" cap="small" dirty="0">
                <a:solidFill>
                  <a:schemeClr val="tx1"/>
                </a:solidFill>
              </a:rPr>
              <a:t>Note that your grade in the class will be directly correlated with your contribution to the project. </a:t>
            </a:r>
          </a:p>
          <a:p>
            <a:pPr marL="342900" indent="-342900">
              <a:buFont typeface="Arial" panose="020B0604020202020204" pitchFamily="34" charset="0"/>
              <a:buChar char="•"/>
            </a:pPr>
            <a:r>
              <a:rPr lang="en-US" sz="2000" b="1" cap="small" dirty="0">
                <a:solidFill>
                  <a:schemeClr val="tx1"/>
                </a:solidFill>
              </a:rPr>
              <a:t>The more you participate, the higher your grade will tend to be. </a:t>
            </a:r>
          </a:p>
          <a:p>
            <a:pPr marL="342900" indent="-342900">
              <a:buFont typeface="Arial" panose="020B0604020202020204" pitchFamily="34" charset="0"/>
              <a:buChar char="•"/>
            </a:pPr>
            <a:r>
              <a:rPr lang="en-US" sz="2000" b="1" cap="small" dirty="0">
                <a:solidFill>
                  <a:schemeClr val="tx1"/>
                </a:solidFill>
              </a:rPr>
              <a:t>Regardless of your position (PM, Lead, or IC), </a:t>
            </a:r>
            <a:br>
              <a:rPr lang="en-US" sz="2000" b="1" cap="small" dirty="0">
                <a:solidFill>
                  <a:schemeClr val="tx1"/>
                </a:solidFill>
              </a:rPr>
            </a:br>
            <a:r>
              <a:rPr lang="en-US" sz="2000" b="1" cap="small" dirty="0">
                <a:solidFill>
                  <a:schemeClr val="tx1"/>
                </a:solidFill>
              </a:rPr>
              <a:t>how you contribute in your position will lead to your grade.</a:t>
            </a:r>
          </a:p>
        </p:txBody>
      </p:sp>
    </p:spTree>
    <p:extLst>
      <p:ext uri="{BB962C8B-B14F-4D97-AF65-F5344CB8AC3E}">
        <p14:creationId xmlns:p14="http://schemas.microsoft.com/office/powerpoint/2010/main" val="534508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Ponder &amp; Prove – Weekly </a:t>
            </a:r>
            <a:br>
              <a:rPr lang="en-US" dirty="0"/>
            </a:br>
            <a:r>
              <a:rPr lang="en-US" dirty="0"/>
              <a:t>(remaining 20% of 70% Grade)</a:t>
            </a:r>
          </a:p>
        </p:txBody>
      </p:sp>
      <p:sp>
        <p:nvSpPr>
          <p:cNvPr id="3" name="Text Placeholder 2"/>
          <p:cNvSpPr>
            <a:spLocks noGrp="1"/>
          </p:cNvSpPr>
          <p:nvPr>
            <p:ph type="body" idx="1"/>
          </p:nvPr>
        </p:nvSpPr>
        <p:spPr/>
        <p:txBody>
          <a:bodyPr/>
          <a:lstStyle/>
          <a:p>
            <a:r>
              <a:rPr lang="en-US" dirty="0"/>
              <a:t>Individual Assignments (10%)</a:t>
            </a:r>
          </a:p>
        </p:txBody>
      </p:sp>
      <p:sp>
        <p:nvSpPr>
          <p:cNvPr id="4" name="Content Placeholder 3"/>
          <p:cNvSpPr>
            <a:spLocks noGrp="1"/>
          </p:cNvSpPr>
          <p:nvPr>
            <p:ph sz="half" idx="2"/>
          </p:nvPr>
        </p:nvSpPr>
        <p:spPr/>
        <p:txBody>
          <a:bodyPr>
            <a:normAutofit/>
          </a:bodyPr>
          <a:lstStyle/>
          <a:p>
            <a:r>
              <a:rPr lang="en-US" dirty="0"/>
              <a:t>Individual Assignments</a:t>
            </a:r>
          </a:p>
          <a:p>
            <a:pPr lvl="1"/>
            <a:r>
              <a:rPr lang="en-US" dirty="0"/>
              <a:t>Ponder 01 : Individual Responsibility</a:t>
            </a:r>
          </a:p>
          <a:p>
            <a:pPr lvl="1"/>
            <a:r>
              <a:rPr lang="en-US" dirty="0"/>
              <a:t>Ponder 03 : Interview Data</a:t>
            </a:r>
          </a:p>
          <a:p>
            <a:r>
              <a:rPr lang="en-US" dirty="0"/>
              <a:t>Tests (Based off OF Presentations)</a:t>
            </a:r>
          </a:p>
          <a:p>
            <a:pPr lvl="1"/>
            <a:r>
              <a:rPr lang="en-US" dirty="0"/>
              <a:t>Ponder 02 : Elicitation Test</a:t>
            </a:r>
          </a:p>
          <a:p>
            <a:pPr lvl="1"/>
            <a:r>
              <a:rPr lang="en-US" dirty="0"/>
              <a:t>Ponder 07 : Design Test</a:t>
            </a:r>
          </a:p>
          <a:p>
            <a:pPr lvl="1"/>
            <a:r>
              <a:rPr lang="en-US" dirty="0"/>
              <a:t>Ponder 10 : Design Test</a:t>
            </a:r>
          </a:p>
          <a:p>
            <a:pPr lvl="1"/>
            <a:r>
              <a:rPr lang="en-US" dirty="0"/>
              <a:t>Ponder 13 : Final Exam</a:t>
            </a:r>
          </a:p>
          <a:p>
            <a:endParaRPr lang="en-US" dirty="0"/>
          </a:p>
          <a:p>
            <a:endParaRPr lang="en-US" dirty="0"/>
          </a:p>
        </p:txBody>
      </p:sp>
      <p:sp>
        <p:nvSpPr>
          <p:cNvPr id="5" name="Text Placeholder 4"/>
          <p:cNvSpPr>
            <a:spLocks noGrp="1"/>
          </p:cNvSpPr>
          <p:nvPr>
            <p:ph type="body" sz="quarter" idx="3"/>
          </p:nvPr>
        </p:nvSpPr>
        <p:spPr/>
        <p:txBody>
          <a:bodyPr/>
          <a:lstStyle/>
          <a:p>
            <a:r>
              <a:rPr lang="en-US"/>
              <a:t>Feedback Participation (10%)</a:t>
            </a:r>
            <a:endParaRPr lang="en-US" dirty="0"/>
          </a:p>
        </p:txBody>
      </p:sp>
      <p:sp>
        <p:nvSpPr>
          <p:cNvPr id="6" name="Content Placeholder 5"/>
          <p:cNvSpPr>
            <a:spLocks noGrp="1"/>
          </p:cNvSpPr>
          <p:nvPr>
            <p:ph sz="quarter" idx="4"/>
          </p:nvPr>
        </p:nvSpPr>
        <p:spPr/>
        <p:txBody>
          <a:bodyPr>
            <a:normAutofit/>
          </a:bodyPr>
          <a:lstStyle/>
          <a:p>
            <a:r>
              <a:rPr lang="en-US" dirty="0"/>
              <a:t>As part of this class you will be participating in feedback and performance reviews.</a:t>
            </a:r>
          </a:p>
          <a:p>
            <a:r>
              <a:rPr lang="en-US" dirty="0"/>
              <a:t>Weeks  03, 04, 05, 06</a:t>
            </a:r>
          </a:p>
          <a:p>
            <a:r>
              <a:rPr lang="en-US" dirty="0"/>
              <a:t>Weeks 08, 09, 10, 11, 12, 13, 14</a:t>
            </a:r>
          </a:p>
        </p:txBody>
      </p:sp>
    </p:spTree>
    <p:extLst>
      <p:ext uri="{BB962C8B-B14F-4D97-AF65-F5344CB8AC3E}">
        <p14:creationId xmlns:p14="http://schemas.microsoft.com/office/powerpoint/2010/main" val="2613784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Logistics</a:t>
            </a:r>
          </a:p>
        </p:txBody>
      </p:sp>
      <p:sp>
        <p:nvSpPr>
          <p:cNvPr id="5" name="Content Placeholder 4"/>
          <p:cNvSpPr>
            <a:spLocks noGrp="1"/>
          </p:cNvSpPr>
          <p:nvPr>
            <p:ph sz="half" idx="1"/>
          </p:nvPr>
        </p:nvSpPr>
        <p:spPr/>
        <p:txBody>
          <a:bodyPr/>
          <a:lstStyle/>
          <a:p>
            <a:r>
              <a:rPr lang="en-US" dirty="0"/>
              <a:t>Late Policy</a:t>
            </a:r>
          </a:p>
          <a:p>
            <a:pPr lvl="1"/>
            <a:r>
              <a:rPr lang="en-US" dirty="0"/>
              <a:t>The department late policy: Everything is due on the due date.</a:t>
            </a:r>
          </a:p>
          <a:p>
            <a:pPr lvl="1"/>
            <a:r>
              <a:rPr lang="en-US" dirty="0"/>
              <a:t>My policy: Every assignment is due on the due date. You may resubmit assignment twice after it has been graded. </a:t>
            </a:r>
          </a:p>
          <a:p>
            <a:endParaRPr lang="en-US" dirty="0"/>
          </a:p>
        </p:txBody>
      </p:sp>
      <p:sp>
        <p:nvSpPr>
          <p:cNvPr id="6" name="Content Placeholder 5"/>
          <p:cNvSpPr>
            <a:spLocks noGrp="1"/>
          </p:cNvSpPr>
          <p:nvPr>
            <p:ph sz="half" idx="2"/>
          </p:nvPr>
        </p:nvSpPr>
        <p:spPr/>
        <p:txBody>
          <a:bodyPr/>
          <a:lstStyle/>
          <a:p>
            <a:r>
              <a:rPr lang="en-US" dirty="0"/>
              <a:t>Expectations</a:t>
            </a:r>
          </a:p>
          <a:p>
            <a:pPr lvl="1"/>
            <a:r>
              <a:rPr lang="en-US" dirty="0"/>
              <a:t>This is a 4-credit class.  We meet everyday. </a:t>
            </a:r>
          </a:p>
          <a:p>
            <a:pPr lvl="1"/>
            <a:r>
              <a:rPr lang="en-US" dirty="0"/>
              <a:t>It is expected that you have two hours of homework for every hour in class. Set aside two hours every day for this class.</a:t>
            </a:r>
          </a:p>
          <a:p>
            <a:pPr lvl="1"/>
            <a:r>
              <a:rPr lang="en-US" dirty="0"/>
              <a:t>So that is somewhere between 8-10 hours a week out side of class. </a:t>
            </a:r>
          </a:p>
          <a:p>
            <a:pPr lvl="1"/>
            <a:r>
              <a:rPr lang="en-US" dirty="0"/>
              <a:t>Most of your work will be down outside of class.</a:t>
            </a:r>
          </a:p>
          <a:p>
            <a:pPr lvl="1"/>
            <a:r>
              <a:rPr lang="en-US" dirty="0"/>
              <a:t>Inside </a:t>
            </a:r>
            <a:r>
              <a:rPr lang="en-US"/>
              <a:t>of cl</a:t>
            </a:r>
            <a:endParaRPr lang="en-US" dirty="0"/>
          </a:p>
          <a:p>
            <a:pPr lvl="1"/>
            <a:endParaRPr lang="en-US" dirty="0"/>
          </a:p>
          <a:p>
            <a:pPr lvl="1"/>
            <a:r>
              <a:rPr lang="en-US" dirty="0"/>
              <a:t>Installing Block Management Program…</a:t>
            </a:r>
          </a:p>
          <a:p>
            <a:pPr lvl="2"/>
            <a:r>
              <a:rPr lang="en-US" dirty="0"/>
              <a:t>Initializing: Block it out now in your planner.</a:t>
            </a:r>
          </a:p>
          <a:p>
            <a:pPr lvl="2"/>
            <a:endParaRPr lang="en-US" dirty="0"/>
          </a:p>
          <a:p>
            <a:pPr lvl="2"/>
            <a:endParaRPr lang="en-US" dirty="0"/>
          </a:p>
        </p:txBody>
      </p:sp>
    </p:spTree>
    <p:extLst>
      <p:ext uri="{BB962C8B-B14F-4D97-AF65-F5344CB8AC3E}">
        <p14:creationId xmlns:p14="http://schemas.microsoft.com/office/powerpoint/2010/main" val="1940680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Bro Clements</a:t>
            </a:r>
          </a:p>
        </p:txBody>
      </p:sp>
      <p:sp>
        <p:nvSpPr>
          <p:cNvPr id="5" name="Content Placeholder 4"/>
          <p:cNvSpPr>
            <a:spLocks noGrp="1"/>
          </p:cNvSpPr>
          <p:nvPr>
            <p:ph idx="1"/>
          </p:nvPr>
        </p:nvSpPr>
        <p:spPr/>
        <p:txBody>
          <a:bodyPr>
            <a:normAutofit/>
          </a:bodyPr>
          <a:lstStyle/>
          <a:p>
            <a:r>
              <a:rPr lang="en-US" b="1" dirty="0"/>
              <a:t>William Clements</a:t>
            </a:r>
          </a:p>
          <a:p>
            <a:r>
              <a:rPr lang="en-US" b="1" dirty="0"/>
              <a:t>Email:</a:t>
            </a:r>
            <a:r>
              <a:rPr lang="en-US" dirty="0"/>
              <a:t> ClementsW@byui.edu</a:t>
            </a:r>
          </a:p>
          <a:p>
            <a:r>
              <a:rPr lang="en-US" b="1" dirty="0"/>
              <a:t>Google Phone: (208) 557-4333 </a:t>
            </a:r>
          </a:p>
          <a:p>
            <a:r>
              <a:rPr lang="en-US" b="1" dirty="0"/>
              <a:t>Office Phone: </a:t>
            </a:r>
            <a:r>
              <a:rPr lang="en-US" dirty="0"/>
              <a:t>208-496-7617</a:t>
            </a:r>
          </a:p>
          <a:p>
            <a:r>
              <a:rPr lang="en-US" b="1" dirty="0"/>
              <a:t>Office Rm: 320 T (Mark Twain with a T – Samuel Clemens)</a:t>
            </a:r>
            <a:endParaRPr lang="en-US" dirty="0"/>
          </a:p>
          <a:p>
            <a:r>
              <a:rPr lang="en-US" b="1" dirty="0"/>
              <a:t>Office hours:</a:t>
            </a:r>
            <a:r>
              <a:rPr lang="en-US" dirty="0"/>
              <a:t> M-F 09:00 AM - 10:00 AM</a:t>
            </a:r>
          </a:p>
        </p:txBody>
      </p:sp>
      <p:pic>
        <p:nvPicPr>
          <p:cNvPr id="7" name="Picture 6"/>
          <p:cNvPicPr>
            <a:picLocks noChangeAspect="1"/>
          </p:cNvPicPr>
          <p:nvPr/>
        </p:nvPicPr>
        <p:blipFill>
          <a:blip r:embed="rId2"/>
          <a:stretch>
            <a:fillRect/>
          </a:stretch>
        </p:blipFill>
        <p:spPr>
          <a:xfrm>
            <a:off x="6135756" y="794"/>
            <a:ext cx="6056243" cy="3400564"/>
          </a:xfrm>
          <a:prstGeom prst="rect">
            <a:avLst/>
          </a:prstGeom>
        </p:spPr>
      </p:pic>
      <p:sp>
        <p:nvSpPr>
          <p:cNvPr id="8" name="Right Arrow 7"/>
          <p:cNvSpPr/>
          <p:nvPr/>
        </p:nvSpPr>
        <p:spPr>
          <a:xfrm rot="13950030">
            <a:off x="7151687" y="3221729"/>
            <a:ext cx="574006" cy="334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1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Down of my work week</a:t>
            </a:r>
          </a:p>
        </p:txBody>
      </p:sp>
      <p:sp>
        <p:nvSpPr>
          <p:cNvPr id="5" name="Content Placeholder 4"/>
          <p:cNvSpPr>
            <a:spLocks noGrp="1"/>
          </p:cNvSpPr>
          <p:nvPr>
            <p:ph sz="half" idx="1"/>
          </p:nvPr>
        </p:nvSpPr>
        <p:spPr/>
        <p:txBody>
          <a:bodyPr>
            <a:normAutofit fontScale="92500" lnSpcReduction="10000"/>
          </a:bodyPr>
          <a:lstStyle/>
          <a:p>
            <a:r>
              <a:rPr lang="en-US" dirty="0"/>
              <a:t>Typical Work Week breakdown (40 hours)</a:t>
            </a:r>
          </a:p>
          <a:p>
            <a:pPr lvl="1"/>
            <a:r>
              <a:rPr lang="en-US" dirty="0"/>
              <a:t>2 </a:t>
            </a:r>
            <a:r>
              <a:rPr lang="en-US" dirty="0" err="1"/>
              <a:t>hr</a:t>
            </a:r>
            <a:r>
              <a:rPr lang="en-US" dirty="0"/>
              <a:t>	4  Scrum Meetings (prep, attendance, action items)</a:t>
            </a:r>
          </a:p>
          <a:p>
            <a:pPr lvl="1"/>
            <a:r>
              <a:rPr lang="en-US" dirty="0"/>
              <a:t>2 </a:t>
            </a:r>
            <a:r>
              <a:rPr lang="en-US" dirty="0" err="1"/>
              <a:t>hr</a:t>
            </a:r>
            <a:r>
              <a:rPr lang="en-US" dirty="0"/>
              <a:t>	Sprint Planning (identified tasks to be done for that week)</a:t>
            </a:r>
          </a:p>
          <a:p>
            <a:pPr lvl="1"/>
            <a:r>
              <a:rPr lang="en-US" dirty="0"/>
              <a:t>2 </a:t>
            </a:r>
            <a:r>
              <a:rPr lang="en-US" dirty="0" err="1"/>
              <a:t>hr</a:t>
            </a:r>
            <a:r>
              <a:rPr lang="en-US" dirty="0"/>
              <a:t>	Sprint Review/Retrospect (present tasks that were completed)</a:t>
            </a:r>
          </a:p>
          <a:p>
            <a:pPr lvl="1"/>
            <a:r>
              <a:rPr lang="en-US" dirty="0"/>
              <a:t>10 </a:t>
            </a:r>
            <a:r>
              <a:rPr lang="en-US" dirty="0" err="1"/>
              <a:t>hrs</a:t>
            </a:r>
            <a:r>
              <a:rPr lang="en-US" dirty="0"/>
              <a:t>	Communication (Email, Conversations, Telephone, </a:t>
            </a:r>
            <a:r>
              <a:rPr lang="en-US" dirty="0" err="1"/>
              <a:t>etc</a:t>
            </a:r>
            <a:r>
              <a:rPr lang="en-US" dirty="0"/>
              <a:t>) [That is looking at it twice a day]</a:t>
            </a:r>
          </a:p>
          <a:p>
            <a:pPr lvl="1"/>
            <a:r>
              <a:rPr lang="en-US" dirty="0"/>
              <a:t>2 </a:t>
            </a:r>
            <a:r>
              <a:rPr lang="en-US" dirty="0" err="1"/>
              <a:t>hr</a:t>
            </a:r>
            <a:r>
              <a:rPr lang="en-US" dirty="0"/>
              <a:t>	Team/Company Staff Meeting/Flow downs</a:t>
            </a:r>
          </a:p>
          <a:p>
            <a:pPr lvl="1"/>
            <a:r>
              <a:rPr lang="en-US" dirty="0"/>
              <a:t>4 </a:t>
            </a:r>
            <a:r>
              <a:rPr lang="en-US" dirty="0" err="1"/>
              <a:t>hrs</a:t>
            </a:r>
            <a:r>
              <a:rPr lang="en-US" dirty="0"/>
              <a:t>	Peer reviews (Reviewing other teammates work)</a:t>
            </a:r>
          </a:p>
          <a:p>
            <a:pPr lvl="1"/>
            <a:endParaRPr lang="en-US" dirty="0"/>
          </a:p>
          <a:p>
            <a:pPr lvl="1"/>
            <a:r>
              <a:rPr lang="en-US" dirty="0"/>
              <a:t>Actual Work time: 18/40 hours</a:t>
            </a:r>
          </a:p>
          <a:p>
            <a:pPr lvl="1"/>
            <a:endParaRPr lang="en-US" dirty="0"/>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2595490543"/>
              </p:ext>
            </p:extLst>
          </p:nvPr>
        </p:nvGraphicFramePr>
        <p:xfrm>
          <a:off x="6035040" y="1846263"/>
          <a:ext cx="6002472" cy="4079240"/>
        </p:xfrm>
        <a:graphic>
          <a:graphicData uri="http://schemas.openxmlformats.org/drawingml/2006/table">
            <a:tbl>
              <a:tblPr firstRow="1" bandRow="1">
                <a:tableStyleId>{5C22544A-7EE6-4342-B048-85BDC9FD1C3A}</a:tableStyleId>
              </a:tblPr>
              <a:tblGrid>
                <a:gridCol w="1000412">
                  <a:extLst>
                    <a:ext uri="{9D8B030D-6E8A-4147-A177-3AD203B41FA5}">
                      <a16:colId xmlns:a16="http://schemas.microsoft.com/office/drawing/2014/main" val="2379812990"/>
                    </a:ext>
                  </a:extLst>
                </a:gridCol>
                <a:gridCol w="1000412">
                  <a:extLst>
                    <a:ext uri="{9D8B030D-6E8A-4147-A177-3AD203B41FA5}">
                      <a16:colId xmlns:a16="http://schemas.microsoft.com/office/drawing/2014/main" val="2050429049"/>
                    </a:ext>
                  </a:extLst>
                </a:gridCol>
                <a:gridCol w="1000412">
                  <a:extLst>
                    <a:ext uri="{9D8B030D-6E8A-4147-A177-3AD203B41FA5}">
                      <a16:colId xmlns:a16="http://schemas.microsoft.com/office/drawing/2014/main" val="1505850380"/>
                    </a:ext>
                  </a:extLst>
                </a:gridCol>
                <a:gridCol w="1000412">
                  <a:extLst>
                    <a:ext uri="{9D8B030D-6E8A-4147-A177-3AD203B41FA5}">
                      <a16:colId xmlns:a16="http://schemas.microsoft.com/office/drawing/2014/main" val="980994982"/>
                    </a:ext>
                  </a:extLst>
                </a:gridCol>
                <a:gridCol w="1000412">
                  <a:extLst>
                    <a:ext uri="{9D8B030D-6E8A-4147-A177-3AD203B41FA5}">
                      <a16:colId xmlns:a16="http://schemas.microsoft.com/office/drawing/2014/main" val="690819258"/>
                    </a:ext>
                  </a:extLst>
                </a:gridCol>
                <a:gridCol w="1000412">
                  <a:extLst>
                    <a:ext uri="{9D8B030D-6E8A-4147-A177-3AD203B41FA5}">
                      <a16:colId xmlns:a16="http://schemas.microsoft.com/office/drawing/2014/main" val="2339555944"/>
                    </a:ext>
                  </a:extLst>
                </a:gridCol>
              </a:tblGrid>
              <a:tr h="370840">
                <a:tc>
                  <a:txBody>
                    <a:bodyPr/>
                    <a:lstStyle/>
                    <a:p>
                      <a:r>
                        <a:rPr lang="en-US" dirty="0"/>
                        <a:t>Time</a:t>
                      </a:r>
                    </a:p>
                  </a:txBody>
                  <a:tcPr/>
                </a:tc>
                <a:tc>
                  <a:txBody>
                    <a:bodyPr/>
                    <a:lstStyle/>
                    <a:p>
                      <a:r>
                        <a:rPr lang="en-US" dirty="0"/>
                        <a:t>Mon</a:t>
                      </a:r>
                    </a:p>
                  </a:txBody>
                  <a:tcPr/>
                </a:tc>
                <a:tc>
                  <a:txBody>
                    <a:bodyPr/>
                    <a:lstStyle/>
                    <a:p>
                      <a:r>
                        <a:rPr lang="en-US" dirty="0"/>
                        <a:t>Tues</a:t>
                      </a:r>
                    </a:p>
                  </a:txBody>
                  <a:tcPr/>
                </a:tc>
                <a:tc>
                  <a:txBody>
                    <a:bodyPr/>
                    <a:lstStyle/>
                    <a:p>
                      <a:r>
                        <a:rPr lang="en-US" dirty="0"/>
                        <a:t>Wed</a:t>
                      </a:r>
                    </a:p>
                  </a:txBody>
                  <a:tcPr/>
                </a:tc>
                <a:tc>
                  <a:txBody>
                    <a:bodyPr/>
                    <a:lstStyle/>
                    <a:p>
                      <a:r>
                        <a:rPr lang="en-US" dirty="0" err="1"/>
                        <a:t>Thur</a:t>
                      </a:r>
                      <a:endParaRPr lang="en-US" dirty="0"/>
                    </a:p>
                  </a:txBody>
                  <a:tcPr/>
                </a:tc>
                <a:tc>
                  <a:txBody>
                    <a:bodyPr/>
                    <a:lstStyle/>
                    <a:p>
                      <a:r>
                        <a:rPr lang="en-US" dirty="0"/>
                        <a:t>Friday</a:t>
                      </a:r>
                    </a:p>
                  </a:txBody>
                  <a:tcPr/>
                </a:tc>
                <a:extLst>
                  <a:ext uri="{0D108BD9-81ED-4DB2-BD59-A6C34878D82A}">
                    <a16:rowId xmlns:a16="http://schemas.microsoft.com/office/drawing/2014/main" val="2911130716"/>
                  </a:ext>
                </a:extLst>
              </a:tr>
              <a:tr h="370840">
                <a:tc>
                  <a:txBody>
                    <a:bodyPr/>
                    <a:lstStyle/>
                    <a:p>
                      <a:r>
                        <a:rPr lang="en-US" dirty="0"/>
                        <a:t>8</a:t>
                      </a:r>
                    </a:p>
                  </a:txBody>
                  <a:tcPr/>
                </a:tc>
                <a:tc>
                  <a:txBody>
                    <a:bodyPr/>
                    <a:lstStyle/>
                    <a:p>
                      <a:r>
                        <a:rPr lang="en-US" dirty="0" err="1"/>
                        <a:t>Comm</a:t>
                      </a:r>
                      <a:endParaRPr lang="en-US" dirty="0"/>
                    </a:p>
                  </a:txBody>
                  <a:tcPr/>
                </a:tc>
                <a:tc>
                  <a:txBody>
                    <a:bodyPr/>
                    <a:lstStyle/>
                    <a:p>
                      <a:r>
                        <a:rPr lang="en-US" dirty="0" err="1"/>
                        <a:t>Comm</a:t>
                      </a:r>
                      <a:endParaRPr lang="en-US" dirty="0"/>
                    </a:p>
                  </a:txBody>
                  <a:tcPr/>
                </a:tc>
                <a:tc>
                  <a:txBody>
                    <a:bodyPr/>
                    <a:lstStyle/>
                    <a:p>
                      <a:r>
                        <a:rPr lang="en-US" dirty="0" err="1"/>
                        <a:t>Comm</a:t>
                      </a:r>
                      <a:endParaRPr lang="en-US" dirty="0"/>
                    </a:p>
                  </a:txBody>
                  <a:tcPr/>
                </a:tc>
                <a:tc>
                  <a:txBody>
                    <a:bodyPr/>
                    <a:lstStyle/>
                    <a:p>
                      <a:r>
                        <a:rPr lang="en-US" dirty="0" err="1"/>
                        <a:t>Comm</a:t>
                      </a:r>
                      <a:endParaRPr lang="en-US" dirty="0"/>
                    </a:p>
                  </a:txBody>
                  <a:tcPr/>
                </a:tc>
                <a:tc>
                  <a:txBody>
                    <a:bodyPr/>
                    <a:lstStyle/>
                    <a:p>
                      <a:r>
                        <a:rPr lang="en-US" dirty="0" err="1"/>
                        <a:t>Comm</a:t>
                      </a:r>
                      <a:endParaRPr lang="en-US" dirty="0"/>
                    </a:p>
                  </a:txBody>
                  <a:tcPr/>
                </a:tc>
                <a:extLst>
                  <a:ext uri="{0D108BD9-81ED-4DB2-BD59-A6C34878D82A}">
                    <a16:rowId xmlns:a16="http://schemas.microsoft.com/office/drawing/2014/main" val="1207407292"/>
                  </a:ext>
                </a:extLst>
              </a:tr>
              <a:tr h="370840">
                <a:tc>
                  <a:txBody>
                    <a:bodyPr/>
                    <a:lstStyle/>
                    <a:p>
                      <a:r>
                        <a:rPr lang="en-US" dirty="0"/>
                        <a:t>9</a:t>
                      </a:r>
                    </a:p>
                  </a:txBody>
                  <a:tcPr/>
                </a:tc>
                <a:tc rowSpan="2">
                  <a:txBody>
                    <a:bodyPr/>
                    <a:lstStyle/>
                    <a:p>
                      <a:r>
                        <a:rPr lang="en-US" dirty="0"/>
                        <a:t>Sprint Planning</a:t>
                      </a:r>
                    </a:p>
                  </a:txBody>
                  <a:tcPr/>
                </a:tc>
                <a:tc>
                  <a:txBody>
                    <a:bodyPr/>
                    <a:lstStyle/>
                    <a:p>
                      <a:r>
                        <a:rPr lang="en-US" dirty="0"/>
                        <a:t>Scrum</a:t>
                      </a:r>
                    </a:p>
                  </a:txBody>
                  <a:tcPr/>
                </a:tc>
                <a:tc>
                  <a:txBody>
                    <a:bodyPr/>
                    <a:lstStyle/>
                    <a:p>
                      <a:r>
                        <a:rPr lang="en-US" dirty="0"/>
                        <a:t>Scrum</a:t>
                      </a:r>
                    </a:p>
                  </a:txBody>
                  <a:tcPr/>
                </a:tc>
                <a:tc>
                  <a:txBody>
                    <a:bodyPr/>
                    <a:lstStyle/>
                    <a:p>
                      <a:r>
                        <a:rPr lang="en-US" dirty="0"/>
                        <a:t>Scrum</a:t>
                      </a:r>
                    </a:p>
                  </a:txBody>
                  <a:tcPr/>
                </a:tc>
                <a:tc>
                  <a:txBody>
                    <a:bodyPr/>
                    <a:lstStyle/>
                    <a:p>
                      <a:r>
                        <a:rPr lang="en-US" dirty="0"/>
                        <a:t>Scrum</a:t>
                      </a:r>
                    </a:p>
                  </a:txBody>
                  <a:tcPr/>
                </a:tc>
                <a:extLst>
                  <a:ext uri="{0D108BD9-81ED-4DB2-BD59-A6C34878D82A}">
                    <a16:rowId xmlns:a16="http://schemas.microsoft.com/office/drawing/2014/main" val="778175112"/>
                  </a:ext>
                </a:extLst>
              </a:tr>
              <a:tr h="370840">
                <a:tc>
                  <a:txBody>
                    <a:bodyPr/>
                    <a:lstStyle/>
                    <a:p>
                      <a:r>
                        <a:rPr lang="en-US" dirty="0"/>
                        <a:t>10</a:t>
                      </a:r>
                    </a:p>
                  </a:txBody>
                  <a:tcPr/>
                </a:tc>
                <a:tc vMerge="1">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81387458"/>
                  </a:ext>
                </a:extLst>
              </a:tr>
              <a:tr h="370840">
                <a:tc>
                  <a:txBody>
                    <a:bodyPr/>
                    <a:lstStyle/>
                    <a:p>
                      <a:r>
                        <a:rPr lang="en-US" dirty="0"/>
                        <a:t>11</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49953629"/>
                  </a:ext>
                </a:extLst>
              </a:tr>
              <a:tr h="370840">
                <a:tc>
                  <a:txBody>
                    <a:bodyPr/>
                    <a:lstStyle/>
                    <a:p>
                      <a:r>
                        <a:rPr lang="en-US" dirty="0"/>
                        <a:t>12</a:t>
                      </a:r>
                    </a:p>
                  </a:txBody>
                  <a:tcPr/>
                </a:tc>
                <a:tc>
                  <a:txBody>
                    <a:bodyPr/>
                    <a:lstStyle/>
                    <a:p>
                      <a:r>
                        <a:rPr lang="en-US" dirty="0"/>
                        <a:t>Lunch</a:t>
                      </a:r>
                    </a:p>
                  </a:txBody>
                  <a:tcPr/>
                </a:tc>
                <a:tc>
                  <a:txBody>
                    <a:bodyPr/>
                    <a:lstStyle/>
                    <a:p>
                      <a:r>
                        <a:rPr lang="en-US" dirty="0"/>
                        <a:t>Lunch</a:t>
                      </a:r>
                    </a:p>
                  </a:txBody>
                  <a:tcPr/>
                </a:tc>
                <a:tc>
                  <a:txBody>
                    <a:bodyPr/>
                    <a:lstStyle/>
                    <a:p>
                      <a:r>
                        <a:rPr lang="en-US" dirty="0"/>
                        <a:t>Lunch</a:t>
                      </a:r>
                    </a:p>
                  </a:txBody>
                  <a:tcPr/>
                </a:tc>
                <a:tc>
                  <a:txBody>
                    <a:bodyPr/>
                    <a:lstStyle/>
                    <a:p>
                      <a:r>
                        <a:rPr lang="en-US" dirty="0"/>
                        <a:t>Lunch</a:t>
                      </a:r>
                    </a:p>
                  </a:txBody>
                  <a:tcPr/>
                </a:tc>
                <a:tc>
                  <a:txBody>
                    <a:bodyPr/>
                    <a:lstStyle/>
                    <a:p>
                      <a:r>
                        <a:rPr lang="en-US" dirty="0"/>
                        <a:t>Lunch</a:t>
                      </a:r>
                    </a:p>
                  </a:txBody>
                  <a:tcPr/>
                </a:tc>
                <a:extLst>
                  <a:ext uri="{0D108BD9-81ED-4DB2-BD59-A6C34878D82A}">
                    <a16:rowId xmlns:a16="http://schemas.microsoft.com/office/drawing/2014/main" val="1516652823"/>
                  </a:ext>
                </a:extLst>
              </a:tr>
              <a:tr h="370840">
                <a:tc>
                  <a:txBody>
                    <a:bodyPr/>
                    <a:lstStyle/>
                    <a:p>
                      <a:r>
                        <a:rPr lang="en-US" dirty="0"/>
                        <a:t>1</a:t>
                      </a:r>
                    </a:p>
                  </a:txBody>
                  <a:tcPr/>
                </a:tc>
                <a:tc>
                  <a:txBody>
                    <a:bodyPr/>
                    <a:lstStyle/>
                    <a:p>
                      <a:r>
                        <a:rPr lang="en-US" dirty="0" err="1"/>
                        <a:t>Comm</a:t>
                      </a:r>
                      <a:endParaRPr lang="en-US" dirty="0"/>
                    </a:p>
                  </a:txBody>
                  <a:tcPr/>
                </a:tc>
                <a:tc>
                  <a:txBody>
                    <a:bodyPr/>
                    <a:lstStyle/>
                    <a:p>
                      <a:r>
                        <a:rPr lang="en-US" dirty="0" err="1"/>
                        <a:t>Comm</a:t>
                      </a:r>
                      <a:endParaRPr lang="en-US" dirty="0"/>
                    </a:p>
                  </a:txBody>
                  <a:tcPr/>
                </a:tc>
                <a:tc>
                  <a:txBody>
                    <a:bodyPr/>
                    <a:lstStyle/>
                    <a:p>
                      <a:r>
                        <a:rPr lang="en-US" dirty="0" err="1"/>
                        <a:t>Comm</a:t>
                      </a:r>
                      <a:endParaRPr lang="en-US" dirty="0"/>
                    </a:p>
                  </a:txBody>
                  <a:tcPr/>
                </a:tc>
                <a:tc>
                  <a:txBody>
                    <a:bodyPr/>
                    <a:lstStyle/>
                    <a:p>
                      <a:r>
                        <a:rPr lang="en-US" dirty="0" err="1"/>
                        <a:t>Comm</a:t>
                      </a:r>
                      <a:endParaRPr lang="en-US" dirty="0"/>
                    </a:p>
                  </a:txBody>
                  <a:tcPr/>
                </a:tc>
                <a:tc>
                  <a:txBody>
                    <a:bodyPr/>
                    <a:lstStyle/>
                    <a:p>
                      <a:r>
                        <a:rPr lang="en-US" dirty="0" err="1"/>
                        <a:t>Comm</a:t>
                      </a:r>
                      <a:endParaRPr lang="en-US" dirty="0"/>
                    </a:p>
                  </a:txBody>
                  <a:tcPr/>
                </a:tc>
                <a:extLst>
                  <a:ext uri="{0D108BD9-81ED-4DB2-BD59-A6C34878D82A}">
                    <a16:rowId xmlns:a16="http://schemas.microsoft.com/office/drawing/2014/main" val="2227104471"/>
                  </a:ext>
                </a:extLst>
              </a:tr>
              <a:tr h="370840">
                <a:tc>
                  <a:txBody>
                    <a:bodyPr/>
                    <a:lstStyle/>
                    <a:p>
                      <a:r>
                        <a:rPr lang="en-US" dirty="0"/>
                        <a:t>2</a:t>
                      </a:r>
                    </a:p>
                  </a:txBody>
                  <a:tcPr/>
                </a:tc>
                <a:tc>
                  <a:txBody>
                    <a:bodyPr/>
                    <a:lstStyle/>
                    <a:p>
                      <a:endParaRPr lang="en-US" dirty="0"/>
                    </a:p>
                  </a:txBody>
                  <a:tcPr/>
                </a:tc>
                <a:tc>
                  <a:txBody>
                    <a:bodyPr/>
                    <a:lstStyle/>
                    <a:p>
                      <a:endParaRPr lang="en-US" dirty="0"/>
                    </a:p>
                  </a:txBody>
                  <a:tcPr/>
                </a:tc>
                <a:tc>
                  <a:txBody>
                    <a:bodyPr/>
                    <a:lstStyle/>
                    <a:p>
                      <a:endParaRPr lang="en-US" dirty="0"/>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Meeting</a:t>
                      </a:r>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Review</a:t>
                      </a:r>
                      <a:r>
                        <a:rPr lang="en-US" baseline="0" dirty="0"/>
                        <a:t> &amp; Retro</a:t>
                      </a:r>
                      <a:endParaRPr lang="en-US" dirty="0"/>
                    </a:p>
                  </a:txBody>
                  <a:tcPr/>
                </a:tc>
                <a:extLst>
                  <a:ext uri="{0D108BD9-81ED-4DB2-BD59-A6C34878D82A}">
                    <a16:rowId xmlns:a16="http://schemas.microsoft.com/office/drawing/2014/main" val="1817984185"/>
                  </a:ext>
                </a:extLst>
              </a:tr>
              <a:tr h="370840">
                <a:tc>
                  <a:txBody>
                    <a:bodyPr/>
                    <a:lstStyle/>
                    <a:p>
                      <a:r>
                        <a:rPr lang="en-US" dirty="0"/>
                        <a:t>3</a:t>
                      </a:r>
                    </a:p>
                  </a:txBody>
                  <a:tcPr/>
                </a:tc>
                <a:tc>
                  <a:txBody>
                    <a:bodyPr/>
                    <a:lstStyle/>
                    <a:p>
                      <a:endParaRPr lang="en-US" dirty="0"/>
                    </a:p>
                  </a:txBody>
                  <a:tcPr/>
                </a:tc>
                <a:tc>
                  <a:txBody>
                    <a:bodyPr/>
                    <a:lstStyle/>
                    <a:p>
                      <a:endParaRPr lang="en-US" dirty="0"/>
                    </a:p>
                  </a:txBody>
                  <a:tcPr/>
                </a:tc>
                <a:tc>
                  <a:txBody>
                    <a:bodyPr/>
                    <a:lstStyle/>
                    <a:p>
                      <a:endParaRPr lang="en-US" dirty="0"/>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73727300"/>
                  </a:ext>
                </a:extLst>
              </a:tr>
              <a:tr h="370840">
                <a:tc>
                  <a:txBody>
                    <a:bodyPr/>
                    <a:lstStyle/>
                    <a:p>
                      <a:r>
                        <a:rPr lang="en-US" dirty="0"/>
                        <a:t>4</a:t>
                      </a:r>
                    </a:p>
                  </a:txBody>
                  <a:tcPr/>
                </a:tc>
                <a:tc>
                  <a:txBody>
                    <a:bodyPr/>
                    <a:lstStyle/>
                    <a:p>
                      <a:endParaRPr lang="en-US" dirty="0"/>
                    </a:p>
                  </a:txBody>
                  <a:tcPr/>
                </a:tc>
                <a:tc>
                  <a:txBody>
                    <a:bodyPr/>
                    <a:lstStyle/>
                    <a:p>
                      <a:r>
                        <a:rPr lang="en-US" dirty="0"/>
                        <a:t>Reviews</a:t>
                      </a:r>
                    </a:p>
                  </a:txBody>
                  <a:tcPr/>
                </a:tc>
                <a:tc>
                  <a:txBody>
                    <a:bodyPr/>
                    <a:lstStyle/>
                    <a:p>
                      <a:endParaRPr lang="en-US" dirty="0"/>
                    </a:p>
                  </a:txBody>
                  <a:tcPr/>
                </a:tc>
                <a:tc>
                  <a:txBody>
                    <a:bodyPr/>
                    <a:lstStyle/>
                    <a:p>
                      <a:r>
                        <a:rPr lang="en-US" dirty="0"/>
                        <a:t>Reviews</a:t>
                      </a:r>
                    </a:p>
                  </a:txBody>
                  <a:tcPr/>
                </a:tc>
                <a:tc>
                  <a:txBody>
                    <a:bodyPr/>
                    <a:lstStyle/>
                    <a:p>
                      <a:endParaRPr lang="en-US" dirty="0"/>
                    </a:p>
                  </a:txBody>
                  <a:tcPr/>
                </a:tc>
                <a:extLst>
                  <a:ext uri="{0D108BD9-81ED-4DB2-BD59-A6C34878D82A}">
                    <a16:rowId xmlns:a16="http://schemas.microsoft.com/office/drawing/2014/main" val="1752928149"/>
                  </a:ext>
                </a:extLst>
              </a:tr>
              <a:tr h="370840">
                <a:tc>
                  <a:txBody>
                    <a:bodyPr/>
                    <a:lstStyle/>
                    <a:p>
                      <a:r>
                        <a:rPr lang="en-US" dirty="0"/>
                        <a:t>5</a:t>
                      </a:r>
                    </a:p>
                  </a:txBody>
                  <a:tcPr/>
                </a:tc>
                <a:tc>
                  <a:txBody>
                    <a:bodyPr/>
                    <a:lstStyle/>
                    <a:p>
                      <a:endParaRPr lang="en-US" dirty="0"/>
                    </a:p>
                  </a:txBody>
                  <a:tcPr/>
                </a:tc>
                <a:tc>
                  <a:txBody>
                    <a:bodyPr/>
                    <a:lstStyle/>
                    <a:p>
                      <a:r>
                        <a:rPr lang="en-US" dirty="0"/>
                        <a:t>Reviews</a:t>
                      </a:r>
                    </a:p>
                  </a:txBody>
                  <a:tcPr/>
                </a:tc>
                <a:tc>
                  <a:txBody>
                    <a:bodyPr/>
                    <a:lstStyle/>
                    <a:p>
                      <a:endParaRPr lang="en-US" dirty="0"/>
                    </a:p>
                  </a:txBody>
                  <a:tcPr/>
                </a:tc>
                <a:tc>
                  <a:txBody>
                    <a:bodyPr/>
                    <a:lstStyle/>
                    <a:p>
                      <a:r>
                        <a:rPr lang="en-US" dirty="0"/>
                        <a:t>Reviews</a:t>
                      </a:r>
                    </a:p>
                  </a:txBody>
                  <a:tcPr/>
                </a:tc>
                <a:tc>
                  <a:txBody>
                    <a:bodyPr/>
                    <a:lstStyle/>
                    <a:p>
                      <a:endParaRPr lang="en-US" dirty="0"/>
                    </a:p>
                  </a:txBody>
                  <a:tcPr/>
                </a:tc>
                <a:extLst>
                  <a:ext uri="{0D108BD9-81ED-4DB2-BD59-A6C34878D82A}">
                    <a16:rowId xmlns:a16="http://schemas.microsoft.com/office/drawing/2014/main" val="3929208099"/>
                  </a:ext>
                </a:extLst>
              </a:tr>
            </a:tbl>
          </a:graphicData>
        </a:graphic>
      </p:graphicFrame>
    </p:spTree>
    <p:extLst>
      <p:ext uri="{BB962C8B-B14F-4D97-AF65-F5344CB8AC3E}">
        <p14:creationId xmlns:p14="http://schemas.microsoft.com/office/powerpoint/2010/main" val="341335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Tomorrow: Project Selection Overview </a:t>
            </a:r>
          </a:p>
          <a:p>
            <a:r>
              <a:rPr lang="en-US" dirty="0"/>
              <a:t>Wednesday: Team Selection </a:t>
            </a:r>
          </a:p>
          <a:p>
            <a:r>
              <a:rPr lang="en-US" dirty="0"/>
              <a:t>Thursday: Next Week Presentation Topic Selection</a:t>
            </a:r>
          </a:p>
          <a:p>
            <a:r>
              <a:rPr lang="en-US" dirty="0"/>
              <a:t>Friday: Work Day. </a:t>
            </a:r>
          </a:p>
          <a:p>
            <a:r>
              <a:rPr lang="en-US" dirty="0"/>
              <a:t>Due This Week</a:t>
            </a:r>
          </a:p>
          <a:p>
            <a:pPr lvl="1"/>
            <a:r>
              <a:rPr lang="en-US" dirty="0"/>
              <a:t>Reading</a:t>
            </a:r>
          </a:p>
          <a:p>
            <a:pPr lvl="1"/>
            <a:r>
              <a:rPr lang="en-US" dirty="0"/>
              <a:t>Ice Breaker</a:t>
            </a:r>
          </a:p>
          <a:p>
            <a:pPr lvl="1"/>
            <a:endParaRPr lang="en-US" dirty="0"/>
          </a:p>
        </p:txBody>
      </p:sp>
    </p:spTree>
    <p:extLst>
      <p:ext uri="{BB962C8B-B14F-4D97-AF65-F5344CB8AC3E}">
        <p14:creationId xmlns:p14="http://schemas.microsoft.com/office/powerpoint/2010/main" val="110924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39688"/>
            <a:ext cx="4286250" cy="6897688"/>
          </a:xfrm>
          <a:prstGeom prst="rect">
            <a:avLst/>
          </a:prstGeom>
        </p:spPr>
      </p:pic>
    </p:spTree>
    <p:extLst>
      <p:ext uri="{BB962C8B-B14F-4D97-AF65-F5344CB8AC3E}">
        <p14:creationId xmlns:p14="http://schemas.microsoft.com/office/powerpoint/2010/main" val="2246039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25600278"/>
              </p:ext>
            </p:extLst>
          </p:nvPr>
        </p:nvGraphicFramePr>
        <p:xfrm>
          <a:off x="1" y="0"/>
          <a:ext cx="12192002" cy="6705600"/>
        </p:xfrm>
        <a:graphic>
          <a:graphicData uri="http://schemas.openxmlformats.org/drawingml/2006/table">
            <a:tbl>
              <a:tblPr firstRow="1" firstCol="1" lastRow="1" lastCol="1" bandRow="1" bandCol="1">
                <a:tableStyleId>{2D5ABB26-0587-4C30-8999-92F81FD0307C}</a:tableStyleId>
              </a:tblPr>
              <a:tblGrid>
                <a:gridCol w="2557462">
                  <a:extLst>
                    <a:ext uri="{9D8B030D-6E8A-4147-A177-3AD203B41FA5}">
                      <a16:colId xmlns:a16="http://schemas.microsoft.com/office/drawing/2014/main" val="3153396130"/>
                    </a:ext>
                  </a:extLst>
                </a:gridCol>
                <a:gridCol w="6172201">
                  <a:extLst>
                    <a:ext uri="{9D8B030D-6E8A-4147-A177-3AD203B41FA5}">
                      <a16:colId xmlns:a16="http://schemas.microsoft.com/office/drawing/2014/main" val="592758725"/>
                    </a:ext>
                  </a:extLst>
                </a:gridCol>
                <a:gridCol w="1214437">
                  <a:extLst>
                    <a:ext uri="{9D8B030D-6E8A-4147-A177-3AD203B41FA5}">
                      <a16:colId xmlns:a16="http://schemas.microsoft.com/office/drawing/2014/main" val="3156087454"/>
                    </a:ext>
                  </a:extLst>
                </a:gridCol>
                <a:gridCol w="1071563">
                  <a:extLst>
                    <a:ext uri="{9D8B030D-6E8A-4147-A177-3AD203B41FA5}">
                      <a16:colId xmlns:a16="http://schemas.microsoft.com/office/drawing/2014/main" val="748672873"/>
                    </a:ext>
                  </a:extLst>
                </a:gridCol>
                <a:gridCol w="1176339">
                  <a:extLst>
                    <a:ext uri="{9D8B030D-6E8A-4147-A177-3AD203B41FA5}">
                      <a16:colId xmlns:a16="http://schemas.microsoft.com/office/drawing/2014/main" val="1926398047"/>
                    </a:ext>
                  </a:extLst>
                </a:gridCol>
              </a:tblGrid>
              <a:tr h="0">
                <a:tc>
                  <a:txBody>
                    <a:bodyPr/>
                    <a:lstStyle/>
                    <a:p>
                      <a:pPr marL="0" marR="0" algn="ctr">
                        <a:spcBef>
                          <a:spcPts val="0"/>
                        </a:spcBef>
                        <a:spcAft>
                          <a:spcPts val="0"/>
                        </a:spcAft>
                      </a:pPr>
                      <a:r>
                        <a:rPr lang="en-US" sz="2000" cap="all" dirty="0">
                          <a:solidFill>
                            <a:schemeClr val="bg1"/>
                          </a:solidFill>
                          <a:effectLst/>
                        </a:rPr>
                        <a:t> </a:t>
                      </a:r>
                      <a:endParaRPr lang="en-US" sz="2000" dirty="0">
                        <a:solidFill>
                          <a:schemeClr val="bg1"/>
                        </a:solidFill>
                        <a:effectLst/>
                      </a:endParaRPr>
                    </a:p>
                    <a:p>
                      <a:pPr marL="0" marR="0" algn="ctr">
                        <a:spcBef>
                          <a:spcPts val="0"/>
                        </a:spcBef>
                        <a:spcAft>
                          <a:spcPts val="0"/>
                        </a:spcAft>
                      </a:pPr>
                      <a:r>
                        <a:rPr lang="en-US" sz="2000" cap="all" dirty="0">
                          <a:solidFill>
                            <a:schemeClr val="bg1"/>
                          </a:solidFill>
                          <a:effectLst/>
                        </a:rPr>
                        <a:t>Item</a:t>
                      </a:r>
                      <a:endParaRPr lang="en-US" sz="2000" dirty="0">
                        <a:solidFill>
                          <a:schemeClr val="bg1"/>
                        </a:solidFill>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marL="0" marR="0" algn="ctr">
                        <a:spcBef>
                          <a:spcPts val="0"/>
                        </a:spcBef>
                        <a:spcAft>
                          <a:spcPts val="0"/>
                        </a:spcAft>
                      </a:pPr>
                      <a:r>
                        <a:rPr lang="en-US" sz="2000" cap="all" dirty="0">
                          <a:solidFill>
                            <a:schemeClr val="bg1"/>
                          </a:solidFill>
                          <a:effectLst/>
                        </a:rPr>
                        <a:t> </a:t>
                      </a:r>
                      <a:endParaRPr lang="en-US" sz="2000" dirty="0">
                        <a:solidFill>
                          <a:schemeClr val="bg1"/>
                        </a:solidFill>
                        <a:effectLst/>
                      </a:endParaRPr>
                    </a:p>
                    <a:p>
                      <a:pPr marL="0" marR="0" algn="ctr">
                        <a:spcBef>
                          <a:spcPts val="0"/>
                        </a:spcBef>
                        <a:spcAft>
                          <a:spcPts val="0"/>
                        </a:spcAft>
                      </a:pPr>
                      <a:r>
                        <a:rPr lang="en-US" sz="2000" cap="all" dirty="0">
                          <a:solidFill>
                            <a:schemeClr val="bg1"/>
                          </a:solidFill>
                          <a:effectLst/>
                        </a:rPr>
                        <a:t>NASA Reasoning</a:t>
                      </a:r>
                      <a:endParaRPr lang="en-US" sz="2000" dirty="0">
                        <a:solidFill>
                          <a:schemeClr val="bg1"/>
                        </a:solidFill>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marL="0" marR="0" algn="ctr">
                        <a:spcBef>
                          <a:spcPts val="0"/>
                        </a:spcBef>
                        <a:spcAft>
                          <a:spcPts val="0"/>
                        </a:spcAft>
                      </a:pPr>
                      <a:r>
                        <a:rPr lang="en-US" sz="2000" cap="all">
                          <a:solidFill>
                            <a:schemeClr val="bg1"/>
                          </a:solidFill>
                          <a:effectLst/>
                        </a:rPr>
                        <a:t>NASA</a:t>
                      </a:r>
                      <a:endParaRPr lang="en-US" sz="2000">
                        <a:solidFill>
                          <a:schemeClr val="bg1"/>
                        </a:solidFill>
                        <a:effectLst/>
                      </a:endParaRPr>
                    </a:p>
                    <a:p>
                      <a:pPr marL="0" marR="0" algn="ctr">
                        <a:spcBef>
                          <a:spcPts val="0"/>
                        </a:spcBef>
                        <a:spcAft>
                          <a:spcPts val="0"/>
                        </a:spcAft>
                      </a:pPr>
                      <a:r>
                        <a:rPr lang="en-US" sz="2000" cap="all">
                          <a:solidFill>
                            <a:schemeClr val="bg1"/>
                          </a:solidFill>
                          <a:effectLst/>
                        </a:rPr>
                        <a:t>Rank</a:t>
                      </a:r>
                      <a:endParaRPr lang="en-US" sz="2000">
                        <a:solidFill>
                          <a:schemeClr val="bg1"/>
                        </a:solidFill>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marL="0" marR="0" algn="ctr">
                        <a:spcBef>
                          <a:spcPts val="0"/>
                        </a:spcBef>
                        <a:spcAft>
                          <a:spcPts val="0"/>
                        </a:spcAft>
                      </a:pPr>
                      <a:r>
                        <a:rPr lang="en-US" sz="2000" cap="all">
                          <a:solidFill>
                            <a:schemeClr val="bg1"/>
                          </a:solidFill>
                          <a:effectLst/>
                        </a:rPr>
                        <a:t>Your Rank</a:t>
                      </a:r>
                      <a:endParaRPr lang="en-US" sz="2000">
                        <a:solidFill>
                          <a:schemeClr val="bg1"/>
                        </a:solidFill>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marL="0" marR="0" algn="ctr">
                        <a:spcBef>
                          <a:spcPts val="0"/>
                        </a:spcBef>
                        <a:spcAft>
                          <a:spcPts val="0"/>
                        </a:spcAft>
                      </a:pPr>
                      <a:r>
                        <a:rPr lang="en-US" sz="2000" cap="all">
                          <a:solidFill>
                            <a:schemeClr val="bg1"/>
                          </a:solidFill>
                          <a:effectLst/>
                        </a:rPr>
                        <a:t>Error Points</a:t>
                      </a:r>
                      <a:endParaRPr lang="en-US" sz="2000">
                        <a:solidFill>
                          <a:schemeClr val="bg1"/>
                        </a:solidFill>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532415214"/>
                  </a:ext>
                </a:extLst>
              </a:tr>
              <a:tr h="262890">
                <a:tc>
                  <a:txBody>
                    <a:bodyPr/>
                    <a:lstStyle/>
                    <a:p>
                      <a:pPr marL="0" marR="0">
                        <a:spcBef>
                          <a:spcPts val="0"/>
                        </a:spcBef>
                        <a:spcAft>
                          <a:spcPts val="0"/>
                        </a:spcAft>
                      </a:pPr>
                      <a:r>
                        <a:rPr lang="en-US" sz="2000" dirty="0">
                          <a:solidFill>
                            <a:schemeClr val="tx1"/>
                          </a:solidFill>
                          <a:effectLst/>
                        </a:rPr>
                        <a:t> Box of Matches</a:t>
                      </a:r>
                      <a:endParaRPr lang="en-US" sz="2000" dirty="0">
                        <a:solidFill>
                          <a:schemeClr val="tx1"/>
                        </a:solidFill>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solidFill>
                            <a:schemeClr val="tx1"/>
                          </a:solidFill>
                          <a:effectLst/>
                        </a:rPr>
                        <a:t>No oxygen on the moon: worthless</a:t>
                      </a:r>
                      <a:endParaRPr lang="en-US" sz="2000" dirty="0">
                        <a:solidFill>
                          <a:schemeClr val="tx1"/>
                        </a:solidFill>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lgn="ctr">
                        <a:spcBef>
                          <a:spcPts val="0"/>
                        </a:spcBef>
                        <a:spcAft>
                          <a:spcPts val="0"/>
                        </a:spcAft>
                      </a:pPr>
                      <a:r>
                        <a:rPr lang="en-US" sz="2000" dirty="0">
                          <a:solidFill>
                            <a:schemeClr val="tx1"/>
                          </a:solidFill>
                          <a:effectLst/>
                        </a:rPr>
                        <a:t>15</a:t>
                      </a:r>
                      <a:endParaRPr lang="en-US" sz="2000" dirty="0">
                        <a:solidFill>
                          <a:schemeClr val="tx1"/>
                        </a:solidFill>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solidFill>
                            <a:schemeClr val="tx1"/>
                          </a:solidFill>
                          <a:effectLst/>
                        </a:rPr>
                        <a:t> </a:t>
                      </a:r>
                      <a:endParaRPr lang="en-US" sz="2000" dirty="0">
                        <a:solidFill>
                          <a:schemeClr val="tx1"/>
                        </a:solidFill>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solidFill>
                            <a:schemeClr val="tx1"/>
                          </a:solidFill>
                          <a:effectLst/>
                        </a:rPr>
                        <a:t> </a:t>
                      </a:r>
                      <a:endParaRPr lang="en-US" sz="2000" dirty="0">
                        <a:solidFill>
                          <a:schemeClr val="tx1"/>
                        </a:solidFill>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241845428"/>
                  </a:ext>
                </a:extLst>
              </a:tr>
              <a:tr h="0">
                <a:tc>
                  <a:txBody>
                    <a:bodyPr/>
                    <a:lstStyle/>
                    <a:p>
                      <a:pPr marL="0" marR="0">
                        <a:spcBef>
                          <a:spcPts val="0"/>
                        </a:spcBef>
                        <a:spcAft>
                          <a:spcPts val="0"/>
                        </a:spcAft>
                      </a:pPr>
                      <a:r>
                        <a:rPr lang="en-US" sz="2000" dirty="0">
                          <a:effectLst/>
                        </a:rPr>
                        <a:t> Food Concentrate</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Efficient means of energy</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lgn="ctr">
                        <a:spcBef>
                          <a:spcPts val="0"/>
                        </a:spcBef>
                        <a:spcAft>
                          <a:spcPts val="0"/>
                        </a:spcAft>
                      </a:pPr>
                      <a:r>
                        <a:rPr lang="en-US" sz="2000" dirty="0">
                          <a:effectLst/>
                        </a:rPr>
                        <a:t> 4</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a:effectLst/>
                        </a:rPr>
                        <a:t> </a:t>
                      </a:r>
                      <a:endParaRPr lang="en-US" sz="200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525740532"/>
                  </a:ext>
                </a:extLst>
              </a:tr>
              <a:tr h="0">
                <a:tc>
                  <a:txBody>
                    <a:bodyPr/>
                    <a:lstStyle/>
                    <a:p>
                      <a:pPr marL="0" marR="0">
                        <a:spcBef>
                          <a:spcPts val="0"/>
                        </a:spcBef>
                        <a:spcAft>
                          <a:spcPts val="0"/>
                        </a:spcAft>
                      </a:pPr>
                      <a:r>
                        <a:rPr lang="en-US" sz="2000" dirty="0">
                          <a:effectLst/>
                        </a:rPr>
                        <a:t> 50ft Nylon rope</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Useful in scaling cliffs, tying injured together, etc.</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lgn="ctr">
                        <a:spcBef>
                          <a:spcPts val="0"/>
                        </a:spcBef>
                        <a:spcAft>
                          <a:spcPts val="0"/>
                        </a:spcAft>
                      </a:pPr>
                      <a:r>
                        <a:rPr lang="en-US" sz="2000" dirty="0">
                          <a:effectLst/>
                        </a:rPr>
                        <a:t>6</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a:effectLst/>
                        </a:rPr>
                        <a:t> </a:t>
                      </a:r>
                      <a:endParaRPr lang="en-US" sz="200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695426240"/>
                  </a:ext>
                </a:extLst>
              </a:tr>
              <a:tr h="0">
                <a:tc>
                  <a:txBody>
                    <a:bodyPr/>
                    <a:lstStyle/>
                    <a:p>
                      <a:pPr marL="0" marR="0">
                        <a:spcBef>
                          <a:spcPts val="0"/>
                        </a:spcBef>
                        <a:spcAft>
                          <a:spcPts val="0"/>
                        </a:spcAft>
                      </a:pPr>
                      <a:r>
                        <a:rPr lang="en-US" sz="2000" dirty="0">
                          <a:effectLst/>
                        </a:rPr>
                        <a:t> Parachute silk</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Sun protection</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lgn="ctr">
                        <a:spcBef>
                          <a:spcPts val="0"/>
                        </a:spcBef>
                        <a:spcAft>
                          <a:spcPts val="0"/>
                        </a:spcAft>
                      </a:pPr>
                      <a:r>
                        <a:rPr lang="en-US" sz="2000" dirty="0">
                          <a:effectLst/>
                        </a:rPr>
                        <a:t>8</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734599786"/>
                  </a:ext>
                </a:extLst>
              </a:tr>
              <a:tr h="0">
                <a:tc>
                  <a:txBody>
                    <a:bodyPr/>
                    <a:lstStyle/>
                    <a:p>
                      <a:pPr marL="0" marR="0">
                        <a:spcBef>
                          <a:spcPts val="0"/>
                        </a:spcBef>
                        <a:spcAft>
                          <a:spcPts val="0"/>
                        </a:spcAft>
                      </a:pPr>
                      <a:r>
                        <a:rPr lang="en-US" sz="2000" dirty="0">
                          <a:effectLst/>
                        </a:rPr>
                        <a:t> Solar Powered heating unit</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Not needed unless on dark side of the moon</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lgn="ctr">
                        <a:spcBef>
                          <a:spcPts val="0"/>
                        </a:spcBef>
                        <a:spcAft>
                          <a:spcPts val="0"/>
                        </a:spcAft>
                        <a:tabLst>
                          <a:tab pos="133985" algn="l"/>
                          <a:tab pos="227965" algn="ctr"/>
                        </a:tabLst>
                      </a:pPr>
                      <a:r>
                        <a:rPr lang="en-US" sz="2000" dirty="0">
                          <a:effectLst/>
                        </a:rPr>
                        <a:t>13</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a:effectLst/>
                        </a:rPr>
                        <a:t> </a:t>
                      </a:r>
                      <a:endParaRPr lang="en-US" sz="200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999531640"/>
                  </a:ext>
                </a:extLst>
              </a:tr>
              <a:tr h="0">
                <a:tc>
                  <a:txBody>
                    <a:bodyPr/>
                    <a:lstStyle/>
                    <a:p>
                      <a:pPr marL="0" marR="0">
                        <a:spcBef>
                          <a:spcPts val="0"/>
                        </a:spcBef>
                        <a:spcAft>
                          <a:spcPts val="0"/>
                        </a:spcAft>
                      </a:pPr>
                      <a:r>
                        <a:rPr lang="en-US" sz="2000" dirty="0">
                          <a:effectLst/>
                        </a:rPr>
                        <a:t> 2 45Cal Pistols</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Possible means of propulsion</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lgn="ctr">
                        <a:spcBef>
                          <a:spcPts val="0"/>
                        </a:spcBef>
                        <a:spcAft>
                          <a:spcPts val="0"/>
                        </a:spcAft>
                      </a:pPr>
                      <a:r>
                        <a:rPr lang="en-US" sz="2000" dirty="0">
                          <a:effectLst/>
                        </a:rPr>
                        <a:t> 11</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a:effectLst/>
                        </a:rPr>
                        <a:t> </a:t>
                      </a:r>
                      <a:endParaRPr lang="en-US" sz="200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77916508"/>
                  </a:ext>
                </a:extLst>
              </a:tr>
              <a:tr h="0">
                <a:tc>
                  <a:txBody>
                    <a:bodyPr/>
                    <a:lstStyle/>
                    <a:p>
                      <a:pPr marL="0" marR="0">
                        <a:spcBef>
                          <a:spcPts val="0"/>
                        </a:spcBef>
                        <a:spcAft>
                          <a:spcPts val="0"/>
                        </a:spcAft>
                      </a:pPr>
                      <a:r>
                        <a:rPr lang="en-US" sz="2000" dirty="0">
                          <a:effectLst/>
                        </a:rPr>
                        <a:t> One case of dehydrated milk</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Bulkier duplication of food concentrate</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lgn="ctr">
                        <a:spcBef>
                          <a:spcPts val="0"/>
                        </a:spcBef>
                        <a:spcAft>
                          <a:spcPts val="0"/>
                        </a:spcAft>
                      </a:pPr>
                      <a:r>
                        <a:rPr lang="en-US" sz="2000" dirty="0">
                          <a:effectLst/>
                        </a:rPr>
                        <a:t>12</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510611695"/>
                  </a:ext>
                </a:extLst>
              </a:tr>
              <a:tr h="0">
                <a:tc>
                  <a:txBody>
                    <a:bodyPr/>
                    <a:lstStyle/>
                    <a:p>
                      <a:pPr marL="0" marR="0">
                        <a:spcBef>
                          <a:spcPts val="0"/>
                        </a:spcBef>
                        <a:spcAft>
                          <a:spcPts val="0"/>
                        </a:spcAft>
                      </a:pPr>
                      <a:r>
                        <a:rPr lang="en-US" sz="2000" dirty="0">
                          <a:effectLst/>
                        </a:rPr>
                        <a:t> Two 100lb oxygen tanks</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Most pressing survival need</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lgn="ctr">
                        <a:spcBef>
                          <a:spcPts val="0"/>
                        </a:spcBef>
                        <a:spcAft>
                          <a:spcPts val="0"/>
                        </a:spcAft>
                      </a:pPr>
                      <a:r>
                        <a:rPr lang="en-US" sz="2000" dirty="0">
                          <a:effectLst/>
                        </a:rPr>
                        <a:t>1</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09500873"/>
                  </a:ext>
                </a:extLst>
              </a:tr>
              <a:tr h="0">
                <a:tc>
                  <a:txBody>
                    <a:bodyPr/>
                    <a:lstStyle/>
                    <a:p>
                      <a:pPr marL="0" marR="0">
                        <a:spcBef>
                          <a:spcPts val="0"/>
                        </a:spcBef>
                        <a:spcAft>
                          <a:spcPts val="0"/>
                        </a:spcAft>
                      </a:pPr>
                      <a:r>
                        <a:rPr lang="en-US" sz="2000" dirty="0">
                          <a:effectLst/>
                        </a:rPr>
                        <a:t>Stellar Map</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Primary means of navigation</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lgn="ctr">
                        <a:spcBef>
                          <a:spcPts val="0"/>
                        </a:spcBef>
                        <a:spcAft>
                          <a:spcPts val="0"/>
                        </a:spcAft>
                      </a:pPr>
                      <a:r>
                        <a:rPr lang="en-US" sz="2000" dirty="0">
                          <a:effectLst/>
                        </a:rPr>
                        <a:t>3</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27398681"/>
                  </a:ext>
                </a:extLst>
              </a:tr>
              <a:tr h="0">
                <a:tc>
                  <a:txBody>
                    <a:bodyPr/>
                    <a:lstStyle/>
                    <a:p>
                      <a:pPr marL="0" marR="0">
                        <a:spcBef>
                          <a:spcPts val="0"/>
                        </a:spcBef>
                        <a:spcAft>
                          <a:spcPts val="0"/>
                        </a:spcAft>
                      </a:pPr>
                      <a:r>
                        <a:rPr lang="en-US" sz="2000" dirty="0">
                          <a:effectLst/>
                        </a:rPr>
                        <a:t>Self-inflating life raft</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Co2 bottle in raft may be used for propulsion</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lgn="ctr">
                        <a:spcBef>
                          <a:spcPts val="0"/>
                        </a:spcBef>
                        <a:spcAft>
                          <a:spcPts val="0"/>
                        </a:spcAft>
                      </a:pPr>
                      <a:r>
                        <a:rPr lang="en-US" sz="2000" dirty="0">
                          <a:effectLst/>
                        </a:rPr>
                        <a:t>9</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0207778"/>
                  </a:ext>
                </a:extLst>
              </a:tr>
              <a:tr h="0">
                <a:tc>
                  <a:txBody>
                    <a:bodyPr/>
                    <a:lstStyle/>
                    <a:p>
                      <a:pPr marL="0" marR="0">
                        <a:spcBef>
                          <a:spcPts val="0"/>
                        </a:spcBef>
                        <a:spcAft>
                          <a:spcPts val="0"/>
                        </a:spcAft>
                      </a:pPr>
                      <a:r>
                        <a:rPr lang="en-US" sz="2000" dirty="0">
                          <a:effectLst/>
                        </a:rPr>
                        <a:t>Magnetic Compass</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Magnetic field on moon not polarized: useless</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lgn="ctr">
                        <a:spcBef>
                          <a:spcPts val="0"/>
                        </a:spcBef>
                        <a:spcAft>
                          <a:spcPts val="0"/>
                        </a:spcAft>
                      </a:pPr>
                      <a:r>
                        <a:rPr lang="en-US" sz="2000" dirty="0">
                          <a:effectLst/>
                        </a:rPr>
                        <a:t>14</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264518259"/>
                  </a:ext>
                </a:extLst>
              </a:tr>
              <a:tr h="0">
                <a:tc>
                  <a:txBody>
                    <a:bodyPr/>
                    <a:lstStyle/>
                    <a:p>
                      <a:pPr marL="0" marR="0">
                        <a:spcBef>
                          <a:spcPts val="0"/>
                        </a:spcBef>
                        <a:spcAft>
                          <a:spcPts val="0"/>
                        </a:spcAft>
                      </a:pPr>
                      <a:r>
                        <a:rPr lang="en-US" sz="2000" dirty="0">
                          <a:effectLst/>
                        </a:rPr>
                        <a:t>5 gals. Water</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Replacement for tremendous liquid loss on light side of moon</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lgn="ctr">
                        <a:spcBef>
                          <a:spcPts val="0"/>
                        </a:spcBef>
                        <a:spcAft>
                          <a:spcPts val="0"/>
                        </a:spcAft>
                      </a:pPr>
                      <a:r>
                        <a:rPr lang="en-US" sz="2000" dirty="0">
                          <a:effectLst/>
                        </a:rPr>
                        <a:t>2</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319370630"/>
                  </a:ext>
                </a:extLst>
              </a:tr>
              <a:tr h="0">
                <a:tc>
                  <a:txBody>
                    <a:bodyPr/>
                    <a:lstStyle/>
                    <a:p>
                      <a:pPr marL="0" marR="0">
                        <a:spcBef>
                          <a:spcPts val="0"/>
                        </a:spcBef>
                        <a:spcAft>
                          <a:spcPts val="0"/>
                        </a:spcAft>
                      </a:pPr>
                      <a:r>
                        <a:rPr lang="en-US" sz="2000" dirty="0">
                          <a:effectLst/>
                        </a:rPr>
                        <a:t>Signal Flares</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Distress signal when mother ship is located</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lgn="ctr">
                        <a:spcBef>
                          <a:spcPts val="0"/>
                        </a:spcBef>
                        <a:spcAft>
                          <a:spcPts val="0"/>
                        </a:spcAft>
                      </a:pPr>
                      <a:r>
                        <a:rPr lang="en-US" sz="2000" dirty="0">
                          <a:effectLst/>
                        </a:rPr>
                        <a:t>10</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021515842"/>
                  </a:ext>
                </a:extLst>
              </a:tr>
              <a:tr h="0">
                <a:tc>
                  <a:txBody>
                    <a:bodyPr/>
                    <a:lstStyle/>
                    <a:p>
                      <a:pPr marL="0" marR="0">
                        <a:spcBef>
                          <a:spcPts val="0"/>
                        </a:spcBef>
                        <a:spcAft>
                          <a:spcPts val="0"/>
                        </a:spcAft>
                      </a:pPr>
                      <a:r>
                        <a:rPr lang="en-US" sz="2000" dirty="0">
                          <a:effectLst/>
                        </a:rPr>
                        <a:t>First-aid kit with injection needles</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Needles fit special aperture in space suits</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lgn="ctr">
                        <a:spcBef>
                          <a:spcPts val="0"/>
                        </a:spcBef>
                        <a:spcAft>
                          <a:spcPts val="0"/>
                        </a:spcAft>
                      </a:pPr>
                      <a:r>
                        <a:rPr lang="en-US" sz="2000" dirty="0">
                          <a:effectLst/>
                        </a:rPr>
                        <a:t>7</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147909036"/>
                  </a:ext>
                </a:extLst>
              </a:tr>
              <a:tr h="0">
                <a:tc>
                  <a:txBody>
                    <a:bodyPr/>
                    <a:lstStyle/>
                    <a:p>
                      <a:pPr marL="0" marR="0">
                        <a:spcBef>
                          <a:spcPts val="0"/>
                        </a:spcBef>
                        <a:spcAft>
                          <a:spcPts val="0"/>
                        </a:spcAft>
                      </a:pPr>
                      <a:r>
                        <a:rPr lang="en-US" sz="2000" dirty="0">
                          <a:effectLst/>
                        </a:rPr>
                        <a:t>Solar-powered FM 2-way radio</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For communication with mother ship, but FM requires line-of-sight transmission, short range</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lgn="ctr">
                        <a:spcBef>
                          <a:spcPts val="0"/>
                        </a:spcBef>
                        <a:spcAft>
                          <a:spcPts val="0"/>
                        </a:spcAft>
                      </a:pPr>
                      <a:r>
                        <a:rPr lang="en-US" sz="2000" dirty="0">
                          <a:effectLst/>
                        </a:rPr>
                        <a:t>5</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spcBef>
                          <a:spcPts val="0"/>
                        </a:spcBef>
                        <a:spcAft>
                          <a:spcPts val="0"/>
                        </a:spcAft>
                      </a:pPr>
                      <a:r>
                        <a:rPr lang="en-US" sz="2000" dirty="0">
                          <a:effectLst/>
                        </a:rPr>
                        <a:t> </a:t>
                      </a:r>
                      <a:endParaRPr lang="en-US" sz="2000" dirty="0">
                        <a:effectLst/>
                        <a:latin typeface="Arial" panose="020B0604020202020204" pitchFamily="34" charset="0"/>
                        <a:ea typeface="SimSun" panose="02010600030101010101" pitchFamily="2" charset="-122"/>
                        <a:cs typeface="Times New Roman" panose="02020603050405020304" pitchFamily="18" charset="0"/>
                      </a:endParaRPr>
                    </a:p>
                  </a:txBody>
                  <a:tcPr marL="9144" marR="315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791865003"/>
                  </a:ext>
                </a:extLst>
              </a:tr>
            </a:tbl>
          </a:graphicData>
        </a:graphic>
      </p:graphicFrame>
    </p:spTree>
    <p:extLst>
      <p:ext uri="{BB962C8B-B14F-4D97-AF65-F5344CB8AC3E}">
        <p14:creationId xmlns:p14="http://schemas.microsoft.com/office/powerpoint/2010/main" val="2805268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ICE Breaker</a:t>
            </a:r>
          </a:p>
        </p:txBody>
      </p:sp>
      <p:sp>
        <p:nvSpPr>
          <p:cNvPr id="3" name="Content Placeholder 2"/>
          <p:cNvSpPr>
            <a:spLocks noGrp="1"/>
          </p:cNvSpPr>
          <p:nvPr>
            <p:ph sz="half" idx="1"/>
          </p:nvPr>
        </p:nvSpPr>
        <p:spPr>
          <a:xfrm>
            <a:off x="100013" y="2010878"/>
            <a:ext cx="5992470" cy="4647097"/>
          </a:xfrm>
        </p:spPr>
        <p:txBody>
          <a:bodyPr>
            <a:noAutofit/>
          </a:bodyPr>
          <a:lstStyle/>
          <a:p>
            <a:r>
              <a:rPr lang="en-US" sz="1600" dirty="0"/>
              <a:t>You are a member of a space crew originally scheduled to rendezvous with a mother ship on the lighted surface of the moon. </a:t>
            </a:r>
          </a:p>
          <a:p>
            <a:pPr lvl="1"/>
            <a:r>
              <a:rPr lang="en-US" sz="1400" dirty="0"/>
              <a:t>However, due to mechanical difficulties, your ship was forced to land at a spot some 200 miles from the rendezvous point. </a:t>
            </a:r>
          </a:p>
          <a:p>
            <a:pPr lvl="1"/>
            <a:r>
              <a:rPr lang="en-US" sz="1400" dirty="0"/>
              <a:t>During reentry and landing, much of the equipment aboard was damaged and, since survival depends on reaching the mother ship, the most critical items available must be chosen for the 200-mile trip. </a:t>
            </a:r>
          </a:p>
          <a:p>
            <a:r>
              <a:rPr lang="en-US" sz="1600" dirty="0"/>
              <a:t>15 items left intact and undamaged after landing. Your task is to rank order them in terms of their importance for your crew in allowing them to reach the rendezvous point. </a:t>
            </a:r>
          </a:p>
          <a:p>
            <a:r>
              <a:rPr lang="en-US" sz="1600" dirty="0"/>
              <a:t>Place the number 1 by the most important item, the number 2 by the second most important, and so on through number 15 for the least important.</a:t>
            </a:r>
          </a:p>
          <a:p>
            <a:r>
              <a:rPr lang="en-US" sz="1600" dirty="0">
                <a:solidFill>
                  <a:schemeClr val="bg1"/>
                </a:solidFill>
              </a:rPr>
              <a:t>Please provide the reason why you would choose the order.</a:t>
            </a:r>
          </a:p>
          <a:p>
            <a:r>
              <a:rPr lang="en-US" sz="1600" b="1" dirty="0">
                <a:solidFill>
                  <a:schemeClr val="bg1"/>
                </a:solidFill>
              </a:rPr>
              <a:t>Please bring this back on Tuesday and Wednesday</a:t>
            </a:r>
          </a:p>
        </p:txBody>
      </p:sp>
      <p:sp>
        <p:nvSpPr>
          <p:cNvPr id="4" name="Content Placeholder 3"/>
          <p:cNvSpPr>
            <a:spLocks noGrp="1"/>
          </p:cNvSpPr>
          <p:nvPr>
            <p:ph sz="half" idx="2"/>
          </p:nvPr>
        </p:nvSpPr>
        <p:spPr>
          <a:xfrm>
            <a:off x="6413771" y="2017343"/>
            <a:ext cx="5287692" cy="4640632"/>
          </a:xfrm>
        </p:spPr>
        <p:txBody>
          <a:bodyPr>
            <a:normAutofit/>
          </a:bodyPr>
          <a:lstStyle/>
          <a:p>
            <a:pPr>
              <a:tabLst>
                <a:tab pos="3143250" algn="l"/>
              </a:tabLst>
            </a:pPr>
            <a:r>
              <a:rPr lang="en-US" dirty="0"/>
              <a:t>Box of matches 	Food concentrate </a:t>
            </a:r>
          </a:p>
          <a:p>
            <a:pPr>
              <a:tabLst>
                <a:tab pos="3143250" algn="l"/>
              </a:tabLst>
            </a:pPr>
            <a:r>
              <a:rPr lang="en-US" dirty="0"/>
              <a:t>50 feet of nylon rope 	Parachute silk </a:t>
            </a:r>
          </a:p>
          <a:p>
            <a:pPr>
              <a:tabLst>
                <a:tab pos="3143250" algn="l"/>
              </a:tabLst>
            </a:pPr>
            <a:r>
              <a:rPr lang="en-US" dirty="0"/>
              <a:t>Portable heating unit 	Signal flares</a:t>
            </a:r>
          </a:p>
          <a:p>
            <a:pPr>
              <a:tabLst>
                <a:tab pos="3143250" algn="l"/>
              </a:tabLst>
            </a:pPr>
            <a:r>
              <a:rPr lang="en-US" dirty="0"/>
              <a:t>Stellar map 	Self-inflating life raft </a:t>
            </a:r>
          </a:p>
          <a:p>
            <a:pPr>
              <a:tabLst>
                <a:tab pos="3143250" algn="l"/>
              </a:tabLst>
            </a:pPr>
            <a:r>
              <a:rPr lang="en-US" dirty="0"/>
              <a:t>Magnetic compass 	20 liters of water </a:t>
            </a:r>
          </a:p>
          <a:p>
            <a:pPr>
              <a:tabLst>
                <a:tab pos="3143250" algn="l"/>
              </a:tabLst>
            </a:pPr>
            <a:r>
              <a:rPr lang="en-US" dirty="0"/>
              <a:t>One case of dehydrated milk 	</a:t>
            </a:r>
          </a:p>
          <a:p>
            <a:pPr>
              <a:tabLst>
                <a:tab pos="3143250" algn="l"/>
              </a:tabLst>
            </a:pPr>
            <a:r>
              <a:rPr lang="en-US" dirty="0"/>
              <a:t>Two 100 lb. tanks of oxygen </a:t>
            </a:r>
          </a:p>
          <a:p>
            <a:pPr>
              <a:tabLst>
                <a:tab pos="3143250" algn="l"/>
              </a:tabLst>
            </a:pPr>
            <a:r>
              <a:rPr lang="en-US" dirty="0"/>
              <a:t>Two .45 caliber pistols</a:t>
            </a:r>
          </a:p>
          <a:p>
            <a:pPr>
              <a:tabLst>
                <a:tab pos="3143250" algn="l"/>
              </a:tabLst>
            </a:pPr>
            <a:r>
              <a:rPr lang="en-US" dirty="0"/>
              <a:t>First aid kit, including injection needle </a:t>
            </a:r>
          </a:p>
          <a:p>
            <a:pPr>
              <a:tabLst>
                <a:tab pos="3143250" algn="l"/>
              </a:tabLst>
            </a:pPr>
            <a:r>
              <a:rPr lang="en-US" dirty="0">
                <a:solidFill>
                  <a:schemeClr val="bg1"/>
                </a:solidFill>
              </a:rPr>
              <a:t>Solar-powered FM receiver-transmitter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5649" y="166688"/>
            <a:ext cx="1107101" cy="1630237"/>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5472" y="148819"/>
            <a:ext cx="1098737" cy="164810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6930" y="166688"/>
            <a:ext cx="1107101" cy="1609725"/>
          </a:xfrm>
          <a:prstGeom prst="rect">
            <a:avLst/>
          </a:prstGeom>
        </p:spPr>
      </p:pic>
    </p:spTree>
    <p:extLst>
      <p:ext uri="{BB962C8B-B14F-4D97-AF65-F5344CB8AC3E}">
        <p14:creationId xmlns:p14="http://schemas.microsoft.com/office/powerpoint/2010/main" val="4144351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53440" y="2955415"/>
            <a:ext cx="3823866" cy="1399141"/>
          </a:xfrm>
          <a:prstGeom prst="rect">
            <a:avLst/>
          </a:prstGeom>
        </p:spPr>
      </p:pic>
      <p:pic>
        <p:nvPicPr>
          <p:cNvPr id="5" name="Picture 4"/>
          <p:cNvPicPr>
            <a:picLocks noChangeAspect="1"/>
          </p:cNvPicPr>
          <p:nvPr/>
        </p:nvPicPr>
        <p:blipFill>
          <a:blip r:embed="rId3"/>
          <a:stretch>
            <a:fillRect/>
          </a:stretch>
        </p:blipFill>
        <p:spPr>
          <a:xfrm>
            <a:off x="5949161" y="844713"/>
            <a:ext cx="6075429" cy="5322842"/>
          </a:xfrm>
          <a:prstGeom prst="rect">
            <a:avLst/>
          </a:prstGeom>
        </p:spPr>
      </p:pic>
      <p:pic>
        <p:nvPicPr>
          <p:cNvPr id="7" name="Picture 6"/>
          <p:cNvPicPr>
            <a:picLocks noChangeAspect="1"/>
          </p:cNvPicPr>
          <p:nvPr/>
        </p:nvPicPr>
        <p:blipFill>
          <a:blip r:embed="rId4"/>
          <a:stretch>
            <a:fillRect/>
          </a:stretch>
        </p:blipFill>
        <p:spPr>
          <a:xfrm>
            <a:off x="1148143" y="4354556"/>
            <a:ext cx="3429163" cy="2270583"/>
          </a:xfrm>
          <a:prstGeom prst="rect">
            <a:avLst/>
          </a:prstGeom>
        </p:spPr>
      </p:pic>
      <p:sp>
        <p:nvSpPr>
          <p:cNvPr id="8" name="Title 7"/>
          <p:cNvSpPr>
            <a:spLocks noGrp="1"/>
          </p:cNvSpPr>
          <p:nvPr>
            <p:ph type="title"/>
          </p:nvPr>
        </p:nvSpPr>
        <p:spPr/>
        <p:txBody>
          <a:bodyPr/>
          <a:lstStyle/>
          <a:p>
            <a:r>
              <a:rPr lang="en-US" sz="4000" dirty="0"/>
              <a:t>Learning @ BYU</a:t>
            </a:r>
            <a:br>
              <a:rPr lang="en-US" sz="4000" dirty="0"/>
            </a:br>
            <a:endParaRPr lang="en-US" sz="4000" dirty="0"/>
          </a:p>
        </p:txBody>
      </p:sp>
      <p:pic>
        <p:nvPicPr>
          <p:cNvPr id="9" name="Picture 8"/>
          <p:cNvPicPr>
            <a:picLocks noChangeAspect="1"/>
          </p:cNvPicPr>
          <p:nvPr/>
        </p:nvPicPr>
        <p:blipFill>
          <a:blip r:embed="rId5"/>
          <a:stretch>
            <a:fillRect/>
          </a:stretch>
        </p:blipFill>
        <p:spPr>
          <a:xfrm>
            <a:off x="986653" y="1279777"/>
            <a:ext cx="3590653" cy="1675638"/>
          </a:xfrm>
          <a:prstGeom prst="rect">
            <a:avLst/>
          </a:prstGeom>
        </p:spPr>
      </p:pic>
    </p:spTree>
    <p:extLst>
      <p:ext uri="{BB962C8B-B14F-4D97-AF65-F5344CB8AC3E}">
        <p14:creationId xmlns:p14="http://schemas.microsoft.com/office/powerpoint/2010/main" val="4266559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Learning @ BYU</a:t>
            </a:r>
          </a:p>
        </p:txBody>
      </p:sp>
      <p:pic>
        <p:nvPicPr>
          <p:cNvPr id="4" name="Picture 3"/>
          <p:cNvPicPr>
            <a:picLocks noChangeAspect="1"/>
          </p:cNvPicPr>
          <p:nvPr/>
        </p:nvPicPr>
        <p:blipFill>
          <a:blip r:embed="rId2"/>
          <a:stretch>
            <a:fillRect/>
          </a:stretch>
        </p:blipFill>
        <p:spPr>
          <a:xfrm>
            <a:off x="6861078" y="211695"/>
            <a:ext cx="4492722" cy="3365863"/>
          </a:xfrm>
          <a:prstGeom prst="rect">
            <a:avLst/>
          </a:prstGeom>
        </p:spPr>
      </p:pic>
      <p:pic>
        <p:nvPicPr>
          <p:cNvPr id="6" name="Picture 5"/>
          <p:cNvPicPr>
            <a:picLocks noChangeAspect="1"/>
          </p:cNvPicPr>
          <p:nvPr/>
        </p:nvPicPr>
        <p:blipFill>
          <a:blip r:embed="rId3"/>
          <a:stretch>
            <a:fillRect/>
          </a:stretch>
        </p:blipFill>
        <p:spPr>
          <a:xfrm>
            <a:off x="592183" y="3577117"/>
            <a:ext cx="4503462" cy="2599846"/>
          </a:xfrm>
          <a:prstGeom prst="rect">
            <a:avLst/>
          </a:prstGeom>
        </p:spPr>
      </p:pic>
      <p:pic>
        <p:nvPicPr>
          <p:cNvPr id="9" name="Picture 8"/>
          <p:cNvPicPr>
            <a:picLocks noChangeAspect="1"/>
          </p:cNvPicPr>
          <p:nvPr/>
        </p:nvPicPr>
        <p:blipFill>
          <a:blip r:embed="rId4"/>
          <a:stretch>
            <a:fillRect/>
          </a:stretch>
        </p:blipFill>
        <p:spPr>
          <a:xfrm>
            <a:off x="2183853" y="1905025"/>
            <a:ext cx="3590653" cy="1675638"/>
          </a:xfrm>
          <a:prstGeom prst="rect">
            <a:avLst/>
          </a:prstGeom>
        </p:spPr>
      </p:pic>
      <p:pic>
        <p:nvPicPr>
          <p:cNvPr id="10" name="Picture 9"/>
          <p:cNvPicPr>
            <a:picLocks noChangeAspect="1"/>
          </p:cNvPicPr>
          <p:nvPr/>
        </p:nvPicPr>
        <p:blipFill>
          <a:blip r:embed="rId5"/>
          <a:stretch>
            <a:fillRect/>
          </a:stretch>
        </p:blipFill>
        <p:spPr>
          <a:xfrm>
            <a:off x="6999472" y="3578000"/>
            <a:ext cx="4354328" cy="2598963"/>
          </a:xfrm>
          <a:prstGeom prst="rect">
            <a:avLst/>
          </a:prstGeom>
        </p:spPr>
      </p:pic>
      <p:pic>
        <p:nvPicPr>
          <p:cNvPr id="11" name="Picture 10"/>
          <p:cNvPicPr>
            <a:picLocks noChangeAspect="1"/>
          </p:cNvPicPr>
          <p:nvPr/>
        </p:nvPicPr>
        <p:blipFill>
          <a:blip r:embed="rId6"/>
          <a:stretch>
            <a:fillRect/>
          </a:stretch>
        </p:blipFill>
        <p:spPr>
          <a:xfrm>
            <a:off x="5085145" y="3578000"/>
            <a:ext cx="1914326" cy="2598963"/>
          </a:xfrm>
          <a:prstGeom prst="rect">
            <a:avLst/>
          </a:prstGeom>
        </p:spPr>
      </p:pic>
    </p:spTree>
    <p:extLst>
      <p:ext uri="{BB962C8B-B14F-4D97-AF65-F5344CB8AC3E}">
        <p14:creationId xmlns:p14="http://schemas.microsoft.com/office/powerpoint/2010/main" val="3959854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941537" y="799891"/>
            <a:ext cx="8268474" cy="2437741"/>
            <a:chOff x="0" y="-8709"/>
            <a:chExt cx="12502513" cy="4114800"/>
          </a:xfrm>
        </p:grpSpPr>
        <p:pic>
          <p:nvPicPr>
            <p:cNvPr id="2" name="Picture 1"/>
            <p:cNvPicPr>
              <a:picLocks noChangeAspect="1"/>
            </p:cNvPicPr>
            <p:nvPr/>
          </p:nvPicPr>
          <p:blipFill>
            <a:blip r:embed="rId2"/>
            <a:stretch>
              <a:fillRect/>
            </a:stretch>
          </p:blipFill>
          <p:spPr>
            <a:xfrm>
              <a:off x="0" y="0"/>
              <a:ext cx="5800725" cy="4086225"/>
            </a:xfrm>
            <a:prstGeom prst="rect">
              <a:avLst/>
            </a:prstGeom>
          </p:spPr>
        </p:pic>
        <p:pic>
          <p:nvPicPr>
            <p:cNvPr id="3" name="Picture 2"/>
            <p:cNvPicPr>
              <a:picLocks noChangeAspect="1"/>
            </p:cNvPicPr>
            <p:nvPr/>
          </p:nvPicPr>
          <p:blipFill>
            <a:blip r:embed="rId3"/>
            <a:stretch>
              <a:fillRect/>
            </a:stretch>
          </p:blipFill>
          <p:spPr>
            <a:xfrm>
              <a:off x="5663563" y="-8709"/>
              <a:ext cx="6838950" cy="4114800"/>
            </a:xfrm>
            <a:prstGeom prst="rect">
              <a:avLst/>
            </a:prstGeom>
          </p:spPr>
        </p:pic>
      </p:grpSp>
      <p:grpSp>
        <p:nvGrpSpPr>
          <p:cNvPr id="7" name="Group 6"/>
          <p:cNvGrpSpPr/>
          <p:nvPr/>
        </p:nvGrpSpPr>
        <p:grpSpPr>
          <a:xfrm>
            <a:off x="799432" y="3228639"/>
            <a:ext cx="10755084" cy="3629361"/>
            <a:chOff x="0" y="1889521"/>
            <a:chExt cx="13733750" cy="4105275"/>
          </a:xfrm>
        </p:grpSpPr>
        <p:pic>
          <p:nvPicPr>
            <p:cNvPr id="5" name="Picture 4"/>
            <p:cNvPicPr>
              <a:picLocks noChangeAspect="1"/>
            </p:cNvPicPr>
            <p:nvPr/>
          </p:nvPicPr>
          <p:blipFill>
            <a:blip r:embed="rId4"/>
            <a:stretch>
              <a:fillRect/>
            </a:stretch>
          </p:blipFill>
          <p:spPr>
            <a:xfrm>
              <a:off x="0" y="1899693"/>
              <a:ext cx="6858000" cy="4086225"/>
            </a:xfrm>
            <a:prstGeom prst="rect">
              <a:avLst/>
            </a:prstGeom>
          </p:spPr>
        </p:pic>
        <p:pic>
          <p:nvPicPr>
            <p:cNvPr id="6" name="Picture 5"/>
            <p:cNvPicPr>
              <a:picLocks noChangeAspect="1"/>
            </p:cNvPicPr>
            <p:nvPr/>
          </p:nvPicPr>
          <p:blipFill>
            <a:blip r:embed="rId5"/>
            <a:stretch>
              <a:fillRect/>
            </a:stretch>
          </p:blipFill>
          <p:spPr>
            <a:xfrm>
              <a:off x="6875750" y="1889521"/>
              <a:ext cx="6858000" cy="4105275"/>
            </a:xfrm>
            <a:prstGeom prst="rect">
              <a:avLst/>
            </a:prstGeom>
          </p:spPr>
        </p:pic>
      </p:grpSp>
      <p:pic>
        <p:nvPicPr>
          <p:cNvPr id="10" name="Picture 9"/>
          <p:cNvPicPr>
            <a:picLocks noChangeAspect="1"/>
          </p:cNvPicPr>
          <p:nvPr/>
        </p:nvPicPr>
        <p:blipFill>
          <a:blip r:embed="rId6"/>
          <a:stretch>
            <a:fillRect/>
          </a:stretch>
        </p:blipFill>
        <p:spPr>
          <a:xfrm>
            <a:off x="273426" y="1643792"/>
            <a:ext cx="3590653" cy="1675638"/>
          </a:xfrm>
          <a:prstGeom prst="rect">
            <a:avLst/>
          </a:prstGeom>
        </p:spPr>
      </p:pic>
      <p:sp>
        <p:nvSpPr>
          <p:cNvPr id="11" name="Title 10"/>
          <p:cNvSpPr>
            <a:spLocks noGrp="1"/>
          </p:cNvSpPr>
          <p:nvPr>
            <p:ph type="title"/>
          </p:nvPr>
        </p:nvSpPr>
        <p:spPr/>
        <p:txBody>
          <a:bodyPr/>
          <a:lstStyle/>
          <a:p>
            <a:r>
              <a:rPr lang="en-US" sz="4000" dirty="0"/>
              <a:t>Learning @ BYU</a:t>
            </a:r>
            <a:br>
              <a:rPr lang="en-US" sz="4000" dirty="0"/>
            </a:br>
            <a:endParaRPr lang="en-US" sz="4000" dirty="0"/>
          </a:p>
        </p:txBody>
      </p:sp>
    </p:spTree>
    <p:extLst>
      <p:ext uri="{BB962C8B-B14F-4D97-AF65-F5344CB8AC3E}">
        <p14:creationId xmlns:p14="http://schemas.microsoft.com/office/powerpoint/2010/main" val="3635551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Overview</a:t>
            </a:r>
            <a:endParaRPr lang="en-US" dirty="0"/>
          </a:p>
        </p:txBody>
      </p:sp>
      <p:sp>
        <p:nvSpPr>
          <p:cNvPr id="3" name="Content Placeholder 2"/>
          <p:cNvSpPr>
            <a:spLocks noGrp="1"/>
          </p:cNvSpPr>
          <p:nvPr>
            <p:ph idx="1"/>
          </p:nvPr>
        </p:nvSpPr>
        <p:spPr/>
        <p:txBody>
          <a:bodyPr>
            <a:normAutofit/>
          </a:bodyPr>
          <a:lstStyle/>
          <a:p>
            <a:r>
              <a:rPr lang="en-US" dirty="0"/>
              <a:t>There are two parts of CS 364: </a:t>
            </a:r>
          </a:p>
          <a:p>
            <a:pPr lvl="1"/>
            <a:r>
              <a:rPr lang="en-US" dirty="0"/>
              <a:t>Requirements engineering and </a:t>
            </a:r>
          </a:p>
          <a:p>
            <a:pPr lvl="2"/>
            <a:r>
              <a:rPr lang="en-US" dirty="0"/>
              <a:t>Requirements Engineering relates how we as software engineers come to understand the client's needs and how those needs are documented.</a:t>
            </a:r>
          </a:p>
          <a:p>
            <a:pPr lvl="1"/>
            <a:r>
              <a:rPr lang="en-US" dirty="0"/>
              <a:t>Design specification. </a:t>
            </a:r>
          </a:p>
          <a:p>
            <a:pPr lvl="2"/>
            <a:r>
              <a:rPr lang="en-US" dirty="0"/>
              <a:t>Design Specification relates to how we as software engineers develop and represent a design for a software system that meets the client's needs.</a:t>
            </a:r>
          </a:p>
        </p:txBody>
      </p:sp>
    </p:spTree>
    <p:extLst>
      <p:ext uri="{BB962C8B-B14F-4D97-AF65-F5344CB8AC3E}">
        <p14:creationId xmlns:p14="http://schemas.microsoft.com/office/powerpoint/2010/main" val="3997565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dirty="0"/>
              <a:t>Successful graduates of CS 364 will:</a:t>
            </a:r>
          </a:p>
          <a:p>
            <a:pPr lvl="1"/>
            <a:r>
              <a:rPr lang="en-US" b="1" dirty="0"/>
              <a:t>Critique</a:t>
            </a:r>
            <a:r>
              <a:rPr lang="en-US" dirty="0"/>
              <a:t> the quality of a given </a:t>
            </a:r>
            <a:r>
              <a:rPr lang="en-US" b="1" dirty="0"/>
              <a:t>article</a:t>
            </a:r>
            <a:r>
              <a:rPr lang="en-US" dirty="0"/>
              <a:t> and identify the assumptions on which an author’s conclusions were made</a:t>
            </a:r>
          </a:p>
          <a:p>
            <a:pPr lvl="1"/>
            <a:r>
              <a:rPr lang="en-US" b="1" dirty="0"/>
              <a:t>Enumerate and explain the various parts of an SRS and SDD</a:t>
            </a:r>
          </a:p>
          <a:p>
            <a:pPr lvl="1"/>
            <a:r>
              <a:rPr lang="en-US" dirty="0"/>
              <a:t>Enumerate, define, compare &amp; contrast, select, and </a:t>
            </a:r>
            <a:r>
              <a:rPr lang="en-US" b="1" dirty="0"/>
              <a:t>use a variety of requirement elicitation techniques</a:t>
            </a:r>
          </a:p>
          <a:p>
            <a:pPr lvl="1"/>
            <a:r>
              <a:rPr lang="en-US" dirty="0"/>
              <a:t>Enumerate, define, select, and </a:t>
            </a:r>
            <a:r>
              <a:rPr lang="en-US" b="1" dirty="0"/>
              <a:t>use a variety of approaches for documenting and reviewing a design</a:t>
            </a:r>
          </a:p>
          <a:p>
            <a:pPr lvl="1"/>
            <a:r>
              <a:rPr lang="en-US" dirty="0"/>
              <a:t>Develop and demonstrate </a:t>
            </a:r>
            <a:r>
              <a:rPr lang="en-US" b="1" dirty="0"/>
              <a:t>team membership and team leadership skills</a:t>
            </a:r>
          </a:p>
          <a:p>
            <a:pPr lvl="1"/>
            <a:r>
              <a:rPr lang="en-US" dirty="0"/>
              <a:t>Accept the </a:t>
            </a:r>
            <a:r>
              <a:rPr lang="en-US" b="1" dirty="0"/>
              <a:t>principles of software engineering </a:t>
            </a:r>
            <a:r>
              <a:rPr lang="en-US" dirty="0"/>
              <a:t>and commit to apply them in the workplace.</a:t>
            </a:r>
          </a:p>
          <a:p>
            <a:endParaRPr lang="en-US" dirty="0"/>
          </a:p>
        </p:txBody>
      </p:sp>
    </p:spTree>
    <p:extLst>
      <p:ext uri="{BB962C8B-B14F-4D97-AF65-F5344CB8AC3E}">
        <p14:creationId xmlns:p14="http://schemas.microsoft.com/office/powerpoint/2010/main" val="1424663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Course Materials</a:t>
            </a:r>
            <a:endParaRPr lang="en-US" dirty="0"/>
          </a:p>
        </p:txBody>
      </p:sp>
      <p:sp>
        <p:nvSpPr>
          <p:cNvPr id="3" name="Content Placeholder 2"/>
          <p:cNvSpPr>
            <a:spLocks noGrp="1"/>
          </p:cNvSpPr>
          <p:nvPr>
            <p:ph idx="1"/>
          </p:nvPr>
        </p:nvSpPr>
        <p:spPr/>
        <p:txBody>
          <a:bodyPr/>
          <a:lstStyle/>
          <a:p>
            <a:r>
              <a:rPr lang="en-US" dirty="0"/>
              <a:t>There is no traditional textbook for CS 364.  All the reading will be a collection of articles and publications provided as links through the course I-Learn site. This is all available through I-Learn:</a:t>
            </a:r>
          </a:p>
          <a:p>
            <a:pPr lvl="1"/>
            <a:r>
              <a:rPr lang="en-US" dirty="0"/>
              <a:t>Schedule : See </a:t>
            </a:r>
            <a:r>
              <a:rPr lang="en-US" dirty="0" err="1"/>
              <a:t>iLearn</a:t>
            </a:r>
            <a:r>
              <a:rPr lang="en-US" dirty="0"/>
              <a:t> Announcement</a:t>
            </a:r>
          </a:p>
          <a:p>
            <a:pPr lvl="1"/>
            <a:r>
              <a:rPr lang="en-US" dirty="0"/>
              <a:t>Assignments : Reading quizzes, in-class activities, and weekly deliverables</a:t>
            </a:r>
          </a:p>
          <a:p>
            <a:pPr lvl="1"/>
            <a:r>
              <a:rPr lang="en-US" dirty="0"/>
              <a:t>Reading : Links to articles that can be downloaded from the library, through </a:t>
            </a:r>
            <a:r>
              <a:rPr lang="en-US" dirty="0" err="1"/>
              <a:t>iLearn</a:t>
            </a:r>
            <a:endParaRPr lang="en-US" dirty="0"/>
          </a:p>
          <a:p>
            <a:endParaRPr lang="en-US" dirty="0"/>
          </a:p>
        </p:txBody>
      </p:sp>
    </p:spTree>
    <p:extLst>
      <p:ext uri="{BB962C8B-B14F-4D97-AF65-F5344CB8AC3E}">
        <p14:creationId xmlns:p14="http://schemas.microsoft.com/office/powerpoint/2010/main" val="314582174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507</TotalTime>
  <Words>1848</Words>
  <Application>Microsoft Office PowerPoint</Application>
  <PresentationFormat>Widescreen</PresentationFormat>
  <Paragraphs>303</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Arial Unicode MS</vt:lpstr>
      <vt:lpstr>Calibri</vt:lpstr>
      <vt:lpstr>Calibri Light</vt:lpstr>
      <vt:lpstr>Retrospect</vt:lpstr>
      <vt:lpstr>CS 364  Software Engineering I</vt:lpstr>
      <vt:lpstr>Bro Clements</vt:lpstr>
      <vt:lpstr>ICE Breaker</vt:lpstr>
      <vt:lpstr>Learning @ BYU </vt:lpstr>
      <vt:lpstr>Learning @ BYU</vt:lpstr>
      <vt:lpstr>Learning @ BYU </vt:lpstr>
      <vt:lpstr>Overview</vt:lpstr>
      <vt:lpstr>Objectives</vt:lpstr>
      <vt:lpstr>Course Materials</vt:lpstr>
      <vt:lpstr>Syllabus - Policies</vt:lpstr>
      <vt:lpstr>Accessibility</vt:lpstr>
      <vt:lpstr>Schedule</vt:lpstr>
      <vt:lpstr>Assessment</vt:lpstr>
      <vt:lpstr>Preparation  (10% of Grade)</vt:lpstr>
      <vt:lpstr>Teach One Another  (20% of Grade)</vt:lpstr>
      <vt:lpstr>Ponder &amp; Prove – CLASS Projects  (50% of 70% of Grade)</vt:lpstr>
      <vt:lpstr>Ponder &amp; Prove Individual Feedback </vt:lpstr>
      <vt:lpstr>Ponder &amp; Prove – Weekly  (remaining 20% of 70% Grade)</vt:lpstr>
      <vt:lpstr>Logistics</vt:lpstr>
      <vt:lpstr>Break Down of my work week</vt:lpstr>
      <vt:lpstr>Agenda</vt:lpstr>
      <vt:lpstr>PowerPoint Presentation</vt:lpstr>
      <vt:lpstr>PowerPoint Presentation</vt:lpstr>
    </vt:vector>
  </TitlesOfParts>
  <Company>Brigham Young University 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364  Software Engineering I</dc:title>
  <dc:creator>Clements, William</dc:creator>
  <cp:lastModifiedBy>Clements, William</cp:lastModifiedBy>
  <cp:revision>51</cp:revision>
  <cp:lastPrinted>2019-04-17T21:58:52Z</cp:lastPrinted>
  <dcterms:created xsi:type="dcterms:W3CDTF">2018-01-04T18:50:29Z</dcterms:created>
  <dcterms:modified xsi:type="dcterms:W3CDTF">2019-04-19T19:11:27Z</dcterms:modified>
</cp:coreProperties>
</file>