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89" r:id="rId2"/>
    <p:sldId id="258" r:id="rId3"/>
    <p:sldId id="274" r:id="rId4"/>
    <p:sldId id="262" r:id="rId5"/>
    <p:sldId id="261" r:id="rId6"/>
    <p:sldId id="263" r:id="rId7"/>
    <p:sldId id="264" r:id="rId8"/>
    <p:sldId id="288" r:id="rId9"/>
    <p:sldId id="266" r:id="rId10"/>
    <p:sldId id="271" r:id="rId11"/>
    <p:sldId id="267" r:id="rId12"/>
    <p:sldId id="268" r:id="rId13"/>
    <p:sldId id="27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9B1FA-4E0E-C644-A969-F33A7E0976B7}" v="1" dt="2021-12-24T15:10:18.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3"/>
  </p:normalViewPr>
  <p:slideViewPr>
    <p:cSldViewPr snapToGrid="0" snapToObjects="1">
      <p:cViewPr varScale="1">
        <p:scale>
          <a:sx n="101" d="100"/>
          <a:sy n="101" d="100"/>
        </p:scale>
        <p:origin x="10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chana Devidas Dudwadkar" userId="0a671b22-6394-43a4-a195-eade81077434" providerId="ADAL" clId="{3F29B1FA-4E0E-C644-A969-F33A7E0976B7}"/>
    <pc:docChg chg="addSld delSld modSld">
      <pc:chgData name="Rochana Devidas Dudwadkar" userId="0a671b22-6394-43a4-a195-eade81077434" providerId="ADAL" clId="{3F29B1FA-4E0E-C644-A969-F33A7E0976B7}" dt="2021-12-24T15:10:20.868" v="11" actId="2696"/>
      <pc:docMkLst>
        <pc:docMk/>
      </pc:docMkLst>
      <pc:sldChg chg="modSp mod">
        <pc:chgData name="Rochana Devidas Dudwadkar" userId="0a671b22-6394-43a4-a195-eade81077434" providerId="ADAL" clId="{3F29B1FA-4E0E-C644-A969-F33A7E0976B7}" dt="2021-12-24T15:09:37.299" v="9" actId="20577"/>
        <pc:sldMkLst>
          <pc:docMk/>
          <pc:sldMk cId="1935545294" sldId="272"/>
        </pc:sldMkLst>
        <pc:spChg chg="mod">
          <ac:chgData name="Rochana Devidas Dudwadkar" userId="0a671b22-6394-43a4-a195-eade81077434" providerId="ADAL" clId="{3F29B1FA-4E0E-C644-A969-F33A7E0976B7}" dt="2021-12-24T15:09:25.635" v="3" actId="20577"/>
          <ac:spMkLst>
            <pc:docMk/>
            <pc:sldMk cId="1935545294" sldId="272"/>
            <ac:spMk id="6" creationId="{3964736A-541D-4609-8888-346C606E2604}"/>
          </ac:spMkLst>
        </pc:spChg>
        <pc:graphicFrameChg chg="modGraphic">
          <ac:chgData name="Rochana Devidas Dudwadkar" userId="0a671b22-6394-43a4-a195-eade81077434" providerId="ADAL" clId="{3F29B1FA-4E0E-C644-A969-F33A7E0976B7}" dt="2021-12-24T15:09:37.299" v="9" actId="20577"/>
          <ac:graphicFrameMkLst>
            <pc:docMk/>
            <pc:sldMk cId="1935545294" sldId="272"/>
            <ac:graphicFrameMk id="5" creationId="{953ECBB3-9A29-4713-90AF-AAFE00837860}"/>
          </ac:graphicFrameMkLst>
        </pc:graphicFrameChg>
      </pc:sldChg>
      <pc:sldChg chg="add">
        <pc:chgData name="Rochana Devidas Dudwadkar" userId="0a671b22-6394-43a4-a195-eade81077434" providerId="ADAL" clId="{3F29B1FA-4E0E-C644-A969-F33A7E0976B7}" dt="2021-12-24T15:10:18.111" v="10"/>
        <pc:sldMkLst>
          <pc:docMk/>
          <pc:sldMk cId="273493474" sldId="274"/>
        </pc:sldMkLst>
      </pc:sldChg>
      <pc:sldChg chg="del">
        <pc:chgData name="Rochana Devidas Dudwadkar" userId="0a671b22-6394-43a4-a195-eade81077434" providerId="ADAL" clId="{3F29B1FA-4E0E-C644-A969-F33A7E0976B7}" dt="2021-12-24T15:10:20.868" v="11" actId="2696"/>
        <pc:sldMkLst>
          <pc:docMk/>
          <pc:sldMk cId="3172612014" sldId="29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4E4BC1-3597-4E43-B1B9-F47B144E01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Go4LocalLocal</a:t>
            </a:r>
          </a:p>
        </p:txBody>
      </p:sp>
      <p:sp>
        <p:nvSpPr>
          <p:cNvPr id="3" name="Date Placeholder 2">
            <a:extLst>
              <a:ext uri="{FF2B5EF4-FFF2-40B4-BE49-F238E27FC236}">
                <a16:creationId xmlns:a16="http://schemas.microsoft.com/office/drawing/2014/main" id="{7C86E849-328F-564A-AB46-E8BAA88D99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77DC3D-A1C7-D74B-9336-905EC132FEE6}" type="datetimeFigureOut">
              <a:rPr lang="en-US" smtClean="0"/>
              <a:t>12/24/21</a:t>
            </a:fld>
            <a:endParaRPr lang="en-US"/>
          </a:p>
        </p:txBody>
      </p:sp>
      <p:sp>
        <p:nvSpPr>
          <p:cNvPr id="4" name="Footer Placeholder 3">
            <a:extLst>
              <a:ext uri="{FF2B5EF4-FFF2-40B4-BE49-F238E27FC236}">
                <a16:creationId xmlns:a16="http://schemas.microsoft.com/office/drawing/2014/main" id="{7CC36FAB-9F35-4B4A-B18A-F08E436B6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49E6AE-90BB-D545-BB3A-6885D00BFA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0DDFCD-E440-E14F-8F2C-6B5EA8C4519F}" type="slidenum">
              <a:rPr lang="en-US" smtClean="0"/>
              <a:t>‹#›</a:t>
            </a:fld>
            <a:endParaRPr lang="en-US"/>
          </a:p>
        </p:txBody>
      </p:sp>
    </p:spTree>
    <p:extLst>
      <p:ext uri="{BB962C8B-B14F-4D97-AF65-F5344CB8AC3E}">
        <p14:creationId xmlns:p14="http://schemas.microsoft.com/office/powerpoint/2010/main" val="190714848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Go4LocalLocal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08FCA-D6B3-DF42-9EF7-D70F3E5C3348}" type="datetimeFigureOut">
              <a:rPr lang="en-US" smtClean="0"/>
              <a:t>12/24/21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1DFBC-0799-F240-8EC6-AF24D16FF367}" type="slidenum">
              <a:rPr lang="en-US" smtClean="0"/>
              <a:t>‹#›</a:t>
            </a:fld>
            <a:endParaRPr lang="en-US"/>
          </a:p>
        </p:txBody>
      </p:sp>
    </p:spTree>
    <p:extLst>
      <p:ext uri="{BB962C8B-B14F-4D97-AF65-F5344CB8AC3E}">
        <p14:creationId xmlns:p14="http://schemas.microsoft.com/office/powerpoint/2010/main" val="139312663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Go4LocalLocal</a:t>
            </a:r>
          </a:p>
        </p:txBody>
      </p:sp>
      <p:sp>
        <p:nvSpPr>
          <p:cNvPr id="5" name="Slide Number Placeholder 4"/>
          <p:cNvSpPr>
            <a:spLocks noGrp="1"/>
          </p:cNvSpPr>
          <p:nvPr>
            <p:ph type="sldNum" sz="quarter" idx="5"/>
          </p:nvPr>
        </p:nvSpPr>
        <p:spPr/>
        <p:txBody>
          <a:bodyPr/>
          <a:lstStyle/>
          <a:p>
            <a:fld id="{95B1DFBC-0799-F240-8EC6-AF24D16FF367}" type="slidenum">
              <a:rPr lang="en-US" smtClean="0"/>
              <a:t>2</a:t>
            </a:fld>
            <a:endParaRPr lang="en-US"/>
          </a:p>
        </p:txBody>
      </p:sp>
    </p:spTree>
    <p:extLst>
      <p:ext uri="{BB962C8B-B14F-4D97-AF65-F5344CB8AC3E}">
        <p14:creationId xmlns:p14="http://schemas.microsoft.com/office/powerpoint/2010/main" val="165586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77482B-21A1-E849-99BA-FCCE219FF50A}" type="slidenum">
              <a:rPr lang="en-US" smtClean="0"/>
              <a:t>3</a:t>
            </a:fld>
            <a:endParaRPr lang="en-US"/>
          </a:p>
        </p:txBody>
      </p:sp>
    </p:spTree>
    <p:extLst>
      <p:ext uri="{BB962C8B-B14F-4D97-AF65-F5344CB8AC3E}">
        <p14:creationId xmlns:p14="http://schemas.microsoft.com/office/powerpoint/2010/main" val="331437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Input address and payment method</a:t>
            </a:r>
          </a:p>
          <a:p>
            <a:r>
              <a:rPr lang="en-US"/>
              <a:t>Enter current location to view nearby stores</a:t>
            </a:r>
          </a:p>
          <a:p>
            <a:r>
              <a:rPr lang="en-US"/>
              <a:t>Search a local store</a:t>
            </a:r>
          </a:p>
          <a:p>
            <a:r>
              <a:rPr lang="en-US"/>
              <a:t>Search products in a store</a:t>
            </a:r>
          </a:p>
          <a:p>
            <a:r>
              <a:rPr lang="en-US"/>
              <a:t>View cart to see product description, price and quantity</a:t>
            </a:r>
          </a:p>
          <a:p>
            <a:r>
              <a:rPr lang="en-US"/>
              <a:t>Check out page to confirm address, schedule delivery, payment method</a:t>
            </a:r>
          </a:p>
          <a:p>
            <a:r>
              <a:rPr lang="en-US"/>
              <a:t>Live delivery tracking</a:t>
            </a:r>
          </a:p>
          <a:p>
            <a:r>
              <a:rPr lang="en-US"/>
              <a:t>Use Help to report issues</a:t>
            </a:r>
          </a:p>
          <a:p>
            <a:r>
              <a:rPr lang="en-US"/>
              <a:t>Feedback page after delivery completion </a:t>
            </a:r>
          </a:p>
          <a:p>
            <a:endParaRPr lang="en-US"/>
          </a:p>
        </p:txBody>
      </p:sp>
      <p:sp>
        <p:nvSpPr>
          <p:cNvPr id="4" name="Slide Number Placeholder 3"/>
          <p:cNvSpPr>
            <a:spLocks noGrp="1"/>
          </p:cNvSpPr>
          <p:nvPr>
            <p:ph type="sldNum" sz="quarter" idx="5"/>
          </p:nvPr>
        </p:nvSpPr>
        <p:spPr/>
        <p:txBody>
          <a:bodyPr/>
          <a:lstStyle/>
          <a:p>
            <a:fld id="{95B1DFBC-0799-F240-8EC6-AF24D16FF367}" type="slidenum">
              <a:rPr lang="en-US" smtClean="0"/>
              <a:t>9</a:t>
            </a:fld>
            <a:endParaRPr lang="en-US"/>
          </a:p>
        </p:txBody>
      </p:sp>
      <p:sp>
        <p:nvSpPr>
          <p:cNvPr id="5" name="Header Placeholder 4">
            <a:extLst>
              <a:ext uri="{FF2B5EF4-FFF2-40B4-BE49-F238E27FC236}">
                <a16:creationId xmlns:a16="http://schemas.microsoft.com/office/drawing/2014/main" id="{E80EB940-82AE-2F47-BC85-99152BBD06E9}"/>
              </a:ext>
            </a:extLst>
          </p:cNvPr>
          <p:cNvSpPr>
            <a:spLocks noGrp="1"/>
          </p:cNvSpPr>
          <p:nvPr>
            <p:ph type="hdr" sz="quarter"/>
          </p:nvPr>
        </p:nvSpPr>
        <p:spPr/>
        <p:txBody>
          <a:bodyPr/>
          <a:lstStyle/>
          <a:p>
            <a:r>
              <a:rPr lang="en-US"/>
              <a:t>Go4LocalLocal</a:t>
            </a:r>
          </a:p>
        </p:txBody>
      </p:sp>
    </p:spTree>
    <p:extLst>
      <p:ext uri="{BB962C8B-B14F-4D97-AF65-F5344CB8AC3E}">
        <p14:creationId xmlns:p14="http://schemas.microsoft.com/office/powerpoint/2010/main" val="4057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B1DFBC-0799-F240-8EC6-AF24D16FF367}" type="slidenum">
              <a:rPr lang="en-US" smtClean="0"/>
              <a:t>10</a:t>
            </a:fld>
            <a:endParaRPr lang="en-US"/>
          </a:p>
        </p:txBody>
      </p:sp>
      <p:sp>
        <p:nvSpPr>
          <p:cNvPr id="5" name="Header Placeholder 4">
            <a:extLst>
              <a:ext uri="{FF2B5EF4-FFF2-40B4-BE49-F238E27FC236}">
                <a16:creationId xmlns:a16="http://schemas.microsoft.com/office/drawing/2014/main" id="{9058B3DD-18D7-724D-BF02-5FE75C026B90}"/>
              </a:ext>
            </a:extLst>
          </p:cNvPr>
          <p:cNvSpPr>
            <a:spLocks noGrp="1"/>
          </p:cNvSpPr>
          <p:nvPr>
            <p:ph type="hdr" sz="quarter"/>
          </p:nvPr>
        </p:nvSpPr>
        <p:spPr/>
        <p:txBody>
          <a:bodyPr/>
          <a:lstStyle/>
          <a:p>
            <a:r>
              <a:rPr lang="en-US"/>
              <a:t>Go4LocalLocal</a:t>
            </a:r>
          </a:p>
        </p:txBody>
      </p:sp>
    </p:spTree>
    <p:extLst>
      <p:ext uri="{BB962C8B-B14F-4D97-AF65-F5344CB8AC3E}">
        <p14:creationId xmlns:p14="http://schemas.microsoft.com/office/powerpoint/2010/main" val="141959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C0A-B421-5D48-B641-A972BFA33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619DB4-6332-EB4B-AF61-886E939D5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80E28B-7ADC-1047-BD2B-B861FA3CDEA5}"/>
              </a:ext>
            </a:extLst>
          </p:cNvPr>
          <p:cNvSpPr>
            <a:spLocks noGrp="1"/>
          </p:cNvSpPr>
          <p:nvPr>
            <p:ph type="dt" sz="half" idx="10"/>
          </p:nvPr>
        </p:nvSpPr>
        <p:spPr/>
        <p:txBody>
          <a:bodyPr/>
          <a:lstStyle/>
          <a:p>
            <a:fld id="{DAD8F072-1B33-3640-9751-337377EEDC66}" type="datetime1">
              <a:rPr lang="en-US" smtClean="0"/>
              <a:t>12/24/21</a:t>
            </a:fld>
            <a:endParaRPr lang="en-US"/>
          </a:p>
        </p:txBody>
      </p:sp>
      <p:sp>
        <p:nvSpPr>
          <p:cNvPr id="5" name="Footer Placeholder 4">
            <a:extLst>
              <a:ext uri="{FF2B5EF4-FFF2-40B4-BE49-F238E27FC236}">
                <a16:creationId xmlns:a16="http://schemas.microsoft.com/office/drawing/2014/main" id="{40958A6C-20EA-0F46-95AC-6F423B9AF44C}"/>
              </a:ext>
            </a:extLst>
          </p:cNvPr>
          <p:cNvSpPr>
            <a:spLocks noGrp="1"/>
          </p:cNvSpPr>
          <p:nvPr>
            <p:ph type="ftr" sz="quarter" idx="11"/>
          </p:nvPr>
        </p:nvSpPr>
        <p:spPr/>
        <p:txBody>
          <a:bodyPr/>
          <a:lstStyle/>
          <a:p>
            <a:r>
              <a:rPr lang="en-US"/>
              <a:t>Fall 2021</a:t>
            </a:r>
          </a:p>
        </p:txBody>
      </p:sp>
      <p:sp>
        <p:nvSpPr>
          <p:cNvPr id="6" name="Slide Number Placeholder 5">
            <a:extLst>
              <a:ext uri="{FF2B5EF4-FFF2-40B4-BE49-F238E27FC236}">
                <a16:creationId xmlns:a16="http://schemas.microsoft.com/office/drawing/2014/main" id="{887F1B1D-8D7E-CC47-A64D-1E7EFB711ED1}"/>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122516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62ED-91EF-C644-B06C-53EE7D4380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40BBB5-DBA8-484E-BD90-2DCB4EBC64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9BD03-856D-6043-8D2B-A5025EE5715A}"/>
              </a:ext>
            </a:extLst>
          </p:cNvPr>
          <p:cNvSpPr>
            <a:spLocks noGrp="1"/>
          </p:cNvSpPr>
          <p:nvPr>
            <p:ph type="dt" sz="half" idx="10"/>
          </p:nvPr>
        </p:nvSpPr>
        <p:spPr/>
        <p:txBody>
          <a:bodyPr/>
          <a:lstStyle/>
          <a:p>
            <a:fld id="{4C4353AE-1CCA-8C47-B8F7-6D8E5EC67725}" type="datetime1">
              <a:rPr lang="en-US" smtClean="0"/>
              <a:t>12/24/21</a:t>
            </a:fld>
            <a:endParaRPr lang="en-US"/>
          </a:p>
        </p:txBody>
      </p:sp>
      <p:sp>
        <p:nvSpPr>
          <p:cNvPr id="5" name="Footer Placeholder 4">
            <a:extLst>
              <a:ext uri="{FF2B5EF4-FFF2-40B4-BE49-F238E27FC236}">
                <a16:creationId xmlns:a16="http://schemas.microsoft.com/office/drawing/2014/main" id="{341F4F20-648B-F84F-8ED6-CBF1D1BFD9D2}"/>
              </a:ext>
            </a:extLst>
          </p:cNvPr>
          <p:cNvSpPr>
            <a:spLocks noGrp="1"/>
          </p:cNvSpPr>
          <p:nvPr>
            <p:ph type="ftr" sz="quarter" idx="11"/>
          </p:nvPr>
        </p:nvSpPr>
        <p:spPr/>
        <p:txBody>
          <a:bodyPr/>
          <a:lstStyle/>
          <a:p>
            <a:r>
              <a:rPr lang="en-US"/>
              <a:t>Fall 2021</a:t>
            </a:r>
          </a:p>
        </p:txBody>
      </p:sp>
      <p:sp>
        <p:nvSpPr>
          <p:cNvPr id="6" name="Slide Number Placeholder 5">
            <a:extLst>
              <a:ext uri="{FF2B5EF4-FFF2-40B4-BE49-F238E27FC236}">
                <a16:creationId xmlns:a16="http://schemas.microsoft.com/office/drawing/2014/main" id="{90AB447A-3D55-8944-9B61-3F67D06124A2}"/>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15909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BCF9A-6FAC-664E-A9D8-332392C6E1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CD4A20-3869-B04F-8996-7F13002982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5FCC7-C1C7-814F-B1DF-37890E00318D}"/>
              </a:ext>
            </a:extLst>
          </p:cNvPr>
          <p:cNvSpPr>
            <a:spLocks noGrp="1"/>
          </p:cNvSpPr>
          <p:nvPr>
            <p:ph type="dt" sz="half" idx="10"/>
          </p:nvPr>
        </p:nvSpPr>
        <p:spPr/>
        <p:txBody>
          <a:bodyPr/>
          <a:lstStyle/>
          <a:p>
            <a:fld id="{B1732EEC-B6AC-184C-BBF0-F01A14536AA9}" type="datetime1">
              <a:rPr lang="en-US" smtClean="0"/>
              <a:t>12/24/21</a:t>
            </a:fld>
            <a:endParaRPr lang="en-US"/>
          </a:p>
        </p:txBody>
      </p:sp>
      <p:sp>
        <p:nvSpPr>
          <p:cNvPr id="5" name="Footer Placeholder 4">
            <a:extLst>
              <a:ext uri="{FF2B5EF4-FFF2-40B4-BE49-F238E27FC236}">
                <a16:creationId xmlns:a16="http://schemas.microsoft.com/office/drawing/2014/main" id="{F83B7FF2-A407-D04C-8DC2-B6989611E600}"/>
              </a:ext>
            </a:extLst>
          </p:cNvPr>
          <p:cNvSpPr>
            <a:spLocks noGrp="1"/>
          </p:cNvSpPr>
          <p:nvPr>
            <p:ph type="ftr" sz="quarter" idx="11"/>
          </p:nvPr>
        </p:nvSpPr>
        <p:spPr/>
        <p:txBody>
          <a:bodyPr/>
          <a:lstStyle/>
          <a:p>
            <a:r>
              <a:rPr lang="en-US"/>
              <a:t>Fall 2021</a:t>
            </a:r>
          </a:p>
        </p:txBody>
      </p:sp>
      <p:sp>
        <p:nvSpPr>
          <p:cNvPr id="6" name="Slide Number Placeholder 5">
            <a:extLst>
              <a:ext uri="{FF2B5EF4-FFF2-40B4-BE49-F238E27FC236}">
                <a16:creationId xmlns:a16="http://schemas.microsoft.com/office/drawing/2014/main" id="{2539DFCD-20E4-0641-9159-E888D062AB9F}"/>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161571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FF55-9ABD-5946-8839-D3CCDC1914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E1D1C-7199-0A41-BCFD-07C38F6681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9EE09-D944-C34F-8939-4F9175E1A442}"/>
              </a:ext>
            </a:extLst>
          </p:cNvPr>
          <p:cNvSpPr>
            <a:spLocks noGrp="1"/>
          </p:cNvSpPr>
          <p:nvPr>
            <p:ph type="dt" sz="half" idx="10"/>
          </p:nvPr>
        </p:nvSpPr>
        <p:spPr/>
        <p:txBody>
          <a:bodyPr/>
          <a:lstStyle/>
          <a:p>
            <a:fld id="{FA182C8F-31EE-6247-AD4D-D1690973133B}" type="datetime1">
              <a:rPr lang="en-US" smtClean="0"/>
              <a:t>12/24/21</a:t>
            </a:fld>
            <a:endParaRPr lang="en-US"/>
          </a:p>
        </p:txBody>
      </p:sp>
      <p:sp>
        <p:nvSpPr>
          <p:cNvPr id="5" name="Footer Placeholder 4">
            <a:extLst>
              <a:ext uri="{FF2B5EF4-FFF2-40B4-BE49-F238E27FC236}">
                <a16:creationId xmlns:a16="http://schemas.microsoft.com/office/drawing/2014/main" id="{72381E89-60C2-EB42-BFE7-0F20EA31E8D7}"/>
              </a:ext>
            </a:extLst>
          </p:cNvPr>
          <p:cNvSpPr>
            <a:spLocks noGrp="1"/>
          </p:cNvSpPr>
          <p:nvPr>
            <p:ph type="ftr" sz="quarter" idx="11"/>
          </p:nvPr>
        </p:nvSpPr>
        <p:spPr/>
        <p:txBody>
          <a:bodyPr/>
          <a:lstStyle/>
          <a:p>
            <a:r>
              <a:rPr lang="en-US"/>
              <a:t>Fall 2021</a:t>
            </a:r>
          </a:p>
        </p:txBody>
      </p:sp>
      <p:sp>
        <p:nvSpPr>
          <p:cNvPr id="6" name="Slide Number Placeholder 5">
            <a:extLst>
              <a:ext uri="{FF2B5EF4-FFF2-40B4-BE49-F238E27FC236}">
                <a16:creationId xmlns:a16="http://schemas.microsoft.com/office/drawing/2014/main" id="{B5245CC9-5212-9B4F-A330-218782E24621}"/>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26620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50F9-F892-A34F-B20B-10CA123203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A6491F-3DFD-524F-909C-C1FE4EA0C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CCFABB-9AD3-FC44-8214-C1F0B6075413}"/>
              </a:ext>
            </a:extLst>
          </p:cNvPr>
          <p:cNvSpPr>
            <a:spLocks noGrp="1"/>
          </p:cNvSpPr>
          <p:nvPr>
            <p:ph type="dt" sz="half" idx="10"/>
          </p:nvPr>
        </p:nvSpPr>
        <p:spPr/>
        <p:txBody>
          <a:bodyPr/>
          <a:lstStyle/>
          <a:p>
            <a:fld id="{640C2576-5D6F-0B42-8F32-E7849C978D5F}" type="datetime1">
              <a:rPr lang="en-US" smtClean="0"/>
              <a:t>12/24/21</a:t>
            </a:fld>
            <a:endParaRPr lang="en-US"/>
          </a:p>
        </p:txBody>
      </p:sp>
      <p:sp>
        <p:nvSpPr>
          <p:cNvPr id="5" name="Footer Placeholder 4">
            <a:extLst>
              <a:ext uri="{FF2B5EF4-FFF2-40B4-BE49-F238E27FC236}">
                <a16:creationId xmlns:a16="http://schemas.microsoft.com/office/drawing/2014/main" id="{4A004596-21D0-594C-8399-AA0B8A938546}"/>
              </a:ext>
            </a:extLst>
          </p:cNvPr>
          <p:cNvSpPr>
            <a:spLocks noGrp="1"/>
          </p:cNvSpPr>
          <p:nvPr>
            <p:ph type="ftr" sz="quarter" idx="11"/>
          </p:nvPr>
        </p:nvSpPr>
        <p:spPr/>
        <p:txBody>
          <a:bodyPr/>
          <a:lstStyle/>
          <a:p>
            <a:r>
              <a:rPr lang="en-US"/>
              <a:t>Fall 2021</a:t>
            </a:r>
          </a:p>
        </p:txBody>
      </p:sp>
      <p:sp>
        <p:nvSpPr>
          <p:cNvPr id="6" name="Slide Number Placeholder 5">
            <a:extLst>
              <a:ext uri="{FF2B5EF4-FFF2-40B4-BE49-F238E27FC236}">
                <a16:creationId xmlns:a16="http://schemas.microsoft.com/office/drawing/2014/main" id="{8CC03B7D-77FD-CC48-AF7F-39C745EB6C99}"/>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372385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E9F6-537A-C742-B73A-C2F4B1D89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3D8864-F56A-9F46-B0D5-978310C099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97C180-3D28-AD45-8551-6B2A0B0C7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FC5D1-166B-2549-A1DE-05B2D652B985}"/>
              </a:ext>
            </a:extLst>
          </p:cNvPr>
          <p:cNvSpPr>
            <a:spLocks noGrp="1"/>
          </p:cNvSpPr>
          <p:nvPr>
            <p:ph type="dt" sz="half" idx="10"/>
          </p:nvPr>
        </p:nvSpPr>
        <p:spPr/>
        <p:txBody>
          <a:bodyPr/>
          <a:lstStyle/>
          <a:p>
            <a:fld id="{C05AA2BC-E6E2-3A4C-A185-1A8D1A5D2E82}" type="datetime1">
              <a:rPr lang="en-US" smtClean="0"/>
              <a:t>12/24/21</a:t>
            </a:fld>
            <a:endParaRPr lang="en-US"/>
          </a:p>
        </p:txBody>
      </p:sp>
      <p:sp>
        <p:nvSpPr>
          <p:cNvPr id="6" name="Footer Placeholder 5">
            <a:extLst>
              <a:ext uri="{FF2B5EF4-FFF2-40B4-BE49-F238E27FC236}">
                <a16:creationId xmlns:a16="http://schemas.microsoft.com/office/drawing/2014/main" id="{E3503B81-1AE4-8C40-9294-28E2AFE983D5}"/>
              </a:ext>
            </a:extLst>
          </p:cNvPr>
          <p:cNvSpPr>
            <a:spLocks noGrp="1"/>
          </p:cNvSpPr>
          <p:nvPr>
            <p:ph type="ftr" sz="quarter" idx="11"/>
          </p:nvPr>
        </p:nvSpPr>
        <p:spPr/>
        <p:txBody>
          <a:bodyPr/>
          <a:lstStyle/>
          <a:p>
            <a:r>
              <a:rPr lang="en-US"/>
              <a:t>Fall 2021</a:t>
            </a:r>
          </a:p>
        </p:txBody>
      </p:sp>
      <p:sp>
        <p:nvSpPr>
          <p:cNvPr id="7" name="Slide Number Placeholder 6">
            <a:extLst>
              <a:ext uri="{FF2B5EF4-FFF2-40B4-BE49-F238E27FC236}">
                <a16:creationId xmlns:a16="http://schemas.microsoft.com/office/drawing/2014/main" id="{FB63BC02-3D4D-5745-9F06-3EE4DA712B0D}"/>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155591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6313-849A-8E46-97BE-52EDEE429F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FCC012-9150-7147-BEBC-8856ED1FD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19D97C-615A-C446-8BBE-4A1F6F3D5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62B857-10D9-0947-A869-2EA0F8510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E08E5-24F3-CF4E-9CAD-E469D03B44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300965-E128-CE42-AC46-078ACDB93727}"/>
              </a:ext>
            </a:extLst>
          </p:cNvPr>
          <p:cNvSpPr>
            <a:spLocks noGrp="1"/>
          </p:cNvSpPr>
          <p:nvPr>
            <p:ph type="dt" sz="half" idx="10"/>
          </p:nvPr>
        </p:nvSpPr>
        <p:spPr/>
        <p:txBody>
          <a:bodyPr/>
          <a:lstStyle/>
          <a:p>
            <a:fld id="{9046491E-0104-C544-831E-6523E5B61DA8}" type="datetime1">
              <a:rPr lang="en-US" smtClean="0"/>
              <a:t>12/24/21</a:t>
            </a:fld>
            <a:endParaRPr lang="en-US"/>
          </a:p>
        </p:txBody>
      </p:sp>
      <p:sp>
        <p:nvSpPr>
          <p:cNvPr id="8" name="Footer Placeholder 7">
            <a:extLst>
              <a:ext uri="{FF2B5EF4-FFF2-40B4-BE49-F238E27FC236}">
                <a16:creationId xmlns:a16="http://schemas.microsoft.com/office/drawing/2014/main" id="{0419C1DE-14B1-5D4D-A7DD-E33EDB1515BA}"/>
              </a:ext>
            </a:extLst>
          </p:cNvPr>
          <p:cNvSpPr>
            <a:spLocks noGrp="1"/>
          </p:cNvSpPr>
          <p:nvPr>
            <p:ph type="ftr" sz="quarter" idx="11"/>
          </p:nvPr>
        </p:nvSpPr>
        <p:spPr/>
        <p:txBody>
          <a:bodyPr/>
          <a:lstStyle/>
          <a:p>
            <a:r>
              <a:rPr lang="en-US"/>
              <a:t>Fall 2021</a:t>
            </a:r>
          </a:p>
        </p:txBody>
      </p:sp>
      <p:sp>
        <p:nvSpPr>
          <p:cNvPr id="9" name="Slide Number Placeholder 8">
            <a:extLst>
              <a:ext uri="{FF2B5EF4-FFF2-40B4-BE49-F238E27FC236}">
                <a16:creationId xmlns:a16="http://schemas.microsoft.com/office/drawing/2014/main" id="{3B088352-20D9-554B-83BE-C617B18CE498}"/>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130731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D9A6-E099-F446-84CE-CB6E08A183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2198D2-6B4C-BF4B-BABA-874C1ED71F30}"/>
              </a:ext>
            </a:extLst>
          </p:cNvPr>
          <p:cNvSpPr>
            <a:spLocks noGrp="1"/>
          </p:cNvSpPr>
          <p:nvPr>
            <p:ph type="dt" sz="half" idx="10"/>
          </p:nvPr>
        </p:nvSpPr>
        <p:spPr/>
        <p:txBody>
          <a:bodyPr/>
          <a:lstStyle/>
          <a:p>
            <a:fld id="{53315123-FE9E-2D4C-9791-9722C2C56CBE}" type="datetime1">
              <a:rPr lang="en-US" smtClean="0"/>
              <a:t>12/24/21</a:t>
            </a:fld>
            <a:endParaRPr lang="en-US"/>
          </a:p>
        </p:txBody>
      </p:sp>
      <p:sp>
        <p:nvSpPr>
          <p:cNvPr id="4" name="Footer Placeholder 3">
            <a:extLst>
              <a:ext uri="{FF2B5EF4-FFF2-40B4-BE49-F238E27FC236}">
                <a16:creationId xmlns:a16="http://schemas.microsoft.com/office/drawing/2014/main" id="{D3C48B43-3AAE-E644-A806-B91488325EA8}"/>
              </a:ext>
            </a:extLst>
          </p:cNvPr>
          <p:cNvSpPr>
            <a:spLocks noGrp="1"/>
          </p:cNvSpPr>
          <p:nvPr>
            <p:ph type="ftr" sz="quarter" idx="11"/>
          </p:nvPr>
        </p:nvSpPr>
        <p:spPr/>
        <p:txBody>
          <a:bodyPr/>
          <a:lstStyle/>
          <a:p>
            <a:r>
              <a:rPr lang="en-US"/>
              <a:t>Fall 2021</a:t>
            </a:r>
          </a:p>
        </p:txBody>
      </p:sp>
      <p:sp>
        <p:nvSpPr>
          <p:cNvPr id="5" name="Slide Number Placeholder 4">
            <a:extLst>
              <a:ext uri="{FF2B5EF4-FFF2-40B4-BE49-F238E27FC236}">
                <a16:creationId xmlns:a16="http://schemas.microsoft.com/office/drawing/2014/main" id="{42C89201-6528-7543-8541-56C8039C310E}"/>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82382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3D990-83B3-5C4F-A431-08FED59CD43C}"/>
              </a:ext>
            </a:extLst>
          </p:cNvPr>
          <p:cNvSpPr>
            <a:spLocks noGrp="1"/>
          </p:cNvSpPr>
          <p:nvPr>
            <p:ph type="dt" sz="half" idx="10"/>
          </p:nvPr>
        </p:nvSpPr>
        <p:spPr/>
        <p:txBody>
          <a:bodyPr/>
          <a:lstStyle/>
          <a:p>
            <a:fld id="{B9CF0003-7781-DA4B-B1A3-479E96C25BDC}" type="datetime1">
              <a:rPr lang="en-US" smtClean="0"/>
              <a:t>12/24/21</a:t>
            </a:fld>
            <a:endParaRPr lang="en-US"/>
          </a:p>
        </p:txBody>
      </p:sp>
      <p:sp>
        <p:nvSpPr>
          <p:cNvPr id="3" name="Footer Placeholder 2">
            <a:extLst>
              <a:ext uri="{FF2B5EF4-FFF2-40B4-BE49-F238E27FC236}">
                <a16:creationId xmlns:a16="http://schemas.microsoft.com/office/drawing/2014/main" id="{6B815DC0-8852-2143-ABBD-3F37C4DEA949}"/>
              </a:ext>
            </a:extLst>
          </p:cNvPr>
          <p:cNvSpPr>
            <a:spLocks noGrp="1"/>
          </p:cNvSpPr>
          <p:nvPr>
            <p:ph type="ftr" sz="quarter" idx="11"/>
          </p:nvPr>
        </p:nvSpPr>
        <p:spPr/>
        <p:txBody>
          <a:bodyPr/>
          <a:lstStyle/>
          <a:p>
            <a:r>
              <a:rPr lang="en-US"/>
              <a:t>Fall 2021</a:t>
            </a:r>
          </a:p>
        </p:txBody>
      </p:sp>
      <p:sp>
        <p:nvSpPr>
          <p:cNvPr id="4" name="Slide Number Placeholder 3">
            <a:extLst>
              <a:ext uri="{FF2B5EF4-FFF2-40B4-BE49-F238E27FC236}">
                <a16:creationId xmlns:a16="http://schemas.microsoft.com/office/drawing/2014/main" id="{6232E1E6-2A5D-ED41-B17D-2FC28A2C3221}"/>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102068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EBDD-3C04-B241-BEC2-C16FCE7CB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90F7D3-50A4-194A-8AF9-0D3787798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A5904-010C-554E-84AD-B61F7B98B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E6469-54BF-6542-8ADD-D0CAB6B702B8}"/>
              </a:ext>
            </a:extLst>
          </p:cNvPr>
          <p:cNvSpPr>
            <a:spLocks noGrp="1"/>
          </p:cNvSpPr>
          <p:nvPr>
            <p:ph type="dt" sz="half" idx="10"/>
          </p:nvPr>
        </p:nvSpPr>
        <p:spPr/>
        <p:txBody>
          <a:bodyPr/>
          <a:lstStyle/>
          <a:p>
            <a:fld id="{4615427F-B481-6B4D-8B4F-44C3F13C2EFB}" type="datetime1">
              <a:rPr lang="en-US" smtClean="0"/>
              <a:t>12/24/21</a:t>
            </a:fld>
            <a:endParaRPr lang="en-US"/>
          </a:p>
        </p:txBody>
      </p:sp>
      <p:sp>
        <p:nvSpPr>
          <p:cNvPr id="6" name="Footer Placeholder 5">
            <a:extLst>
              <a:ext uri="{FF2B5EF4-FFF2-40B4-BE49-F238E27FC236}">
                <a16:creationId xmlns:a16="http://schemas.microsoft.com/office/drawing/2014/main" id="{A5B1F7E1-D5F3-624B-A139-0EA5D7AA8331}"/>
              </a:ext>
            </a:extLst>
          </p:cNvPr>
          <p:cNvSpPr>
            <a:spLocks noGrp="1"/>
          </p:cNvSpPr>
          <p:nvPr>
            <p:ph type="ftr" sz="quarter" idx="11"/>
          </p:nvPr>
        </p:nvSpPr>
        <p:spPr/>
        <p:txBody>
          <a:bodyPr/>
          <a:lstStyle/>
          <a:p>
            <a:r>
              <a:rPr lang="en-US"/>
              <a:t>Fall 2021</a:t>
            </a:r>
          </a:p>
        </p:txBody>
      </p:sp>
      <p:sp>
        <p:nvSpPr>
          <p:cNvPr id="7" name="Slide Number Placeholder 6">
            <a:extLst>
              <a:ext uri="{FF2B5EF4-FFF2-40B4-BE49-F238E27FC236}">
                <a16:creationId xmlns:a16="http://schemas.microsoft.com/office/drawing/2014/main" id="{34A57B80-BF9E-2C48-8693-0393AD21F798}"/>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271966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86D3-182E-F245-B05A-D7350E967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AC6314-8AC7-F44E-B6D9-C6E50AAF63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7977D1-29A6-F345-A746-69510A08C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465AC-9536-3F43-BF40-23C77F6157C3}"/>
              </a:ext>
            </a:extLst>
          </p:cNvPr>
          <p:cNvSpPr>
            <a:spLocks noGrp="1"/>
          </p:cNvSpPr>
          <p:nvPr>
            <p:ph type="dt" sz="half" idx="10"/>
          </p:nvPr>
        </p:nvSpPr>
        <p:spPr/>
        <p:txBody>
          <a:bodyPr/>
          <a:lstStyle/>
          <a:p>
            <a:fld id="{75F33760-D287-4649-82CD-CB4613F028B8}" type="datetime1">
              <a:rPr lang="en-US" smtClean="0"/>
              <a:t>12/24/21</a:t>
            </a:fld>
            <a:endParaRPr lang="en-US"/>
          </a:p>
        </p:txBody>
      </p:sp>
      <p:sp>
        <p:nvSpPr>
          <p:cNvPr id="6" name="Footer Placeholder 5">
            <a:extLst>
              <a:ext uri="{FF2B5EF4-FFF2-40B4-BE49-F238E27FC236}">
                <a16:creationId xmlns:a16="http://schemas.microsoft.com/office/drawing/2014/main" id="{C1D5A3E7-1C1D-5A48-BC50-AE3FA069E7BA}"/>
              </a:ext>
            </a:extLst>
          </p:cNvPr>
          <p:cNvSpPr>
            <a:spLocks noGrp="1"/>
          </p:cNvSpPr>
          <p:nvPr>
            <p:ph type="ftr" sz="quarter" idx="11"/>
          </p:nvPr>
        </p:nvSpPr>
        <p:spPr/>
        <p:txBody>
          <a:bodyPr/>
          <a:lstStyle/>
          <a:p>
            <a:r>
              <a:rPr lang="en-US"/>
              <a:t>Fall 2021</a:t>
            </a:r>
          </a:p>
        </p:txBody>
      </p:sp>
      <p:sp>
        <p:nvSpPr>
          <p:cNvPr id="7" name="Slide Number Placeholder 6">
            <a:extLst>
              <a:ext uri="{FF2B5EF4-FFF2-40B4-BE49-F238E27FC236}">
                <a16:creationId xmlns:a16="http://schemas.microsoft.com/office/drawing/2014/main" id="{CA40E3B0-C88F-C146-AA4A-5D38F7BD3D47}"/>
              </a:ext>
            </a:extLst>
          </p:cNvPr>
          <p:cNvSpPr>
            <a:spLocks noGrp="1"/>
          </p:cNvSpPr>
          <p:nvPr>
            <p:ph type="sldNum" sz="quarter" idx="12"/>
          </p:nvPr>
        </p:nvSpPr>
        <p:spPr/>
        <p:txBody>
          <a:bodyPr/>
          <a:lstStyle/>
          <a:p>
            <a:fld id="{3E845E3E-BD8C-A043-8102-822B87834C21}" type="slidenum">
              <a:rPr lang="en-US" smtClean="0"/>
              <a:t>‹#›</a:t>
            </a:fld>
            <a:endParaRPr lang="en-US"/>
          </a:p>
        </p:txBody>
      </p:sp>
    </p:spTree>
    <p:extLst>
      <p:ext uri="{BB962C8B-B14F-4D97-AF65-F5344CB8AC3E}">
        <p14:creationId xmlns:p14="http://schemas.microsoft.com/office/powerpoint/2010/main" val="116198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06090-094E-3E45-B044-C9B507D3D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7E16E5-DA8B-0446-BBFA-0A32DAC99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0F78A-3E02-BA4C-B0CC-4F46BAA31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2F222-6D92-964F-9E45-EC429FD975FC}" type="datetime1">
              <a:rPr lang="en-US" smtClean="0"/>
              <a:t>12/24/21</a:t>
            </a:fld>
            <a:endParaRPr lang="en-US"/>
          </a:p>
        </p:txBody>
      </p:sp>
      <p:sp>
        <p:nvSpPr>
          <p:cNvPr id="5" name="Footer Placeholder 4">
            <a:extLst>
              <a:ext uri="{FF2B5EF4-FFF2-40B4-BE49-F238E27FC236}">
                <a16:creationId xmlns:a16="http://schemas.microsoft.com/office/drawing/2014/main" id="{4537C7F1-4724-B246-A132-BEDC58AF6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Fall 2021</a:t>
            </a:r>
          </a:p>
        </p:txBody>
      </p:sp>
      <p:sp>
        <p:nvSpPr>
          <p:cNvPr id="6" name="Slide Number Placeholder 5">
            <a:extLst>
              <a:ext uri="{FF2B5EF4-FFF2-40B4-BE49-F238E27FC236}">
                <a16:creationId xmlns:a16="http://schemas.microsoft.com/office/drawing/2014/main" id="{C8837794-40E5-E14E-97F4-4B1E7ADB9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45E3E-BD8C-A043-8102-822B87834C21}" type="slidenum">
              <a:rPr lang="en-US" smtClean="0"/>
              <a:t>‹#›</a:t>
            </a:fld>
            <a:endParaRPr lang="en-US"/>
          </a:p>
        </p:txBody>
      </p:sp>
    </p:spTree>
    <p:extLst>
      <p:ext uri="{BB962C8B-B14F-4D97-AF65-F5344CB8AC3E}">
        <p14:creationId xmlns:p14="http://schemas.microsoft.com/office/powerpoint/2010/main" val="2890924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g"/><Relationship Id="rId3" Type="http://schemas.openxmlformats.org/officeDocument/2006/relationships/image" Target="../media/image5.pn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396F-FC2C-4E51-AD30-82510189EDA9}"/>
              </a:ext>
            </a:extLst>
          </p:cNvPr>
          <p:cNvSpPr>
            <a:spLocks noGrp="1"/>
          </p:cNvSpPr>
          <p:nvPr>
            <p:ph type="title"/>
          </p:nvPr>
        </p:nvSpPr>
        <p:spPr>
          <a:xfrm>
            <a:off x="4965430" y="629268"/>
            <a:ext cx="6586491" cy="1286160"/>
          </a:xfrm>
        </p:spPr>
        <p:txBody>
          <a:bodyPr anchor="b">
            <a:normAutofit/>
          </a:bodyPr>
          <a:lstStyle/>
          <a:p>
            <a:r>
              <a:rPr lang="en-US" b="1">
                <a:solidFill>
                  <a:schemeClr val="accent1"/>
                </a:solidFill>
                <a:latin typeface="Times"/>
                <a:cs typeface="Calibri Light"/>
              </a:rPr>
              <a:t>Go4Local</a:t>
            </a:r>
          </a:p>
        </p:txBody>
      </p:sp>
      <p:sp>
        <p:nvSpPr>
          <p:cNvPr id="3" name="Content Placeholder 2">
            <a:extLst>
              <a:ext uri="{FF2B5EF4-FFF2-40B4-BE49-F238E27FC236}">
                <a16:creationId xmlns:a16="http://schemas.microsoft.com/office/drawing/2014/main" id="{799E5909-6B99-4DE2-9B9E-164D8847DEB8}"/>
              </a:ext>
            </a:extLst>
          </p:cNvPr>
          <p:cNvSpPr>
            <a:spLocks noGrp="1"/>
          </p:cNvSpPr>
          <p:nvPr>
            <p:ph idx="1"/>
          </p:nvPr>
        </p:nvSpPr>
        <p:spPr>
          <a:xfrm>
            <a:off x="4965431" y="2438400"/>
            <a:ext cx="6586489" cy="3785419"/>
          </a:xfrm>
        </p:spPr>
        <p:txBody>
          <a:bodyPr vert="horz" lIns="91440" tIns="45720" rIns="91440" bIns="45720" rtlCol="0" anchor="t">
            <a:normAutofit/>
          </a:bodyPr>
          <a:lstStyle/>
          <a:p>
            <a:pPr marL="0" indent="0">
              <a:buNone/>
            </a:pPr>
            <a:r>
              <a:rPr lang="en-US" sz="1900">
                <a:ea typeface="+mn-lt"/>
                <a:cs typeface="+mn-lt"/>
              </a:rPr>
              <a:t>Vision: </a:t>
            </a:r>
          </a:p>
          <a:p>
            <a:pPr marL="0" indent="0">
              <a:buNone/>
            </a:pPr>
            <a:r>
              <a:rPr lang="en-US" sz="1900">
                <a:ea typeface="+mn-lt"/>
                <a:cs typeface="+mn-lt"/>
              </a:rPr>
              <a:t>For working professionals and senior citizens who want to buy groceries but do not have time to go out, our new product Go4Local helps connect them with local grocery store owners. Unlike Big Basket, we deliver products from local brands freshly delivered at a lower cost.</a:t>
            </a:r>
            <a:endParaRPr lang="en-US" sz="1900">
              <a:cs typeface="Calibri" panose="020F0502020204030204"/>
            </a:endParaRPr>
          </a:p>
          <a:p>
            <a:endParaRPr lang="en-US" sz="1900">
              <a:cs typeface="Calibri" panose="020F0502020204030204"/>
            </a:endParaRPr>
          </a:p>
          <a:p>
            <a:pPr marL="0" indent="0">
              <a:buNone/>
            </a:pPr>
            <a:r>
              <a:rPr lang="en-US" sz="1400">
                <a:cs typeface="Calibri" panose="020F0502020204030204"/>
              </a:rPr>
              <a:t>Members:</a:t>
            </a:r>
          </a:p>
          <a:p>
            <a:pPr lvl="1"/>
            <a:r>
              <a:rPr lang="en-US" sz="1500">
                <a:cs typeface="Calibri" panose="020F0502020204030204"/>
              </a:rPr>
              <a:t>Ashutosh Vishwakarma</a:t>
            </a:r>
          </a:p>
          <a:p>
            <a:pPr lvl="1"/>
            <a:r>
              <a:rPr lang="en-US" sz="1500">
                <a:cs typeface="Calibri" panose="020F0502020204030204"/>
              </a:rPr>
              <a:t>Krishna Unnikrishnan</a:t>
            </a:r>
          </a:p>
          <a:p>
            <a:pPr lvl="1"/>
            <a:r>
              <a:rPr lang="en-US" sz="1500">
                <a:cs typeface="Calibri" panose="020F0502020204030204"/>
              </a:rPr>
              <a:t>Prateek </a:t>
            </a:r>
            <a:r>
              <a:rPr lang="en-US" sz="1500" err="1">
                <a:cs typeface="Calibri" panose="020F0502020204030204"/>
              </a:rPr>
              <a:t>Revadi</a:t>
            </a:r>
            <a:endParaRPr lang="en-US" sz="1500">
              <a:cs typeface="Calibri" panose="020F0502020204030204"/>
            </a:endParaRPr>
          </a:p>
          <a:p>
            <a:pPr lvl="1"/>
            <a:r>
              <a:rPr lang="en-US" sz="1500">
                <a:cs typeface="Calibri" panose="020F0502020204030204"/>
              </a:rPr>
              <a:t>Rochana Dudwadkar</a:t>
            </a:r>
          </a:p>
        </p:txBody>
      </p:sp>
      <p:pic>
        <p:nvPicPr>
          <p:cNvPr id="6" name="Picture 5" descr="Fruits and vegetables in bags">
            <a:extLst>
              <a:ext uri="{FF2B5EF4-FFF2-40B4-BE49-F238E27FC236}">
                <a16:creationId xmlns:a16="http://schemas.microsoft.com/office/drawing/2014/main" id="{EAC24279-E6C3-450E-AAB3-D8561F59D9F2}"/>
              </a:ext>
            </a:extLst>
          </p:cNvPr>
          <p:cNvPicPr>
            <a:picLocks noChangeAspect="1"/>
          </p:cNvPicPr>
          <p:nvPr/>
        </p:nvPicPr>
        <p:blipFill rotWithShape="1">
          <a:blip r:embed="rId2"/>
          <a:srcRect l="41743" r="13204" b="-3"/>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63C7D"/>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26D9EE8-3E97-4CB9-BEF7-407AD040D4A9}"/>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Fall 2021</a:t>
            </a:r>
          </a:p>
        </p:txBody>
      </p:sp>
    </p:spTree>
    <p:extLst>
      <p:ext uri="{BB962C8B-B14F-4D97-AF65-F5344CB8AC3E}">
        <p14:creationId xmlns:p14="http://schemas.microsoft.com/office/powerpoint/2010/main" val="754972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87BF13-40D1-F34C-A894-6E343B4D47A4}"/>
              </a:ext>
            </a:extLst>
          </p:cNvPr>
          <p:cNvSpPr>
            <a:spLocks noGrp="1"/>
          </p:cNvSpPr>
          <p:nvPr>
            <p:ph sz="half" idx="1"/>
          </p:nvPr>
        </p:nvSpPr>
        <p:spPr>
          <a:xfrm>
            <a:off x="844420" y="1706964"/>
            <a:ext cx="5158427" cy="3730460"/>
          </a:xfrm>
        </p:spPr>
        <p:txBody>
          <a:bodyPr vert="horz" lIns="91440" tIns="45720" rIns="91440" bIns="45720" rtlCol="0" anchor="t">
            <a:normAutofit/>
          </a:bodyPr>
          <a:lstStyle/>
          <a:p>
            <a:pPr marL="0" indent="0">
              <a:buNone/>
            </a:pPr>
            <a:r>
              <a:rPr lang="en-US" sz="2000" b="1">
                <a:solidFill>
                  <a:schemeClr val="accent1"/>
                </a:solidFill>
                <a:latin typeface="Times"/>
                <a:cs typeface="Arial"/>
              </a:rPr>
              <a:t>Buyer </a:t>
            </a:r>
            <a:endParaRPr lang="en-US" sz="2000" b="1">
              <a:solidFill>
                <a:schemeClr val="accent1"/>
              </a:solidFill>
              <a:latin typeface="Times"/>
              <a:cs typeface="Arial" panose="020B0604020202020204" pitchFamily="34" charset="0"/>
            </a:endParaRPr>
          </a:p>
          <a:p>
            <a:pPr>
              <a:buFont typeface="Wingdings" pitchFamily="2" charset="2"/>
              <a:buChar char="ü"/>
            </a:pPr>
            <a:r>
              <a:rPr lang="en-US" sz="2000" b="1">
                <a:latin typeface="Times"/>
                <a:cs typeface="Arial"/>
              </a:rPr>
              <a:t>User Registration</a:t>
            </a:r>
          </a:p>
          <a:p>
            <a:pPr>
              <a:buFont typeface="Wingdings" pitchFamily="2" charset="2"/>
              <a:buChar char="ü"/>
            </a:pPr>
            <a:r>
              <a:rPr lang="en-US" sz="2000" b="1">
                <a:latin typeface="Times"/>
                <a:cs typeface="Arial"/>
              </a:rPr>
              <a:t>Create Profile</a:t>
            </a:r>
          </a:p>
          <a:p>
            <a:pPr>
              <a:buFont typeface="Wingdings" pitchFamily="2" charset="2"/>
              <a:buChar char="ü"/>
            </a:pPr>
            <a:r>
              <a:rPr lang="en-US" sz="2000" b="1">
                <a:latin typeface="Times"/>
                <a:cs typeface="Arial"/>
              </a:rPr>
              <a:t>Search Store and Product(s) </a:t>
            </a:r>
            <a:endParaRPr lang="en-US" sz="2000" b="1">
              <a:latin typeface="Times"/>
              <a:cs typeface="Arial" panose="020B0604020202020204" pitchFamily="34" charset="0"/>
            </a:endParaRPr>
          </a:p>
          <a:p>
            <a:pPr>
              <a:buFont typeface="Wingdings" pitchFamily="2" charset="2"/>
              <a:buChar char="ü"/>
            </a:pPr>
            <a:r>
              <a:rPr lang="en-US" sz="2000" b="1">
                <a:latin typeface="Times"/>
                <a:cs typeface="Arial"/>
              </a:rPr>
              <a:t>Add Item to Cart</a:t>
            </a:r>
          </a:p>
          <a:p>
            <a:pPr>
              <a:buFont typeface="Wingdings" pitchFamily="2" charset="2"/>
              <a:buChar char="ü"/>
            </a:pPr>
            <a:r>
              <a:rPr lang="en-US" sz="2000" b="1">
                <a:latin typeface="Times"/>
                <a:cs typeface="Arial"/>
              </a:rPr>
              <a:t>Check Out</a:t>
            </a:r>
          </a:p>
          <a:p>
            <a:pPr>
              <a:buFont typeface="Wingdings" pitchFamily="2" charset="2"/>
              <a:buChar char="ü"/>
            </a:pPr>
            <a:r>
              <a:rPr lang="en-US" sz="2000" b="1">
                <a:latin typeface="Times"/>
                <a:cs typeface="Arial"/>
              </a:rPr>
              <a:t>Track Order</a:t>
            </a:r>
          </a:p>
          <a:p>
            <a:pPr>
              <a:buFont typeface="Wingdings" pitchFamily="2" charset="2"/>
              <a:buChar char="ü"/>
            </a:pPr>
            <a:r>
              <a:rPr lang="en-US" sz="2000" b="1">
                <a:latin typeface="Times"/>
                <a:cs typeface="Arial"/>
              </a:rPr>
              <a:t>Help and Feedback</a:t>
            </a:r>
          </a:p>
        </p:txBody>
      </p:sp>
      <p:sp>
        <p:nvSpPr>
          <p:cNvPr id="4" name="Content Placeholder 3">
            <a:extLst>
              <a:ext uri="{FF2B5EF4-FFF2-40B4-BE49-F238E27FC236}">
                <a16:creationId xmlns:a16="http://schemas.microsoft.com/office/drawing/2014/main" id="{C58037D2-8FEF-504B-86ED-5A314343980B}"/>
              </a:ext>
            </a:extLst>
          </p:cNvPr>
          <p:cNvSpPr>
            <a:spLocks noGrp="1"/>
          </p:cNvSpPr>
          <p:nvPr>
            <p:ph sz="half" idx="2"/>
          </p:nvPr>
        </p:nvSpPr>
        <p:spPr>
          <a:xfrm>
            <a:off x="6189155" y="1706964"/>
            <a:ext cx="5164645" cy="3730460"/>
          </a:xfrm>
        </p:spPr>
        <p:txBody>
          <a:bodyPr>
            <a:normAutofit/>
          </a:bodyPr>
          <a:lstStyle/>
          <a:p>
            <a:pPr marL="0" indent="0">
              <a:buNone/>
            </a:pPr>
            <a:r>
              <a:rPr lang="en-US" sz="2000" b="1">
                <a:solidFill>
                  <a:schemeClr val="accent1"/>
                </a:solidFill>
                <a:latin typeface="Arial" panose="020B0604020202020204" pitchFamily="34" charset="0"/>
                <a:cs typeface="Arial" panose="020B0604020202020204" pitchFamily="34" charset="0"/>
              </a:rPr>
              <a:t>Seller</a:t>
            </a:r>
          </a:p>
          <a:p>
            <a:pPr>
              <a:buFont typeface="Wingdings" pitchFamily="2" charset="2"/>
              <a:buChar char="ü"/>
            </a:pPr>
            <a:r>
              <a:rPr lang="en-US" sz="2000" b="1">
                <a:latin typeface="Arial" panose="020B0604020202020204" pitchFamily="34" charset="0"/>
                <a:cs typeface="Arial" panose="020B0604020202020204" pitchFamily="34" charset="0"/>
              </a:rPr>
              <a:t>User Registration</a:t>
            </a:r>
          </a:p>
          <a:p>
            <a:pPr>
              <a:buFont typeface="Wingdings" pitchFamily="2" charset="2"/>
              <a:buChar char="ü"/>
            </a:pPr>
            <a:r>
              <a:rPr lang="en-US" sz="2000" b="1">
                <a:latin typeface="Arial" panose="020B0604020202020204" pitchFamily="34" charset="0"/>
                <a:cs typeface="Arial" panose="020B0604020202020204" pitchFamily="34" charset="0"/>
              </a:rPr>
              <a:t>Add Store(s) and Products</a:t>
            </a:r>
          </a:p>
          <a:p>
            <a:pPr>
              <a:buFont typeface="Wingdings" pitchFamily="2" charset="2"/>
              <a:buChar char="ü"/>
            </a:pPr>
            <a:r>
              <a:rPr lang="en-US" sz="2000" b="1">
                <a:latin typeface="Arial" panose="020B0604020202020204" pitchFamily="34" charset="0"/>
                <a:cs typeface="Arial" panose="020B0604020202020204" pitchFamily="34" charset="0"/>
              </a:rPr>
              <a:t>Accept Delivery Request from Buyer(s)</a:t>
            </a:r>
          </a:p>
          <a:p>
            <a:pPr>
              <a:buFont typeface="Wingdings" pitchFamily="2" charset="2"/>
              <a:buChar char="ü"/>
            </a:pPr>
            <a:r>
              <a:rPr lang="en-US" sz="2000" b="1">
                <a:latin typeface="Arial" panose="020B0604020202020204" pitchFamily="34" charset="0"/>
                <a:cs typeface="Arial" panose="020B0604020202020204" pitchFamily="34" charset="0"/>
              </a:rPr>
              <a:t>Track Order(s)</a:t>
            </a:r>
          </a:p>
          <a:p>
            <a:pPr>
              <a:buFont typeface="Wingdings" pitchFamily="2" charset="2"/>
              <a:buChar char="ü"/>
            </a:pPr>
            <a:r>
              <a:rPr lang="en-US" sz="2000" b="1">
                <a:latin typeface="Arial" panose="020B0604020202020204" pitchFamily="34" charset="0"/>
                <a:cs typeface="Arial" panose="020B0604020202020204" pitchFamily="34" charset="0"/>
              </a:rPr>
              <a:t>Help and Feedback</a:t>
            </a:r>
          </a:p>
          <a:p>
            <a:pPr marL="0" indent="0">
              <a:buNone/>
            </a:pPr>
            <a:endParaRPr lang="en-US" sz="2000"/>
          </a:p>
        </p:txBody>
      </p:sp>
      <p:sp>
        <p:nvSpPr>
          <p:cNvPr id="7" name="Footer Placeholder 6">
            <a:extLst>
              <a:ext uri="{FF2B5EF4-FFF2-40B4-BE49-F238E27FC236}">
                <a16:creationId xmlns:a16="http://schemas.microsoft.com/office/drawing/2014/main" id="{59AA6612-3BE3-6444-BC82-AA2D484B1E4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Fall 2021</a:t>
            </a:r>
          </a:p>
        </p:txBody>
      </p:sp>
      <p:sp>
        <p:nvSpPr>
          <p:cNvPr id="9" name="TextBox 8">
            <a:extLst>
              <a:ext uri="{FF2B5EF4-FFF2-40B4-BE49-F238E27FC236}">
                <a16:creationId xmlns:a16="http://schemas.microsoft.com/office/drawing/2014/main" id="{CFD9DFC9-7043-423C-8523-3B1FFA6D1D54}"/>
              </a:ext>
            </a:extLst>
          </p:cNvPr>
          <p:cNvSpPr txBox="1"/>
          <p:nvPr/>
        </p:nvSpPr>
        <p:spPr>
          <a:xfrm>
            <a:off x="844420" y="583602"/>
            <a:ext cx="71553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accent1"/>
                </a:solidFill>
                <a:latin typeface="Times"/>
                <a:cs typeface="Times"/>
              </a:rPr>
              <a:t>Minimum Viable Product (MVP)</a:t>
            </a:r>
          </a:p>
        </p:txBody>
      </p:sp>
    </p:spTree>
    <p:extLst>
      <p:ext uri="{BB962C8B-B14F-4D97-AF65-F5344CB8AC3E}">
        <p14:creationId xmlns:p14="http://schemas.microsoft.com/office/powerpoint/2010/main" val="127677489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3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7239426-9B89-EA49-999B-D215E5C1F7E4}"/>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600" kern="1200">
                <a:solidFill>
                  <a:srgbClr val="FFFFFF"/>
                </a:solidFill>
                <a:latin typeface="Times"/>
                <a:cs typeface="Times"/>
              </a:rPr>
              <a:t>Key Metrics</a:t>
            </a:r>
          </a:p>
        </p:txBody>
      </p:sp>
      <p:sp>
        <p:nvSpPr>
          <p:cNvPr id="5" name="TextBox 4">
            <a:extLst>
              <a:ext uri="{FF2B5EF4-FFF2-40B4-BE49-F238E27FC236}">
                <a16:creationId xmlns:a16="http://schemas.microsoft.com/office/drawing/2014/main" id="{1D7F4825-8814-49A5-AFBC-5126ECFD37D4}"/>
              </a:ext>
            </a:extLst>
          </p:cNvPr>
          <p:cNvSpPr txBox="1"/>
          <p:nvPr/>
        </p:nvSpPr>
        <p:spPr>
          <a:xfrm>
            <a:off x="1139635" y="2546161"/>
            <a:ext cx="3200451" cy="29859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solidFill>
                  <a:srgbClr val="FEFFFF"/>
                </a:solidFill>
                <a:latin typeface="Times"/>
                <a:cs typeface="Times"/>
              </a:rPr>
              <a:t>The company earns revenue every time a buyer orders grocery. </a:t>
            </a:r>
          </a:p>
          <a:p>
            <a:pPr indent="-228600">
              <a:lnSpc>
                <a:spcPct val="90000"/>
              </a:lnSpc>
              <a:spcAft>
                <a:spcPts val="600"/>
              </a:spcAft>
              <a:buFont typeface="Arial" panose="020B0604020202020204" pitchFamily="34" charset="0"/>
              <a:buChar char="•"/>
            </a:pPr>
            <a:r>
              <a:rPr lang="en-US" sz="2400">
                <a:solidFill>
                  <a:srgbClr val="FEFFFF"/>
                </a:solidFill>
                <a:latin typeface="Times"/>
                <a:cs typeface="Times"/>
              </a:rPr>
              <a:t>Thus, the most important metric for this product is avg order value per buyer per month.</a:t>
            </a:r>
          </a:p>
          <a:p>
            <a:pPr indent="-228600">
              <a:lnSpc>
                <a:spcPct val="90000"/>
              </a:lnSpc>
              <a:spcAft>
                <a:spcPts val="600"/>
              </a:spcAft>
              <a:buFont typeface="Arial" panose="020B0604020202020204" pitchFamily="34" charset="0"/>
              <a:buChar char="•"/>
            </a:pPr>
            <a:endParaRPr lang="en-US" sz="2400">
              <a:solidFill>
                <a:srgbClr val="FEFFFF"/>
              </a:solidFill>
              <a:latin typeface="Times"/>
              <a:cs typeface="Times"/>
            </a:endParaRPr>
          </a:p>
        </p:txBody>
      </p:sp>
      <p:sp>
        <p:nvSpPr>
          <p:cNvPr id="4" name="Footer Placeholder 3">
            <a:extLst>
              <a:ext uri="{FF2B5EF4-FFF2-40B4-BE49-F238E27FC236}">
                <a16:creationId xmlns:a16="http://schemas.microsoft.com/office/drawing/2014/main" id="{E067339D-CBC1-084B-8B5E-BA9DBC9A2D54}"/>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Times"/>
                <a:cs typeface="Times"/>
              </a:rPr>
              <a:t>Fall 2021</a:t>
            </a:r>
          </a:p>
        </p:txBody>
      </p:sp>
      <p:graphicFrame>
        <p:nvGraphicFramePr>
          <p:cNvPr id="119" name="Table 119">
            <a:extLst>
              <a:ext uri="{FF2B5EF4-FFF2-40B4-BE49-F238E27FC236}">
                <a16:creationId xmlns:a16="http://schemas.microsoft.com/office/drawing/2014/main" id="{3544E81B-8DCE-46AB-91A6-A9E611D47975}"/>
              </a:ext>
            </a:extLst>
          </p:cNvPr>
          <p:cNvGraphicFramePr>
            <a:graphicFrameLocks noGrp="1"/>
          </p:cNvGraphicFramePr>
          <p:nvPr>
            <p:extLst>
              <p:ext uri="{D42A27DB-BD31-4B8C-83A1-F6EECF244321}">
                <p14:modId xmlns:p14="http://schemas.microsoft.com/office/powerpoint/2010/main" val="883947068"/>
              </p:ext>
            </p:extLst>
          </p:nvPr>
        </p:nvGraphicFramePr>
        <p:xfrm>
          <a:off x="4998268" y="1059129"/>
          <a:ext cx="6539077" cy="4420324"/>
        </p:xfrm>
        <a:graphic>
          <a:graphicData uri="http://schemas.openxmlformats.org/drawingml/2006/table">
            <a:tbl>
              <a:tblPr firstRow="1" bandRow="1">
                <a:tableStyleId>{5C22544A-7EE6-4342-B048-85BDC9FD1C3A}</a:tableStyleId>
              </a:tblPr>
              <a:tblGrid>
                <a:gridCol w="1951388">
                  <a:extLst>
                    <a:ext uri="{9D8B030D-6E8A-4147-A177-3AD203B41FA5}">
                      <a16:colId xmlns:a16="http://schemas.microsoft.com/office/drawing/2014/main" val="1224669627"/>
                    </a:ext>
                  </a:extLst>
                </a:gridCol>
                <a:gridCol w="2156416">
                  <a:extLst>
                    <a:ext uri="{9D8B030D-6E8A-4147-A177-3AD203B41FA5}">
                      <a16:colId xmlns:a16="http://schemas.microsoft.com/office/drawing/2014/main" val="1498507722"/>
                    </a:ext>
                  </a:extLst>
                </a:gridCol>
                <a:gridCol w="2431273">
                  <a:extLst>
                    <a:ext uri="{9D8B030D-6E8A-4147-A177-3AD203B41FA5}">
                      <a16:colId xmlns:a16="http://schemas.microsoft.com/office/drawing/2014/main" val="3647383110"/>
                    </a:ext>
                  </a:extLst>
                </a:gridCol>
              </a:tblGrid>
              <a:tr h="387087">
                <a:tc>
                  <a:txBody>
                    <a:bodyPr/>
                    <a:lstStyle/>
                    <a:p>
                      <a:r>
                        <a:rPr lang="en-US" sz="1700">
                          <a:latin typeface="Times"/>
                        </a:rPr>
                        <a:t>Core User Action</a:t>
                      </a:r>
                    </a:p>
                  </a:txBody>
                  <a:tcPr marL="86836" marR="86836" marT="43417" marB="43417"/>
                </a:tc>
                <a:tc>
                  <a:txBody>
                    <a:bodyPr/>
                    <a:lstStyle/>
                    <a:p>
                      <a:r>
                        <a:rPr lang="en-US" sz="1700">
                          <a:latin typeface="Times"/>
                        </a:rPr>
                        <a:t>Description</a:t>
                      </a:r>
                    </a:p>
                  </a:txBody>
                  <a:tcPr marL="86836" marR="86836" marT="43417" marB="43417"/>
                </a:tc>
                <a:tc>
                  <a:txBody>
                    <a:bodyPr/>
                    <a:lstStyle/>
                    <a:p>
                      <a:r>
                        <a:rPr lang="en-US" sz="1700">
                          <a:latin typeface="Times"/>
                        </a:rPr>
                        <a:t>Metrics</a:t>
                      </a:r>
                    </a:p>
                  </a:txBody>
                  <a:tcPr marL="86836" marR="86836" marT="43417" marB="43417"/>
                </a:tc>
                <a:extLst>
                  <a:ext uri="{0D108BD9-81ED-4DB2-BD59-A6C34878D82A}">
                    <a16:rowId xmlns:a16="http://schemas.microsoft.com/office/drawing/2014/main" val="1702534661"/>
                  </a:ext>
                </a:extLst>
              </a:tr>
              <a:tr h="1431442">
                <a:tc>
                  <a:txBody>
                    <a:bodyPr/>
                    <a:lstStyle/>
                    <a:p>
                      <a:r>
                        <a:rPr lang="en-US" sz="1700">
                          <a:latin typeface="Times"/>
                        </a:rPr>
                        <a:t>Creation</a:t>
                      </a:r>
                    </a:p>
                  </a:txBody>
                  <a:tcPr marL="86836" marR="86836" marT="43417" marB="43417"/>
                </a:tc>
                <a:tc>
                  <a:txBody>
                    <a:bodyPr/>
                    <a:lstStyle/>
                    <a:p>
                      <a:r>
                        <a:rPr lang="en-US" sz="1700">
                          <a:latin typeface="Times"/>
                        </a:rPr>
                        <a:t>Sellers list their products on the platform</a:t>
                      </a:r>
                    </a:p>
                  </a:txBody>
                  <a:tcPr marL="86836" marR="86836" marT="43417" marB="43417"/>
                </a:tc>
                <a:tc>
                  <a:txBody>
                    <a:bodyPr/>
                    <a:lstStyle/>
                    <a:p>
                      <a:r>
                        <a:rPr lang="en-US" sz="1700">
                          <a:latin typeface="Times"/>
                        </a:rPr>
                        <a:t>Number of product listings per week</a:t>
                      </a:r>
                    </a:p>
                    <a:p>
                      <a:pPr lvl="0">
                        <a:buNone/>
                      </a:pPr>
                      <a:endParaRPr lang="en-US" sz="1700">
                        <a:latin typeface="Times"/>
                      </a:endParaRPr>
                    </a:p>
                    <a:p>
                      <a:pPr lvl="0">
                        <a:buNone/>
                      </a:pPr>
                      <a:r>
                        <a:rPr lang="en-US" sz="1700">
                          <a:latin typeface="Times"/>
                        </a:rPr>
                        <a:t>Number of sellers onboarded per week</a:t>
                      </a:r>
                    </a:p>
                  </a:txBody>
                  <a:tcPr marL="86836" marR="86836" marT="43417" marB="43417"/>
                </a:tc>
                <a:extLst>
                  <a:ext uri="{0D108BD9-81ED-4DB2-BD59-A6C34878D82A}">
                    <a16:rowId xmlns:a16="http://schemas.microsoft.com/office/drawing/2014/main" val="648108796"/>
                  </a:ext>
                </a:extLst>
              </a:tr>
              <a:tr h="1431442">
                <a:tc>
                  <a:txBody>
                    <a:bodyPr/>
                    <a:lstStyle/>
                    <a:p>
                      <a:r>
                        <a:rPr lang="en-US" sz="1700">
                          <a:latin typeface="Times"/>
                        </a:rPr>
                        <a:t>Consumption</a:t>
                      </a:r>
                    </a:p>
                  </a:txBody>
                  <a:tcPr marL="86836" marR="86836" marT="43417" marB="43417"/>
                </a:tc>
                <a:tc>
                  <a:txBody>
                    <a:bodyPr/>
                    <a:lstStyle/>
                    <a:p>
                      <a:r>
                        <a:rPr lang="en-US" sz="1700">
                          <a:latin typeface="Times"/>
                        </a:rPr>
                        <a:t>Buyers order products </a:t>
                      </a:r>
                    </a:p>
                  </a:txBody>
                  <a:tcPr marL="86836" marR="86836" marT="43417" marB="43417"/>
                </a:tc>
                <a:tc>
                  <a:txBody>
                    <a:bodyPr/>
                    <a:lstStyle/>
                    <a:p>
                      <a:r>
                        <a:rPr lang="en-US" sz="1700">
                          <a:latin typeface="Times"/>
                        </a:rPr>
                        <a:t>Avg. Order value</a:t>
                      </a:r>
                    </a:p>
                    <a:p>
                      <a:pPr lvl="0">
                        <a:buNone/>
                      </a:pPr>
                      <a:r>
                        <a:rPr lang="en-US" sz="1700">
                          <a:latin typeface="Times"/>
                        </a:rPr>
                        <a:t>No. Of orders processed per hour</a:t>
                      </a:r>
                    </a:p>
                    <a:p>
                      <a:pPr lvl="0">
                        <a:buNone/>
                      </a:pPr>
                      <a:r>
                        <a:rPr lang="en-US" sz="1700">
                          <a:latin typeface="Times"/>
                        </a:rPr>
                        <a:t>Revenue from repeat customer</a:t>
                      </a:r>
                    </a:p>
                  </a:txBody>
                  <a:tcPr marL="86836" marR="86836" marT="43417" marB="43417"/>
                </a:tc>
                <a:extLst>
                  <a:ext uri="{0D108BD9-81ED-4DB2-BD59-A6C34878D82A}">
                    <a16:rowId xmlns:a16="http://schemas.microsoft.com/office/drawing/2014/main" val="2860541442"/>
                  </a:ext>
                </a:extLst>
              </a:tr>
              <a:tr h="1170353">
                <a:tc>
                  <a:txBody>
                    <a:bodyPr/>
                    <a:lstStyle/>
                    <a:p>
                      <a:r>
                        <a:rPr lang="en-US" sz="1700">
                          <a:latin typeface="Times"/>
                        </a:rPr>
                        <a:t>Curation</a:t>
                      </a:r>
                    </a:p>
                  </a:txBody>
                  <a:tcPr marL="86836" marR="86836" marT="43417" marB="43417"/>
                </a:tc>
                <a:tc>
                  <a:txBody>
                    <a:bodyPr/>
                    <a:lstStyle/>
                    <a:p>
                      <a:r>
                        <a:rPr lang="en-US" sz="1700">
                          <a:latin typeface="Times"/>
                        </a:rPr>
                        <a:t>Buyers can provide feedback on store, product, delivery agent</a:t>
                      </a:r>
                    </a:p>
                  </a:txBody>
                  <a:tcPr marL="86836" marR="86836" marT="43417" marB="43417"/>
                </a:tc>
                <a:tc>
                  <a:txBody>
                    <a:bodyPr/>
                    <a:lstStyle/>
                    <a:p>
                      <a:r>
                        <a:rPr lang="en-US" sz="1700">
                          <a:latin typeface="Times"/>
                        </a:rPr>
                        <a:t>Customer satisfaction score</a:t>
                      </a:r>
                    </a:p>
                  </a:txBody>
                  <a:tcPr marL="86836" marR="86836" marT="43417" marB="43417"/>
                </a:tc>
                <a:extLst>
                  <a:ext uri="{0D108BD9-81ED-4DB2-BD59-A6C34878D82A}">
                    <a16:rowId xmlns:a16="http://schemas.microsoft.com/office/drawing/2014/main" val="1704521137"/>
                  </a:ext>
                </a:extLst>
              </a:tr>
            </a:tbl>
          </a:graphicData>
        </a:graphic>
      </p:graphicFrame>
    </p:spTree>
    <p:extLst>
      <p:ext uri="{BB962C8B-B14F-4D97-AF65-F5344CB8AC3E}">
        <p14:creationId xmlns:p14="http://schemas.microsoft.com/office/powerpoint/2010/main" val="209248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28B1-2683-2A49-AA7B-D1998FF31A0E}"/>
              </a:ext>
            </a:extLst>
          </p:cNvPr>
          <p:cNvSpPr>
            <a:spLocks noGrp="1"/>
          </p:cNvSpPr>
          <p:nvPr>
            <p:ph type="title"/>
          </p:nvPr>
        </p:nvSpPr>
        <p:spPr>
          <a:xfrm>
            <a:off x="459057" y="257902"/>
            <a:ext cx="10515600" cy="1325563"/>
          </a:xfrm>
        </p:spPr>
        <p:txBody>
          <a:bodyPr>
            <a:normAutofit/>
          </a:bodyPr>
          <a:lstStyle/>
          <a:p>
            <a:r>
              <a:rPr lang="en-US" sz="3600" b="1">
                <a:solidFill>
                  <a:schemeClr val="accent1"/>
                </a:solidFill>
                <a:latin typeface="Times New Roman" panose="02020603050405020304" pitchFamily="18" charset="0"/>
                <a:cs typeface="Times New Roman" panose="02020603050405020304" pitchFamily="18" charset="0"/>
              </a:rPr>
              <a:t>Operational Needs</a:t>
            </a:r>
          </a:p>
        </p:txBody>
      </p:sp>
      <p:sp>
        <p:nvSpPr>
          <p:cNvPr id="4" name="Footer Placeholder 3">
            <a:extLst>
              <a:ext uri="{FF2B5EF4-FFF2-40B4-BE49-F238E27FC236}">
                <a16:creationId xmlns:a16="http://schemas.microsoft.com/office/drawing/2014/main" id="{9EFB5024-F838-4645-A1A1-846C1BE3F30B}"/>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Fall 2021</a:t>
            </a:r>
          </a:p>
        </p:txBody>
      </p:sp>
      <p:graphicFrame>
        <p:nvGraphicFramePr>
          <p:cNvPr id="11" name="Table 11">
            <a:extLst>
              <a:ext uri="{FF2B5EF4-FFF2-40B4-BE49-F238E27FC236}">
                <a16:creationId xmlns:a16="http://schemas.microsoft.com/office/drawing/2014/main" id="{4B8E4728-7545-1A45-9885-B1A2C6336D9C}"/>
              </a:ext>
            </a:extLst>
          </p:cNvPr>
          <p:cNvGraphicFramePr>
            <a:graphicFrameLocks noGrp="1"/>
          </p:cNvGraphicFramePr>
          <p:nvPr>
            <p:extLst>
              <p:ext uri="{D42A27DB-BD31-4B8C-83A1-F6EECF244321}">
                <p14:modId xmlns:p14="http://schemas.microsoft.com/office/powerpoint/2010/main" val="2351624330"/>
              </p:ext>
            </p:extLst>
          </p:nvPr>
        </p:nvGraphicFramePr>
        <p:xfrm>
          <a:off x="459057" y="1423602"/>
          <a:ext cx="5484542" cy="2834640"/>
        </p:xfrm>
        <a:graphic>
          <a:graphicData uri="http://schemas.openxmlformats.org/drawingml/2006/table">
            <a:tbl>
              <a:tblPr firstRow="1" bandRow="1">
                <a:tableStyleId>{5C22544A-7EE6-4342-B048-85BDC9FD1C3A}</a:tableStyleId>
              </a:tblPr>
              <a:tblGrid>
                <a:gridCol w="5484542">
                  <a:extLst>
                    <a:ext uri="{9D8B030D-6E8A-4147-A177-3AD203B41FA5}">
                      <a16:colId xmlns:a16="http://schemas.microsoft.com/office/drawing/2014/main" val="3468319578"/>
                    </a:ext>
                  </a:extLst>
                </a:gridCol>
              </a:tblGrid>
              <a:tr h="325575">
                <a:tc>
                  <a:txBody>
                    <a:bodyPr/>
                    <a:lstStyle/>
                    <a:p>
                      <a:r>
                        <a:rPr lang="en-US" b="0" i="0">
                          <a:solidFill>
                            <a:schemeClr val="bg1"/>
                          </a:solidFill>
                          <a:latin typeface="Times New Roman" panose="02020603050405020304" pitchFamily="18" charset="0"/>
                          <a:cs typeface="Times New Roman" panose="02020603050405020304" pitchFamily="18" charset="0"/>
                        </a:rPr>
                        <a:t>Development and Testing Team</a:t>
                      </a:r>
                    </a:p>
                  </a:txBody>
                  <a:tcPr/>
                </a:tc>
                <a:extLst>
                  <a:ext uri="{0D108BD9-81ED-4DB2-BD59-A6C34878D82A}">
                    <a16:rowId xmlns:a16="http://schemas.microsoft.com/office/drawing/2014/main" val="3098765031"/>
                  </a:ext>
                </a:extLst>
              </a:tr>
              <a:tr h="561952">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b="0" i="0">
                          <a:solidFill>
                            <a:schemeClr val="tx1"/>
                          </a:solidFill>
                          <a:latin typeface="Times New Roman" panose="02020603050405020304" pitchFamily="18" charset="0"/>
                          <a:cs typeface="Times New Roman" panose="02020603050405020304" pitchFamily="18" charset="0"/>
                        </a:rPr>
                        <a:t>Initial Development of the product – MVP.</a:t>
                      </a:r>
                    </a:p>
                    <a:p>
                      <a:pPr marL="285750" indent="-285750">
                        <a:buFont typeface="Wingdings" pitchFamily="2" charset="2"/>
                        <a:buChar char="§"/>
                      </a:pPr>
                      <a:endParaRPr lang="en-US" b="0" i="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0933063"/>
                  </a:ext>
                </a:extLst>
              </a:tr>
              <a:tr h="80278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b="0" i="0">
                          <a:solidFill>
                            <a:schemeClr val="tx1"/>
                          </a:solidFill>
                          <a:latin typeface="Times New Roman" panose="02020603050405020304" pitchFamily="18" charset="0"/>
                          <a:cs typeface="Times New Roman" panose="02020603050405020304" pitchFamily="18" charset="0"/>
                        </a:rPr>
                        <a:t>Continuous Development of the application throughout Product Lifecycle.</a:t>
                      </a:r>
                    </a:p>
                    <a:p>
                      <a:endParaRPr lang="en-US" b="0" i="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9896977"/>
                  </a:ext>
                </a:extLst>
              </a:tr>
              <a:tr h="802789">
                <a:tc>
                  <a:txBody>
                    <a:bodyPr/>
                    <a:lstStyle/>
                    <a:p>
                      <a:pPr marL="285750" marR="0" lvl="0" indent="-285750" algn="l" rtl="0" eaLnBrk="1" fontAlgn="auto" latinLnBrk="0" hangingPunct="1">
                        <a:lnSpc>
                          <a:spcPct val="100000"/>
                        </a:lnSpc>
                        <a:spcBef>
                          <a:spcPts val="0"/>
                        </a:spcBef>
                        <a:spcAft>
                          <a:spcPts val="0"/>
                        </a:spcAft>
                        <a:buClrTx/>
                        <a:buSzTx/>
                        <a:buFont typeface="Wingdings" pitchFamily="2" charset="2"/>
                        <a:buChar char="§"/>
                      </a:pPr>
                      <a:r>
                        <a:rPr lang="en-US" b="0" i="0">
                          <a:solidFill>
                            <a:schemeClr val="tx1"/>
                          </a:solidFill>
                          <a:latin typeface="Times New Roman" panose="02020603050405020304" pitchFamily="18" charset="0"/>
                          <a:cs typeface="Times New Roman" panose="02020603050405020304" pitchFamily="18" charset="0"/>
                        </a:rPr>
                        <a:t>Testing team -  To handle prototyping and handling of new features .</a:t>
                      </a:r>
                    </a:p>
                    <a:p>
                      <a:pPr marL="285750" indent="-285750">
                        <a:buFont typeface="Wingdings" pitchFamily="2" charset="2"/>
                        <a:buChar char="§"/>
                      </a:pPr>
                      <a:endParaRPr lang="en-US" b="0" i="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4144395"/>
                  </a:ext>
                </a:extLst>
              </a:tr>
            </a:tbl>
          </a:graphicData>
        </a:graphic>
      </p:graphicFrame>
      <p:graphicFrame>
        <p:nvGraphicFramePr>
          <p:cNvPr id="13" name="Table 13">
            <a:extLst>
              <a:ext uri="{FF2B5EF4-FFF2-40B4-BE49-F238E27FC236}">
                <a16:creationId xmlns:a16="http://schemas.microsoft.com/office/drawing/2014/main" id="{866D789A-3D99-4C4E-B548-4E2BC574BD11}"/>
              </a:ext>
            </a:extLst>
          </p:cNvPr>
          <p:cNvGraphicFramePr>
            <a:graphicFrameLocks noGrp="1"/>
          </p:cNvGraphicFramePr>
          <p:nvPr>
            <p:extLst>
              <p:ext uri="{D42A27DB-BD31-4B8C-83A1-F6EECF244321}">
                <p14:modId xmlns:p14="http://schemas.microsoft.com/office/powerpoint/2010/main" val="700832855"/>
              </p:ext>
            </p:extLst>
          </p:nvPr>
        </p:nvGraphicFramePr>
        <p:xfrm>
          <a:off x="6096000" y="1423600"/>
          <a:ext cx="5891561" cy="2740728"/>
        </p:xfrm>
        <a:graphic>
          <a:graphicData uri="http://schemas.openxmlformats.org/drawingml/2006/table">
            <a:tbl>
              <a:tblPr firstRow="1" bandRow="1">
                <a:tableStyleId>{5C22544A-7EE6-4342-B048-85BDC9FD1C3A}</a:tableStyleId>
              </a:tblPr>
              <a:tblGrid>
                <a:gridCol w="5891561">
                  <a:extLst>
                    <a:ext uri="{9D8B030D-6E8A-4147-A177-3AD203B41FA5}">
                      <a16:colId xmlns:a16="http://schemas.microsoft.com/office/drawing/2014/main" val="1647725045"/>
                    </a:ext>
                  </a:extLst>
                </a:gridCol>
              </a:tblGrid>
              <a:tr h="360595">
                <a:tc>
                  <a:txBody>
                    <a:bodyPr/>
                    <a:lstStyle/>
                    <a:p>
                      <a:pPr>
                        <a:lnSpc>
                          <a:spcPct val="100000"/>
                        </a:lnSpc>
                      </a:pPr>
                      <a:r>
                        <a:rPr lang="en-US" b="0" i="0">
                          <a:solidFill>
                            <a:schemeClr val="bg1"/>
                          </a:solidFill>
                          <a:latin typeface="Times New Roman" panose="02020603050405020304" pitchFamily="18" charset="0"/>
                          <a:cs typeface="Times New Roman" panose="02020603050405020304" pitchFamily="18" charset="0"/>
                        </a:rPr>
                        <a:t>Design Team </a:t>
                      </a:r>
                    </a:p>
                  </a:txBody>
                  <a:tcPr/>
                </a:tc>
                <a:extLst>
                  <a:ext uri="{0D108BD9-81ED-4DB2-BD59-A6C34878D82A}">
                    <a16:rowId xmlns:a16="http://schemas.microsoft.com/office/drawing/2014/main" val="3912947154"/>
                  </a:ext>
                </a:extLst>
              </a:tr>
              <a:tr h="118748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b="0" i="0">
                          <a:solidFill>
                            <a:schemeClr val="tx1"/>
                          </a:solidFill>
                          <a:latin typeface="Times New Roman" panose="02020603050405020304" pitchFamily="18" charset="0"/>
                          <a:cs typeface="Times New Roman" panose="02020603050405020304" pitchFamily="18" charset="0"/>
                        </a:rPr>
                        <a:t>Design UI / UX of the application.</a:t>
                      </a:r>
                    </a:p>
                  </a:txBody>
                  <a:tcPr/>
                </a:tc>
                <a:extLst>
                  <a:ext uri="{0D108BD9-81ED-4DB2-BD59-A6C34878D82A}">
                    <a16:rowId xmlns:a16="http://schemas.microsoft.com/office/drawing/2014/main" val="1225663671"/>
                  </a:ext>
                </a:extLst>
              </a:tr>
              <a:tr h="118748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b="0" i="0">
                          <a:solidFill>
                            <a:schemeClr val="tx1"/>
                          </a:solidFill>
                          <a:latin typeface="Times New Roman" panose="02020603050405020304" pitchFamily="18" charset="0"/>
                          <a:cs typeface="Times New Roman" panose="02020603050405020304" pitchFamily="18" charset="0"/>
                        </a:rPr>
                        <a:t>Prototype and document new design and features.</a:t>
                      </a:r>
                    </a:p>
                  </a:txBody>
                  <a:tcPr/>
                </a:tc>
                <a:extLst>
                  <a:ext uri="{0D108BD9-81ED-4DB2-BD59-A6C34878D82A}">
                    <a16:rowId xmlns:a16="http://schemas.microsoft.com/office/drawing/2014/main" val="2909738214"/>
                  </a:ext>
                </a:extLst>
              </a:tr>
            </a:tbl>
          </a:graphicData>
        </a:graphic>
      </p:graphicFrame>
      <p:graphicFrame>
        <p:nvGraphicFramePr>
          <p:cNvPr id="14" name="Table 14">
            <a:extLst>
              <a:ext uri="{FF2B5EF4-FFF2-40B4-BE49-F238E27FC236}">
                <a16:creationId xmlns:a16="http://schemas.microsoft.com/office/drawing/2014/main" id="{4606FEA6-D294-5F4D-ADEA-EC581506F189}"/>
              </a:ext>
            </a:extLst>
          </p:cNvPr>
          <p:cNvGraphicFramePr>
            <a:graphicFrameLocks noGrp="1"/>
          </p:cNvGraphicFramePr>
          <p:nvPr>
            <p:extLst>
              <p:ext uri="{D42A27DB-BD31-4B8C-83A1-F6EECF244321}">
                <p14:modId xmlns:p14="http://schemas.microsoft.com/office/powerpoint/2010/main" val="276965670"/>
              </p:ext>
            </p:extLst>
          </p:nvPr>
        </p:nvGraphicFramePr>
        <p:xfrm>
          <a:off x="6095999" y="4408276"/>
          <a:ext cx="5891561" cy="1760536"/>
        </p:xfrm>
        <a:graphic>
          <a:graphicData uri="http://schemas.openxmlformats.org/drawingml/2006/table">
            <a:tbl>
              <a:tblPr firstRow="1" bandRow="1">
                <a:tableStyleId>{5C22544A-7EE6-4342-B048-85BDC9FD1C3A}</a:tableStyleId>
              </a:tblPr>
              <a:tblGrid>
                <a:gridCol w="5891561">
                  <a:extLst>
                    <a:ext uri="{9D8B030D-6E8A-4147-A177-3AD203B41FA5}">
                      <a16:colId xmlns:a16="http://schemas.microsoft.com/office/drawing/2014/main" val="1215858328"/>
                    </a:ext>
                  </a:extLst>
                </a:gridCol>
              </a:tblGrid>
              <a:tr h="467058">
                <a:tc>
                  <a:txBody>
                    <a:bodyPr/>
                    <a:lstStyle/>
                    <a:p>
                      <a:r>
                        <a:rPr lang="en-US" b="0" i="0">
                          <a:solidFill>
                            <a:schemeClr val="bg1"/>
                          </a:solidFill>
                          <a:latin typeface="Times New Roman" panose="02020603050405020304" pitchFamily="18" charset="0"/>
                          <a:cs typeface="Times New Roman" panose="02020603050405020304" pitchFamily="18" charset="0"/>
                        </a:rPr>
                        <a:t>Sales and Marketing Team</a:t>
                      </a:r>
                    </a:p>
                  </a:txBody>
                  <a:tcPr/>
                </a:tc>
                <a:extLst>
                  <a:ext uri="{0D108BD9-81ED-4DB2-BD59-A6C34878D82A}">
                    <a16:rowId xmlns:a16="http://schemas.microsoft.com/office/drawing/2014/main" val="3183490538"/>
                  </a:ext>
                </a:extLst>
              </a:tr>
              <a:tr h="46705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b="0" i="0">
                          <a:solidFill>
                            <a:schemeClr val="tx1"/>
                          </a:solidFill>
                          <a:latin typeface="Times New Roman" panose="02020603050405020304" pitchFamily="18" charset="0"/>
                          <a:cs typeface="Times New Roman" panose="02020603050405020304" pitchFamily="18" charset="0"/>
                        </a:rPr>
                        <a:t>Customer and Grocery Store acquisition.</a:t>
                      </a:r>
                    </a:p>
                  </a:txBody>
                  <a:tcPr/>
                </a:tc>
                <a:extLst>
                  <a:ext uri="{0D108BD9-81ED-4DB2-BD59-A6C34878D82A}">
                    <a16:rowId xmlns:a16="http://schemas.microsoft.com/office/drawing/2014/main" val="3236536862"/>
                  </a:ext>
                </a:extLst>
              </a:tr>
              <a:tr h="46066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b="0" i="0">
                          <a:solidFill>
                            <a:schemeClr val="tx1"/>
                          </a:solidFill>
                          <a:latin typeface="Times New Roman" panose="02020603050405020304" pitchFamily="18" charset="0"/>
                          <a:cs typeface="Times New Roman" panose="02020603050405020304" pitchFamily="18" charset="0"/>
                        </a:rPr>
                        <a:t>Marketing of the application.</a:t>
                      </a:r>
                    </a:p>
                  </a:txBody>
                  <a:tcPr/>
                </a:tc>
                <a:extLst>
                  <a:ext uri="{0D108BD9-81ED-4DB2-BD59-A6C34878D82A}">
                    <a16:rowId xmlns:a16="http://schemas.microsoft.com/office/drawing/2014/main" val="3600995233"/>
                  </a:ext>
                </a:extLst>
              </a:tr>
              <a:tr h="349568">
                <a:tc>
                  <a:txBody>
                    <a:bodyPr/>
                    <a:lstStyle/>
                    <a:p>
                      <a:pPr marL="285750" indent="-285750">
                        <a:buFont typeface="Wingdings" pitchFamily="2" charset="2"/>
                        <a:buChar char="§"/>
                      </a:pPr>
                      <a:r>
                        <a:rPr lang="en-US" b="0" i="0">
                          <a:latin typeface="Times New Roman" panose="02020603050405020304" pitchFamily="18" charset="0"/>
                          <a:cs typeface="Times New Roman" panose="02020603050405020304" pitchFamily="18" charset="0"/>
                        </a:rPr>
                        <a:t>Handle social media presence. </a:t>
                      </a:r>
                    </a:p>
                  </a:txBody>
                  <a:tcPr/>
                </a:tc>
                <a:extLst>
                  <a:ext uri="{0D108BD9-81ED-4DB2-BD59-A6C34878D82A}">
                    <a16:rowId xmlns:a16="http://schemas.microsoft.com/office/drawing/2014/main" val="2081191881"/>
                  </a:ext>
                </a:extLst>
              </a:tr>
            </a:tbl>
          </a:graphicData>
        </a:graphic>
      </p:graphicFrame>
      <p:graphicFrame>
        <p:nvGraphicFramePr>
          <p:cNvPr id="15" name="Table 15">
            <a:extLst>
              <a:ext uri="{FF2B5EF4-FFF2-40B4-BE49-F238E27FC236}">
                <a16:creationId xmlns:a16="http://schemas.microsoft.com/office/drawing/2014/main" id="{A77A4F25-8208-4A42-9B5B-74079F3409E4}"/>
              </a:ext>
            </a:extLst>
          </p:cNvPr>
          <p:cNvGraphicFramePr>
            <a:graphicFrameLocks noGrp="1"/>
          </p:cNvGraphicFramePr>
          <p:nvPr>
            <p:extLst>
              <p:ext uri="{D42A27DB-BD31-4B8C-83A1-F6EECF244321}">
                <p14:modId xmlns:p14="http://schemas.microsoft.com/office/powerpoint/2010/main" val="2350171675"/>
              </p:ext>
            </p:extLst>
          </p:nvPr>
        </p:nvGraphicFramePr>
        <p:xfrm>
          <a:off x="459057" y="4438184"/>
          <a:ext cx="5484542" cy="1714435"/>
        </p:xfrm>
        <a:graphic>
          <a:graphicData uri="http://schemas.openxmlformats.org/drawingml/2006/table">
            <a:tbl>
              <a:tblPr firstRow="1" bandRow="1">
                <a:tableStyleId>{5C22544A-7EE6-4342-B048-85BDC9FD1C3A}</a:tableStyleId>
              </a:tblPr>
              <a:tblGrid>
                <a:gridCol w="5484542">
                  <a:extLst>
                    <a:ext uri="{9D8B030D-6E8A-4147-A177-3AD203B41FA5}">
                      <a16:colId xmlns:a16="http://schemas.microsoft.com/office/drawing/2014/main" val="3708429954"/>
                    </a:ext>
                  </a:extLst>
                </a:gridCol>
              </a:tblGrid>
              <a:tr h="423748">
                <a:tc>
                  <a:txBody>
                    <a:bodyPr/>
                    <a:lstStyle/>
                    <a:p>
                      <a:r>
                        <a:rPr lang="en-US" b="0" i="0">
                          <a:solidFill>
                            <a:schemeClr val="bg1"/>
                          </a:solidFill>
                          <a:latin typeface="Times New Roman" panose="02020603050405020304" pitchFamily="18" charset="0"/>
                          <a:cs typeface="Times New Roman" panose="02020603050405020304" pitchFamily="18" charset="0"/>
                        </a:rPr>
                        <a:t>Data Analytics Team</a:t>
                      </a:r>
                    </a:p>
                  </a:txBody>
                  <a:tcPr/>
                </a:tc>
                <a:extLst>
                  <a:ext uri="{0D108BD9-81ED-4DB2-BD59-A6C34878D82A}">
                    <a16:rowId xmlns:a16="http://schemas.microsoft.com/office/drawing/2014/main" val="1225919980"/>
                  </a:ext>
                </a:extLst>
              </a:tr>
              <a:tr h="430229">
                <a:tc>
                  <a:txBody>
                    <a:bodyPr/>
                    <a:lstStyle/>
                    <a:p>
                      <a:pPr marL="285750" indent="-285750">
                        <a:buFont typeface="Wingdings" pitchFamily="2" charset="2"/>
                        <a:buChar char="§"/>
                      </a:pPr>
                      <a:r>
                        <a:rPr lang="en-US" b="0" i="0">
                          <a:latin typeface="Times New Roman" panose="02020603050405020304" pitchFamily="18" charset="0"/>
                          <a:cs typeface="Times New Roman" panose="02020603050405020304" pitchFamily="18" charset="0"/>
                        </a:rPr>
                        <a:t>Customer research and analysis </a:t>
                      </a:r>
                    </a:p>
                  </a:txBody>
                  <a:tcPr/>
                </a:tc>
                <a:extLst>
                  <a:ext uri="{0D108BD9-81ED-4DB2-BD59-A6C34878D82A}">
                    <a16:rowId xmlns:a16="http://schemas.microsoft.com/office/drawing/2014/main" val="4081523144"/>
                  </a:ext>
                </a:extLst>
              </a:tr>
              <a:tr h="430229">
                <a:tc>
                  <a:txBody>
                    <a:bodyPr/>
                    <a:lstStyle/>
                    <a:p>
                      <a:pPr marL="285750" indent="-285750">
                        <a:buFont typeface="Wingdings" pitchFamily="2" charset="2"/>
                        <a:buChar char="§"/>
                      </a:pPr>
                      <a:r>
                        <a:rPr lang="en-US" b="0" i="0">
                          <a:latin typeface="Times New Roman" panose="02020603050405020304" pitchFamily="18" charset="0"/>
                          <a:cs typeface="Times New Roman" panose="02020603050405020304" pitchFamily="18" charset="0"/>
                        </a:rPr>
                        <a:t>Competitor research and analysis</a:t>
                      </a:r>
                    </a:p>
                  </a:txBody>
                  <a:tcPr/>
                </a:tc>
                <a:extLst>
                  <a:ext uri="{0D108BD9-81ED-4DB2-BD59-A6C34878D82A}">
                    <a16:rowId xmlns:a16="http://schemas.microsoft.com/office/drawing/2014/main" val="2171667640"/>
                  </a:ext>
                </a:extLst>
              </a:tr>
              <a:tr h="430229">
                <a:tc>
                  <a:txBody>
                    <a:bodyPr/>
                    <a:lstStyle/>
                    <a:p>
                      <a:pPr marL="285750" indent="-285750">
                        <a:buFont typeface="Wingdings" pitchFamily="2" charset="2"/>
                        <a:buChar char="§"/>
                      </a:pPr>
                      <a:r>
                        <a:rPr lang="en-US" b="0" i="0">
                          <a:latin typeface="Times New Roman" panose="02020603050405020304" pitchFamily="18" charset="0"/>
                          <a:cs typeface="Times New Roman" panose="02020603050405020304" pitchFamily="18" charset="0"/>
                        </a:rPr>
                        <a:t>Forecasting future trends</a:t>
                      </a:r>
                    </a:p>
                  </a:txBody>
                  <a:tcPr/>
                </a:tc>
                <a:extLst>
                  <a:ext uri="{0D108BD9-81ED-4DB2-BD59-A6C34878D82A}">
                    <a16:rowId xmlns:a16="http://schemas.microsoft.com/office/drawing/2014/main" val="1852450365"/>
                  </a:ext>
                </a:extLst>
              </a:tr>
            </a:tbl>
          </a:graphicData>
        </a:graphic>
      </p:graphicFrame>
    </p:spTree>
    <p:extLst>
      <p:ext uri="{BB962C8B-B14F-4D97-AF65-F5344CB8AC3E}">
        <p14:creationId xmlns:p14="http://schemas.microsoft.com/office/powerpoint/2010/main" val="80107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EE7A-A97D-3C4C-B65E-F4F7C286C1E1}"/>
              </a:ext>
            </a:extLst>
          </p:cNvPr>
          <p:cNvSpPr>
            <a:spLocks noGrp="1"/>
          </p:cNvSpPr>
          <p:nvPr>
            <p:ph type="title"/>
          </p:nvPr>
        </p:nvSpPr>
        <p:spPr>
          <a:xfrm>
            <a:off x="790413" y="136525"/>
            <a:ext cx="10515600" cy="1325563"/>
          </a:xfrm>
        </p:spPr>
        <p:txBody>
          <a:bodyPr>
            <a:normAutofit/>
          </a:bodyPr>
          <a:lstStyle/>
          <a:p>
            <a:r>
              <a:rPr lang="en-US" sz="3600" b="1">
                <a:solidFill>
                  <a:schemeClr val="accent1"/>
                </a:solidFill>
                <a:latin typeface="Times"/>
                <a:cs typeface="Times"/>
              </a:rPr>
              <a:t>Projected Cost</a:t>
            </a:r>
          </a:p>
        </p:txBody>
      </p:sp>
      <p:graphicFrame>
        <p:nvGraphicFramePr>
          <p:cNvPr id="5" name="Table 5">
            <a:extLst>
              <a:ext uri="{FF2B5EF4-FFF2-40B4-BE49-F238E27FC236}">
                <a16:creationId xmlns:a16="http://schemas.microsoft.com/office/drawing/2014/main" id="{953ECBB3-9A29-4713-90AF-AAFE00837860}"/>
              </a:ext>
            </a:extLst>
          </p:cNvPr>
          <p:cNvGraphicFramePr>
            <a:graphicFrameLocks noGrp="1"/>
          </p:cNvGraphicFramePr>
          <p:nvPr>
            <p:ph idx="1"/>
            <p:extLst>
              <p:ext uri="{D42A27DB-BD31-4B8C-83A1-F6EECF244321}">
                <p14:modId xmlns:p14="http://schemas.microsoft.com/office/powerpoint/2010/main" val="225868896"/>
              </p:ext>
            </p:extLst>
          </p:nvPr>
        </p:nvGraphicFramePr>
        <p:xfrm>
          <a:off x="796159" y="3906674"/>
          <a:ext cx="10515600" cy="167942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002555649"/>
                    </a:ext>
                  </a:extLst>
                </a:gridCol>
                <a:gridCol w="5257800">
                  <a:extLst>
                    <a:ext uri="{9D8B030D-6E8A-4147-A177-3AD203B41FA5}">
                      <a16:colId xmlns:a16="http://schemas.microsoft.com/office/drawing/2014/main" val="2949668655"/>
                    </a:ext>
                  </a:extLst>
                </a:gridCol>
              </a:tblGrid>
              <a:tr h="313464">
                <a:tc>
                  <a:txBody>
                    <a:bodyPr/>
                    <a:lstStyle/>
                    <a:p>
                      <a:r>
                        <a:rPr lang="en-US" b="0" i="0">
                          <a:latin typeface="Times New Roman" panose="02020603050405020304" pitchFamily="18" charset="0"/>
                          <a:cs typeface="Times New Roman" panose="02020603050405020304" pitchFamily="18" charset="0"/>
                        </a:rPr>
                        <a:t>Category</a:t>
                      </a:r>
                    </a:p>
                  </a:txBody>
                  <a:tcPr/>
                </a:tc>
                <a:tc>
                  <a:txBody>
                    <a:bodyPr/>
                    <a:lstStyle/>
                    <a:p>
                      <a:r>
                        <a:rPr lang="en-US" b="0" i="0">
                          <a:latin typeface="Times New Roman" panose="02020603050405020304" pitchFamily="18" charset="0"/>
                          <a:cs typeface="Times New Roman" panose="02020603050405020304" pitchFamily="18" charset="0"/>
                        </a:rPr>
                        <a:t>Cost</a:t>
                      </a:r>
                    </a:p>
                  </a:txBody>
                  <a:tcPr/>
                </a:tc>
                <a:extLst>
                  <a:ext uri="{0D108BD9-81ED-4DB2-BD59-A6C34878D82A}">
                    <a16:rowId xmlns:a16="http://schemas.microsoft.com/office/drawing/2014/main" val="981101352"/>
                  </a:ext>
                </a:extLst>
              </a:tr>
              <a:tr h="313464">
                <a:tc>
                  <a:txBody>
                    <a:bodyPr/>
                    <a:lstStyle/>
                    <a:p>
                      <a:r>
                        <a:rPr lang="en-US" b="0" i="0">
                          <a:latin typeface="Times New Roman" panose="02020603050405020304" pitchFamily="18" charset="0"/>
                          <a:cs typeface="Times New Roman" panose="02020603050405020304" pitchFamily="18" charset="0"/>
                        </a:rPr>
                        <a:t>Team: 1PM + 5Engineers</a:t>
                      </a:r>
                    </a:p>
                  </a:txBody>
                  <a:tcPr/>
                </a:tc>
                <a:tc>
                  <a:txBody>
                    <a:bodyPr/>
                    <a:lstStyle/>
                    <a:p>
                      <a:r>
                        <a:rPr lang="en-US" b="0" i="0" dirty="0">
                          <a:latin typeface="Times New Roman" panose="02020603050405020304" pitchFamily="18" charset="0"/>
                          <a:cs typeface="Times New Roman" panose="02020603050405020304" pitchFamily="18" charset="0"/>
                        </a:rPr>
                        <a:t>$58,800/month</a:t>
                      </a:r>
                    </a:p>
                  </a:txBody>
                  <a:tcPr/>
                </a:tc>
                <a:extLst>
                  <a:ext uri="{0D108BD9-81ED-4DB2-BD59-A6C34878D82A}">
                    <a16:rowId xmlns:a16="http://schemas.microsoft.com/office/drawing/2014/main" val="1094240348"/>
                  </a:ext>
                </a:extLst>
              </a:tr>
              <a:tr h="313464">
                <a:tc>
                  <a:txBody>
                    <a:bodyPr/>
                    <a:lstStyle/>
                    <a:p>
                      <a:r>
                        <a:rPr lang="en-US" b="0" i="0">
                          <a:latin typeface="Times New Roman" panose="02020603050405020304" pitchFamily="18" charset="0"/>
                          <a:cs typeface="Times New Roman" panose="02020603050405020304" pitchFamily="18" charset="0"/>
                        </a:rPr>
                        <a:t>Computer systems: 6</a:t>
                      </a:r>
                    </a:p>
                  </a:txBody>
                  <a:tcPr/>
                </a:tc>
                <a:tc>
                  <a:txBody>
                    <a:bodyPr/>
                    <a:lstStyle/>
                    <a:p>
                      <a:r>
                        <a:rPr lang="en-US" b="0" i="0">
                          <a:latin typeface="Times New Roman" panose="02020603050405020304" pitchFamily="18" charset="0"/>
                          <a:cs typeface="Times New Roman" panose="02020603050405020304" pitchFamily="18" charset="0"/>
                        </a:rPr>
                        <a:t>$4,200</a:t>
                      </a:r>
                    </a:p>
                  </a:txBody>
                  <a:tcPr/>
                </a:tc>
                <a:extLst>
                  <a:ext uri="{0D108BD9-81ED-4DB2-BD59-A6C34878D82A}">
                    <a16:rowId xmlns:a16="http://schemas.microsoft.com/office/drawing/2014/main" val="1887456546"/>
                  </a:ext>
                </a:extLst>
              </a:tr>
              <a:tr h="582148">
                <a:tc>
                  <a:txBody>
                    <a:bodyPr/>
                    <a:lstStyle/>
                    <a:p>
                      <a:r>
                        <a:rPr lang="en-US" b="0" i="0">
                          <a:latin typeface="Times New Roman" panose="02020603050405020304" pitchFamily="18" charset="0"/>
                          <a:cs typeface="Times New Roman" panose="02020603050405020304" pitchFamily="18" charset="0"/>
                        </a:rPr>
                        <a:t>Cloud storage: Amazon S3</a:t>
                      </a:r>
                    </a:p>
                  </a:txBody>
                  <a:tcPr/>
                </a:tc>
                <a:tc>
                  <a:txBody>
                    <a:bodyPr/>
                    <a:lstStyle/>
                    <a:p>
                      <a:r>
                        <a:rPr lang="en-US" b="0" i="0" dirty="0">
                          <a:latin typeface="Times New Roman" panose="02020603050405020304" pitchFamily="18" charset="0"/>
                          <a:cs typeface="Times New Roman" panose="02020603050405020304" pitchFamily="18" charset="0"/>
                        </a:rPr>
                        <a:t>$2,400/month</a:t>
                      </a:r>
                    </a:p>
                  </a:txBody>
                  <a:tcPr/>
                </a:tc>
                <a:extLst>
                  <a:ext uri="{0D108BD9-81ED-4DB2-BD59-A6C34878D82A}">
                    <a16:rowId xmlns:a16="http://schemas.microsoft.com/office/drawing/2014/main" val="2434638585"/>
                  </a:ext>
                </a:extLst>
              </a:tr>
            </a:tbl>
          </a:graphicData>
        </a:graphic>
      </p:graphicFrame>
      <p:sp>
        <p:nvSpPr>
          <p:cNvPr id="4" name="Footer Placeholder 3">
            <a:extLst>
              <a:ext uri="{FF2B5EF4-FFF2-40B4-BE49-F238E27FC236}">
                <a16:creationId xmlns:a16="http://schemas.microsoft.com/office/drawing/2014/main" id="{F23CB656-D669-AA4C-83AE-5D666243F565}"/>
              </a:ext>
            </a:extLst>
          </p:cNvPr>
          <p:cNvSpPr>
            <a:spLocks noGrp="1"/>
          </p:cNvSpPr>
          <p:nvPr>
            <p:ph type="ftr" sz="quarter" idx="11"/>
          </p:nvPr>
        </p:nvSpPr>
        <p:spPr/>
        <p:txBody>
          <a:bodyPr/>
          <a:lstStyle/>
          <a:p>
            <a:r>
              <a:rPr lang="en-US"/>
              <a:t>Fall 2021</a:t>
            </a:r>
          </a:p>
        </p:txBody>
      </p:sp>
      <p:sp>
        <p:nvSpPr>
          <p:cNvPr id="6" name="TextBox 5">
            <a:extLst>
              <a:ext uri="{FF2B5EF4-FFF2-40B4-BE49-F238E27FC236}">
                <a16:creationId xmlns:a16="http://schemas.microsoft.com/office/drawing/2014/main" id="{3964736A-541D-4609-8888-346C606E2604}"/>
              </a:ext>
            </a:extLst>
          </p:cNvPr>
          <p:cNvSpPr txBox="1"/>
          <p:nvPr/>
        </p:nvSpPr>
        <p:spPr>
          <a:xfrm>
            <a:off x="5093072" y="57395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anose="02020603050405020304" pitchFamily="18" charset="0"/>
                <a:cs typeface="Times New Roman" panose="02020603050405020304" pitchFamily="18" charset="0"/>
              </a:rPr>
              <a:t>Total: $</a:t>
            </a:r>
            <a:r>
              <a:rPr lang="en-US" dirty="0">
                <a:latin typeface="Times New Roman" panose="02020603050405020304" pitchFamily="18" charset="0"/>
                <a:ea typeface="+mn-lt"/>
                <a:cs typeface="Times New Roman" panose="02020603050405020304" pitchFamily="18" charset="0"/>
              </a:rPr>
              <a:t>65,400/year</a:t>
            </a:r>
            <a:endParaRPr lang="en-US"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41091F6D-1EA2-49BF-B5C6-82B759B72CA3}"/>
              </a:ext>
            </a:extLst>
          </p:cNvPr>
          <p:cNvGraphicFramePr>
            <a:graphicFrameLocks noGrp="1"/>
          </p:cNvGraphicFramePr>
          <p:nvPr>
            <p:extLst>
              <p:ext uri="{D42A27DB-BD31-4B8C-83A1-F6EECF244321}">
                <p14:modId xmlns:p14="http://schemas.microsoft.com/office/powerpoint/2010/main" val="1074273749"/>
              </p:ext>
            </p:extLst>
          </p:nvPr>
        </p:nvGraphicFramePr>
        <p:xfrm>
          <a:off x="793531" y="1340069"/>
          <a:ext cx="10512482" cy="2123440"/>
        </p:xfrm>
        <a:graphic>
          <a:graphicData uri="http://schemas.openxmlformats.org/drawingml/2006/table">
            <a:tbl>
              <a:tblPr firstRow="1" bandRow="1">
                <a:tableStyleId>{5C22544A-7EE6-4342-B048-85BDC9FD1C3A}</a:tableStyleId>
              </a:tblPr>
              <a:tblGrid>
                <a:gridCol w="5256241">
                  <a:extLst>
                    <a:ext uri="{9D8B030D-6E8A-4147-A177-3AD203B41FA5}">
                      <a16:colId xmlns:a16="http://schemas.microsoft.com/office/drawing/2014/main" val="682626158"/>
                    </a:ext>
                  </a:extLst>
                </a:gridCol>
                <a:gridCol w="5256241">
                  <a:extLst>
                    <a:ext uri="{9D8B030D-6E8A-4147-A177-3AD203B41FA5}">
                      <a16:colId xmlns:a16="http://schemas.microsoft.com/office/drawing/2014/main" val="226882694"/>
                    </a:ext>
                  </a:extLst>
                </a:gridCol>
              </a:tblGrid>
              <a:tr h="370840">
                <a:tc>
                  <a:txBody>
                    <a:bodyPr/>
                    <a:lstStyle/>
                    <a:p>
                      <a:r>
                        <a:rPr lang="en-US" b="0" i="0">
                          <a:latin typeface="Times New Roman" panose="02020603050405020304" pitchFamily="18" charset="0"/>
                          <a:cs typeface="Times New Roman" panose="02020603050405020304" pitchFamily="18" charset="0"/>
                        </a:rPr>
                        <a:t>Assumption</a:t>
                      </a:r>
                    </a:p>
                  </a:txBody>
                  <a:tcPr/>
                </a:tc>
                <a:tc>
                  <a:txBody>
                    <a:bodyPr/>
                    <a:lstStyle/>
                    <a:p>
                      <a:r>
                        <a:rPr lang="en-US" b="0" i="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034287724"/>
                  </a:ext>
                </a:extLst>
              </a:tr>
              <a:tr h="370840">
                <a:tc>
                  <a:txBody>
                    <a:bodyPr/>
                    <a:lstStyle/>
                    <a:p>
                      <a:r>
                        <a:rPr lang="en-US" b="0" i="0">
                          <a:latin typeface="Times New Roman" panose="02020603050405020304" pitchFamily="18" charset="0"/>
                          <a:cs typeface="Times New Roman" panose="02020603050405020304" pitchFamily="18" charset="0"/>
                        </a:rPr>
                        <a:t>No. Of pages </a:t>
                      </a:r>
                    </a:p>
                  </a:txBody>
                  <a:tcPr/>
                </a:tc>
                <a:tc>
                  <a:txBody>
                    <a:bodyPr/>
                    <a:lstStyle/>
                    <a:p>
                      <a:r>
                        <a:rPr lang="en-US" b="0" i="0">
                          <a:latin typeface="Times New Roman" panose="02020603050405020304" pitchFamily="18" charset="0"/>
                          <a:cs typeface="Times New Roman" panose="02020603050405020304" pitchFamily="18" charset="0"/>
                        </a:rPr>
                        <a:t>Total 30 pages of mobile app need for the MVP which is launched within 4 months of beginning development</a:t>
                      </a:r>
                    </a:p>
                  </a:txBody>
                  <a:tcPr/>
                </a:tc>
                <a:extLst>
                  <a:ext uri="{0D108BD9-81ED-4DB2-BD59-A6C34878D82A}">
                    <a16:rowId xmlns:a16="http://schemas.microsoft.com/office/drawing/2014/main" val="3983079304"/>
                  </a:ext>
                </a:extLst>
              </a:tr>
              <a:tr h="370840">
                <a:tc>
                  <a:txBody>
                    <a:bodyPr/>
                    <a:lstStyle/>
                    <a:p>
                      <a:r>
                        <a:rPr lang="en-US" b="0" i="0">
                          <a:latin typeface="Times New Roman" panose="02020603050405020304" pitchFamily="18" charset="0"/>
                          <a:cs typeface="Times New Roman" panose="02020603050405020304" pitchFamily="18" charset="0"/>
                        </a:rPr>
                        <a:t>Engineers needed</a:t>
                      </a:r>
                    </a:p>
                  </a:txBody>
                  <a:tcPr/>
                </a:tc>
                <a:tc>
                  <a:txBody>
                    <a:bodyPr/>
                    <a:lstStyle/>
                    <a:p>
                      <a:r>
                        <a:rPr lang="en-US" b="0" i="0">
                          <a:latin typeface="Times New Roman" panose="02020603050405020304" pitchFamily="18" charset="0"/>
                          <a:cs typeface="Times New Roman" panose="02020603050405020304" pitchFamily="18" charset="0"/>
                        </a:rPr>
                        <a:t>Each engineer develops 6 pages </a:t>
                      </a:r>
                    </a:p>
                  </a:txBody>
                  <a:tcPr/>
                </a:tc>
                <a:extLst>
                  <a:ext uri="{0D108BD9-81ED-4DB2-BD59-A6C34878D82A}">
                    <a16:rowId xmlns:a16="http://schemas.microsoft.com/office/drawing/2014/main" val="3022752097"/>
                  </a:ext>
                </a:extLst>
              </a:tr>
              <a:tr h="370840">
                <a:tc>
                  <a:txBody>
                    <a:bodyPr/>
                    <a:lstStyle/>
                    <a:p>
                      <a:r>
                        <a:rPr lang="en-US" b="0" i="0">
                          <a:latin typeface="Times New Roman" panose="02020603050405020304" pitchFamily="18" charset="0"/>
                          <a:cs typeface="Times New Roman" panose="02020603050405020304" pitchFamily="18" charset="0"/>
                        </a:rPr>
                        <a:t>Engineer; Product Manager salary</a:t>
                      </a:r>
                    </a:p>
                  </a:txBody>
                  <a:tcPr/>
                </a:tc>
                <a:tc>
                  <a:txBody>
                    <a:bodyPr/>
                    <a:lstStyle/>
                    <a:p>
                      <a:r>
                        <a:rPr lang="en-US" b="0" i="0">
                          <a:latin typeface="Times New Roman" panose="02020603050405020304" pitchFamily="18" charset="0"/>
                          <a:cs typeface="Times New Roman" panose="02020603050405020304" pitchFamily="18" charset="0"/>
                        </a:rPr>
                        <a:t>$800/month; $900/month (India)</a:t>
                      </a:r>
                    </a:p>
                  </a:txBody>
                  <a:tcPr/>
                </a:tc>
                <a:extLst>
                  <a:ext uri="{0D108BD9-81ED-4DB2-BD59-A6C34878D82A}">
                    <a16:rowId xmlns:a16="http://schemas.microsoft.com/office/drawing/2014/main" val="3642255537"/>
                  </a:ext>
                </a:extLst>
              </a:tr>
              <a:tr h="370840">
                <a:tc>
                  <a:txBody>
                    <a:bodyPr/>
                    <a:lstStyle/>
                    <a:p>
                      <a:r>
                        <a:rPr lang="en-US" b="0" i="0">
                          <a:latin typeface="Times New Roman" panose="02020603050405020304" pitchFamily="18" charset="0"/>
                          <a:cs typeface="Times New Roman" panose="02020603050405020304" pitchFamily="18" charset="0"/>
                        </a:rPr>
                        <a:t>AWS S3 infrastructure </a:t>
                      </a:r>
                    </a:p>
                  </a:txBody>
                  <a:tcPr/>
                </a:tc>
                <a:tc>
                  <a:txBody>
                    <a:bodyPr/>
                    <a:lstStyle/>
                    <a:p>
                      <a:r>
                        <a:rPr lang="en-US" b="0" i="0">
                          <a:latin typeface="Times New Roman" panose="02020603050405020304" pitchFamily="18" charset="0"/>
                          <a:cs typeface="Times New Roman" panose="02020603050405020304" pitchFamily="18" charset="0"/>
                        </a:rPr>
                        <a:t>$2,400/month</a:t>
                      </a:r>
                    </a:p>
                  </a:txBody>
                  <a:tcPr/>
                </a:tc>
                <a:extLst>
                  <a:ext uri="{0D108BD9-81ED-4DB2-BD59-A6C34878D82A}">
                    <a16:rowId xmlns:a16="http://schemas.microsoft.com/office/drawing/2014/main" val="1366408207"/>
                  </a:ext>
                </a:extLst>
              </a:tr>
            </a:tbl>
          </a:graphicData>
        </a:graphic>
      </p:graphicFrame>
    </p:spTree>
    <p:extLst>
      <p:ext uri="{BB962C8B-B14F-4D97-AF65-F5344CB8AC3E}">
        <p14:creationId xmlns:p14="http://schemas.microsoft.com/office/powerpoint/2010/main" val="193554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DC3E-3E22-0D4B-B5D6-8FCA67AD6A67}"/>
              </a:ext>
            </a:extLst>
          </p:cNvPr>
          <p:cNvSpPr>
            <a:spLocks noGrp="1"/>
          </p:cNvSpPr>
          <p:nvPr>
            <p:ph type="title"/>
          </p:nvPr>
        </p:nvSpPr>
        <p:spPr/>
        <p:txBody>
          <a:bodyPr>
            <a:normAutofit/>
          </a:bodyPr>
          <a:lstStyle/>
          <a:p>
            <a:r>
              <a:rPr lang="en-US" sz="3600" b="1">
                <a:solidFill>
                  <a:schemeClr val="accent1"/>
                </a:solidFill>
                <a:latin typeface="Times"/>
                <a:cs typeface="Calibri Light"/>
              </a:rPr>
              <a:t>Risks</a:t>
            </a:r>
          </a:p>
        </p:txBody>
      </p:sp>
      <p:graphicFrame>
        <p:nvGraphicFramePr>
          <p:cNvPr id="5" name="Table 5">
            <a:extLst>
              <a:ext uri="{FF2B5EF4-FFF2-40B4-BE49-F238E27FC236}">
                <a16:creationId xmlns:a16="http://schemas.microsoft.com/office/drawing/2014/main" id="{10BD1719-A0B7-4D0B-8CA7-A2CA76EC164D}"/>
              </a:ext>
            </a:extLst>
          </p:cNvPr>
          <p:cNvGraphicFramePr>
            <a:graphicFrameLocks noGrp="1"/>
          </p:cNvGraphicFramePr>
          <p:nvPr>
            <p:ph idx="1"/>
            <p:extLst>
              <p:ext uri="{D42A27DB-BD31-4B8C-83A1-F6EECF244321}">
                <p14:modId xmlns:p14="http://schemas.microsoft.com/office/powerpoint/2010/main" val="3978009239"/>
              </p:ext>
            </p:extLst>
          </p:nvPr>
        </p:nvGraphicFramePr>
        <p:xfrm>
          <a:off x="843529" y="1516562"/>
          <a:ext cx="10515600" cy="4759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77406842"/>
                    </a:ext>
                  </a:extLst>
                </a:gridCol>
                <a:gridCol w="5257800">
                  <a:extLst>
                    <a:ext uri="{9D8B030D-6E8A-4147-A177-3AD203B41FA5}">
                      <a16:colId xmlns:a16="http://schemas.microsoft.com/office/drawing/2014/main" val="2884439534"/>
                    </a:ext>
                  </a:extLst>
                </a:gridCol>
              </a:tblGrid>
              <a:tr h="370840">
                <a:tc>
                  <a:txBody>
                    <a:bodyPr/>
                    <a:lstStyle/>
                    <a:p>
                      <a:r>
                        <a:rPr lang="en-US"/>
                        <a:t>Risk</a:t>
                      </a:r>
                    </a:p>
                  </a:txBody>
                  <a:tcPr/>
                </a:tc>
                <a:tc>
                  <a:txBody>
                    <a:bodyPr/>
                    <a:lstStyle/>
                    <a:p>
                      <a:r>
                        <a:rPr lang="en-US"/>
                        <a:t>Mitigation</a:t>
                      </a:r>
                    </a:p>
                  </a:txBody>
                  <a:tcPr/>
                </a:tc>
                <a:extLst>
                  <a:ext uri="{0D108BD9-81ED-4DB2-BD59-A6C34878D82A}">
                    <a16:rowId xmlns:a16="http://schemas.microsoft.com/office/drawing/2014/main" val="791948935"/>
                  </a:ext>
                </a:extLst>
              </a:tr>
              <a:tr h="370840">
                <a:tc>
                  <a:txBody>
                    <a:bodyPr/>
                    <a:lstStyle/>
                    <a:p>
                      <a:r>
                        <a:rPr lang="en-US" b="0" i="0">
                          <a:latin typeface="Times New Roman" panose="02020603050405020304" pitchFamily="18" charset="0"/>
                          <a:cs typeface="Times New Roman" panose="02020603050405020304" pitchFamily="18" charset="0"/>
                        </a:rPr>
                        <a:t>Cash Flow – </a:t>
                      </a:r>
                    </a:p>
                    <a:p>
                      <a:pPr lvl="0">
                        <a:buNone/>
                      </a:pPr>
                      <a:r>
                        <a:rPr lang="en-US" b="0" i="0">
                          <a:latin typeface="Times New Roman" panose="02020603050405020304" pitchFamily="18" charset="0"/>
                          <a:cs typeface="Times New Roman" panose="02020603050405020304" pitchFamily="18" charset="0"/>
                        </a:rPr>
                        <a:t>Company runs burns faster than it raises money</a:t>
                      </a:r>
                    </a:p>
                  </a:txBody>
                  <a:tcPr/>
                </a:tc>
                <a:tc>
                  <a:txBody>
                    <a:bodyPr/>
                    <a:lstStyle/>
                    <a:p>
                      <a:r>
                        <a:rPr lang="en-US" b="0" i="0">
                          <a:latin typeface="Times New Roman" panose="02020603050405020304" pitchFamily="18" charset="0"/>
                          <a:cs typeface="Times New Roman" panose="02020603050405020304" pitchFamily="18" charset="0"/>
                        </a:rPr>
                        <a:t>Predictive analysis of cash flow - Plan funding raising rounds </a:t>
                      </a:r>
                    </a:p>
                    <a:p>
                      <a:pPr lvl="0">
                        <a:buNone/>
                      </a:pPr>
                      <a:endParaRPr lang="en-US" b="0" i="0">
                        <a:latin typeface="Times New Roman" panose="02020603050405020304" pitchFamily="18" charset="0"/>
                        <a:cs typeface="Times New Roman" panose="02020603050405020304" pitchFamily="18" charset="0"/>
                      </a:endParaRPr>
                    </a:p>
                    <a:p>
                      <a:pPr lvl="0">
                        <a:buNone/>
                      </a:pPr>
                      <a:r>
                        <a:rPr lang="en-US" b="0" i="0">
                          <a:latin typeface="Times New Roman" panose="02020603050405020304" pitchFamily="18" charset="0"/>
                          <a:cs typeface="Times New Roman" panose="02020603050405020304" pitchFamily="18" charset="0"/>
                        </a:rPr>
                        <a:t>Lean design – </a:t>
                      </a:r>
                    </a:p>
                    <a:p>
                      <a:pPr lvl="0">
                        <a:buNone/>
                      </a:pPr>
                      <a:r>
                        <a:rPr lang="en-US" b="0" i="0">
                          <a:latin typeface="Times New Roman" panose="02020603050405020304" pitchFamily="18" charset="0"/>
                          <a:cs typeface="Times New Roman" panose="02020603050405020304" pitchFamily="18" charset="0"/>
                        </a:rPr>
                        <a:t>Minimize operational cost through process optimization &amp; feature prioritization</a:t>
                      </a:r>
                    </a:p>
                  </a:txBody>
                  <a:tcPr/>
                </a:tc>
                <a:extLst>
                  <a:ext uri="{0D108BD9-81ED-4DB2-BD59-A6C34878D82A}">
                    <a16:rowId xmlns:a16="http://schemas.microsoft.com/office/drawing/2014/main" val="3838513021"/>
                  </a:ext>
                </a:extLst>
              </a:tr>
              <a:tr h="370840">
                <a:tc>
                  <a:txBody>
                    <a:bodyPr/>
                    <a:lstStyle/>
                    <a:p>
                      <a:r>
                        <a:rPr lang="en-US" b="0" i="0">
                          <a:latin typeface="Times New Roman" panose="02020603050405020304" pitchFamily="18" charset="0"/>
                          <a:cs typeface="Times New Roman" panose="02020603050405020304" pitchFamily="18" charset="0"/>
                        </a:rPr>
                        <a:t>Privacy Concern – </a:t>
                      </a:r>
                    </a:p>
                    <a:p>
                      <a:pPr lvl="0">
                        <a:buNone/>
                      </a:pPr>
                      <a:endParaRPr lang="en-US" b="0" i="0">
                        <a:latin typeface="Times New Roman" panose="02020603050405020304" pitchFamily="18" charset="0"/>
                        <a:cs typeface="Times New Roman" panose="02020603050405020304" pitchFamily="18" charset="0"/>
                      </a:endParaRPr>
                    </a:p>
                    <a:p>
                      <a:pPr lvl="0">
                        <a:buNone/>
                      </a:pPr>
                      <a:r>
                        <a:rPr lang="en-US" b="0" i="0">
                          <a:latin typeface="Times New Roman" panose="02020603050405020304" pitchFamily="18" charset="0"/>
                          <a:cs typeface="Times New Roman" panose="02020603050405020304" pitchFamily="18" charset="0"/>
                        </a:rPr>
                        <a:t>Stakeholders concerned about important data like bank detail, personal identity, etc. </a:t>
                      </a:r>
                    </a:p>
                    <a:p>
                      <a:pPr lvl="0">
                        <a:buNone/>
                      </a:pPr>
                      <a:endParaRPr lang="en-US" b="0" i="0">
                        <a:latin typeface="Times New Roman" panose="02020603050405020304" pitchFamily="18" charset="0"/>
                        <a:cs typeface="Times New Roman" panose="02020603050405020304" pitchFamily="18" charset="0"/>
                      </a:endParaRPr>
                    </a:p>
                  </a:txBody>
                  <a:tcPr/>
                </a:tc>
                <a:tc>
                  <a:txBody>
                    <a:bodyPr/>
                    <a:lstStyle/>
                    <a:p>
                      <a:r>
                        <a:rPr lang="en-US" b="0" i="0">
                          <a:latin typeface="Times New Roman" panose="02020603050405020304" pitchFamily="18" charset="0"/>
                          <a:cs typeface="Times New Roman" panose="02020603050405020304" pitchFamily="18" charset="0"/>
                        </a:rPr>
                        <a:t>Team skilled in secure data storage &amp; retrieval </a:t>
                      </a:r>
                    </a:p>
                  </a:txBody>
                  <a:tcPr/>
                </a:tc>
                <a:extLst>
                  <a:ext uri="{0D108BD9-81ED-4DB2-BD59-A6C34878D82A}">
                    <a16:rowId xmlns:a16="http://schemas.microsoft.com/office/drawing/2014/main" val="1077291168"/>
                  </a:ext>
                </a:extLst>
              </a:tr>
              <a:tr h="370840">
                <a:tc>
                  <a:txBody>
                    <a:bodyPr/>
                    <a:lstStyle/>
                    <a:p>
                      <a:r>
                        <a:rPr lang="en-US" b="0" i="0">
                          <a:latin typeface="Times New Roman" panose="02020603050405020304" pitchFamily="18" charset="0"/>
                          <a:cs typeface="Times New Roman" panose="02020603050405020304" pitchFamily="18" charset="0"/>
                        </a:rPr>
                        <a:t>Interdependence – </a:t>
                      </a:r>
                    </a:p>
                    <a:p>
                      <a:pPr lvl="0">
                        <a:buNone/>
                      </a:pPr>
                      <a:endParaRPr lang="en-US" b="0" i="0">
                        <a:latin typeface="Times New Roman" panose="02020603050405020304" pitchFamily="18" charset="0"/>
                        <a:cs typeface="Times New Roman" panose="02020603050405020304" pitchFamily="18" charset="0"/>
                      </a:endParaRPr>
                    </a:p>
                    <a:p>
                      <a:pPr lvl="0">
                        <a:buNone/>
                      </a:pPr>
                      <a:r>
                        <a:rPr lang="en-US" b="0" i="0">
                          <a:latin typeface="Times New Roman" panose="02020603050405020304" pitchFamily="18" charset="0"/>
                          <a:cs typeface="Times New Roman" panose="02020603050405020304" pitchFamily="18" charset="0"/>
                        </a:rPr>
                        <a:t>Unorganized cross-functional work may lead to out of sync teams, delaying milestones</a:t>
                      </a:r>
                    </a:p>
                  </a:txBody>
                  <a:tcPr/>
                </a:tc>
                <a:tc>
                  <a:txBody>
                    <a:bodyPr/>
                    <a:lstStyle/>
                    <a:p>
                      <a:r>
                        <a:rPr lang="en-US" b="0" i="0">
                          <a:latin typeface="Times New Roman" panose="02020603050405020304" pitchFamily="18" charset="0"/>
                          <a:cs typeface="Times New Roman" panose="02020603050405020304" pitchFamily="18" charset="0"/>
                        </a:rPr>
                        <a:t>Hiring Project Managers to track &amp; manage projects</a:t>
                      </a:r>
                    </a:p>
                  </a:txBody>
                  <a:tcPr/>
                </a:tc>
                <a:extLst>
                  <a:ext uri="{0D108BD9-81ED-4DB2-BD59-A6C34878D82A}">
                    <a16:rowId xmlns:a16="http://schemas.microsoft.com/office/drawing/2014/main" val="115316863"/>
                  </a:ext>
                </a:extLst>
              </a:tr>
            </a:tbl>
          </a:graphicData>
        </a:graphic>
      </p:graphicFrame>
      <p:sp>
        <p:nvSpPr>
          <p:cNvPr id="4" name="Footer Placeholder 3">
            <a:extLst>
              <a:ext uri="{FF2B5EF4-FFF2-40B4-BE49-F238E27FC236}">
                <a16:creationId xmlns:a16="http://schemas.microsoft.com/office/drawing/2014/main" id="{0B6E1189-676D-A242-9DD5-E8A31BAC2E82}"/>
              </a:ext>
            </a:extLst>
          </p:cNvPr>
          <p:cNvSpPr>
            <a:spLocks noGrp="1"/>
          </p:cNvSpPr>
          <p:nvPr>
            <p:ph type="ftr" sz="quarter" idx="11"/>
          </p:nvPr>
        </p:nvSpPr>
        <p:spPr/>
        <p:txBody>
          <a:bodyPr/>
          <a:lstStyle/>
          <a:p>
            <a:r>
              <a:rPr lang="en-US"/>
              <a:t>Fall 2021</a:t>
            </a:r>
          </a:p>
        </p:txBody>
      </p:sp>
    </p:spTree>
    <p:extLst>
      <p:ext uri="{BB962C8B-B14F-4D97-AF65-F5344CB8AC3E}">
        <p14:creationId xmlns:p14="http://schemas.microsoft.com/office/powerpoint/2010/main" val="406603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edit, laptop, online, video, working, youtuber ">
            <a:extLst>
              <a:ext uri="{FF2B5EF4-FFF2-40B4-BE49-F238E27FC236}">
                <a16:creationId xmlns:a16="http://schemas.microsoft.com/office/drawing/2014/main" id="{92CFCE62-642C-9B4A-9795-7C6C670323F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7112" y="1844676"/>
            <a:ext cx="1662112" cy="1662112"/>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cane, elderly, grandparent, senior citizen, walking ">
            <a:extLst>
              <a:ext uri="{FF2B5EF4-FFF2-40B4-BE49-F238E27FC236}">
                <a16:creationId xmlns:a16="http://schemas.microsoft.com/office/drawing/2014/main" id="{35D8A8D0-A5A0-B647-B92B-58FE786C3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3214" y="1738789"/>
            <a:ext cx="1873885" cy="187388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6F6112-5817-7645-BB3F-78347A165CC1}"/>
              </a:ext>
            </a:extLst>
          </p:cNvPr>
          <p:cNvSpPr>
            <a:spLocks noGrp="1"/>
          </p:cNvSpPr>
          <p:nvPr>
            <p:ph type="title"/>
          </p:nvPr>
        </p:nvSpPr>
        <p:spPr>
          <a:xfrm>
            <a:off x="311944" y="80636"/>
            <a:ext cx="10515600" cy="1505883"/>
          </a:xfrm>
        </p:spPr>
        <p:txBody>
          <a:bodyPr vert="horz" lIns="91440" tIns="45720" rIns="91440" bIns="45720" rtlCol="0" anchor="ctr">
            <a:normAutofit/>
          </a:bodyPr>
          <a:lstStyle/>
          <a:p>
            <a:r>
              <a:rPr lang="en-US" sz="3600" b="1" kern="1200">
                <a:solidFill>
                  <a:schemeClr val="accent1"/>
                </a:solidFill>
                <a:latin typeface="Times"/>
                <a:cs typeface="Times"/>
              </a:rPr>
              <a:t>Customer Segments and Needs</a:t>
            </a:r>
          </a:p>
        </p:txBody>
      </p:sp>
      <p:sp>
        <p:nvSpPr>
          <p:cNvPr id="4" name="Footer Placeholder 3">
            <a:extLst>
              <a:ext uri="{FF2B5EF4-FFF2-40B4-BE49-F238E27FC236}">
                <a16:creationId xmlns:a16="http://schemas.microsoft.com/office/drawing/2014/main" id="{8F553EDA-403C-304A-8FE2-DD5AFB88FF1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Fall 2021</a:t>
            </a:r>
          </a:p>
        </p:txBody>
      </p:sp>
      <p:sp>
        <p:nvSpPr>
          <p:cNvPr id="7" name="TextBox 6">
            <a:extLst>
              <a:ext uri="{FF2B5EF4-FFF2-40B4-BE49-F238E27FC236}">
                <a16:creationId xmlns:a16="http://schemas.microsoft.com/office/drawing/2014/main" id="{B9648A5B-86E4-BE4A-AAFC-AF996706E818}"/>
              </a:ext>
            </a:extLst>
          </p:cNvPr>
          <p:cNvSpPr txBox="1"/>
          <p:nvPr/>
        </p:nvSpPr>
        <p:spPr>
          <a:xfrm>
            <a:off x="3886205" y="1244462"/>
            <a:ext cx="1913519" cy="523220"/>
          </a:xfrm>
          <a:prstGeom prst="rect">
            <a:avLst/>
          </a:prstGeom>
          <a:noFill/>
        </p:spPr>
        <p:txBody>
          <a:bodyPr wrap="square" rtlCol="0">
            <a:spAutoFit/>
          </a:bodyPr>
          <a:lstStyle/>
          <a:p>
            <a:r>
              <a:rPr lang="en-US" sz="2800" b="1">
                <a:solidFill>
                  <a:schemeClr val="accent5">
                    <a:lumMod val="75000"/>
                  </a:schemeClr>
                </a:solidFill>
                <a:latin typeface="Times New Roman" panose="02020603050405020304" pitchFamily="18" charset="0"/>
                <a:cs typeface="Times New Roman" panose="02020603050405020304" pitchFamily="18" charset="0"/>
              </a:rPr>
              <a:t>Buyer</a:t>
            </a:r>
          </a:p>
        </p:txBody>
      </p:sp>
      <p:sp>
        <p:nvSpPr>
          <p:cNvPr id="18" name="TextBox 17">
            <a:extLst>
              <a:ext uri="{FF2B5EF4-FFF2-40B4-BE49-F238E27FC236}">
                <a16:creationId xmlns:a16="http://schemas.microsoft.com/office/drawing/2014/main" id="{F5154763-3924-4A42-AED8-9F2FA4720B70}"/>
              </a:ext>
            </a:extLst>
          </p:cNvPr>
          <p:cNvSpPr txBox="1"/>
          <p:nvPr/>
        </p:nvSpPr>
        <p:spPr>
          <a:xfrm>
            <a:off x="7884373" y="1244462"/>
            <a:ext cx="1913519" cy="523220"/>
          </a:xfrm>
          <a:prstGeom prst="rect">
            <a:avLst/>
          </a:prstGeom>
          <a:noFill/>
        </p:spPr>
        <p:txBody>
          <a:bodyPr wrap="square" rtlCol="0">
            <a:spAutoFit/>
          </a:bodyPr>
          <a:lstStyle/>
          <a:p>
            <a:r>
              <a:rPr lang="en-US" sz="2800" b="1">
                <a:solidFill>
                  <a:schemeClr val="accent5">
                    <a:lumMod val="75000"/>
                  </a:schemeClr>
                </a:solidFill>
                <a:latin typeface="Times New Roman" panose="02020603050405020304" pitchFamily="18" charset="0"/>
                <a:cs typeface="Times New Roman" panose="02020603050405020304" pitchFamily="18" charset="0"/>
              </a:rPr>
              <a:t>Seller</a:t>
            </a:r>
          </a:p>
        </p:txBody>
      </p:sp>
      <p:sp>
        <p:nvSpPr>
          <p:cNvPr id="8" name="TextBox 7">
            <a:extLst>
              <a:ext uri="{FF2B5EF4-FFF2-40B4-BE49-F238E27FC236}">
                <a16:creationId xmlns:a16="http://schemas.microsoft.com/office/drawing/2014/main" id="{6C5EC227-C26F-0244-96EF-1542BC334416}"/>
              </a:ext>
            </a:extLst>
          </p:cNvPr>
          <p:cNvSpPr txBox="1"/>
          <p:nvPr/>
        </p:nvSpPr>
        <p:spPr>
          <a:xfrm>
            <a:off x="1350823" y="3771900"/>
            <a:ext cx="3062288" cy="2031325"/>
          </a:xfrm>
          <a:prstGeom prst="rect">
            <a:avLst/>
          </a:prstGeom>
          <a:noFill/>
        </p:spPr>
        <p:txBody>
          <a:bodyPr wrap="square" lIns="91440" tIns="45720" rIns="91440" bIns="45720" rtlCol="0" anchor="t">
            <a:spAutoFit/>
          </a:bodyPr>
          <a:lstStyle/>
          <a:p>
            <a:r>
              <a:rPr lang="en-US" b="1">
                <a:solidFill>
                  <a:schemeClr val="accent1"/>
                </a:solidFill>
                <a:latin typeface="Times"/>
                <a:cs typeface="Times"/>
              </a:rPr>
              <a:t>Working professionals</a:t>
            </a:r>
          </a:p>
          <a:p>
            <a:pPr marL="285750" indent="-285750">
              <a:buFont typeface="Arial" panose="020B0604020202020204" pitchFamily="34" charset="0"/>
              <a:buChar char="•"/>
            </a:pPr>
            <a:r>
              <a:rPr lang="en-US" b="1">
                <a:latin typeface="Times"/>
                <a:cs typeface="Times"/>
              </a:rPr>
              <a:t>Hectic schedule</a:t>
            </a:r>
          </a:p>
          <a:p>
            <a:pPr marL="285750" indent="-285750">
              <a:buFont typeface="Arial" panose="020B0604020202020204" pitchFamily="34" charset="0"/>
              <a:buChar char="•"/>
            </a:pPr>
            <a:r>
              <a:rPr lang="en-US" b="1">
                <a:latin typeface="Times"/>
                <a:cs typeface="Times"/>
              </a:rPr>
              <a:t>Prefers online shopping</a:t>
            </a:r>
          </a:p>
          <a:p>
            <a:pPr marL="285750" indent="-285750">
              <a:buFont typeface="Arial" panose="020B0604020202020204" pitchFamily="34" charset="0"/>
              <a:buChar char="•"/>
            </a:pPr>
            <a:r>
              <a:rPr lang="en-US" b="1">
                <a:latin typeface="Times"/>
                <a:cs typeface="Times"/>
              </a:rPr>
              <a:t>Saves time</a:t>
            </a:r>
          </a:p>
          <a:p>
            <a:pPr marL="285750" indent="-285750">
              <a:buFont typeface="Arial" panose="020B0604020202020204" pitchFamily="34" charset="0"/>
              <a:buChar char="•"/>
            </a:pPr>
            <a:r>
              <a:rPr lang="en-US" b="1">
                <a:latin typeface="Times"/>
                <a:cs typeface="Times"/>
              </a:rPr>
              <a:t>Prefers doorstep delivery</a:t>
            </a:r>
          </a:p>
          <a:p>
            <a:pPr marL="285750" indent="-285750">
              <a:buFont typeface="Arial" panose="020B0604020202020204" pitchFamily="34" charset="0"/>
              <a:buChar char="•"/>
            </a:pPr>
            <a:r>
              <a:rPr lang="en-US" b="1">
                <a:latin typeface="Times"/>
                <a:cs typeface="Times"/>
              </a:rPr>
              <a:t>Likes refund policy</a:t>
            </a:r>
          </a:p>
          <a:p>
            <a:endParaRPr lang="en-US"/>
          </a:p>
        </p:txBody>
      </p:sp>
      <p:sp>
        <p:nvSpPr>
          <p:cNvPr id="20" name="TextBox 19">
            <a:extLst>
              <a:ext uri="{FF2B5EF4-FFF2-40B4-BE49-F238E27FC236}">
                <a16:creationId xmlns:a16="http://schemas.microsoft.com/office/drawing/2014/main" id="{BD97167A-26E3-E647-8461-3DC7FCA53B5B}"/>
              </a:ext>
            </a:extLst>
          </p:cNvPr>
          <p:cNvSpPr txBox="1"/>
          <p:nvPr/>
        </p:nvSpPr>
        <p:spPr>
          <a:xfrm>
            <a:off x="4551223" y="3771900"/>
            <a:ext cx="3062288" cy="1754326"/>
          </a:xfrm>
          <a:prstGeom prst="rect">
            <a:avLst/>
          </a:prstGeom>
          <a:noFill/>
        </p:spPr>
        <p:txBody>
          <a:bodyPr wrap="square" lIns="91440" tIns="45720" rIns="91440" bIns="45720" rtlCol="0" anchor="t">
            <a:spAutoFit/>
          </a:bodyPr>
          <a:lstStyle/>
          <a:p>
            <a:r>
              <a:rPr lang="en-US" b="1">
                <a:solidFill>
                  <a:schemeClr val="accent1"/>
                </a:solidFill>
                <a:latin typeface="Times"/>
                <a:cs typeface="Times"/>
              </a:rPr>
              <a:t>Senior Citizens</a:t>
            </a:r>
          </a:p>
          <a:p>
            <a:pPr marL="285750" indent="-285750">
              <a:buFont typeface="Arial" panose="020B0604020202020204" pitchFamily="34" charset="0"/>
              <a:buChar char="•"/>
            </a:pPr>
            <a:r>
              <a:rPr lang="en-US" b="1">
                <a:latin typeface="Times"/>
                <a:cs typeface="Times"/>
              </a:rPr>
              <a:t>Health conditions</a:t>
            </a:r>
          </a:p>
          <a:p>
            <a:pPr marL="285750" indent="-285750">
              <a:buFont typeface="Arial" panose="020B0604020202020204" pitchFamily="34" charset="0"/>
              <a:buChar char="•"/>
            </a:pPr>
            <a:r>
              <a:rPr lang="en-US" b="1">
                <a:latin typeface="Times"/>
                <a:cs typeface="Times"/>
              </a:rPr>
              <a:t>Prefer home delivery</a:t>
            </a:r>
          </a:p>
          <a:p>
            <a:pPr marL="285750" indent="-285750">
              <a:buFont typeface="Arial" panose="020B0604020202020204" pitchFamily="34" charset="0"/>
              <a:buChar char="•"/>
            </a:pPr>
            <a:r>
              <a:rPr lang="en-US" b="1">
                <a:latin typeface="Times"/>
                <a:cs typeface="Times"/>
              </a:rPr>
              <a:t>Need fresh grocery</a:t>
            </a:r>
          </a:p>
          <a:p>
            <a:pPr marL="285750" indent="-285750">
              <a:buFont typeface="Arial" panose="020B0604020202020204" pitchFamily="34" charset="0"/>
              <a:buChar char="•"/>
            </a:pPr>
            <a:r>
              <a:rPr lang="en-US" b="1">
                <a:latin typeface="Times"/>
                <a:cs typeface="Times"/>
              </a:rPr>
              <a:t>Prefer local brands and shops</a:t>
            </a:r>
          </a:p>
        </p:txBody>
      </p:sp>
      <p:pic>
        <p:nvPicPr>
          <p:cNvPr id="1032" name="Picture 8" descr="banana, booth, fruit, hawker, seller, selling, stall ">
            <a:extLst>
              <a:ext uri="{FF2B5EF4-FFF2-40B4-BE49-F238E27FC236}">
                <a16:creationId xmlns:a16="http://schemas.microsoft.com/office/drawing/2014/main" id="{16860CED-7B4C-C84E-8419-217800C5CD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6997" y="1898016"/>
            <a:ext cx="1873884" cy="187388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ABB9F9B-C903-A344-A1D8-5C43D0220466}"/>
              </a:ext>
            </a:extLst>
          </p:cNvPr>
          <p:cNvSpPr txBox="1"/>
          <p:nvPr/>
        </p:nvSpPr>
        <p:spPr>
          <a:xfrm>
            <a:off x="7584769" y="3771900"/>
            <a:ext cx="3062288" cy="1754326"/>
          </a:xfrm>
          <a:prstGeom prst="rect">
            <a:avLst/>
          </a:prstGeom>
          <a:noFill/>
        </p:spPr>
        <p:txBody>
          <a:bodyPr wrap="square" lIns="91440" tIns="45720" rIns="91440" bIns="45720" rtlCol="0" anchor="t">
            <a:spAutoFit/>
          </a:bodyPr>
          <a:lstStyle/>
          <a:p>
            <a:r>
              <a:rPr lang="en-US" b="1">
                <a:solidFill>
                  <a:schemeClr val="accent1"/>
                </a:solidFill>
                <a:latin typeface="Times"/>
                <a:cs typeface="Times"/>
              </a:rPr>
              <a:t>Grocery Store Owner</a:t>
            </a:r>
          </a:p>
          <a:p>
            <a:pPr marL="285750" indent="-285750">
              <a:buFont typeface="Arial" panose="020B0604020202020204" pitchFamily="34" charset="0"/>
              <a:buChar char="•"/>
            </a:pPr>
            <a:r>
              <a:rPr lang="en-US" b="1">
                <a:latin typeface="Times"/>
                <a:cs typeface="Times"/>
              </a:rPr>
              <a:t>Losing customer due to COVID- 19</a:t>
            </a:r>
          </a:p>
          <a:p>
            <a:pPr marL="285750" indent="-285750">
              <a:buFont typeface="Arial" panose="020B0604020202020204" pitchFamily="34" charset="0"/>
              <a:buChar char="•"/>
            </a:pPr>
            <a:r>
              <a:rPr lang="en-US" b="1">
                <a:latin typeface="Times"/>
                <a:cs typeface="Times"/>
              </a:rPr>
              <a:t>Need delivery person</a:t>
            </a:r>
          </a:p>
          <a:p>
            <a:pPr marL="285750" indent="-285750">
              <a:buFont typeface="Arial" panose="020B0604020202020204" pitchFamily="34" charset="0"/>
              <a:buChar char="•"/>
            </a:pPr>
            <a:r>
              <a:rPr lang="en-US" b="1">
                <a:latin typeface="Times"/>
                <a:cs typeface="Times"/>
              </a:rPr>
              <a:t>Want to increase business</a:t>
            </a:r>
          </a:p>
          <a:p>
            <a:pPr marL="285750" indent="-285750">
              <a:buFont typeface="Arial" panose="020B0604020202020204" pitchFamily="34" charset="0"/>
              <a:buChar char="•"/>
            </a:pPr>
            <a:endParaRPr lang="en-US" b="1"/>
          </a:p>
        </p:txBody>
      </p:sp>
    </p:spTree>
    <p:extLst>
      <p:ext uri="{BB962C8B-B14F-4D97-AF65-F5344CB8AC3E}">
        <p14:creationId xmlns:p14="http://schemas.microsoft.com/office/powerpoint/2010/main" val="281624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8578BD5-6299-46FD-B01B-A88467518664}"/>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val="0"/>
              </a:ext>
            </a:extLst>
          </a:blip>
          <a:srcRect l="11454" t="14094" r="12532" b="12341"/>
          <a:stretch/>
        </p:blipFill>
        <p:spPr>
          <a:xfrm>
            <a:off x="40927" y="4485502"/>
            <a:ext cx="2400380" cy="2323070"/>
          </a:xfrm>
          <a:prstGeom prst="rect">
            <a:avLst/>
          </a:prstGeom>
          <a:effectLst>
            <a:outerShdw blurRad="50800" dist="50800" dir="5400000" algn="ctr" rotWithShape="0">
              <a:schemeClr val="bg1"/>
            </a:outerShdw>
          </a:effectLst>
        </p:spPr>
      </p:pic>
      <p:pic>
        <p:nvPicPr>
          <p:cNvPr id="17" name="Picture 16">
            <a:extLst>
              <a:ext uri="{FF2B5EF4-FFF2-40B4-BE49-F238E27FC236}">
                <a16:creationId xmlns:a16="http://schemas.microsoft.com/office/drawing/2014/main" id="{AE2C4261-C9F4-4852-900E-A5826764D2BA}"/>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sharpenSoften amount="67000"/>
                    </a14:imgEffect>
                    <a14:imgEffect>
                      <a14:colorTemperature colorTemp="3998"/>
                    </a14:imgEffect>
                    <a14:imgEffect>
                      <a14:saturation sat="0"/>
                    </a14:imgEffect>
                  </a14:imgLayer>
                </a14:imgProps>
              </a:ext>
              <a:ext uri="{28A0092B-C50C-407E-A947-70E740481C1C}">
                <a14:useLocalDpi xmlns:a14="http://schemas.microsoft.com/office/drawing/2010/main" val="0"/>
              </a:ext>
            </a:extLst>
          </a:blip>
          <a:stretch>
            <a:fillRect/>
          </a:stretch>
        </p:blipFill>
        <p:spPr>
          <a:xfrm>
            <a:off x="9438695" y="44821"/>
            <a:ext cx="2750408" cy="1833605"/>
          </a:xfrm>
          <a:prstGeom prst="rect">
            <a:avLst/>
          </a:prstGeom>
          <a:blipFill>
            <a:blip r:embed="rId7">
              <a:lum bright="70000" contrast="-70000"/>
            </a:blip>
            <a:tile tx="0" ty="0" sx="100000" sy="100000" flip="none" algn="tl"/>
          </a:blipFill>
        </p:spPr>
      </p:pic>
      <p:sp>
        <p:nvSpPr>
          <p:cNvPr id="4" name="Footer Placeholder 3">
            <a:extLst>
              <a:ext uri="{FF2B5EF4-FFF2-40B4-BE49-F238E27FC236}">
                <a16:creationId xmlns:a16="http://schemas.microsoft.com/office/drawing/2014/main" id="{91E11EC6-62C7-4E5D-B540-48FEBD896073}"/>
              </a:ext>
            </a:extLst>
          </p:cNvPr>
          <p:cNvSpPr>
            <a:spLocks noGrp="1"/>
          </p:cNvSpPr>
          <p:nvPr>
            <p:ph type="ftr" sz="quarter" idx="11"/>
          </p:nvPr>
        </p:nvSpPr>
        <p:spPr>
          <a:xfrm>
            <a:off x="11232291" y="6432749"/>
            <a:ext cx="918781" cy="365726"/>
          </a:xfrm>
        </p:spPr>
        <p:txBody>
          <a:bodyPr/>
          <a:lstStyle/>
          <a:p>
            <a:r>
              <a:rPr lang="en-US" dirty="0"/>
              <a:t>Fall 2021</a:t>
            </a:r>
          </a:p>
        </p:txBody>
      </p:sp>
      <p:sp>
        <p:nvSpPr>
          <p:cNvPr id="5" name="Title 1">
            <a:extLst>
              <a:ext uri="{FF2B5EF4-FFF2-40B4-BE49-F238E27FC236}">
                <a16:creationId xmlns:a16="http://schemas.microsoft.com/office/drawing/2014/main" id="{8C26D1F7-445D-4274-B5E9-DD0FFB8CD29C}"/>
              </a:ext>
            </a:extLst>
          </p:cNvPr>
          <p:cNvSpPr txBox="1">
            <a:spLocks/>
          </p:cNvSpPr>
          <p:nvPr/>
        </p:nvSpPr>
        <p:spPr>
          <a:xfrm>
            <a:off x="397972" y="161175"/>
            <a:ext cx="5036763" cy="5539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200"/>
              </a:spcAft>
            </a:pPr>
            <a:r>
              <a:rPr lang="en-US" sz="3600" b="1" dirty="0">
                <a:solidFill>
                  <a:schemeClr val="tx2"/>
                </a:solidFill>
                <a:latin typeface="Times New Roman"/>
                <a:cs typeface="Arial"/>
              </a:rPr>
              <a:t>Proposed Solutions</a:t>
            </a:r>
            <a:endParaRPr lang="en-US" sz="3600" b="1" dirty="0">
              <a:solidFill>
                <a:schemeClr val="tx2"/>
              </a:solidFill>
              <a:latin typeface="Lucida Handwriting" panose="03010101010101010101" pitchFamily="66" charset="0"/>
              <a:cs typeface="Times New Roman" panose="02020603050405020304" pitchFamily="18" charset="0"/>
            </a:endParaRPr>
          </a:p>
        </p:txBody>
      </p:sp>
      <p:pic>
        <p:nvPicPr>
          <p:cNvPr id="12" name="Picture 6" descr="What&amp;#39;s in a name? BigBasket slaps notice on Daily Basket for use of &amp;#39;basket&amp;#39;  in name - BusinessToday">
            <a:extLst>
              <a:ext uri="{FF2B5EF4-FFF2-40B4-BE49-F238E27FC236}">
                <a16:creationId xmlns:a16="http://schemas.microsoft.com/office/drawing/2014/main" id="{17C83A28-7551-4D67-AC5D-51B13F0FCD8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6379" r="2591" b="24598"/>
          <a:stretch/>
        </p:blipFill>
        <p:spPr bwMode="auto">
          <a:xfrm>
            <a:off x="7250195" y="1272942"/>
            <a:ext cx="2949929" cy="10132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unzo · GitHub">
            <a:extLst>
              <a:ext uri="{FF2B5EF4-FFF2-40B4-BE49-F238E27FC236}">
                <a16:creationId xmlns:a16="http://schemas.microsoft.com/office/drawing/2014/main" id="{6C0A8D24-8D47-4240-86F9-9C60A2471FBF}"/>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5705091" y="1078747"/>
            <a:ext cx="1401644" cy="14016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wiggy Logo and symbol, meaning, history, PNG">
            <a:extLst>
              <a:ext uri="{FF2B5EF4-FFF2-40B4-BE49-F238E27FC236}">
                <a16:creationId xmlns:a16="http://schemas.microsoft.com/office/drawing/2014/main" id="{EC89C325-2026-45A4-B216-7C504329BF6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5830" r="17011"/>
          <a:stretch/>
        </p:blipFill>
        <p:spPr bwMode="auto">
          <a:xfrm>
            <a:off x="10343583" y="1102451"/>
            <a:ext cx="1616868" cy="13542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6A04181-4A66-4047-A91E-6A8B2ECB4271}"/>
              </a:ext>
            </a:extLst>
          </p:cNvPr>
          <p:cNvPicPr>
            <a:picLocks noChangeAspect="1"/>
          </p:cNvPicPr>
          <p:nvPr/>
        </p:nvPicPr>
        <p:blipFill rotWithShape="1">
          <a:blip r:embed="rId11">
            <a:extLst>
              <a:ext uri="{28A0092B-C50C-407E-A947-70E740481C1C}">
                <a14:useLocalDpi xmlns:a14="http://schemas.microsoft.com/office/drawing/2010/main" val="0"/>
              </a:ext>
            </a:extLst>
          </a:blip>
          <a:srcRect l="6804" t="14062" r="6007"/>
          <a:stretch/>
        </p:blipFill>
        <p:spPr>
          <a:xfrm>
            <a:off x="2857862" y="781628"/>
            <a:ext cx="2703769" cy="1995883"/>
          </a:xfrm>
          <a:prstGeom prst="rect">
            <a:avLst/>
          </a:prstGeom>
        </p:spPr>
      </p:pic>
      <p:grpSp>
        <p:nvGrpSpPr>
          <p:cNvPr id="50" name="Group 49">
            <a:extLst>
              <a:ext uri="{FF2B5EF4-FFF2-40B4-BE49-F238E27FC236}">
                <a16:creationId xmlns:a16="http://schemas.microsoft.com/office/drawing/2014/main" id="{F584A921-BBBE-4512-A0A4-138C2DEFEBAA}"/>
              </a:ext>
            </a:extLst>
          </p:cNvPr>
          <p:cNvGrpSpPr/>
          <p:nvPr/>
        </p:nvGrpSpPr>
        <p:grpSpPr>
          <a:xfrm>
            <a:off x="397972" y="2817220"/>
            <a:ext cx="10957512" cy="582400"/>
            <a:chOff x="397972" y="2953147"/>
            <a:chExt cx="10957512" cy="582400"/>
          </a:xfrm>
        </p:grpSpPr>
        <p:sp>
          <p:nvSpPr>
            <p:cNvPr id="18" name="Title 1">
              <a:extLst>
                <a:ext uri="{FF2B5EF4-FFF2-40B4-BE49-F238E27FC236}">
                  <a16:creationId xmlns:a16="http://schemas.microsoft.com/office/drawing/2014/main" id="{B58479DB-9BA8-4350-9D5C-57B88EF810A8}"/>
                </a:ext>
              </a:extLst>
            </p:cNvPr>
            <p:cNvSpPr txBox="1">
              <a:spLocks/>
            </p:cNvSpPr>
            <p:nvPr/>
          </p:nvSpPr>
          <p:spPr>
            <a:xfrm>
              <a:off x="397972" y="3012327"/>
              <a:ext cx="2295801" cy="52322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200"/>
                </a:spcAft>
              </a:pPr>
              <a:r>
                <a:rPr lang="en-US" sz="1700" b="1" dirty="0">
                  <a:solidFill>
                    <a:schemeClr val="tx2"/>
                  </a:solidFill>
                  <a:latin typeface="Times New Roman"/>
                  <a:cs typeface="Arial"/>
                </a:rPr>
                <a:t>Low delivery distance &amp; quick delivery</a:t>
              </a:r>
              <a:endParaRPr lang="en-US" sz="1700" b="1" dirty="0">
                <a:solidFill>
                  <a:schemeClr val="tx2"/>
                </a:solidFill>
                <a:latin typeface="Lucida Handwriting" panose="03010101010101010101" pitchFamily="66" charset="0"/>
                <a:cs typeface="Times New Roman" panose="02020603050405020304" pitchFamily="18" charset="0"/>
              </a:endParaRPr>
            </a:p>
          </p:txBody>
        </p:sp>
        <p:pic>
          <p:nvPicPr>
            <p:cNvPr id="27" name="Picture 26">
              <a:extLst>
                <a:ext uri="{FF2B5EF4-FFF2-40B4-BE49-F238E27FC236}">
                  <a16:creationId xmlns:a16="http://schemas.microsoft.com/office/drawing/2014/main" id="{D5322F95-AC6E-4B3D-901A-FC70880A2CC8}"/>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3956585" y="2953147"/>
              <a:ext cx="506322" cy="426137"/>
            </a:xfrm>
            <a:prstGeom prst="rect">
              <a:avLst/>
            </a:prstGeom>
          </p:spPr>
        </p:pic>
        <p:pic>
          <p:nvPicPr>
            <p:cNvPr id="25" name="Picture 24">
              <a:extLst>
                <a:ext uri="{FF2B5EF4-FFF2-40B4-BE49-F238E27FC236}">
                  <a16:creationId xmlns:a16="http://schemas.microsoft.com/office/drawing/2014/main" id="{31BA9900-CD2A-47B4-8FAF-5593F36947CA}"/>
                </a:ext>
              </a:extLst>
            </p:cNvPr>
            <p:cNvPicPr>
              <a:picLocks noChangeAspect="1"/>
            </p:cNvPicPr>
            <p:nvPr/>
          </p:nvPicPr>
          <p:blipFill rotWithShape="1">
            <a:blip r:embed="rId13">
              <a:extLst>
                <a:ext uri="{28A0092B-C50C-407E-A947-70E740481C1C}">
                  <a14:useLocalDpi xmlns:a14="http://schemas.microsoft.com/office/drawing/2010/main" val="0"/>
                </a:ext>
              </a:extLst>
            </a:blip>
            <a:srcRect l="14114" r="16131"/>
            <a:stretch/>
          </p:blipFill>
          <p:spPr>
            <a:xfrm>
              <a:off x="10948548" y="2953147"/>
              <a:ext cx="406936" cy="426137"/>
            </a:xfrm>
            <a:prstGeom prst="rect">
              <a:avLst/>
            </a:prstGeom>
          </p:spPr>
        </p:pic>
        <p:pic>
          <p:nvPicPr>
            <p:cNvPr id="37" name="Picture 36">
              <a:extLst>
                <a:ext uri="{FF2B5EF4-FFF2-40B4-BE49-F238E27FC236}">
                  <a16:creationId xmlns:a16="http://schemas.microsoft.com/office/drawing/2014/main" id="{0446F77E-0370-4F7C-A964-D3BA705A1843}"/>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6121676" y="2953147"/>
              <a:ext cx="506322" cy="426137"/>
            </a:xfrm>
            <a:prstGeom prst="rect">
              <a:avLst/>
            </a:prstGeom>
          </p:spPr>
        </p:pic>
        <p:pic>
          <p:nvPicPr>
            <p:cNvPr id="40" name="Picture 39">
              <a:extLst>
                <a:ext uri="{FF2B5EF4-FFF2-40B4-BE49-F238E27FC236}">
                  <a16:creationId xmlns:a16="http://schemas.microsoft.com/office/drawing/2014/main" id="{36C95498-4C18-4E8B-BAA7-38D5F29C76D3}"/>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8699213" y="2953147"/>
              <a:ext cx="506322" cy="426137"/>
            </a:xfrm>
            <a:prstGeom prst="rect">
              <a:avLst/>
            </a:prstGeom>
          </p:spPr>
        </p:pic>
      </p:grpSp>
      <p:grpSp>
        <p:nvGrpSpPr>
          <p:cNvPr id="49" name="Group 48">
            <a:extLst>
              <a:ext uri="{FF2B5EF4-FFF2-40B4-BE49-F238E27FC236}">
                <a16:creationId xmlns:a16="http://schemas.microsoft.com/office/drawing/2014/main" id="{67E3FBB6-BE1D-420A-A77E-035FD484ACBA}"/>
              </a:ext>
            </a:extLst>
          </p:cNvPr>
          <p:cNvGrpSpPr/>
          <p:nvPr/>
        </p:nvGrpSpPr>
        <p:grpSpPr>
          <a:xfrm>
            <a:off x="397972" y="3628741"/>
            <a:ext cx="10947205" cy="426137"/>
            <a:chOff x="397972" y="3555686"/>
            <a:chExt cx="10947205" cy="426137"/>
          </a:xfrm>
        </p:grpSpPr>
        <p:sp>
          <p:nvSpPr>
            <p:cNvPr id="19" name="Title 1">
              <a:extLst>
                <a:ext uri="{FF2B5EF4-FFF2-40B4-BE49-F238E27FC236}">
                  <a16:creationId xmlns:a16="http://schemas.microsoft.com/office/drawing/2014/main" id="{55BBC355-7D44-4194-9121-161B95A0EE05}"/>
                </a:ext>
              </a:extLst>
            </p:cNvPr>
            <p:cNvSpPr txBox="1">
              <a:spLocks/>
            </p:cNvSpPr>
            <p:nvPr/>
          </p:nvSpPr>
          <p:spPr>
            <a:xfrm>
              <a:off x="397972" y="3614866"/>
              <a:ext cx="2295801" cy="26161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200"/>
                </a:spcAft>
              </a:pPr>
              <a:r>
                <a:rPr lang="en-US" sz="1700" b="1" dirty="0">
                  <a:solidFill>
                    <a:schemeClr val="tx2"/>
                  </a:solidFill>
                  <a:latin typeface="Times New Roman"/>
                  <a:cs typeface="Arial"/>
                </a:rPr>
                <a:t>Low cost per delivery</a:t>
              </a:r>
              <a:endParaRPr lang="en-US" sz="1700" b="1" dirty="0">
                <a:solidFill>
                  <a:schemeClr val="tx2"/>
                </a:solidFill>
                <a:latin typeface="Lucida Handwriting" panose="03010101010101010101" pitchFamily="66" charset="0"/>
                <a:cs typeface="Times New Roman" panose="02020603050405020304" pitchFamily="18" charset="0"/>
              </a:endParaRPr>
            </a:p>
          </p:txBody>
        </p:sp>
        <p:pic>
          <p:nvPicPr>
            <p:cNvPr id="28" name="Picture 27">
              <a:extLst>
                <a:ext uri="{FF2B5EF4-FFF2-40B4-BE49-F238E27FC236}">
                  <a16:creationId xmlns:a16="http://schemas.microsoft.com/office/drawing/2014/main" id="{FEAC2412-FD10-4D14-A487-6C6832EF137E}"/>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3956585" y="3555686"/>
              <a:ext cx="506322" cy="426137"/>
            </a:xfrm>
            <a:prstGeom prst="rect">
              <a:avLst/>
            </a:prstGeom>
          </p:spPr>
        </p:pic>
        <p:pic>
          <p:nvPicPr>
            <p:cNvPr id="32" name="Picture 31">
              <a:extLst>
                <a:ext uri="{FF2B5EF4-FFF2-40B4-BE49-F238E27FC236}">
                  <a16:creationId xmlns:a16="http://schemas.microsoft.com/office/drawing/2014/main" id="{468CBAD1-3426-426B-B513-1EB03B5D83DB}"/>
                </a:ext>
              </a:extLst>
            </p:cNvPr>
            <p:cNvPicPr>
              <a:picLocks noChangeAspect="1"/>
            </p:cNvPicPr>
            <p:nvPr/>
          </p:nvPicPr>
          <p:blipFill rotWithShape="1">
            <a:blip r:embed="rId13">
              <a:extLst>
                <a:ext uri="{28A0092B-C50C-407E-A947-70E740481C1C}">
                  <a14:useLocalDpi xmlns:a14="http://schemas.microsoft.com/office/drawing/2010/main" val="0"/>
                </a:ext>
              </a:extLst>
            </a:blip>
            <a:srcRect l="14114" r="16131"/>
            <a:stretch/>
          </p:blipFill>
          <p:spPr>
            <a:xfrm>
              <a:off x="8748906" y="3555686"/>
              <a:ext cx="406936" cy="426137"/>
            </a:xfrm>
            <a:prstGeom prst="rect">
              <a:avLst/>
            </a:prstGeom>
          </p:spPr>
        </p:pic>
        <p:pic>
          <p:nvPicPr>
            <p:cNvPr id="38" name="Picture 37">
              <a:extLst>
                <a:ext uri="{FF2B5EF4-FFF2-40B4-BE49-F238E27FC236}">
                  <a16:creationId xmlns:a16="http://schemas.microsoft.com/office/drawing/2014/main" id="{CA924CF9-C682-4AF4-B543-594BDFA5919A}"/>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6121676" y="3555686"/>
              <a:ext cx="506322" cy="426137"/>
            </a:xfrm>
            <a:prstGeom prst="rect">
              <a:avLst/>
            </a:prstGeom>
          </p:spPr>
        </p:pic>
        <p:pic>
          <p:nvPicPr>
            <p:cNvPr id="41" name="Picture 40">
              <a:extLst>
                <a:ext uri="{FF2B5EF4-FFF2-40B4-BE49-F238E27FC236}">
                  <a16:creationId xmlns:a16="http://schemas.microsoft.com/office/drawing/2014/main" id="{84CD4B08-BEDE-4163-BDCF-AEB4CC5AEEE1}"/>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10838855" y="3555686"/>
              <a:ext cx="506322" cy="426137"/>
            </a:xfrm>
            <a:prstGeom prst="rect">
              <a:avLst/>
            </a:prstGeom>
          </p:spPr>
        </p:pic>
      </p:grpSp>
      <p:grpSp>
        <p:nvGrpSpPr>
          <p:cNvPr id="48" name="Group 47">
            <a:extLst>
              <a:ext uri="{FF2B5EF4-FFF2-40B4-BE49-F238E27FC236}">
                <a16:creationId xmlns:a16="http://schemas.microsoft.com/office/drawing/2014/main" id="{C63F9DE3-140E-44A6-A995-C750882011F6}"/>
              </a:ext>
            </a:extLst>
          </p:cNvPr>
          <p:cNvGrpSpPr/>
          <p:nvPr/>
        </p:nvGrpSpPr>
        <p:grpSpPr>
          <a:xfrm>
            <a:off x="397972" y="4283999"/>
            <a:ext cx="10947205" cy="426137"/>
            <a:chOff x="397972" y="4265664"/>
            <a:chExt cx="10947205" cy="426137"/>
          </a:xfrm>
        </p:grpSpPr>
        <p:sp>
          <p:nvSpPr>
            <p:cNvPr id="20" name="Title 1">
              <a:extLst>
                <a:ext uri="{FF2B5EF4-FFF2-40B4-BE49-F238E27FC236}">
                  <a16:creationId xmlns:a16="http://schemas.microsoft.com/office/drawing/2014/main" id="{20AF715D-6C24-468C-9606-EC8B97C7BBB2}"/>
                </a:ext>
              </a:extLst>
            </p:cNvPr>
            <p:cNvSpPr txBox="1">
              <a:spLocks/>
            </p:cNvSpPr>
            <p:nvPr/>
          </p:nvSpPr>
          <p:spPr>
            <a:xfrm>
              <a:off x="397972" y="4324844"/>
              <a:ext cx="2295801" cy="26161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200"/>
                </a:spcAft>
              </a:pPr>
              <a:r>
                <a:rPr lang="en-US" sz="1700" b="1" dirty="0">
                  <a:solidFill>
                    <a:schemeClr val="tx2"/>
                  </a:solidFill>
                  <a:latin typeface="Times New Roman"/>
                  <a:cs typeface="Arial"/>
                </a:rPr>
                <a:t>Operational Timings</a:t>
              </a:r>
              <a:endParaRPr lang="en-US" sz="1700" b="1" dirty="0">
                <a:solidFill>
                  <a:schemeClr val="tx2"/>
                </a:solidFill>
                <a:latin typeface="Lucida Handwriting" panose="03010101010101010101" pitchFamily="66" charset="0"/>
                <a:cs typeface="Times New Roman" panose="02020603050405020304" pitchFamily="18" charset="0"/>
              </a:endParaRPr>
            </a:p>
          </p:txBody>
        </p:sp>
        <p:pic>
          <p:nvPicPr>
            <p:cNvPr id="29" name="Picture 28">
              <a:extLst>
                <a:ext uri="{FF2B5EF4-FFF2-40B4-BE49-F238E27FC236}">
                  <a16:creationId xmlns:a16="http://schemas.microsoft.com/office/drawing/2014/main" id="{5E4EA695-D207-4C28-AF8E-90B174BD82AC}"/>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3956585" y="4265664"/>
              <a:ext cx="506322" cy="426137"/>
            </a:xfrm>
            <a:prstGeom prst="rect">
              <a:avLst/>
            </a:prstGeom>
          </p:spPr>
        </p:pic>
        <p:pic>
          <p:nvPicPr>
            <p:cNvPr id="33" name="Picture 32">
              <a:extLst>
                <a:ext uri="{FF2B5EF4-FFF2-40B4-BE49-F238E27FC236}">
                  <a16:creationId xmlns:a16="http://schemas.microsoft.com/office/drawing/2014/main" id="{1CADCD41-C422-405F-BDC7-583A01F50CA4}"/>
                </a:ext>
              </a:extLst>
            </p:cNvPr>
            <p:cNvPicPr>
              <a:picLocks noChangeAspect="1"/>
            </p:cNvPicPr>
            <p:nvPr/>
          </p:nvPicPr>
          <p:blipFill rotWithShape="1">
            <a:blip r:embed="rId13">
              <a:extLst>
                <a:ext uri="{28A0092B-C50C-407E-A947-70E740481C1C}">
                  <a14:useLocalDpi xmlns:a14="http://schemas.microsoft.com/office/drawing/2010/main" val="0"/>
                </a:ext>
              </a:extLst>
            </a:blip>
            <a:srcRect l="14114" r="16131"/>
            <a:stretch/>
          </p:blipFill>
          <p:spPr>
            <a:xfrm>
              <a:off x="8748906" y="4265664"/>
              <a:ext cx="406936" cy="426137"/>
            </a:xfrm>
            <a:prstGeom prst="rect">
              <a:avLst/>
            </a:prstGeom>
          </p:spPr>
        </p:pic>
        <p:pic>
          <p:nvPicPr>
            <p:cNvPr id="39" name="Picture 38">
              <a:extLst>
                <a:ext uri="{FF2B5EF4-FFF2-40B4-BE49-F238E27FC236}">
                  <a16:creationId xmlns:a16="http://schemas.microsoft.com/office/drawing/2014/main" id="{B579997E-6FD2-4E0A-B641-D8C42EDC6FDD}"/>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6121676" y="4265664"/>
              <a:ext cx="506322" cy="426137"/>
            </a:xfrm>
            <a:prstGeom prst="rect">
              <a:avLst/>
            </a:prstGeom>
          </p:spPr>
        </p:pic>
        <p:pic>
          <p:nvPicPr>
            <p:cNvPr id="42" name="Picture 41">
              <a:extLst>
                <a:ext uri="{FF2B5EF4-FFF2-40B4-BE49-F238E27FC236}">
                  <a16:creationId xmlns:a16="http://schemas.microsoft.com/office/drawing/2014/main" id="{49ECEACB-E3EC-4870-A50E-00F183B45CDE}"/>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10838855" y="4265664"/>
              <a:ext cx="506322" cy="426137"/>
            </a:xfrm>
            <a:prstGeom prst="rect">
              <a:avLst/>
            </a:prstGeom>
          </p:spPr>
        </p:pic>
      </p:grpSp>
      <p:grpSp>
        <p:nvGrpSpPr>
          <p:cNvPr id="47" name="Group 46">
            <a:extLst>
              <a:ext uri="{FF2B5EF4-FFF2-40B4-BE49-F238E27FC236}">
                <a16:creationId xmlns:a16="http://schemas.microsoft.com/office/drawing/2014/main" id="{652DF796-ADD3-4327-9404-D27FA0CC5054}"/>
              </a:ext>
            </a:extLst>
          </p:cNvPr>
          <p:cNvGrpSpPr/>
          <p:nvPr/>
        </p:nvGrpSpPr>
        <p:grpSpPr>
          <a:xfrm>
            <a:off x="397972" y="4939257"/>
            <a:ext cx="10958929" cy="582400"/>
            <a:chOff x="397972" y="4859625"/>
            <a:chExt cx="10958929" cy="582400"/>
          </a:xfrm>
        </p:grpSpPr>
        <p:sp>
          <p:nvSpPr>
            <p:cNvPr id="22" name="Title 1">
              <a:extLst>
                <a:ext uri="{FF2B5EF4-FFF2-40B4-BE49-F238E27FC236}">
                  <a16:creationId xmlns:a16="http://schemas.microsoft.com/office/drawing/2014/main" id="{15D8CF9E-0885-4E5C-B88D-679D832021C7}"/>
                </a:ext>
              </a:extLst>
            </p:cNvPr>
            <p:cNvSpPr txBox="1">
              <a:spLocks/>
            </p:cNvSpPr>
            <p:nvPr/>
          </p:nvSpPr>
          <p:spPr>
            <a:xfrm>
              <a:off x="397972" y="4918805"/>
              <a:ext cx="2295801" cy="52322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200"/>
                </a:spcAft>
              </a:pPr>
              <a:r>
                <a:rPr lang="en-US" sz="1700" b="1" dirty="0">
                  <a:solidFill>
                    <a:schemeClr val="tx2"/>
                  </a:solidFill>
                  <a:latin typeface="Times New Roman"/>
                  <a:cs typeface="Arial"/>
                </a:rPr>
                <a:t>Delivery of Fresh groceries</a:t>
              </a:r>
              <a:endParaRPr lang="en-US" sz="1700" b="1" dirty="0">
                <a:solidFill>
                  <a:schemeClr val="tx2"/>
                </a:solidFill>
                <a:latin typeface="Lucida Handwriting" panose="03010101010101010101" pitchFamily="66" charset="0"/>
                <a:cs typeface="Times New Roman" panose="02020603050405020304" pitchFamily="18" charset="0"/>
              </a:endParaRPr>
            </a:p>
          </p:txBody>
        </p:sp>
        <p:pic>
          <p:nvPicPr>
            <p:cNvPr id="30" name="Picture 29">
              <a:extLst>
                <a:ext uri="{FF2B5EF4-FFF2-40B4-BE49-F238E27FC236}">
                  <a16:creationId xmlns:a16="http://schemas.microsoft.com/office/drawing/2014/main" id="{59C6962C-6105-45D9-A668-7E7CFAE95BF0}"/>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3956585" y="4859625"/>
              <a:ext cx="506322" cy="426137"/>
            </a:xfrm>
            <a:prstGeom prst="rect">
              <a:avLst/>
            </a:prstGeom>
          </p:spPr>
        </p:pic>
        <p:pic>
          <p:nvPicPr>
            <p:cNvPr id="34" name="Picture 33">
              <a:extLst>
                <a:ext uri="{FF2B5EF4-FFF2-40B4-BE49-F238E27FC236}">
                  <a16:creationId xmlns:a16="http://schemas.microsoft.com/office/drawing/2014/main" id="{D8D50863-AAA4-47F4-AF08-55BEA1B96C8A}"/>
                </a:ext>
              </a:extLst>
            </p:cNvPr>
            <p:cNvPicPr>
              <a:picLocks noChangeAspect="1"/>
            </p:cNvPicPr>
            <p:nvPr/>
          </p:nvPicPr>
          <p:blipFill rotWithShape="1">
            <a:blip r:embed="rId13">
              <a:extLst>
                <a:ext uri="{28A0092B-C50C-407E-A947-70E740481C1C}">
                  <a14:useLocalDpi xmlns:a14="http://schemas.microsoft.com/office/drawing/2010/main" val="0"/>
                </a:ext>
              </a:extLst>
            </a:blip>
            <a:srcRect l="14114" r="16131"/>
            <a:stretch/>
          </p:blipFill>
          <p:spPr>
            <a:xfrm>
              <a:off x="10949965" y="4859625"/>
              <a:ext cx="406936" cy="426137"/>
            </a:xfrm>
            <a:prstGeom prst="rect">
              <a:avLst/>
            </a:prstGeom>
          </p:spPr>
        </p:pic>
        <p:pic>
          <p:nvPicPr>
            <p:cNvPr id="35" name="Picture 34">
              <a:extLst>
                <a:ext uri="{FF2B5EF4-FFF2-40B4-BE49-F238E27FC236}">
                  <a16:creationId xmlns:a16="http://schemas.microsoft.com/office/drawing/2014/main" id="{07D72D0D-2ACD-4284-B251-791F275E94D6}"/>
                </a:ext>
              </a:extLst>
            </p:cNvPr>
            <p:cNvPicPr>
              <a:picLocks noChangeAspect="1"/>
            </p:cNvPicPr>
            <p:nvPr/>
          </p:nvPicPr>
          <p:blipFill rotWithShape="1">
            <a:blip r:embed="rId13">
              <a:extLst>
                <a:ext uri="{28A0092B-C50C-407E-A947-70E740481C1C}">
                  <a14:useLocalDpi xmlns:a14="http://schemas.microsoft.com/office/drawing/2010/main" val="0"/>
                </a:ext>
              </a:extLst>
            </a:blip>
            <a:srcRect l="14114" r="16131"/>
            <a:stretch/>
          </p:blipFill>
          <p:spPr>
            <a:xfrm>
              <a:off x="6145919" y="4859625"/>
              <a:ext cx="406936" cy="426137"/>
            </a:xfrm>
            <a:prstGeom prst="rect">
              <a:avLst/>
            </a:prstGeom>
          </p:spPr>
        </p:pic>
        <p:pic>
          <p:nvPicPr>
            <p:cNvPr id="43" name="Picture 42">
              <a:extLst>
                <a:ext uri="{FF2B5EF4-FFF2-40B4-BE49-F238E27FC236}">
                  <a16:creationId xmlns:a16="http://schemas.microsoft.com/office/drawing/2014/main" id="{0F9F4891-FBB1-46BD-9C8A-A57B52104BE0}"/>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8699213" y="4859625"/>
              <a:ext cx="506322" cy="426137"/>
            </a:xfrm>
            <a:prstGeom prst="rect">
              <a:avLst/>
            </a:prstGeom>
          </p:spPr>
        </p:pic>
      </p:grpSp>
      <p:grpSp>
        <p:nvGrpSpPr>
          <p:cNvPr id="46" name="Group 45">
            <a:extLst>
              <a:ext uri="{FF2B5EF4-FFF2-40B4-BE49-F238E27FC236}">
                <a16:creationId xmlns:a16="http://schemas.microsoft.com/office/drawing/2014/main" id="{446E3EDC-681E-4205-B475-3A6DF863C94A}"/>
              </a:ext>
            </a:extLst>
          </p:cNvPr>
          <p:cNvGrpSpPr/>
          <p:nvPr/>
        </p:nvGrpSpPr>
        <p:grpSpPr>
          <a:xfrm>
            <a:off x="397972" y="5750779"/>
            <a:ext cx="10946654" cy="533669"/>
            <a:chOff x="397972" y="5554041"/>
            <a:chExt cx="10946654" cy="533669"/>
          </a:xfrm>
        </p:grpSpPr>
        <p:sp>
          <p:nvSpPr>
            <p:cNvPr id="24" name="Title 1">
              <a:extLst>
                <a:ext uri="{FF2B5EF4-FFF2-40B4-BE49-F238E27FC236}">
                  <a16:creationId xmlns:a16="http://schemas.microsoft.com/office/drawing/2014/main" id="{ECFB45E9-42A3-439E-9984-B8E97FC37DCE}"/>
                </a:ext>
              </a:extLst>
            </p:cNvPr>
            <p:cNvSpPr txBox="1">
              <a:spLocks/>
            </p:cNvSpPr>
            <p:nvPr/>
          </p:nvSpPr>
          <p:spPr>
            <a:xfrm>
              <a:off x="397972" y="5554041"/>
              <a:ext cx="2295801" cy="52322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200"/>
                </a:spcAft>
              </a:pPr>
              <a:r>
                <a:rPr lang="en-US" sz="1700" b="1" dirty="0">
                  <a:solidFill>
                    <a:schemeClr val="tx2"/>
                  </a:solidFill>
                  <a:latin typeface="Times New Roman"/>
                  <a:cs typeface="Arial"/>
                </a:rPr>
                <a:t>Better Quality of Products</a:t>
              </a:r>
              <a:endParaRPr lang="en-US" sz="1700" b="1" dirty="0">
                <a:solidFill>
                  <a:schemeClr val="tx2"/>
                </a:solidFill>
                <a:latin typeface="Lucida Handwriting" panose="03010101010101010101" pitchFamily="66" charset="0"/>
                <a:cs typeface="Times New Roman" panose="02020603050405020304" pitchFamily="18" charset="0"/>
              </a:endParaRPr>
            </a:p>
          </p:txBody>
        </p:sp>
        <p:pic>
          <p:nvPicPr>
            <p:cNvPr id="31" name="Picture 30">
              <a:extLst>
                <a:ext uri="{FF2B5EF4-FFF2-40B4-BE49-F238E27FC236}">
                  <a16:creationId xmlns:a16="http://schemas.microsoft.com/office/drawing/2014/main" id="{E72138CC-70AB-477B-AB31-9A0B2744570B}"/>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3956585" y="5661573"/>
              <a:ext cx="506322" cy="426137"/>
            </a:xfrm>
            <a:prstGeom prst="rect">
              <a:avLst/>
            </a:prstGeom>
          </p:spPr>
        </p:pic>
        <p:pic>
          <p:nvPicPr>
            <p:cNvPr id="36" name="Picture 35">
              <a:extLst>
                <a:ext uri="{FF2B5EF4-FFF2-40B4-BE49-F238E27FC236}">
                  <a16:creationId xmlns:a16="http://schemas.microsoft.com/office/drawing/2014/main" id="{FB2D4CD7-81F4-4F53-8309-915D48AD1149}"/>
                </a:ext>
              </a:extLst>
            </p:cNvPr>
            <p:cNvPicPr>
              <a:picLocks noChangeAspect="1"/>
            </p:cNvPicPr>
            <p:nvPr/>
          </p:nvPicPr>
          <p:blipFill rotWithShape="1">
            <a:blip r:embed="rId13">
              <a:extLst>
                <a:ext uri="{28A0092B-C50C-407E-A947-70E740481C1C}">
                  <a14:useLocalDpi xmlns:a14="http://schemas.microsoft.com/office/drawing/2010/main" val="0"/>
                </a:ext>
              </a:extLst>
            </a:blip>
            <a:srcRect l="14114" r="16131"/>
            <a:stretch/>
          </p:blipFill>
          <p:spPr>
            <a:xfrm>
              <a:off x="6145919" y="5661573"/>
              <a:ext cx="406936" cy="426137"/>
            </a:xfrm>
            <a:prstGeom prst="rect">
              <a:avLst/>
            </a:prstGeom>
          </p:spPr>
        </p:pic>
        <p:pic>
          <p:nvPicPr>
            <p:cNvPr id="44" name="Picture 43">
              <a:extLst>
                <a:ext uri="{FF2B5EF4-FFF2-40B4-BE49-F238E27FC236}">
                  <a16:creationId xmlns:a16="http://schemas.microsoft.com/office/drawing/2014/main" id="{CF8D17FD-3D48-4766-ACD2-6120A6A4FD03}"/>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8699213" y="5661573"/>
              <a:ext cx="506322" cy="426137"/>
            </a:xfrm>
            <a:prstGeom prst="rect">
              <a:avLst/>
            </a:prstGeom>
          </p:spPr>
        </p:pic>
        <p:pic>
          <p:nvPicPr>
            <p:cNvPr id="45" name="Picture 44">
              <a:extLst>
                <a:ext uri="{FF2B5EF4-FFF2-40B4-BE49-F238E27FC236}">
                  <a16:creationId xmlns:a16="http://schemas.microsoft.com/office/drawing/2014/main" id="{3D8FAF20-7F21-4955-A0C6-0BC624CEAC61}"/>
                </a:ext>
              </a:extLst>
            </p:cNvPr>
            <p:cNvPicPr>
              <a:picLocks noChangeAspect="1"/>
            </p:cNvPicPr>
            <p:nvPr/>
          </p:nvPicPr>
          <p:blipFill rotWithShape="1">
            <a:blip r:embed="rId12">
              <a:extLst>
                <a:ext uri="{28A0092B-C50C-407E-A947-70E740481C1C}">
                  <a14:useLocalDpi xmlns:a14="http://schemas.microsoft.com/office/drawing/2010/main" val="0"/>
                </a:ext>
              </a:extLst>
            </a:blip>
            <a:srcRect l="11012" t="2306" r="11450" b="2306"/>
            <a:stretch/>
          </p:blipFill>
          <p:spPr>
            <a:xfrm>
              <a:off x="10838304" y="5661573"/>
              <a:ext cx="506322" cy="426137"/>
            </a:xfrm>
            <a:prstGeom prst="rect">
              <a:avLst/>
            </a:prstGeom>
          </p:spPr>
        </p:pic>
      </p:grpSp>
    </p:spTree>
    <p:extLst>
      <p:ext uri="{BB962C8B-B14F-4D97-AF65-F5344CB8AC3E}">
        <p14:creationId xmlns:p14="http://schemas.microsoft.com/office/powerpoint/2010/main" val="27349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AAC7-E057-4610-88DA-7814E3992B44}"/>
              </a:ext>
            </a:extLst>
          </p:cNvPr>
          <p:cNvSpPr>
            <a:spLocks noGrp="1"/>
          </p:cNvSpPr>
          <p:nvPr>
            <p:ph type="title"/>
          </p:nvPr>
        </p:nvSpPr>
        <p:spPr>
          <a:xfrm>
            <a:off x="609841" y="208992"/>
            <a:ext cx="10515600" cy="1325563"/>
          </a:xfrm>
        </p:spPr>
        <p:txBody>
          <a:bodyPr>
            <a:normAutofit/>
          </a:bodyPr>
          <a:lstStyle/>
          <a:p>
            <a:r>
              <a:rPr lang="en-US" sz="3600" b="1">
                <a:solidFill>
                  <a:schemeClr val="accent1"/>
                </a:solidFill>
                <a:latin typeface="Times"/>
                <a:cs typeface="Calibri Light"/>
              </a:rPr>
              <a:t>Storyboard</a:t>
            </a:r>
            <a:endParaRPr lang="en-US" sz="3600" b="1">
              <a:solidFill>
                <a:schemeClr val="accent1"/>
              </a:solidFill>
              <a:latin typeface="Times"/>
              <a:cs typeface="Times"/>
            </a:endParaRPr>
          </a:p>
        </p:txBody>
      </p:sp>
      <p:pic>
        <p:nvPicPr>
          <p:cNvPr id="15" name="Content Placeholder 14" descr="Diagram&#10;&#10;Description automatically generated">
            <a:extLst>
              <a:ext uri="{FF2B5EF4-FFF2-40B4-BE49-F238E27FC236}">
                <a16:creationId xmlns:a16="http://schemas.microsoft.com/office/drawing/2014/main" id="{7E2133D2-2AB4-3140-9FD2-7E6F940C0869}"/>
              </a:ext>
            </a:extLst>
          </p:cNvPr>
          <p:cNvPicPr>
            <a:picLocks noGrp="1" noChangeAspect="1"/>
          </p:cNvPicPr>
          <p:nvPr>
            <p:ph idx="1"/>
          </p:nvPr>
        </p:nvPicPr>
        <p:blipFill>
          <a:blip r:embed="rId2"/>
          <a:stretch>
            <a:fillRect/>
          </a:stretch>
        </p:blipFill>
        <p:spPr>
          <a:xfrm>
            <a:off x="4038600" y="1438393"/>
            <a:ext cx="3710724" cy="4351338"/>
          </a:xfrm>
        </p:spPr>
      </p:pic>
      <p:sp>
        <p:nvSpPr>
          <p:cNvPr id="4" name="Footer Placeholder 3">
            <a:extLst>
              <a:ext uri="{FF2B5EF4-FFF2-40B4-BE49-F238E27FC236}">
                <a16:creationId xmlns:a16="http://schemas.microsoft.com/office/drawing/2014/main" id="{CA87E507-0E58-524E-9C7A-CDDBC347DEDF}"/>
              </a:ext>
            </a:extLst>
          </p:cNvPr>
          <p:cNvSpPr>
            <a:spLocks noGrp="1"/>
          </p:cNvSpPr>
          <p:nvPr>
            <p:ph type="ftr" sz="quarter" idx="11"/>
          </p:nvPr>
        </p:nvSpPr>
        <p:spPr/>
        <p:txBody>
          <a:bodyPr/>
          <a:lstStyle/>
          <a:p>
            <a:r>
              <a:rPr lang="en-US"/>
              <a:t>Fall 2021</a:t>
            </a:r>
          </a:p>
        </p:txBody>
      </p:sp>
      <p:sp>
        <p:nvSpPr>
          <p:cNvPr id="19" name="TextBox 18">
            <a:extLst>
              <a:ext uri="{FF2B5EF4-FFF2-40B4-BE49-F238E27FC236}">
                <a16:creationId xmlns:a16="http://schemas.microsoft.com/office/drawing/2014/main" id="{3D56A522-9BAE-0F46-A580-7668A5AF133D}"/>
              </a:ext>
            </a:extLst>
          </p:cNvPr>
          <p:cNvSpPr txBox="1"/>
          <p:nvPr/>
        </p:nvSpPr>
        <p:spPr>
          <a:xfrm>
            <a:off x="609038" y="3390258"/>
            <a:ext cx="3139219" cy="2308324"/>
          </a:xfrm>
          <a:prstGeom prst="rect">
            <a:avLst/>
          </a:prstGeom>
          <a:noFill/>
        </p:spPr>
        <p:txBody>
          <a:bodyPr wrap="square" lIns="91440" tIns="45720" rIns="91440" bIns="45720" rtlCol="0" anchor="t">
            <a:spAutoFit/>
          </a:bodyPr>
          <a:lstStyle/>
          <a:p>
            <a:r>
              <a:rPr lang="en-US" b="1">
                <a:solidFill>
                  <a:schemeClr val="accent1"/>
                </a:solidFill>
                <a:latin typeface="Times"/>
                <a:cs typeface="Times"/>
              </a:rPr>
              <a:t>Use Case:</a:t>
            </a:r>
            <a:r>
              <a:rPr lang="en-US" b="1">
                <a:latin typeface="Times"/>
                <a:cs typeface="Times"/>
              </a:rPr>
              <a:t> Signup to Checkout</a:t>
            </a:r>
          </a:p>
          <a:p>
            <a:endParaRPr lang="en-US" b="1">
              <a:latin typeface="Times"/>
              <a:cs typeface="Times"/>
            </a:endParaRPr>
          </a:p>
          <a:p>
            <a:pPr marL="285750" indent="-285750">
              <a:buFont typeface="Arial" panose="020B0604020202020204" pitchFamily="34" charset="0"/>
              <a:buChar char="•"/>
            </a:pPr>
            <a:r>
              <a:rPr lang="en-US">
                <a:latin typeface="Times"/>
                <a:cs typeface="Times"/>
              </a:rPr>
              <a:t>Name: Aishwarya</a:t>
            </a:r>
          </a:p>
          <a:p>
            <a:pPr marL="285750" indent="-285750">
              <a:buFont typeface="Arial" panose="020B0604020202020204" pitchFamily="34" charset="0"/>
              <a:buChar char="•"/>
            </a:pPr>
            <a:r>
              <a:rPr lang="en-US">
                <a:latin typeface="Times"/>
                <a:cs typeface="Times"/>
              </a:rPr>
              <a:t>Age: 22</a:t>
            </a:r>
          </a:p>
          <a:p>
            <a:pPr marL="285750" indent="-285750">
              <a:buFont typeface="Arial" panose="020B0604020202020204" pitchFamily="34" charset="0"/>
              <a:buChar char="•"/>
            </a:pPr>
            <a:r>
              <a:rPr lang="en-US">
                <a:latin typeface="Times"/>
                <a:cs typeface="Times"/>
              </a:rPr>
              <a:t>Work: Engineer</a:t>
            </a:r>
          </a:p>
          <a:p>
            <a:pPr marL="285750" indent="-285750">
              <a:buFont typeface="Arial" panose="020B0604020202020204" pitchFamily="34" charset="0"/>
              <a:buChar char="•"/>
            </a:pPr>
            <a:r>
              <a:rPr lang="en-US">
                <a:latin typeface="Times"/>
                <a:cs typeface="Times"/>
              </a:rPr>
              <a:t>Family: Single</a:t>
            </a:r>
          </a:p>
          <a:p>
            <a:pPr marL="285750" indent="-285750">
              <a:buFont typeface="Arial" panose="020B0604020202020204" pitchFamily="34" charset="0"/>
              <a:buChar char="•"/>
            </a:pPr>
            <a:r>
              <a:rPr lang="en-US">
                <a:latin typeface="Times"/>
                <a:cs typeface="Times"/>
              </a:rPr>
              <a:t>Location: Mumbai, India</a:t>
            </a:r>
          </a:p>
          <a:p>
            <a:pPr marL="285750" indent="-285750">
              <a:buFont typeface="Arial" panose="020B0604020202020204" pitchFamily="34" charset="0"/>
              <a:buChar char="•"/>
            </a:pPr>
            <a:r>
              <a:rPr lang="en-US">
                <a:latin typeface="Times"/>
                <a:cs typeface="Times"/>
              </a:rPr>
              <a:t>Archetype: Buyer</a:t>
            </a:r>
          </a:p>
        </p:txBody>
      </p:sp>
      <p:pic>
        <p:nvPicPr>
          <p:cNvPr id="20" name="image4.png" descr="Graphical user interface, application&#10;&#10;Description automatically generated">
            <a:extLst>
              <a:ext uri="{FF2B5EF4-FFF2-40B4-BE49-F238E27FC236}">
                <a16:creationId xmlns:a16="http://schemas.microsoft.com/office/drawing/2014/main" id="{C1B10B53-E81D-5545-A031-204243E7D0C1}"/>
              </a:ext>
            </a:extLst>
          </p:cNvPr>
          <p:cNvPicPr/>
          <p:nvPr/>
        </p:nvPicPr>
        <p:blipFill rotWithShape="1">
          <a:blip r:embed="rId3" cstate="print">
            <a:extLst>
              <a:ext uri="{28A0092B-C50C-407E-A947-70E740481C1C}">
                <a14:useLocalDpi xmlns:a14="http://schemas.microsoft.com/office/drawing/2010/main" val="0"/>
              </a:ext>
            </a:extLst>
          </a:blip>
          <a:srcRect l="2894" t="12460" r="75945" b="56056"/>
          <a:stretch/>
        </p:blipFill>
        <p:spPr bwMode="auto">
          <a:xfrm>
            <a:off x="609038" y="1246561"/>
            <a:ext cx="2514600" cy="2031325"/>
          </a:xfrm>
          <a:prstGeom prst="rect">
            <a:avLst/>
          </a:prstGeom>
          <a:ln>
            <a:noFill/>
          </a:ln>
          <a:extLst>
            <a:ext uri="{53640926-AAD7-44D8-BBD7-CCE9431645EC}">
              <a14:shadowObscured xmlns:a14="http://schemas.microsoft.com/office/drawing/2010/main"/>
            </a:ext>
          </a:extLst>
        </p:spPr>
      </p:pic>
      <p:pic>
        <p:nvPicPr>
          <p:cNvPr id="21" name="Picture 20">
            <a:extLst>
              <a:ext uri="{FF2B5EF4-FFF2-40B4-BE49-F238E27FC236}">
                <a16:creationId xmlns:a16="http://schemas.microsoft.com/office/drawing/2014/main" id="{25C586C7-7289-6249-9144-5A01FF54A2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4338" y="1328062"/>
            <a:ext cx="3790950" cy="4572000"/>
          </a:xfrm>
          <a:prstGeom prst="rect">
            <a:avLst/>
          </a:prstGeom>
        </p:spPr>
      </p:pic>
    </p:spTree>
    <p:extLst>
      <p:ext uri="{BB962C8B-B14F-4D97-AF65-F5344CB8AC3E}">
        <p14:creationId xmlns:p14="http://schemas.microsoft.com/office/powerpoint/2010/main" val="305050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60B9-09D4-A040-9C34-A9F4B5071786}"/>
              </a:ext>
            </a:extLst>
          </p:cNvPr>
          <p:cNvSpPr>
            <a:spLocks noGrp="1"/>
          </p:cNvSpPr>
          <p:nvPr>
            <p:ph type="title"/>
          </p:nvPr>
        </p:nvSpPr>
        <p:spPr>
          <a:xfrm>
            <a:off x="219075" y="0"/>
            <a:ext cx="10515600" cy="1325563"/>
          </a:xfrm>
        </p:spPr>
        <p:txBody>
          <a:bodyPr>
            <a:normAutofit/>
          </a:bodyPr>
          <a:lstStyle/>
          <a:p>
            <a:r>
              <a:rPr lang="en-US" sz="3600" b="1">
                <a:solidFill>
                  <a:schemeClr val="accent1"/>
                </a:solidFill>
                <a:latin typeface="Times"/>
                <a:cs typeface="Times"/>
              </a:rPr>
              <a:t>Storyboard</a:t>
            </a:r>
          </a:p>
        </p:txBody>
      </p:sp>
      <p:sp>
        <p:nvSpPr>
          <p:cNvPr id="4" name="Footer Placeholder 3">
            <a:extLst>
              <a:ext uri="{FF2B5EF4-FFF2-40B4-BE49-F238E27FC236}">
                <a16:creationId xmlns:a16="http://schemas.microsoft.com/office/drawing/2014/main" id="{6A02A04E-E8EE-1240-8CE7-A034E7C3B80D}"/>
              </a:ext>
            </a:extLst>
          </p:cNvPr>
          <p:cNvSpPr>
            <a:spLocks noGrp="1"/>
          </p:cNvSpPr>
          <p:nvPr>
            <p:ph type="ftr" sz="quarter" idx="11"/>
          </p:nvPr>
        </p:nvSpPr>
        <p:spPr/>
        <p:txBody>
          <a:bodyPr/>
          <a:lstStyle/>
          <a:p>
            <a:r>
              <a:rPr lang="en-US"/>
              <a:t>Fall 2021</a:t>
            </a:r>
          </a:p>
        </p:txBody>
      </p:sp>
      <p:pic>
        <p:nvPicPr>
          <p:cNvPr id="5" name="Picture 4">
            <a:extLst>
              <a:ext uri="{FF2B5EF4-FFF2-40B4-BE49-F238E27FC236}">
                <a16:creationId xmlns:a16="http://schemas.microsoft.com/office/drawing/2014/main" id="{0B9FE530-1E1D-F841-B8B1-FAFE5AFA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1471612"/>
            <a:ext cx="3819525" cy="4572000"/>
          </a:xfrm>
          <a:prstGeom prst="rect">
            <a:avLst/>
          </a:prstGeom>
        </p:spPr>
      </p:pic>
      <p:pic>
        <p:nvPicPr>
          <p:cNvPr id="6" name="Picture 5">
            <a:extLst>
              <a:ext uri="{FF2B5EF4-FFF2-40B4-BE49-F238E27FC236}">
                <a16:creationId xmlns:a16="http://schemas.microsoft.com/office/drawing/2014/main" id="{CC2E04A6-F522-C344-ABEA-A78D9CFBD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012" y="1471612"/>
            <a:ext cx="3609975" cy="4572000"/>
          </a:xfrm>
          <a:prstGeom prst="rect">
            <a:avLst/>
          </a:prstGeom>
        </p:spPr>
      </p:pic>
      <p:pic>
        <p:nvPicPr>
          <p:cNvPr id="7" name="Picture 6">
            <a:extLst>
              <a:ext uri="{FF2B5EF4-FFF2-40B4-BE49-F238E27FC236}">
                <a16:creationId xmlns:a16="http://schemas.microsoft.com/office/drawing/2014/main" id="{68DDA8FB-6CAA-1B45-9618-2884CD2B5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5350" y="1471612"/>
            <a:ext cx="3457575" cy="4572000"/>
          </a:xfrm>
          <a:prstGeom prst="rect">
            <a:avLst/>
          </a:prstGeom>
        </p:spPr>
      </p:pic>
    </p:spTree>
    <p:extLst>
      <p:ext uri="{BB962C8B-B14F-4D97-AF65-F5344CB8AC3E}">
        <p14:creationId xmlns:p14="http://schemas.microsoft.com/office/powerpoint/2010/main" val="155327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A3B5-E7C9-479E-A382-EA4FE74CCFC4}"/>
              </a:ext>
            </a:extLst>
          </p:cNvPr>
          <p:cNvSpPr>
            <a:spLocks noGrp="1"/>
          </p:cNvSpPr>
          <p:nvPr>
            <p:ph type="title"/>
          </p:nvPr>
        </p:nvSpPr>
        <p:spPr>
          <a:xfrm>
            <a:off x="257175" y="136525"/>
            <a:ext cx="10515600" cy="1325563"/>
          </a:xfrm>
        </p:spPr>
        <p:txBody>
          <a:bodyPr>
            <a:normAutofit/>
          </a:bodyPr>
          <a:lstStyle/>
          <a:p>
            <a:r>
              <a:rPr lang="en-US" sz="3600" b="1">
                <a:solidFill>
                  <a:schemeClr val="accent1"/>
                </a:solidFill>
                <a:latin typeface="Times"/>
                <a:cs typeface="Calibri Light"/>
              </a:rPr>
              <a:t>Storyboard</a:t>
            </a:r>
            <a:endParaRPr lang="en-US" sz="3600" b="1">
              <a:solidFill>
                <a:schemeClr val="accent1"/>
              </a:solidFill>
              <a:latin typeface="Times"/>
              <a:cs typeface="Times"/>
            </a:endParaRPr>
          </a:p>
        </p:txBody>
      </p:sp>
      <p:sp>
        <p:nvSpPr>
          <p:cNvPr id="4" name="Footer Placeholder 3">
            <a:extLst>
              <a:ext uri="{FF2B5EF4-FFF2-40B4-BE49-F238E27FC236}">
                <a16:creationId xmlns:a16="http://schemas.microsoft.com/office/drawing/2014/main" id="{C08D45F9-7F89-2F47-82D6-A815FB014979}"/>
              </a:ext>
            </a:extLst>
          </p:cNvPr>
          <p:cNvSpPr>
            <a:spLocks noGrp="1"/>
          </p:cNvSpPr>
          <p:nvPr>
            <p:ph type="ftr" sz="quarter" idx="11"/>
          </p:nvPr>
        </p:nvSpPr>
        <p:spPr/>
        <p:txBody>
          <a:bodyPr/>
          <a:lstStyle/>
          <a:p>
            <a:r>
              <a:rPr lang="en-US"/>
              <a:t>Fall 2021</a:t>
            </a:r>
          </a:p>
        </p:txBody>
      </p:sp>
      <p:pic>
        <p:nvPicPr>
          <p:cNvPr id="7" name="Picture 6">
            <a:extLst>
              <a:ext uri="{FF2B5EF4-FFF2-40B4-BE49-F238E27FC236}">
                <a16:creationId xmlns:a16="http://schemas.microsoft.com/office/drawing/2014/main" id="{83836F5D-A11E-D94B-98F9-D81A9C151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7" y="1528761"/>
            <a:ext cx="3486150" cy="4572000"/>
          </a:xfrm>
          <a:prstGeom prst="rect">
            <a:avLst/>
          </a:prstGeom>
        </p:spPr>
      </p:pic>
      <p:pic>
        <p:nvPicPr>
          <p:cNvPr id="8" name="Picture 7">
            <a:extLst>
              <a:ext uri="{FF2B5EF4-FFF2-40B4-BE49-F238E27FC236}">
                <a16:creationId xmlns:a16="http://schemas.microsoft.com/office/drawing/2014/main" id="{940B11E4-8957-224C-8171-298754D1D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693" y="1528761"/>
            <a:ext cx="3590925" cy="4572000"/>
          </a:xfrm>
          <a:prstGeom prst="rect">
            <a:avLst/>
          </a:prstGeom>
        </p:spPr>
      </p:pic>
      <p:pic>
        <p:nvPicPr>
          <p:cNvPr id="9" name="Picture 8">
            <a:extLst>
              <a:ext uri="{FF2B5EF4-FFF2-40B4-BE49-F238E27FC236}">
                <a16:creationId xmlns:a16="http://schemas.microsoft.com/office/drawing/2014/main" id="{7E5DA829-1B3D-1943-8B82-D672BFA03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325" y="1385887"/>
            <a:ext cx="4000500" cy="4572000"/>
          </a:xfrm>
          <a:prstGeom prst="rect">
            <a:avLst/>
          </a:prstGeom>
        </p:spPr>
      </p:pic>
    </p:spTree>
    <p:extLst>
      <p:ext uri="{BB962C8B-B14F-4D97-AF65-F5344CB8AC3E}">
        <p14:creationId xmlns:p14="http://schemas.microsoft.com/office/powerpoint/2010/main" val="106412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AF21-0879-45C9-89DE-AE01D2CB313B}"/>
              </a:ext>
            </a:extLst>
          </p:cNvPr>
          <p:cNvSpPr>
            <a:spLocks noGrp="1"/>
          </p:cNvSpPr>
          <p:nvPr>
            <p:ph type="title"/>
          </p:nvPr>
        </p:nvSpPr>
        <p:spPr>
          <a:xfrm>
            <a:off x="195261" y="136525"/>
            <a:ext cx="10515600" cy="1325563"/>
          </a:xfrm>
        </p:spPr>
        <p:txBody>
          <a:bodyPr>
            <a:normAutofit/>
          </a:bodyPr>
          <a:lstStyle/>
          <a:p>
            <a:r>
              <a:rPr lang="en-US" sz="3600" b="1">
                <a:solidFill>
                  <a:schemeClr val="accent1"/>
                </a:solidFill>
                <a:latin typeface="Times"/>
                <a:cs typeface="Calibri Light"/>
              </a:rPr>
              <a:t>Storyboard</a:t>
            </a:r>
            <a:endParaRPr lang="en-US" sz="3600" b="1">
              <a:solidFill>
                <a:schemeClr val="accent1"/>
              </a:solidFill>
              <a:latin typeface="Times"/>
              <a:cs typeface="Times"/>
            </a:endParaRPr>
          </a:p>
        </p:txBody>
      </p:sp>
      <p:sp>
        <p:nvSpPr>
          <p:cNvPr id="4" name="Footer Placeholder 3">
            <a:extLst>
              <a:ext uri="{FF2B5EF4-FFF2-40B4-BE49-F238E27FC236}">
                <a16:creationId xmlns:a16="http://schemas.microsoft.com/office/drawing/2014/main" id="{5069C027-C08B-0146-8F9E-75DD426E63DA}"/>
              </a:ext>
            </a:extLst>
          </p:cNvPr>
          <p:cNvSpPr>
            <a:spLocks noGrp="1"/>
          </p:cNvSpPr>
          <p:nvPr>
            <p:ph type="ftr" sz="quarter" idx="11"/>
          </p:nvPr>
        </p:nvSpPr>
        <p:spPr/>
        <p:txBody>
          <a:bodyPr/>
          <a:lstStyle/>
          <a:p>
            <a:r>
              <a:rPr lang="en-US"/>
              <a:t>Fall 2021</a:t>
            </a:r>
          </a:p>
        </p:txBody>
      </p:sp>
      <p:pic>
        <p:nvPicPr>
          <p:cNvPr id="7" name="Picture 6">
            <a:extLst>
              <a:ext uri="{FF2B5EF4-FFF2-40B4-BE49-F238E27FC236}">
                <a16:creationId xmlns:a16="http://schemas.microsoft.com/office/drawing/2014/main" id="{AAB9C6DE-11CC-C246-919B-576912E78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1" y="1690688"/>
            <a:ext cx="3629025" cy="4572000"/>
          </a:xfrm>
          <a:prstGeom prst="rect">
            <a:avLst/>
          </a:prstGeom>
        </p:spPr>
      </p:pic>
      <p:pic>
        <p:nvPicPr>
          <p:cNvPr id="8" name="Picture 7">
            <a:extLst>
              <a:ext uri="{FF2B5EF4-FFF2-40B4-BE49-F238E27FC236}">
                <a16:creationId xmlns:a16="http://schemas.microsoft.com/office/drawing/2014/main" id="{9AD2BE5D-51E4-5641-8F13-2F8E62DFE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067" y="1690688"/>
            <a:ext cx="3676650" cy="4572000"/>
          </a:xfrm>
          <a:prstGeom prst="rect">
            <a:avLst/>
          </a:prstGeom>
        </p:spPr>
      </p:pic>
      <p:pic>
        <p:nvPicPr>
          <p:cNvPr id="9" name="Picture 8">
            <a:extLst>
              <a:ext uri="{FF2B5EF4-FFF2-40B4-BE49-F238E27FC236}">
                <a16:creationId xmlns:a16="http://schemas.microsoft.com/office/drawing/2014/main" id="{7A67228C-E5DC-444A-80CD-286653506E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0498" y="1690688"/>
            <a:ext cx="4019550" cy="4572000"/>
          </a:xfrm>
          <a:prstGeom prst="rect">
            <a:avLst/>
          </a:prstGeom>
        </p:spPr>
      </p:pic>
    </p:spTree>
    <p:extLst>
      <p:ext uri="{BB962C8B-B14F-4D97-AF65-F5344CB8AC3E}">
        <p14:creationId xmlns:p14="http://schemas.microsoft.com/office/powerpoint/2010/main" val="281669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328193" y="221644"/>
            <a:ext cx="10298000" cy="641600"/>
          </a:xfrm>
          <a:prstGeom prst="rect">
            <a:avLst/>
          </a:prstGeom>
        </p:spPr>
        <p:txBody>
          <a:bodyPr spcFirstLastPara="1" vert="horz" wrap="square" lIns="121900" tIns="121900" rIns="121900" bIns="121900" rtlCol="0" anchor="ctr" anchorCtr="0">
            <a:noAutofit/>
          </a:bodyPr>
          <a:lstStyle/>
          <a:p>
            <a:pPr>
              <a:spcBef>
                <a:spcPts val="0"/>
              </a:spcBef>
            </a:pPr>
            <a:r>
              <a:rPr lang="en" sz="3600" b="1">
                <a:solidFill>
                  <a:schemeClr val="accent1"/>
                </a:solidFill>
                <a:latin typeface="Times"/>
                <a:cs typeface="Times"/>
              </a:rPr>
              <a:t>Product Roadmap </a:t>
            </a:r>
            <a:endParaRPr lang="en-US" sz="3600" b="1">
              <a:solidFill>
                <a:schemeClr val="accent1"/>
              </a:solidFill>
              <a:latin typeface="Times"/>
              <a:cs typeface="Times"/>
            </a:endParaRPr>
          </a:p>
        </p:txBody>
      </p:sp>
      <p:grpSp>
        <p:nvGrpSpPr>
          <p:cNvPr id="56" name="Google Shape;56;p15"/>
          <p:cNvGrpSpPr/>
          <p:nvPr/>
        </p:nvGrpSpPr>
        <p:grpSpPr>
          <a:xfrm>
            <a:off x="3440362" y="2466109"/>
            <a:ext cx="6440344" cy="1503401"/>
            <a:chOff x="2610900" y="1836573"/>
            <a:chExt cx="3860738" cy="923350"/>
          </a:xfrm>
        </p:grpSpPr>
        <p:sp>
          <p:nvSpPr>
            <p:cNvPr id="57" name="Google Shape;57;p15"/>
            <p:cNvSpPr txBox="1"/>
            <p:nvPr/>
          </p:nvSpPr>
          <p:spPr>
            <a:xfrm>
              <a:off x="5682938" y="2058500"/>
              <a:ext cx="788700" cy="481200"/>
            </a:xfrm>
            <a:prstGeom prst="rect">
              <a:avLst/>
            </a:prstGeom>
            <a:noFill/>
            <a:ln>
              <a:noFill/>
            </a:ln>
          </p:spPr>
          <p:txBody>
            <a:bodyPr spcFirstLastPara="1" wrap="square" lIns="121900" tIns="121900" rIns="121900" bIns="121900" anchor="ctr" anchorCtr="0">
              <a:noAutofit/>
            </a:bodyPr>
            <a:lstStyle/>
            <a:p>
              <a:r>
                <a:rPr lang="en" sz="4667">
                  <a:solidFill>
                    <a:schemeClr val="accent2"/>
                  </a:solidFill>
                  <a:latin typeface="Fira Sans Extra Condensed Medium"/>
                  <a:ea typeface="Fira Sans Extra Condensed Medium"/>
                  <a:cs typeface="Fira Sans Extra Condensed Medium"/>
                  <a:sym typeface="Fira Sans Extra Condensed Medium"/>
                </a:rPr>
                <a:t>Q2</a:t>
              </a:r>
              <a:endParaRPr sz="4667">
                <a:solidFill>
                  <a:schemeClr val="accent2"/>
                </a:solidFill>
                <a:latin typeface="Fira Sans Extra Condensed Medium"/>
                <a:ea typeface="Fira Sans Extra Condensed Medium"/>
                <a:cs typeface="Fira Sans Extra Condensed Medium"/>
                <a:sym typeface="Fira Sans Extra Condensed Medium"/>
              </a:endParaRPr>
            </a:p>
          </p:txBody>
        </p:sp>
        <p:sp>
          <p:nvSpPr>
            <p:cNvPr id="58" name="Google Shape;58;p15"/>
            <p:cNvSpPr/>
            <p:nvPr/>
          </p:nvSpPr>
          <p:spPr>
            <a:xfrm>
              <a:off x="5181049" y="1836573"/>
              <a:ext cx="565850" cy="923350"/>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rgbClr val="69E781"/>
            </a:solidFill>
            <a:ln>
              <a:noFill/>
            </a:ln>
          </p:spPr>
          <p:txBody>
            <a:bodyPr spcFirstLastPara="1" wrap="square" lIns="121900" tIns="121900" rIns="121900" bIns="121900" anchor="ctr" anchorCtr="0">
              <a:noAutofit/>
            </a:bodyPr>
            <a:lstStyle/>
            <a:p>
              <a:endParaRPr sz="2400"/>
            </a:p>
          </p:txBody>
        </p:sp>
        <p:sp>
          <p:nvSpPr>
            <p:cNvPr id="59" name="Google Shape;59;p15"/>
            <p:cNvSpPr/>
            <p:nvPr/>
          </p:nvSpPr>
          <p:spPr>
            <a:xfrm>
              <a:off x="5438650" y="2149825"/>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rgbClr val="69E781"/>
            </a:solidFill>
            <a:ln>
              <a:noFill/>
            </a:ln>
          </p:spPr>
          <p:txBody>
            <a:bodyPr spcFirstLastPara="1" wrap="square" lIns="121900" tIns="121900" rIns="121900" bIns="121900" anchor="ctr" anchorCtr="0">
              <a:noAutofit/>
            </a:bodyPr>
            <a:lstStyle/>
            <a:p>
              <a:endParaRPr sz="2400"/>
            </a:p>
          </p:txBody>
        </p:sp>
        <p:sp>
          <p:nvSpPr>
            <p:cNvPr id="60" name="Google Shape;60;p15"/>
            <p:cNvSpPr/>
            <p:nvPr/>
          </p:nvSpPr>
          <p:spPr>
            <a:xfrm>
              <a:off x="2610900" y="1922425"/>
              <a:ext cx="2853075"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chemeClr val="lt2"/>
            </a:solidFill>
            <a:ln>
              <a:noFill/>
            </a:ln>
          </p:spPr>
          <p:txBody>
            <a:bodyPr spcFirstLastPara="1" wrap="square" lIns="731500" tIns="121900" rIns="731500" bIns="121900" anchor="ctr" anchorCtr="0">
              <a:noAutofit/>
            </a:bodyPr>
            <a:lstStyle/>
            <a:p>
              <a:pPr marL="285750" indent="-285750" algn="ctr">
                <a:lnSpc>
                  <a:spcPct val="150000"/>
                </a:lnSpc>
                <a:buClr>
                  <a:schemeClr val="dk1"/>
                </a:buClr>
                <a:buSzPts val="1100"/>
                <a:buFont typeface="Wingdings" pitchFamily="2" charset="2"/>
                <a:buChar char="§"/>
              </a:pPr>
              <a:endParaRPr lang="en-US" sz="1600">
                <a:solidFill>
                  <a:srgbClr val="434343"/>
                </a:solidFill>
                <a:latin typeface="Roboto"/>
                <a:ea typeface="Roboto"/>
                <a:cs typeface="Roboto"/>
                <a:sym typeface="Roboto"/>
              </a:endParaRPr>
            </a:p>
            <a:p>
              <a:pPr marL="285750" indent="-285750" algn="ctr">
                <a:lnSpc>
                  <a:spcPct val="150000"/>
                </a:lnSpc>
                <a:buClr>
                  <a:schemeClr val="dk1"/>
                </a:buClr>
                <a:buSzPts val="1100"/>
                <a:buFont typeface="Wingdings" pitchFamily="2" charset="2"/>
                <a:buChar char="§"/>
              </a:pPr>
              <a:r>
                <a:rPr lang="en-US" sz="1600">
                  <a:solidFill>
                    <a:srgbClr val="434343"/>
                  </a:solidFill>
                  <a:latin typeface="Times"/>
                  <a:ea typeface="Roboto"/>
                  <a:cs typeface="Roboto"/>
                  <a:sym typeface="Roboto"/>
                </a:rPr>
                <a:t>Increased Product Catalog.</a:t>
              </a:r>
              <a:endParaRPr lang="en-US" sz="1600">
                <a:solidFill>
                  <a:srgbClr val="434343"/>
                </a:solidFill>
                <a:latin typeface="Times"/>
                <a:ea typeface="Roboto"/>
                <a:cs typeface="Roboto"/>
              </a:endParaRPr>
            </a:p>
            <a:p>
              <a:pPr marL="285750" indent="-285750" algn="ctr">
                <a:lnSpc>
                  <a:spcPct val="150000"/>
                </a:lnSpc>
                <a:buClr>
                  <a:schemeClr val="dk1"/>
                </a:buClr>
                <a:buSzPts val="1100"/>
                <a:buFont typeface="Wingdings" pitchFamily="2" charset="2"/>
                <a:buChar char="§"/>
              </a:pPr>
              <a:r>
                <a:rPr lang="en-US" sz="1600">
                  <a:solidFill>
                    <a:srgbClr val="434343"/>
                  </a:solidFill>
                  <a:latin typeface="Times"/>
                  <a:ea typeface="Roboto"/>
                  <a:cs typeface="Roboto"/>
                  <a:sym typeface="Roboto"/>
                </a:rPr>
                <a:t>Multi store Delivery.</a:t>
              </a:r>
              <a:endParaRPr lang="en-US" sz="1600">
                <a:solidFill>
                  <a:srgbClr val="434343"/>
                </a:solidFill>
                <a:latin typeface="Times"/>
                <a:ea typeface="Roboto"/>
                <a:cs typeface="Roboto"/>
              </a:endParaRPr>
            </a:p>
            <a:p>
              <a:pPr marL="285750" indent="-285750" algn="ctr">
                <a:buClr>
                  <a:schemeClr val="dk1"/>
                </a:buClr>
                <a:buSzPts val="1100"/>
                <a:buFont typeface="Wingdings" pitchFamily="2" charset="2"/>
                <a:buChar char="§"/>
              </a:pPr>
              <a:endParaRPr lang="en-US" sz="1600">
                <a:solidFill>
                  <a:srgbClr val="434343"/>
                </a:solidFill>
                <a:latin typeface="Roboto"/>
                <a:ea typeface="Roboto"/>
                <a:cs typeface="Roboto"/>
                <a:sym typeface="Roboto"/>
              </a:endParaRPr>
            </a:p>
            <a:p>
              <a:pPr marL="285750" indent="-285750" algn="ctr">
                <a:buClr>
                  <a:schemeClr val="dk1"/>
                </a:buClr>
                <a:buSzPts val="1100"/>
                <a:buFont typeface="Wingdings" pitchFamily="2" charset="2"/>
                <a:buChar char="§"/>
              </a:pPr>
              <a:endParaRPr sz="1600">
                <a:solidFill>
                  <a:srgbClr val="434343"/>
                </a:solidFill>
                <a:latin typeface="Roboto"/>
                <a:ea typeface="Roboto"/>
                <a:cs typeface="Roboto"/>
                <a:sym typeface="Roboto"/>
              </a:endParaRPr>
            </a:p>
          </p:txBody>
        </p:sp>
      </p:grpSp>
      <p:grpSp>
        <p:nvGrpSpPr>
          <p:cNvPr id="62" name="Google Shape;62;p15"/>
          <p:cNvGrpSpPr/>
          <p:nvPr/>
        </p:nvGrpSpPr>
        <p:grpSpPr>
          <a:xfrm>
            <a:off x="2720147" y="4018003"/>
            <a:ext cx="7132319" cy="1233886"/>
            <a:chOff x="2673613" y="2780700"/>
            <a:chExt cx="3855902" cy="925415"/>
          </a:xfrm>
        </p:grpSpPr>
        <p:sp>
          <p:nvSpPr>
            <p:cNvPr id="63" name="Google Shape;63;p15"/>
            <p:cNvSpPr txBox="1"/>
            <p:nvPr/>
          </p:nvSpPr>
          <p:spPr>
            <a:xfrm>
              <a:off x="2673613" y="3001788"/>
              <a:ext cx="788700" cy="481200"/>
            </a:xfrm>
            <a:prstGeom prst="rect">
              <a:avLst/>
            </a:prstGeom>
            <a:noFill/>
            <a:ln>
              <a:noFill/>
            </a:ln>
          </p:spPr>
          <p:txBody>
            <a:bodyPr spcFirstLastPara="1" wrap="square" lIns="121900" tIns="121900" rIns="121900" bIns="121900" anchor="ctr" anchorCtr="0">
              <a:noAutofit/>
            </a:bodyPr>
            <a:lstStyle/>
            <a:p>
              <a:pPr algn="r"/>
              <a:r>
                <a:rPr lang="en" sz="4667">
                  <a:solidFill>
                    <a:schemeClr val="accent5"/>
                  </a:solidFill>
                  <a:latin typeface="Fira Sans Extra Condensed Medium"/>
                  <a:ea typeface="Fira Sans Extra Condensed Medium"/>
                  <a:cs typeface="Fira Sans Extra Condensed Medium"/>
                  <a:sym typeface="Fira Sans Extra Condensed Medium"/>
                </a:rPr>
                <a:t>Q3</a:t>
              </a:r>
              <a:endParaRPr sz="4667">
                <a:solidFill>
                  <a:schemeClr val="accent5"/>
                </a:solidFill>
                <a:latin typeface="Fira Sans Extra Condensed Medium"/>
                <a:ea typeface="Fira Sans Extra Condensed Medium"/>
                <a:cs typeface="Fira Sans Extra Condensed Medium"/>
                <a:sym typeface="Fira Sans Extra Condensed Medium"/>
              </a:endParaRPr>
            </a:p>
          </p:txBody>
        </p:sp>
        <p:sp>
          <p:nvSpPr>
            <p:cNvPr id="64" name="Google Shape;64;p15"/>
            <p:cNvSpPr/>
            <p:nvPr/>
          </p:nvSpPr>
          <p:spPr>
            <a:xfrm>
              <a:off x="3466375" y="2780700"/>
              <a:ext cx="566175" cy="923350"/>
            </a:xfrm>
            <a:custGeom>
              <a:avLst/>
              <a:gdLst/>
              <a:ahLst/>
              <a:cxnLst/>
              <a:rect l="l" t="t" r="r" b="b"/>
              <a:pathLst>
                <a:path w="22647" h="36934" extrusionOk="0">
                  <a:moveTo>
                    <a:pt x="3869" y="1"/>
                  </a:moveTo>
                  <a:cubicBezTo>
                    <a:pt x="3069" y="1"/>
                    <a:pt x="2269" y="304"/>
                    <a:pt x="1655" y="911"/>
                  </a:cubicBezTo>
                  <a:lnTo>
                    <a:pt x="1" y="2566"/>
                  </a:lnTo>
                  <a:lnTo>
                    <a:pt x="13693" y="16259"/>
                  </a:lnTo>
                  <a:cubicBezTo>
                    <a:pt x="14919" y="17485"/>
                    <a:pt x="14919" y="19461"/>
                    <a:pt x="13693" y="20676"/>
                  </a:cubicBezTo>
                  <a:lnTo>
                    <a:pt x="1" y="34368"/>
                  </a:lnTo>
                  <a:lnTo>
                    <a:pt x="1655" y="36023"/>
                  </a:lnTo>
                  <a:cubicBezTo>
                    <a:pt x="2269" y="36630"/>
                    <a:pt x="3069" y="36934"/>
                    <a:pt x="3869" y="36934"/>
                  </a:cubicBezTo>
                  <a:cubicBezTo>
                    <a:pt x="4668" y="36934"/>
                    <a:pt x="5465" y="36630"/>
                    <a:pt x="6073" y="36023"/>
                  </a:cubicBezTo>
                  <a:lnTo>
                    <a:pt x="21420" y="20676"/>
                  </a:lnTo>
                  <a:cubicBezTo>
                    <a:pt x="22646" y="19461"/>
                    <a:pt x="22646" y="17485"/>
                    <a:pt x="21420" y="16259"/>
                  </a:cubicBezTo>
                  <a:lnTo>
                    <a:pt x="6073" y="911"/>
                  </a:lnTo>
                  <a:cubicBezTo>
                    <a:pt x="5465" y="304"/>
                    <a:pt x="4668" y="1"/>
                    <a:pt x="3869" y="1"/>
                  </a:cubicBezTo>
                  <a:close/>
                </a:path>
              </a:pathLst>
            </a:custGeom>
            <a:solidFill>
              <a:srgbClr val="FCBD24"/>
            </a:solidFill>
            <a:ln>
              <a:noFill/>
            </a:ln>
          </p:spPr>
          <p:txBody>
            <a:bodyPr spcFirstLastPara="1" wrap="square" lIns="121900" tIns="121900" rIns="121900" bIns="121900" anchor="ctr" anchorCtr="0">
              <a:noAutofit/>
            </a:bodyPr>
            <a:lstStyle/>
            <a:p>
              <a:endParaRPr sz="2400"/>
            </a:p>
          </p:txBody>
        </p:sp>
        <p:sp>
          <p:nvSpPr>
            <p:cNvPr id="65" name="Google Shape;65;p15"/>
            <p:cNvSpPr/>
            <p:nvPr/>
          </p:nvSpPr>
          <p:spPr>
            <a:xfrm>
              <a:off x="3533650" y="3093100"/>
              <a:ext cx="171775" cy="298575"/>
            </a:xfrm>
            <a:custGeom>
              <a:avLst/>
              <a:gdLst/>
              <a:ahLst/>
              <a:cxnLst/>
              <a:rect l="l" t="t" r="r" b="b"/>
              <a:pathLst>
                <a:path w="6871" h="11943" extrusionOk="0">
                  <a:moveTo>
                    <a:pt x="1499" y="0"/>
                  </a:moveTo>
                  <a:cubicBezTo>
                    <a:pt x="736" y="0"/>
                    <a:pt x="0" y="595"/>
                    <a:pt x="0" y="1488"/>
                  </a:cubicBezTo>
                  <a:lnTo>
                    <a:pt x="0" y="10454"/>
                  </a:lnTo>
                  <a:cubicBezTo>
                    <a:pt x="0" y="11348"/>
                    <a:pt x="736" y="11942"/>
                    <a:pt x="1499" y="11942"/>
                  </a:cubicBezTo>
                  <a:cubicBezTo>
                    <a:pt x="1864" y="11942"/>
                    <a:pt x="2236" y="11806"/>
                    <a:pt x="2536" y="11502"/>
                  </a:cubicBezTo>
                  <a:lnTo>
                    <a:pt x="5382" y="8656"/>
                  </a:lnTo>
                  <a:cubicBezTo>
                    <a:pt x="6870" y="7180"/>
                    <a:pt x="6870" y="4775"/>
                    <a:pt x="5382" y="3286"/>
                  </a:cubicBezTo>
                  <a:lnTo>
                    <a:pt x="2536" y="441"/>
                  </a:lnTo>
                  <a:cubicBezTo>
                    <a:pt x="2236" y="136"/>
                    <a:pt x="1864" y="0"/>
                    <a:pt x="1499" y="0"/>
                  </a:cubicBezTo>
                  <a:close/>
                </a:path>
              </a:pathLst>
            </a:custGeom>
            <a:solidFill>
              <a:srgbClr val="FCBD24"/>
            </a:solidFill>
            <a:ln>
              <a:noFill/>
            </a:ln>
          </p:spPr>
          <p:txBody>
            <a:bodyPr spcFirstLastPara="1" wrap="square" lIns="121900" tIns="121900" rIns="121900" bIns="121900" anchor="ctr" anchorCtr="0">
              <a:noAutofit/>
            </a:bodyPr>
            <a:lstStyle/>
            <a:p>
              <a:endParaRPr sz="2400"/>
            </a:p>
          </p:txBody>
        </p:sp>
        <p:sp>
          <p:nvSpPr>
            <p:cNvPr id="66" name="Google Shape;66;p15"/>
            <p:cNvSpPr/>
            <p:nvPr/>
          </p:nvSpPr>
          <p:spPr>
            <a:xfrm>
              <a:off x="3793565" y="2800598"/>
              <a:ext cx="2735950" cy="905517"/>
            </a:xfrm>
            <a:custGeom>
              <a:avLst/>
              <a:gdLst/>
              <a:ahLst/>
              <a:cxnLst/>
              <a:rect l="l" t="t" r="r" b="b"/>
              <a:pathLst>
                <a:path w="114122" h="30136" extrusionOk="0">
                  <a:moveTo>
                    <a:pt x="0" y="1"/>
                  </a:moveTo>
                  <a:lnTo>
                    <a:pt x="12871" y="12860"/>
                  </a:lnTo>
                  <a:cubicBezTo>
                    <a:pt x="13478" y="13467"/>
                    <a:pt x="13788" y="14265"/>
                    <a:pt x="13788" y="15074"/>
                  </a:cubicBezTo>
                  <a:cubicBezTo>
                    <a:pt x="13788" y="15872"/>
                    <a:pt x="13478" y="16670"/>
                    <a:pt x="12871" y="17277"/>
                  </a:cubicBezTo>
                  <a:lnTo>
                    <a:pt x="12" y="30135"/>
                  </a:lnTo>
                  <a:lnTo>
                    <a:pt x="99286" y="30135"/>
                  </a:lnTo>
                  <a:lnTo>
                    <a:pt x="114122" y="15074"/>
                  </a:lnTo>
                  <a:lnTo>
                    <a:pt x="99286" y="1"/>
                  </a:lnTo>
                  <a:close/>
                </a:path>
              </a:pathLst>
            </a:custGeom>
            <a:solidFill>
              <a:schemeClr val="lt2"/>
            </a:solidFill>
            <a:ln>
              <a:noFill/>
            </a:ln>
          </p:spPr>
          <p:txBody>
            <a:bodyPr spcFirstLastPara="1" wrap="square" lIns="731500" tIns="121900" rIns="731500" bIns="121900" anchor="ctr" anchorCtr="0">
              <a:noAutofit/>
            </a:bodyPr>
            <a:lstStyle/>
            <a:p>
              <a:pPr marL="285750" indent="-285750" algn="ctr">
                <a:lnSpc>
                  <a:spcPct val="150000"/>
                </a:lnSpc>
                <a:buClr>
                  <a:schemeClr val="dk1"/>
                </a:buClr>
                <a:buSzPts val="1100"/>
                <a:buFont typeface="Wingdings" pitchFamily="2" charset="2"/>
                <a:buChar char="§"/>
              </a:pPr>
              <a:r>
                <a:rPr lang="en-US" sz="1600">
                  <a:solidFill>
                    <a:srgbClr val="434343"/>
                  </a:solidFill>
                  <a:latin typeface="Times"/>
                  <a:ea typeface="Roboto"/>
                  <a:cs typeface="Roboto"/>
                  <a:sym typeface="Roboto"/>
                </a:rPr>
                <a:t>Referral Program</a:t>
              </a:r>
              <a:endParaRPr lang="en-US" sz="1600">
                <a:solidFill>
                  <a:srgbClr val="434343"/>
                </a:solidFill>
                <a:latin typeface="Times"/>
                <a:ea typeface="Roboto"/>
                <a:cs typeface="Roboto"/>
              </a:endParaRPr>
            </a:p>
            <a:p>
              <a:pPr marL="285750" indent="-285750" algn="ctr">
                <a:lnSpc>
                  <a:spcPct val="150000"/>
                </a:lnSpc>
                <a:buClr>
                  <a:schemeClr val="dk1"/>
                </a:buClr>
                <a:buSzPts val="1100"/>
                <a:buFont typeface="Wingdings" pitchFamily="2" charset="2"/>
                <a:buChar char="§"/>
              </a:pPr>
              <a:r>
                <a:rPr lang="en-US" sz="1600">
                  <a:solidFill>
                    <a:srgbClr val="434343"/>
                  </a:solidFill>
                  <a:latin typeface="Times"/>
                  <a:ea typeface="Roboto"/>
                  <a:cs typeface="Roboto"/>
                  <a:sym typeface="Roboto"/>
                </a:rPr>
                <a:t>Improved Delivery time and Distance</a:t>
              </a:r>
              <a:endParaRPr lang="en-US" sz="1600">
                <a:solidFill>
                  <a:srgbClr val="434343"/>
                </a:solidFill>
                <a:latin typeface="Times"/>
                <a:ea typeface="Roboto"/>
                <a:cs typeface="Roboto"/>
              </a:endParaRPr>
            </a:p>
            <a:p>
              <a:pPr marL="285750" indent="-285750" algn="ctr">
                <a:buClr>
                  <a:schemeClr val="dk1"/>
                </a:buClr>
                <a:buSzPts val="1100"/>
                <a:buFont typeface="Wingdings" pitchFamily="2" charset="2"/>
                <a:buChar char="§"/>
              </a:pPr>
              <a:endParaRPr sz="1600">
                <a:solidFill>
                  <a:srgbClr val="434343"/>
                </a:solidFill>
                <a:latin typeface="Roboto"/>
                <a:ea typeface="Roboto"/>
                <a:cs typeface="Roboto"/>
                <a:sym typeface="Roboto"/>
              </a:endParaRPr>
            </a:p>
          </p:txBody>
        </p:sp>
      </p:grpSp>
      <p:grpSp>
        <p:nvGrpSpPr>
          <p:cNvPr id="68" name="Google Shape;68;p15"/>
          <p:cNvGrpSpPr/>
          <p:nvPr/>
        </p:nvGrpSpPr>
        <p:grpSpPr>
          <a:xfrm>
            <a:off x="3529064" y="5323561"/>
            <a:ext cx="6763261" cy="1231433"/>
            <a:chOff x="2921465" y="3683275"/>
            <a:chExt cx="3466551" cy="923575"/>
          </a:xfrm>
        </p:grpSpPr>
        <p:sp>
          <p:nvSpPr>
            <p:cNvPr id="69" name="Google Shape;69;p15"/>
            <p:cNvSpPr txBox="1"/>
            <p:nvPr/>
          </p:nvSpPr>
          <p:spPr>
            <a:xfrm>
              <a:off x="5599316" y="3904451"/>
              <a:ext cx="788700" cy="481200"/>
            </a:xfrm>
            <a:prstGeom prst="rect">
              <a:avLst/>
            </a:prstGeom>
            <a:noFill/>
            <a:ln>
              <a:noFill/>
            </a:ln>
          </p:spPr>
          <p:txBody>
            <a:bodyPr spcFirstLastPara="1" wrap="square" lIns="121900" tIns="121900" rIns="121900" bIns="121900" anchor="ctr" anchorCtr="0">
              <a:noAutofit/>
            </a:bodyPr>
            <a:lstStyle/>
            <a:p>
              <a:r>
                <a:rPr lang="en" sz="4667">
                  <a:solidFill>
                    <a:schemeClr val="accent4"/>
                  </a:solidFill>
                  <a:latin typeface="Fira Sans Extra Condensed Medium"/>
                  <a:ea typeface="Fira Sans Extra Condensed Medium"/>
                  <a:cs typeface="Fira Sans Extra Condensed Medium"/>
                  <a:sym typeface="Fira Sans Extra Condensed Medium"/>
                </a:rPr>
                <a:t>Q4</a:t>
              </a:r>
              <a:endParaRPr sz="4667">
                <a:solidFill>
                  <a:schemeClr val="accent4"/>
                </a:solidFill>
                <a:latin typeface="Fira Sans Extra Condensed Medium"/>
                <a:ea typeface="Fira Sans Extra Condensed Medium"/>
                <a:cs typeface="Fira Sans Extra Condensed Medium"/>
                <a:sym typeface="Fira Sans Extra Condensed Medium"/>
              </a:endParaRPr>
            </a:p>
          </p:txBody>
        </p:sp>
        <p:sp>
          <p:nvSpPr>
            <p:cNvPr id="70" name="Google Shape;70;p15"/>
            <p:cNvSpPr/>
            <p:nvPr/>
          </p:nvSpPr>
          <p:spPr>
            <a:xfrm>
              <a:off x="5111825" y="3683275"/>
              <a:ext cx="565850" cy="923575"/>
            </a:xfrm>
            <a:custGeom>
              <a:avLst/>
              <a:gdLst/>
              <a:ahLst/>
              <a:cxnLst/>
              <a:rect l="l" t="t" r="r" b="b"/>
              <a:pathLst>
                <a:path w="22634" h="36943" extrusionOk="0">
                  <a:moveTo>
                    <a:pt x="18766" y="0"/>
                  </a:moveTo>
                  <a:cubicBezTo>
                    <a:pt x="17967" y="0"/>
                    <a:pt x="17169" y="307"/>
                    <a:pt x="16562" y="920"/>
                  </a:cubicBezTo>
                  <a:lnTo>
                    <a:pt x="1215" y="16267"/>
                  </a:lnTo>
                  <a:cubicBezTo>
                    <a:pt x="0" y="17482"/>
                    <a:pt x="0" y="19458"/>
                    <a:pt x="1215" y="20684"/>
                  </a:cubicBezTo>
                  <a:lnTo>
                    <a:pt x="16562" y="36031"/>
                  </a:lnTo>
                  <a:cubicBezTo>
                    <a:pt x="17169" y="36639"/>
                    <a:pt x="17967" y="36942"/>
                    <a:pt x="18766" y="36942"/>
                  </a:cubicBezTo>
                  <a:cubicBezTo>
                    <a:pt x="19565" y="36942"/>
                    <a:pt x="20366" y="36639"/>
                    <a:pt x="20979" y="36031"/>
                  </a:cubicBezTo>
                  <a:lnTo>
                    <a:pt x="22634" y="34377"/>
                  </a:lnTo>
                  <a:lnTo>
                    <a:pt x="8942" y="20684"/>
                  </a:lnTo>
                  <a:cubicBezTo>
                    <a:pt x="7716" y="19458"/>
                    <a:pt x="7716" y="17482"/>
                    <a:pt x="8942" y="16267"/>
                  </a:cubicBezTo>
                  <a:lnTo>
                    <a:pt x="22634" y="2563"/>
                  </a:lnTo>
                  <a:lnTo>
                    <a:pt x="20979" y="920"/>
                  </a:lnTo>
                  <a:cubicBezTo>
                    <a:pt x="20366" y="307"/>
                    <a:pt x="19565" y="0"/>
                    <a:pt x="18766" y="0"/>
                  </a:cubicBezTo>
                  <a:close/>
                </a:path>
              </a:pathLst>
            </a:custGeom>
            <a:solidFill>
              <a:srgbClr val="4949E7"/>
            </a:solidFill>
            <a:ln>
              <a:noFill/>
            </a:ln>
          </p:spPr>
          <p:txBody>
            <a:bodyPr spcFirstLastPara="1" wrap="square" lIns="121900" tIns="121900" rIns="121900" bIns="121900" anchor="ctr" anchorCtr="0">
              <a:noAutofit/>
            </a:bodyPr>
            <a:lstStyle/>
            <a:p>
              <a:endParaRPr sz="2400"/>
            </a:p>
          </p:txBody>
        </p:sp>
        <p:sp>
          <p:nvSpPr>
            <p:cNvPr id="71" name="Google Shape;71;p15"/>
            <p:cNvSpPr/>
            <p:nvPr/>
          </p:nvSpPr>
          <p:spPr>
            <a:xfrm>
              <a:off x="5373237" y="3995763"/>
              <a:ext cx="171775" cy="298575"/>
            </a:xfrm>
            <a:custGeom>
              <a:avLst/>
              <a:gdLst/>
              <a:ahLst/>
              <a:cxnLst/>
              <a:rect l="l" t="t" r="r" b="b"/>
              <a:pathLst>
                <a:path w="6871" h="11943" extrusionOk="0">
                  <a:moveTo>
                    <a:pt x="5372" y="1"/>
                  </a:moveTo>
                  <a:cubicBezTo>
                    <a:pt x="5006" y="1"/>
                    <a:pt x="4635" y="137"/>
                    <a:pt x="4334" y="441"/>
                  </a:cubicBezTo>
                  <a:lnTo>
                    <a:pt x="1489" y="3287"/>
                  </a:lnTo>
                  <a:cubicBezTo>
                    <a:pt x="0" y="4763"/>
                    <a:pt x="0" y="7168"/>
                    <a:pt x="1489" y="8657"/>
                  </a:cubicBezTo>
                  <a:lnTo>
                    <a:pt x="4334" y="11502"/>
                  </a:lnTo>
                  <a:cubicBezTo>
                    <a:pt x="4635" y="11807"/>
                    <a:pt x="5006" y="11943"/>
                    <a:pt x="5372" y="11943"/>
                  </a:cubicBezTo>
                  <a:cubicBezTo>
                    <a:pt x="6135" y="11943"/>
                    <a:pt x="6870" y="11348"/>
                    <a:pt x="6870" y="10454"/>
                  </a:cubicBezTo>
                  <a:lnTo>
                    <a:pt x="6870" y="1489"/>
                  </a:lnTo>
                  <a:cubicBezTo>
                    <a:pt x="6870" y="595"/>
                    <a:pt x="6135" y="1"/>
                    <a:pt x="5372" y="1"/>
                  </a:cubicBezTo>
                  <a:close/>
                </a:path>
              </a:pathLst>
            </a:custGeom>
            <a:solidFill>
              <a:srgbClr val="4949E7"/>
            </a:solidFill>
            <a:ln>
              <a:noFill/>
            </a:ln>
          </p:spPr>
          <p:txBody>
            <a:bodyPr spcFirstLastPara="1" wrap="square" lIns="121900" tIns="121900" rIns="121900" bIns="121900" anchor="ctr" anchorCtr="0">
              <a:noAutofit/>
            </a:bodyPr>
            <a:lstStyle/>
            <a:p>
              <a:endParaRPr sz="2400"/>
            </a:p>
          </p:txBody>
        </p:sp>
        <p:sp>
          <p:nvSpPr>
            <p:cNvPr id="72" name="Google Shape;72;p15"/>
            <p:cNvSpPr/>
            <p:nvPr/>
          </p:nvSpPr>
          <p:spPr>
            <a:xfrm>
              <a:off x="2921465" y="3768475"/>
              <a:ext cx="2542510" cy="779448"/>
            </a:xfrm>
            <a:custGeom>
              <a:avLst/>
              <a:gdLst/>
              <a:ahLst/>
              <a:cxnLst/>
              <a:rect l="l" t="t" r="r" b="b"/>
              <a:pathLst>
                <a:path w="114123" h="30136" extrusionOk="0">
                  <a:moveTo>
                    <a:pt x="14836" y="0"/>
                  </a:moveTo>
                  <a:lnTo>
                    <a:pt x="1" y="15062"/>
                  </a:lnTo>
                  <a:lnTo>
                    <a:pt x="14836" y="30135"/>
                  </a:lnTo>
                  <a:lnTo>
                    <a:pt x="114122" y="30135"/>
                  </a:lnTo>
                  <a:lnTo>
                    <a:pt x="101252" y="17276"/>
                  </a:lnTo>
                  <a:cubicBezTo>
                    <a:pt x="100644" y="16669"/>
                    <a:pt x="100335" y="15860"/>
                    <a:pt x="100335" y="15062"/>
                  </a:cubicBezTo>
                  <a:cubicBezTo>
                    <a:pt x="100335" y="14264"/>
                    <a:pt x="100644" y="13466"/>
                    <a:pt x="101252" y="12859"/>
                  </a:cubicBezTo>
                  <a:lnTo>
                    <a:pt x="114110" y="0"/>
                  </a:lnTo>
                  <a:close/>
                </a:path>
              </a:pathLst>
            </a:custGeom>
            <a:solidFill>
              <a:schemeClr val="lt2"/>
            </a:solidFill>
            <a:ln>
              <a:noFill/>
            </a:ln>
          </p:spPr>
          <p:txBody>
            <a:bodyPr spcFirstLastPara="1" wrap="square" lIns="731500" tIns="121900" rIns="731500" bIns="121900" anchor="ctr" anchorCtr="0">
              <a:noAutofit/>
            </a:bodyPr>
            <a:lstStyle/>
            <a:p>
              <a:pPr marL="285750" indent="-285750" algn="ctr">
                <a:lnSpc>
                  <a:spcPct val="150000"/>
                </a:lnSpc>
                <a:buClr>
                  <a:schemeClr val="dk1"/>
                </a:buClr>
                <a:buSzPts val="1100"/>
                <a:buFont typeface="Wingdings" pitchFamily="2" charset="2"/>
                <a:buChar char="§"/>
              </a:pPr>
              <a:endParaRPr lang="en-US" sz="1600">
                <a:solidFill>
                  <a:srgbClr val="434343"/>
                </a:solidFill>
                <a:latin typeface="Roboto"/>
                <a:ea typeface="Roboto"/>
                <a:cs typeface="Roboto"/>
                <a:sym typeface="Roboto"/>
              </a:endParaRPr>
            </a:p>
            <a:p>
              <a:pPr marL="285750" indent="-285750" algn="ctr">
                <a:lnSpc>
                  <a:spcPct val="150000"/>
                </a:lnSpc>
                <a:buClr>
                  <a:schemeClr val="dk1"/>
                </a:buClr>
                <a:buSzPts val="1100"/>
                <a:buFont typeface="Wingdings" pitchFamily="2" charset="2"/>
                <a:buChar char="§"/>
              </a:pPr>
              <a:r>
                <a:rPr lang="en-US" sz="1600">
                  <a:solidFill>
                    <a:srgbClr val="434343"/>
                  </a:solidFill>
                  <a:latin typeface="Times"/>
                  <a:ea typeface="Roboto"/>
                  <a:cs typeface="Roboto"/>
                  <a:sym typeface="Roboto"/>
                </a:rPr>
                <a:t>C2C Delivery of Product</a:t>
              </a:r>
              <a:endParaRPr lang="en-US" sz="1600">
                <a:solidFill>
                  <a:srgbClr val="434343"/>
                </a:solidFill>
                <a:latin typeface="Times"/>
                <a:ea typeface="Roboto"/>
                <a:cs typeface="Roboto"/>
              </a:endParaRPr>
            </a:p>
            <a:p>
              <a:pPr marL="285750" indent="-285750" algn="ctr">
                <a:lnSpc>
                  <a:spcPct val="150000"/>
                </a:lnSpc>
                <a:buClr>
                  <a:schemeClr val="dk1"/>
                </a:buClr>
                <a:buSzPts val="1100"/>
                <a:buFont typeface="Wingdings" pitchFamily="2" charset="2"/>
                <a:buChar char="§"/>
              </a:pPr>
              <a:r>
                <a:rPr lang="en-US" sz="1600">
                  <a:solidFill>
                    <a:srgbClr val="434343"/>
                  </a:solidFill>
                  <a:latin typeface="Times"/>
                  <a:ea typeface="Roboto"/>
                  <a:cs typeface="Roboto"/>
                  <a:sym typeface="Roboto"/>
                </a:rPr>
                <a:t>Chemist Chat Feature</a:t>
              </a:r>
              <a:endParaRPr lang="en-US" sz="1600">
                <a:solidFill>
                  <a:srgbClr val="434343"/>
                </a:solidFill>
                <a:latin typeface="Times"/>
                <a:ea typeface="Roboto"/>
                <a:cs typeface="Roboto"/>
              </a:endParaRPr>
            </a:p>
            <a:p>
              <a:pPr marL="285750" indent="-285750" algn="ctr">
                <a:buClr>
                  <a:schemeClr val="dk1"/>
                </a:buClr>
                <a:buSzPts val="1100"/>
                <a:buFont typeface="Wingdings" pitchFamily="2" charset="2"/>
                <a:buChar char="§"/>
              </a:pPr>
              <a:endParaRPr sz="1600">
                <a:solidFill>
                  <a:srgbClr val="434343"/>
                </a:solidFill>
                <a:latin typeface="Roboto"/>
                <a:ea typeface="Roboto"/>
                <a:cs typeface="Roboto"/>
                <a:sym typeface="Roboto"/>
              </a:endParaRPr>
            </a:p>
          </p:txBody>
        </p:sp>
      </p:grpSp>
      <p:grpSp>
        <p:nvGrpSpPr>
          <p:cNvPr id="74" name="Google Shape;74;p15"/>
          <p:cNvGrpSpPr/>
          <p:nvPr/>
        </p:nvGrpSpPr>
        <p:grpSpPr>
          <a:xfrm>
            <a:off x="1939463" y="1165396"/>
            <a:ext cx="7817721" cy="1256288"/>
            <a:chOff x="2466812" y="850238"/>
            <a:chExt cx="3997389" cy="640122"/>
          </a:xfrm>
        </p:grpSpPr>
        <p:sp>
          <p:nvSpPr>
            <p:cNvPr id="75" name="Google Shape;75;p15"/>
            <p:cNvSpPr txBox="1"/>
            <p:nvPr/>
          </p:nvSpPr>
          <p:spPr>
            <a:xfrm>
              <a:off x="2466812" y="941628"/>
              <a:ext cx="788700" cy="481200"/>
            </a:xfrm>
            <a:prstGeom prst="rect">
              <a:avLst/>
            </a:prstGeom>
            <a:noFill/>
            <a:ln>
              <a:noFill/>
            </a:ln>
          </p:spPr>
          <p:txBody>
            <a:bodyPr spcFirstLastPara="1" wrap="square" lIns="121900" tIns="121900" rIns="121900" bIns="121900" anchor="ctr" anchorCtr="0">
              <a:noAutofit/>
            </a:bodyPr>
            <a:lstStyle/>
            <a:p>
              <a:pPr algn="r"/>
              <a:r>
                <a:rPr lang="en" sz="4667">
                  <a:solidFill>
                    <a:schemeClr val="accent6"/>
                  </a:solidFill>
                  <a:latin typeface="Fira Sans Extra Condensed Medium"/>
                  <a:ea typeface="Fira Sans Extra Condensed Medium"/>
                  <a:cs typeface="Fira Sans Extra Condensed Medium"/>
                  <a:sym typeface="Fira Sans Extra Condensed Medium"/>
                </a:rPr>
                <a:t>Q1</a:t>
              </a:r>
              <a:endParaRPr sz="4667">
                <a:solidFill>
                  <a:schemeClr val="accent6"/>
                </a:solidFill>
                <a:latin typeface="Fira Sans Extra Condensed Medium"/>
                <a:ea typeface="Fira Sans Extra Condensed Medium"/>
                <a:cs typeface="Fira Sans Extra Condensed Medium"/>
                <a:sym typeface="Fira Sans Extra Condensed Medium"/>
              </a:endParaRPr>
            </a:p>
          </p:txBody>
        </p:sp>
        <p:sp>
          <p:nvSpPr>
            <p:cNvPr id="76" name="Google Shape;76;p15"/>
            <p:cNvSpPr/>
            <p:nvPr/>
          </p:nvSpPr>
          <p:spPr>
            <a:xfrm>
              <a:off x="3279611" y="863688"/>
              <a:ext cx="566175" cy="613221"/>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rgbClr val="EC3A3B"/>
            </a:solidFill>
            <a:ln>
              <a:noFill/>
            </a:ln>
          </p:spPr>
          <p:txBody>
            <a:bodyPr spcFirstLastPara="1" wrap="square" lIns="121900" tIns="121900" rIns="121900" bIns="121900" anchor="ctr" anchorCtr="0">
              <a:noAutofit/>
            </a:bodyPr>
            <a:lstStyle/>
            <a:p>
              <a:endParaRPr sz="2400"/>
            </a:p>
          </p:txBody>
        </p:sp>
        <p:sp>
          <p:nvSpPr>
            <p:cNvPr id="77" name="Google Shape;77;p15"/>
            <p:cNvSpPr/>
            <p:nvPr/>
          </p:nvSpPr>
          <p:spPr>
            <a:xfrm>
              <a:off x="3380170" y="1038278"/>
              <a:ext cx="136684" cy="264041"/>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rgbClr val="EC3A3B"/>
            </a:solidFill>
            <a:ln>
              <a:noFill/>
            </a:ln>
          </p:spPr>
          <p:txBody>
            <a:bodyPr spcFirstLastPara="1" wrap="square" lIns="121900" tIns="121900" rIns="121900" bIns="121900" anchor="ctr" anchorCtr="0">
              <a:noAutofit/>
            </a:bodyPr>
            <a:lstStyle/>
            <a:p>
              <a:endParaRPr sz="2400"/>
            </a:p>
          </p:txBody>
        </p:sp>
        <p:sp>
          <p:nvSpPr>
            <p:cNvPr id="78" name="Google Shape;78;p15"/>
            <p:cNvSpPr/>
            <p:nvPr/>
          </p:nvSpPr>
          <p:spPr>
            <a:xfrm>
              <a:off x="3540953" y="850238"/>
              <a:ext cx="2923248" cy="640122"/>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chemeClr val="lt2"/>
            </a:solidFill>
            <a:ln>
              <a:noFill/>
            </a:ln>
          </p:spPr>
          <p:txBody>
            <a:bodyPr spcFirstLastPara="1" wrap="square" lIns="731500" tIns="121900" rIns="731500" bIns="121900" anchor="ctr" anchorCtr="0">
              <a:noAutofit/>
            </a:bodyPr>
            <a:lstStyle/>
            <a:p>
              <a:pPr marL="285750" indent="-285750" algn="ctr">
                <a:lnSpc>
                  <a:spcPct val="150000"/>
                </a:lnSpc>
                <a:buClr>
                  <a:schemeClr val="dk1"/>
                </a:buClr>
                <a:buSzPts val="1100"/>
                <a:buFont typeface="Wingdings" pitchFamily="2" charset="2"/>
                <a:buChar char="§"/>
              </a:pPr>
              <a:r>
                <a:rPr lang="en-US" sz="1600">
                  <a:latin typeface="Times"/>
                  <a:cs typeface="Times"/>
                </a:rPr>
                <a:t>Acquiring Customers and Grocery Store Owner’.</a:t>
              </a:r>
            </a:p>
            <a:p>
              <a:pPr marL="285750" indent="-285750" algn="ctr">
                <a:lnSpc>
                  <a:spcPct val="150000"/>
                </a:lnSpc>
                <a:buClr>
                  <a:schemeClr val="dk1"/>
                </a:buClr>
                <a:buSzPts val="1100"/>
                <a:buFont typeface="Wingdings" pitchFamily="2" charset="2"/>
                <a:buChar char="§"/>
              </a:pPr>
              <a:r>
                <a:rPr lang="en-US" sz="1600">
                  <a:latin typeface="Times"/>
                  <a:cs typeface="Times"/>
                </a:rPr>
                <a:t>Fixed Delivery timeline.</a:t>
              </a:r>
            </a:p>
            <a:p>
              <a:pPr marL="285750" indent="-285750" algn="ctr">
                <a:buClr>
                  <a:schemeClr val="dk1"/>
                </a:buClr>
                <a:buSzPts val="1100"/>
                <a:buFont typeface="Wingdings" pitchFamily="2" charset="2"/>
                <a:buChar char="§"/>
              </a:pPr>
              <a:endParaRPr sz="1600">
                <a:solidFill>
                  <a:srgbClr val="434343"/>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900D-4FEC-4C85-BCA9-E5D31D41B7F0}"/>
              </a:ext>
            </a:extLst>
          </p:cNvPr>
          <p:cNvSpPr>
            <a:spLocks noGrp="1"/>
          </p:cNvSpPr>
          <p:nvPr>
            <p:ph type="title"/>
          </p:nvPr>
        </p:nvSpPr>
        <p:spPr>
          <a:xfrm>
            <a:off x="487554" y="203509"/>
            <a:ext cx="10515600" cy="1325563"/>
          </a:xfrm>
        </p:spPr>
        <p:txBody>
          <a:bodyPr>
            <a:normAutofit/>
          </a:bodyPr>
          <a:lstStyle/>
          <a:p>
            <a:r>
              <a:rPr lang="en-US" sz="3600" b="1">
                <a:solidFill>
                  <a:schemeClr val="accent1"/>
                </a:solidFill>
                <a:latin typeface="Times"/>
                <a:cs typeface="Calibri Light"/>
              </a:rPr>
              <a:t>Product Features</a:t>
            </a:r>
            <a:endParaRPr lang="en-US" sz="3600" b="1">
              <a:solidFill>
                <a:schemeClr val="accent1"/>
              </a:solidFill>
              <a:latin typeface="Times"/>
            </a:endParaRPr>
          </a:p>
        </p:txBody>
      </p:sp>
      <p:grpSp>
        <p:nvGrpSpPr>
          <p:cNvPr id="97" name="Group 96">
            <a:extLst>
              <a:ext uri="{FF2B5EF4-FFF2-40B4-BE49-F238E27FC236}">
                <a16:creationId xmlns:a16="http://schemas.microsoft.com/office/drawing/2014/main" id="{535835AB-A66D-5C4F-9167-0278E2F6896E}"/>
              </a:ext>
            </a:extLst>
          </p:cNvPr>
          <p:cNvGrpSpPr/>
          <p:nvPr/>
        </p:nvGrpSpPr>
        <p:grpSpPr>
          <a:xfrm>
            <a:off x="778608" y="3985490"/>
            <a:ext cx="10548192" cy="1561976"/>
            <a:chOff x="714811" y="3985490"/>
            <a:chExt cx="10548192" cy="1561976"/>
          </a:xfrm>
        </p:grpSpPr>
        <p:pic>
          <p:nvPicPr>
            <p:cNvPr id="1044" name="Picture 20" descr="cart, products, search, searching ">
              <a:extLst>
                <a:ext uri="{FF2B5EF4-FFF2-40B4-BE49-F238E27FC236}">
                  <a16:creationId xmlns:a16="http://schemas.microsoft.com/office/drawing/2014/main" id="{FC7CFFA3-90AC-2049-BB9B-4781FAB53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609" y="4062898"/>
              <a:ext cx="1180615" cy="1180615"/>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a:extLst>
                <a:ext uri="{FF2B5EF4-FFF2-40B4-BE49-F238E27FC236}">
                  <a16:creationId xmlns:a16="http://schemas.microsoft.com/office/drawing/2014/main" id="{ED88DBD8-44D4-044F-8AE9-500767B3C668}"/>
                </a:ext>
              </a:extLst>
            </p:cNvPr>
            <p:cNvSpPr txBox="1"/>
            <p:nvPr/>
          </p:nvSpPr>
          <p:spPr>
            <a:xfrm>
              <a:off x="714811" y="5239689"/>
              <a:ext cx="1478388"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Search products</a:t>
              </a:r>
            </a:p>
          </p:txBody>
        </p:sp>
        <p:pic>
          <p:nvPicPr>
            <p:cNvPr id="1050" name="Picture 26" descr="check, out, shopping, cart ">
              <a:extLst>
                <a:ext uri="{FF2B5EF4-FFF2-40B4-BE49-F238E27FC236}">
                  <a16:creationId xmlns:a16="http://schemas.microsoft.com/office/drawing/2014/main" id="{9081BB44-75DF-8C40-BD91-02754A4BAA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5312" y="3985490"/>
              <a:ext cx="1187629" cy="1187629"/>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hecklist, list, tick, tasks, check, checking, checkbox ">
              <a:extLst>
                <a:ext uri="{FF2B5EF4-FFF2-40B4-BE49-F238E27FC236}">
                  <a16:creationId xmlns:a16="http://schemas.microsoft.com/office/drawing/2014/main" id="{1823FC54-B326-3740-AB92-61BCB51C47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106" y="3985490"/>
              <a:ext cx="1183647" cy="118364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delivery, location, maps, shipping, tracking ">
              <a:extLst>
                <a:ext uri="{FF2B5EF4-FFF2-40B4-BE49-F238E27FC236}">
                  <a16:creationId xmlns:a16="http://schemas.microsoft.com/office/drawing/2014/main" id="{1E581287-935E-FF43-8121-145659C7C9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693" y="3985490"/>
              <a:ext cx="1204858" cy="1204858"/>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question, help ">
              <a:extLst>
                <a:ext uri="{FF2B5EF4-FFF2-40B4-BE49-F238E27FC236}">
                  <a16:creationId xmlns:a16="http://schemas.microsoft.com/office/drawing/2014/main" id="{BCC8FC23-73EB-794C-ABC4-250F4AE51E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96344" y="4049288"/>
              <a:ext cx="1127919" cy="1127919"/>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feedback ">
              <a:extLst>
                <a:ext uri="{FF2B5EF4-FFF2-40B4-BE49-F238E27FC236}">
                  <a16:creationId xmlns:a16="http://schemas.microsoft.com/office/drawing/2014/main" id="{A9321998-FA89-A54B-B3D9-4AE10DC235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33109" y="4038655"/>
              <a:ext cx="1127919" cy="1127919"/>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a:extLst>
                <a:ext uri="{FF2B5EF4-FFF2-40B4-BE49-F238E27FC236}">
                  <a16:creationId xmlns:a16="http://schemas.microsoft.com/office/drawing/2014/main" id="{5D5309F9-7029-FB4A-A378-47170E690339}"/>
                </a:ext>
              </a:extLst>
            </p:cNvPr>
            <p:cNvSpPr txBox="1"/>
            <p:nvPr/>
          </p:nvSpPr>
          <p:spPr>
            <a:xfrm>
              <a:off x="2679504" y="5222977"/>
              <a:ext cx="1005538"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View Cart</a:t>
              </a:r>
            </a:p>
          </p:txBody>
        </p:sp>
        <p:sp>
          <p:nvSpPr>
            <p:cNvPr id="115" name="TextBox 114">
              <a:extLst>
                <a:ext uri="{FF2B5EF4-FFF2-40B4-BE49-F238E27FC236}">
                  <a16:creationId xmlns:a16="http://schemas.microsoft.com/office/drawing/2014/main" id="{DB41E63A-AC98-6A44-AB2B-78CF2EBA946F}"/>
                </a:ext>
              </a:extLst>
            </p:cNvPr>
            <p:cNvSpPr txBox="1"/>
            <p:nvPr/>
          </p:nvSpPr>
          <p:spPr>
            <a:xfrm>
              <a:off x="4346456" y="5223718"/>
              <a:ext cx="1121297"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Check Out</a:t>
              </a:r>
            </a:p>
          </p:txBody>
        </p:sp>
        <p:sp>
          <p:nvSpPr>
            <p:cNvPr id="116" name="TextBox 115">
              <a:extLst>
                <a:ext uri="{FF2B5EF4-FFF2-40B4-BE49-F238E27FC236}">
                  <a16:creationId xmlns:a16="http://schemas.microsoft.com/office/drawing/2014/main" id="{5ABEC535-80C2-5E4D-9D8C-914DDECBBD44}"/>
                </a:ext>
              </a:extLst>
            </p:cNvPr>
            <p:cNvSpPr txBox="1"/>
            <p:nvPr/>
          </p:nvSpPr>
          <p:spPr>
            <a:xfrm>
              <a:off x="6025693" y="5222979"/>
              <a:ext cx="1260147"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Live Tracking</a:t>
              </a:r>
            </a:p>
          </p:txBody>
        </p:sp>
        <p:sp>
          <p:nvSpPr>
            <p:cNvPr id="117" name="TextBox 116">
              <a:extLst>
                <a:ext uri="{FF2B5EF4-FFF2-40B4-BE49-F238E27FC236}">
                  <a16:creationId xmlns:a16="http://schemas.microsoft.com/office/drawing/2014/main" id="{5EFAD80E-ABCF-EE4E-8ED4-3A01C350B848}"/>
                </a:ext>
              </a:extLst>
            </p:cNvPr>
            <p:cNvSpPr txBox="1"/>
            <p:nvPr/>
          </p:nvSpPr>
          <p:spPr>
            <a:xfrm>
              <a:off x="7742971" y="5222978"/>
              <a:ext cx="1867193"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Help- Report Issues</a:t>
              </a:r>
            </a:p>
          </p:txBody>
        </p:sp>
        <p:sp>
          <p:nvSpPr>
            <p:cNvPr id="118" name="TextBox 117">
              <a:extLst>
                <a:ext uri="{FF2B5EF4-FFF2-40B4-BE49-F238E27FC236}">
                  <a16:creationId xmlns:a16="http://schemas.microsoft.com/office/drawing/2014/main" id="{0EB82358-29F9-0F4F-B688-CE6BE9BBE69C}"/>
                </a:ext>
              </a:extLst>
            </p:cNvPr>
            <p:cNvSpPr txBox="1"/>
            <p:nvPr/>
          </p:nvSpPr>
          <p:spPr>
            <a:xfrm>
              <a:off x="10141706" y="5222977"/>
              <a:ext cx="1121297"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Feedback</a:t>
              </a:r>
            </a:p>
          </p:txBody>
        </p:sp>
      </p:grpSp>
      <p:grpSp>
        <p:nvGrpSpPr>
          <p:cNvPr id="96" name="Group 95">
            <a:extLst>
              <a:ext uri="{FF2B5EF4-FFF2-40B4-BE49-F238E27FC236}">
                <a16:creationId xmlns:a16="http://schemas.microsoft.com/office/drawing/2014/main" id="{2F35CA10-2ED1-FA4A-AB17-365D36476734}"/>
              </a:ext>
            </a:extLst>
          </p:cNvPr>
          <p:cNvGrpSpPr/>
          <p:nvPr/>
        </p:nvGrpSpPr>
        <p:grpSpPr>
          <a:xfrm>
            <a:off x="1021472" y="1630817"/>
            <a:ext cx="9894093" cy="1584868"/>
            <a:chOff x="564269" y="1630817"/>
            <a:chExt cx="9894093" cy="1584868"/>
          </a:xfrm>
        </p:grpSpPr>
        <p:pic>
          <p:nvPicPr>
            <p:cNvPr id="1036" name="Picture 12" descr="add, user, plus ">
              <a:extLst>
                <a:ext uri="{FF2B5EF4-FFF2-40B4-BE49-F238E27FC236}">
                  <a16:creationId xmlns:a16="http://schemas.microsoft.com/office/drawing/2014/main" id="{BEE68877-1D29-1E42-A09A-7F54CF29AD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121" y="1630817"/>
              <a:ext cx="1236662" cy="12366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d, address, building, home, house ">
              <a:extLst>
                <a:ext uri="{FF2B5EF4-FFF2-40B4-BE49-F238E27FC236}">
                  <a16:creationId xmlns:a16="http://schemas.microsoft.com/office/drawing/2014/main" id="{2C3AC2E7-891A-504E-9A2E-42C4398146F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4222" y="1651088"/>
              <a:ext cx="1211982" cy="121198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rrent, location, gps, navigation, pin ">
              <a:extLst>
                <a:ext uri="{FF2B5EF4-FFF2-40B4-BE49-F238E27FC236}">
                  <a16:creationId xmlns:a16="http://schemas.microsoft.com/office/drawing/2014/main" id="{DDDD3EAC-157A-E34C-9536-EF949C1539B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26519" y="1630817"/>
              <a:ext cx="1236662" cy="123666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ind shop, find the store, search store, store locator, stores near me ">
              <a:extLst>
                <a:ext uri="{FF2B5EF4-FFF2-40B4-BE49-F238E27FC236}">
                  <a16:creationId xmlns:a16="http://schemas.microsoft.com/office/drawing/2014/main" id="{C8E4EDDD-1920-174C-89A5-E69E69B1EB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95289" y="1651088"/>
              <a:ext cx="1211983" cy="121198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5AEEF776-054D-0045-8D38-3F195EBCC17D}"/>
                </a:ext>
              </a:extLst>
            </p:cNvPr>
            <p:cNvSpPr txBox="1"/>
            <p:nvPr/>
          </p:nvSpPr>
          <p:spPr>
            <a:xfrm>
              <a:off x="564269" y="2902977"/>
              <a:ext cx="1637414"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User Onboarding</a:t>
              </a:r>
            </a:p>
          </p:txBody>
        </p:sp>
        <p:sp>
          <p:nvSpPr>
            <p:cNvPr id="109" name="TextBox 108">
              <a:extLst>
                <a:ext uri="{FF2B5EF4-FFF2-40B4-BE49-F238E27FC236}">
                  <a16:creationId xmlns:a16="http://schemas.microsoft.com/office/drawing/2014/main" id="{137A9E43-A502-D34C-A1CE-710B4535C2C5}"/>
                </a:ext>
              </a:extLst>
            </p:cNvPr>
            <p:cNvSpPr txBox="1"/>
            <p:nvPr/>
          </p:nvSpPr>
          <p:spPr>
            <a:xfrm>
              <a:off x="2614872" y="2902976"/>
              <a:ext cx="1299765"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Save Address</a:t>
              </a:r>
            </a:p>
          </p:txBody>
        </p:sp>
        <p:sp>
          <p:nvSpPr>
            <p:cNvPr id="110" name="TextBox 109">
              <a:extLst>
                <a:ext uri="{FF2B5EF4-FFF2-40B4-BE49-F238E27FC236}">
                  <a16:creationId xmlns:a16="http://schemas.microsoft.com/office/drawing/2014/main" id="{C03C0895-00D9-C142-BD2C-D9006D6B8CD6}"/>
                </a:ext>
              </a:extLst>
            </p:cNvPr>
            <p:cNvSpPr txBox="1"/>
            <p:nvPr/>
          </p:nvSpPr>
          <p:spPr>
            <a:xfrm>
              <a:off x="6709541" y="2898725"/>
              <a:ext cx="2041320"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Enter Current Location</a:t>
              </a:r>
            </a:p>
          </p:txBody>
        </p:sp>
        <p:sp>
          <p:nvSpPr>
            <p:cNvPr id="111" name="TextBox 110">
              <a:extLst>
                <a:ext uri="{FF2B5EF4-FFF2-40B4-BE49-F238E27FC236}">
                  <a16:creationId xmlns:a16="http://schemas.microsoft.com/office/drawing/2014/main" id="{F4480E64-6543-E248-99E4-D8794C1011A7}"/>
                </a:ext>
              </a:extLst>
            </p:cNvPr>
            <p:cNvSpPr txBox="1"/>
            <p:nvPr/>
          </p:nvSpPr>
          <p:spPr>
            <a:xfrm>
              <a:off x="9158597" y="2895620"/>
              <a:ext cx="1299765"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Search stores</a:t>
              </a:r>
            </a:p>
          </p:txBody>
        </p:sp>
        <p:pic>
          <p:nvPicPr>
            <p:cNvPr id="1060" name="Picture 36" descr="alternative payments, cash on delivery, cash payment, online payment, payment methods ">
              <a:extLst>
                <a:ext uri="{FF2B5EF4-FFF2-40B4-BE49-F238E27FC236}">
                  <a16:creationId xmlns:a16="http://schemas.microsoft.com/office/drawing/2014/main" id="{F685AFA5-406A-7B44-8A85-C927F280DDC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6328" y="1701549"/>
              <a:ext cx="1183647" cy="1183647"/>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BC678159-34DE-DE4F-ACEC-665C8C4FD73D}"/>
                </a:ext>
              </a:extLst>
            </p:cNvPr>
            <p:cNvSpPr txBox="1"/>
            <p:nvPr/>
          </p:nvSpPr>
          <p:spPr>
            <a:xfrm>
              <a:off x="4292422" y="2907908"/>
              <a:ext cx="2041320" cy="307777"/>
            </a:xfrm>
            <a:prstGeom prst="rect">
              <a:avLst/>
            </a:prstGeom>
            <a:ln/>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r>
                <a:rPr lang="en-US" sz="1400">
                  <a:latin typeface="Times"/>
                  <a:cs typeface="Arial"/>
                </a:rPr>
                <a:t>Save Payment Method</a:t>
              </a:r>
            </a:p>
          </p:txBody>
        </p:sp>
      </p:grpSp>
      <p:sp>
        <p:nvSpPr>
          <p:cNvPr id="98" name="Footer Placeholder 97">
            <a:extLst>
              <a:ext uri="{FF2B5EF4-FFF2-40B4-BE49-F238E27FC236}">
                <a16:creationId xmlns:a16="http://schemas.microsoft.com/office/drawing/2014/main" id="{9CF5C7BE-C578-7046-A05D-5C0EA4FEAF45}"/>
              </a:ext>
            </a:extLst>
          </p:cNvPr>
          <p:cNvSpPr>
            <a:spLocks noGrp="1"/>
          </p:cNvSpPr>
          <p:nvPr>
            <p:ph type="ftr" sz="quarter" idx="11"/>
          </p:nvPr>
        </p:nvSpPr>
        <p:spPr/>
        <p:txBody>
          <a:bodyPr/>
          <a:lstStyle/>
          <a:p>
            <a:r>
              <a:rPr lang="en-US"/>
              <a:t>Fall 2021</a:t>
            </a:r>
          </a:p>
        </p:txBody>
      </p:sp>
    </p:spTree>
    <p:extLst>
      <p:ext uri="{BB962C8B-B14F-4D97-AF65-F5344CB8AC3E}">
        <p14:creationId xmlns:p14="http://schemas.microsoft.com/office/powerpoint/2010/main" val="2398072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{49C1AA13-CCF8-9643-A6DE-B9FD0C4D0D3B}tf10001123</Template>
  <TotalTime>3</TotalTime>
  <Words>727</Words>
  <Application>Microsoft Macintosh PowerPoint</Application>
  <PresentationFormat>Widescreen</PresentationFormat>
  <Paragraphs>188</Paragraphs>
  <Slides>14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Fira Sans Extra Condensed Medium</vt:lpstr>
      <vt:lpstr>Lucida Handwriting</vt:lpstr>
      <vt:lpstr>Roboto</vt:lpstr>
      <vt:lpstr>Times</vt:lpstr>
      <vt:lpstr>Times New Roman</vt:lpstr>
      <vt:lpstr>Wingdings</vt:lpstr>
      <vt:lpstr>Office Theme</vt:lpstr>
      <vt:lpstr>Go4Local</vt:lpstr>
      <vt:lpstr>Customer Segments and Needs</vt:lpstr>
      <vt:lpstr>PowerPoint Presentation</vt:lpstr>
      <vt:lpstr>Storyboard</vt:lpstr>
      <vt:lpstr>Storyboard</vt:lpstr>
      <vt:lpstr>Storyboard</vt:lpstr>
      <vt:lpstr>Storyboard</vt:lpstr>
      <vt:lpstr>Product Roadmap </vt:lpstr>
      <vt:lpstr>Product Features</vt:lpstr>
      <vt:lpstr>PowerPoint Presentation</vt:lpstr>
      <vt:lpstr>Key Metrics</vt:lpstr>
      <vt:lpstr>Operational Needs</vt:lpstr>
      <vt:lpstr>Projected Cost</vt:lpstr>
      <vt:lpstr>Risks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Go4Local</dc:title>
  <dc:creator>Rochana Devidas Dudwadkar</dc:creator>
  <cp:lastModifiedBy>Rochana Devidas Dudwadkar</cp:lastModifiedBy>
  <cp:revision>2</cp:revision>
  <dcterms:created xsi:type="dcterms:W3CDTF">2021-12-10T03:01:22Z</dcterms:created>
  <dcterms:modified xsi:type="dcterms:W3CDTF">2021-12-24T15:10:22Z</dcterms:modified>
</cp:coreProperties>
</file>