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1" r:id="rId4"/>
    <p:sldId id="270" r:id="rId5"/>
    <p:sldId id="268" r:id="rId6"/>
    <p:sldId id="257" r:id="rId7"/>
    <p:sldId id="269" r:id="rId8"/>
    <p:sldId id="259" r:id="rId9"/>
    <p:sldId id="273" r:id="rId10"/>
    <p:sldId id="261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86EB-0C12-4F25-8642-7A414C6F82B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1E44-5F7E-48B1-BB9C-19FD01E0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8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86EB-0C12-4F25-8642-7A414C6F82B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1E44-5F7E-48B1-BB9C-19FD01E0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2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86EB-0C12-4F25-8642-7A414C6F82B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1E44-5F7E-48B1-BB9C-19FD01E0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9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86EB-0C12-4F25-8642-7A414C6F82B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1E44-5F7E-48B1-BB9C-19FD01E0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44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86EB-0C12-4F25-8642-7A414C6F82B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1E44-5F7E-48B1-BB9C-19FD01E0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26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86EB-0C12-4F25-8642-7A414C6F82B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1E44-5F7E-48B1-BB9C-19FD01E0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1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86EB-0C12-4F25-8642-7A414C6F82B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1E44-5F7E-48B1-BB9C-19FD01E0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86EB-0C12-4F25-8642-7A414C6F82B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1E44-5F7E-48B1-BB9C-19FD01E0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3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86EB-0C12-4F25-8642-7A414C6F82B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1E44-5F7E-48B1-BB9C-19FD01E0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7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86EB-0C12-4F25-8642-7A414C6F82B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1E44-5F7E-48B1-BB9C-19FD01E0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2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86EB-0C12-4F25-8642-7A414C6F82B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1E44-5F7E-48B1-BB9C-19FD01E0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8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86EB-0C12-4F25-8642-7A414C6F82B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1E44-5F7E-48B1-BB9C-19FD01E0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6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86EB-0C12-4F25-8642-7A414C6F82B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1E44-5F7E-48B1-BB9C-19FD01E0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96586EB-0C12-4F25-8642-7A414C6F82B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1F81E44-5F7E-48B1-BB9C-19FD01E0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0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96586EB-0C12-4F25-8642-7A414C6F82B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81E44-5F7E-48B1-BB9C-19FD01E0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69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0" y="1449147"/>
            <a:ext cx="11577263" cy="2971051"/>
          </a:xfrm>
        </p:spPr>
        <p:txBody>
          <a:bodyPr/>
          <a:lstStyle/>
          <a:p>
            <a:r>
              <a:rPr lang="en-US" sz="4000" dirty="0" smtClean="0">
                <a:solidFill>
                  <a:schemeClr val="bg1">
                    <a:lumMod val="10000"/>
                  </a:schemeClr>
                </a:solidFill>
              </a:rPr>
              <a:t>Summary paper</a:t>
            </a:r>
            <a:r>
              <a:rPr lang="en-US" sz="4800" dirty="0">
                <a:solidFill>
                  <a:schemeClr val="bg1">
                    <a:lumMod val="10000"/>
                  </a:schemeClr>
                </a:solidFill>
              </a:rPr>
              <a:t/>
            </a:r>
            <a:br>
              <a:rPr lang="en-US" sz="4800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sz="7200" dirty="0" smtClean="0"/>
              <a:t>Deep Learning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3900" dirty="0"/>
              <a:t>Yann </a:t>
            </a:r>
            <a:r>
              <a:rPr lang="en-US" sz="3900" dirty="0" err="1" smtClean="0"/>
              <a:t>LeCun</a:t>
            </a:r>
            <a:r>
              <a:rPr lang="en-US" sz="3900" dirty="0" smtClean="0"/>
              <a:t>, </a:t>
            </a:r>
            <a:r>
              <a:rPr lang="en-US" sz="3900" dirty="0" err="1"/>
              <a:t>Yoshua</a:t>
            </a:r>
            <a:r>
              <a:rPr lang="en-US" sz="3900" dirty="0"/>
              <a:t> </a:t>
            </a:r>
            <a:r>
              <a:rPr lang="en-US" sz="3900" dirty="0" err="1" smtClean="0"/>
              <a:t>Bengio</a:t>
            </a:r>
            <a:r>
              <a:rPr lang="en-US" sz="3900" dirty="0" smtClean="0"/>
              <a:t> </a:t>
            </a:r>
            <a:r>
              <a:rPr lang="en-US" sz="3900" dirty="0"/>
              <a:t>&amp; Geoffrey Hinton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652334"/>
            <a:ext cx="10572000" cy="1434279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Rochana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Prih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Hastuti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|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17/418664/PPA/05448</a:t>
            </a:r>
          </a:p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Prodi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S2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Ilmu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Komputer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UGM 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|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2018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98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Convolutional </a:t>
            </a:r>
            <a:r>
              <a:rPr lang="en-US" dirty="0"/>
              <a:t>neural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590068"/>
            <a:ext cx="10571998" cy="970450"/>
          </a:xfrm>
        </p:spPr>
        <p:txBody>
          <a:bodyPr/>
          <a:lstStyle/>
          <a:p>
            <a:r>
              <a:rPr lang="en-US" dirty="0" smtClean="0"/>
              <a:t>5. Distributed </a:t>
            </a:r>
            <a:r>
              <a:rPr lang="en-US" dirty="0"/>
              <a:t>representations and language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72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Recurrent </a:t>
            </a:r>
            <a:r>
              <a:rPr lang="en-US" dirty="0"/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7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63286" cy="3636511"/>
          </a:xfrm>
        </p:spPr>
        <p:txBody>
          <a:bodyPr/>
          <a:lstStyle/>
          <a:p>
            <a:pPr algn="justLow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Representation learning 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nn-NO" dirty="0" smtClean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metode yg memungkinkan model menerima </a:t>
            </a:r>
            <a:r>
              <a:rPr lang="nn-NO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data mentah </a:t>
            </a:r>
            <a:r>
              <a:rPr lang="nn-NO" dirty="0" smtClean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								  dan </a:t>
            </a:r>
            <a:r>
              <a:rPr lang="nn-NO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secara otomatis menemukan representasi yang </a:t>
            </a:r>
            <a:r>
              <a:rPr lang="nn-NO" dirty="0" smtClean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									  diperlukan untuk klasifikasi (atau task lain)</a:t>
            </a:r>
            <a:endParaRPr lang="en-US" dirty="0" smtClean="0">
              <a:solidFill>
                <a:schemeClr val="bg1">
                  <a:lumMod val="1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Deep learning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		    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dapat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dikatakan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merupakan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 Representation learning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		                         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</a:rPr>
              <a:t>beberapa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 processing layer </a:t>
            </a:r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</a:rPr>
              <a:t>yg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</a:rPr>
              <a:t>dapat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</a:rPr>
              <a:t>mempelajari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</a:rPr>
              <a:t>representasi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 							 data </a:t>
            </a:r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</a:rPr>
              <a:t>dengan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</a:rPr>
              <a:t>beberapa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10000"/>
                  </a:schemeClr>
                </a:solidFill>
              </a:rPr>
              <a:t>tingkat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</a:rPr>
              <a:t>abstraksi</a:t>
            </a:r>
            <a:endParaRPr lang="en-US" dirty="0" smtClean="0">
              <a:solidFill>
                <a:schemeClr val="bg1">
                  <a:lumMod val="1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Backpropagation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	   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digunakan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utk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pengubahan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parameter internal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dlm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model 								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untuk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perhitungan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representasi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di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tiap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layer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90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Klasifikasi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0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Klasifikasi</a:t>
            </a:r>
            <a:r>
              <a:rPr lang="en-US" dirty="0" smtClean="0"/>
              <a:t> linier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Classifier linier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dua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kelas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menjumlahkan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vektor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weight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yg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kemudian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dicocokkan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dengan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nilai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threshold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pemisah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kedua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kelas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. Classifier linier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memetakan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input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ke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dalam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region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sederhana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yakni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separuh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ruang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yg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terbagi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oleh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hyperplane. 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Klasifikasi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citra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suara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membutuhkan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input-output function yang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dapat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mengakomodasi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irrelevant variations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dari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input.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Misal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Variasi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posisi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orientasi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pencahayaan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obyek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dalam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citra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Variasi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pitch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atau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aksen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dari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ucapan</a:t>
            </a:r>
            <a:endParaRPr lang="en-US" dirty="0" smtClean="0">
              <a:solidFill>
                <a:schemeClr val="bg1">
                  <a:lumMod val="1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Diperlukan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fitur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engineering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yg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didesain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oleh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expert</a:t>
            </a:r>
          </a:p>
          <a:p>
            <a:pPr marL="457200" lvl="1" indent="0">
              <a:buClr>
                <a:schemeClr val="accent1">
                  <a:lumMod val="50000"/>
                </a:schemeClr>
              </a:buClr>
              <a:buNone/>
            </a:pPr>
            <a:endParaRPr lang="en-US" dirty="0" smtClean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09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75796"/>
            <a:ext cx="10571998" cy="970450"/>
          </a:xfrm>
        </p:spPr>
        <p:txBody>
          <a:bodyPr/>
          <a:lstStyle/>
          <a:p>
            <a:r>
              <a:rPr lang="en-US" dirty="0" smtClean="0"/>
              <a:t>2. Layer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Deep Learning-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117743"/>
            <a:ext cx="10554574" cy="4212552"/>
          </a:xfrm>
        </p:spPr>
        <p:txBody>
          <a:bodyPr>
            <a:normAutofit/>
          </a:bodyPr>
          <a:lstStyle/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Layer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representasi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dalam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Deep Learning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tidak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dirancang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oleh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engineer,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tetapi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tercipta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dari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proses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pembelajaran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data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oleh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model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itu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sendiri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menggunakan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learning-procedure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untuk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tujuan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umum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. 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i="1" dirty="0" err="1" smtClean="0">
                <a:solidFill>
                  <a:schemeClr val="bg1">
                    <a:lumMod val="10000"/>
                  </a:schemeClr>
                </a:solidFill>
              </a:rPr>
              <a:t>Contoh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input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citra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yang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berupa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array of pixels,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terdapat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bbrp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layer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representasi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</a:rPr>
              <a:t>Pertama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Representasi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ada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tidaknya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edge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pada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posisi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arah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tertentu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dalam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citra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. 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</a:rPr>
              <a:t>Kedua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Representasi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motif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dengan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cara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mendeteksi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susunan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edge.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</a:rPr>
              <a:t>Ketiga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Representasi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kombinasi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motif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menjadi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fitur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yg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lebih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besar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sesuai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dengan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bagian-bagian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objek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yang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dikenal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dst</a:t>
            </a:r>
            <a:endParaRPr lang="en-US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Arsitektur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Deep Learning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merupakan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multilayer stack yang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berisi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modul2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untuk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perhitungan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mapping nonlinear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dari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input-output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.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Semakin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banyak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jumlah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layer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semakin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banyak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detil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yang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dapat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direpresentasikan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9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32932"/>
            <a:ext cx="10571998" cy="97045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Objective </a:t>
            </a:r>
            <a:r>
              <a:rPr lang="en-US" dirty="0" smtClean="0"/>
              <a:t>function</a:t>
            </a:r>
            <a:br>
              <a:rPr lang="en-US" dirty="0" smtClean="0"/>
            </a:br>
            <a:r>
              <a:rPr lang="en-US" dirty="0" smtClean="0"/>
              <a:t>    Deep </a:t>
            </a:r>
            <a:r>
              <a:rPr lang="en-US" dirty="0"/>
              <a:t>Learning-</a:t>
            </a:r>
            <a:r>
              <a:rPr lang="en-US" dirty="0" err="1"/>
              <a:t>Klasifikasi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Task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klasifikasi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dengan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Deep Learning, 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O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bjective </a:t>
            </a: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</a:rPr>
              <a:t>functionnya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yakni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mengukur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error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antara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skor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hasil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output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dari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model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dengan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skor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output data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uji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. 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Adjustable parameter internal/weight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dimodifikasi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untuk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mengurangi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error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memperbaiki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model.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Jumlah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weight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dalam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model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dapat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mencapai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ratusan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juta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</a:rPr>
              <a:t>Algoritma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</a:rPr>
              <a:t>utk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</a:rPr>
              <a:t>menghitung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</a:rPr>
              <a:t>vektor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</a:rPr>
              <a:t>gradien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yg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nilainya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menunjukkan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perubahan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naik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turunnya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error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jika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weight diubah2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untuk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nilai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yg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sangat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kecil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69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Negative gradient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i="1" dirty="0" smtClean="0">
              <a:solidFill>
                <a:schemeClr val="bg1">
                  <a:lumMod val="10000"/>
                </a:schemeClr>
              </a:solidFill>
              <a:latin typeface="Code Light" panose="020B0604020202020204" pitchFamily="50" charset="0"/>
            </a:endParaRP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bg1">
                    <a:lumMod val="10000"/>
                  </a:schemeClr>
                </a:solidFill>
                <a:latin typeface="Code Light" panose="020B0604020202020204" pitchFamily="50" charset="0"/>
              </a:rPr>
              <a:t>“The </a:t>
            </a:r>
            <a:r>
              <a:rPr lang="en-US" sz="2000" i="1" dirty="0">
                <a:solidFill>
                  <a:schemeClr val="bg1">
                    <a:lumMod val="10000"/>
                  </a:schemeClr>
                </a:solidFill>
                <a:latin typeface="Code Light" panose="020B0604020202020204" pitchFamily="50" charset="0"/>
              </a:rPr>
              <a:t>gradient of a scalar function is a vector field. </a:t>
            </a:r>
            <a:r>
              <a:rPr lang="en-US" sz="2000" i="1" u="sng" dirty="0">
                <a:solidFill>
                  <a:schemeClr val="bg1">
                    <a:lumMod val="10000"/>
                  </a:schemeClr>
                </a:solidFill>
                <a:latin typeface="Code Light" panose="020B0604020202020204" pitchFamily="50" charset="0"/>
              </a:rPr>
              <a:t>The negative of the gradient is the vector field with each vector pointing in the opposite direction</a:t>
            </a:r>
            <a:r>
              <a:rPr lang="en-US" sz="2000" i="1" dirty="0">
                <a:solidFill>
                  <a:schemeClr val="bg1">
                    <a:lumMod val="10000"/>
                  </a:schemeClr>
                </a:solidFill>
                <a:latin typeface="Code Light" panose="020B0604020202020204" pitchFamily="50" charset="0"/>
              </a:rPr>
              <a:t>. It's not really a new concept: it's just the negative of a vector</a:t>
            </a:r>
            <a:r>
              <a:rPr lang="en-US" sz="2000" i="1" dirty="0" smtClean="0">
                <a:solidFill>
                  <a:schemeClr val="bg1">
                    <a:lumMod val="10000"/>
                  </a:schemeClr>
                </a:solidFill>
                <a:latin typeface="Code Light" panose="020B0604020202020204" pitchFamily="50" charset="0"/>
              </a:rPr>
              <a:t>”</a:t>
            </a:r>
            <a:r>
              <a:rPr lang="en-US" sz="2000" i="1" dirty="0">
                <a:solidFill>
                  <a:schemeClr val="bg1">
                    <a:lumMod val="10000"/>
                  </a:schemeClr>
                </a:solidFill>
                <a:latin typeface="Code Light" panose="020B0604020202020204" pitchFamily="50" charset="0"/>
              </a:rPr>
              <a:t> </a:t>
            </a:r>
            <a:endParaRPr lang="en-US" sz="2000" i="1" dirty="0" smtClean="0">
              <a:solidFill>
                <a:schemeClr val="bg1">
                  <a:lumMod val="10000"/>
                </a:schemeClr>
              </a:solidFill>
              <a:latin typeface="Code Light" panose="020B0604020202020204" pitchFamily="50" charset="0"/>
            </a:endParaRPr>
          </a:p>
          <a:p>
            <a:pPr marL="0" indent="0" algn="r">
              <a:buNone/>
            </a:pP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Code Light" panose="020B0604020202020204" pitchFamily="50" charset="0"/>
              </a:rPr>
              <a:t>math.stackexchange.com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Code Light" panose="020B0604020202020204" pitchFamily="50" charset="0"/>
            </a:endParaRPr>
          </a:p>
          <a:p>
            <a:pPr marL="0" indent="0">
              <a:buNone/>
            </a:pPr>
            <a:endParaRPr lang="en-US" sz="2000" i="1" dirty="0">
              <a:solidFill>
                <a:schemeClr val="bg1">
                  <a:lumMod val="10000"/>
                </a:schemeClr>
              </a:solidFill>
              <a:latin typeface="Code Light" panose="020B0604020202020204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8711" y="2222287"/>
            <a:ext cx="11211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Vektor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weight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dimodifikasi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ke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arah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yg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berlawanan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dengan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vektor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gradien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(negative gradient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5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Stochastic gradient </a:t>
            </a:r>
            <a:r>
              <a:rPr lang="en-US" dirty="0"/>
              <a:t>descent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This consists of showing the input </a:t>
            </a:r>
            <a:r>
              <a:rPr lang="en-US" dirty="0" smtClean="0">
                <a:solidFill>
                  <a:schemeClr val="accent5"/>
                </a:solidFill>
              </a:rPr>
              <a:t>vector for </a:t>
            </a:r>
            <a:r>
              <a:rPr lang="en-US" dirty="0">
                <a:solidFill>
                  <a:schemeClr val="accent5"/>
                </a:solidFill>
              </a:rPr>
              <a:t>a few examples, computing the outputs and the errors, </a:t>
            </a:r>
            <a:r>
              <a:rPr lang="en-US" dirty="0" smtClean="0">
                <a:solidFill>
                  <a:schemeClr val="accent5"/>
                </a:solidFill>
              </a:rPr>
              <a:t>computing the </a:t>
            </a:r>
            <a:r>
              <a:rPr lang="en-US" dirty="0">
                <a:solidFill>
                  <a:schemeClr val="accent5"/>
                </a:solidFill>
              </a:rPr>
              <a:t>average gradient for those examples, and adjusting the </a:t>
            </a:r>
            <a:r>
              <a:rPr lang="en-US" dirty="0" smtClean="0">
                <a:solidFill>
                  <a:schemeClr val="accent5"/>
                </a:solidFill>
              </a:rPr>
              <a:t>weights accordingly</a:t>
            </a:r>
            <a:r>
              <a:rPr lang="en-US" dirty="0">
                <a:solidFill>
                  <a:schemeClr val="accent5"/>
                </a:solidFill>
              </a:rPr>
              <a:t>. The process is repeated for many small sets of </a:t>
            </a:r>
            <a:r>
              <a:rPr lang="en-US" dirty="0" smtClean="0">
                <a:solidFill>
                  <a:schemeClr val="accent5"/>
                </a:solidFill>
              </a:rPr>
              <a:t>examples from </a:t>
            </a:r>
            <a:r>
              <a:rPr lang="en-US" dirty="0">
                <a:solidFill>
                  <a:schemeClr val="accent5"/>
                </a:solidFill>
              </a:rPr>
              <a:t>the training set until the average of the objective function </a:t>
            </a:r>
            <a:r>
              <a:rPr lang="en-US" dirty="0" smtClean="0">
                <a:solidFill>
                  <a:schemeClr val="accent5"/>
                </a:solidFill>
              </a:rPr>
              <a:t>stops decreasing</a:t>
            </a:r>
            <a:r>
              <a:rPr lang="en-US" dirty="0">
                <a:solidFill>
                  <a:schemeClr val="accent5"/>
                </a:solidFill>
              </a:rPr>
              <a:t>. It is called stochastic because each small set of </a:t>
            </a:r>
            <a:r>
              <a:rPr lang="en-US" dirty="0" smtClean="0">
                <a:solidFill>
                  <a:schemeClr val="accent5"/>
                </a:solidFill>
              </a:rPr>
              <a:t>examples gives </a:t>
            </a:r>
            <a:r>
              <a:rPr lang="en-US" dirty="0">
                <a:solidFill>
                  <a:schemeClr val="accent5"/>
                </a:solidFill>
              </a:rPr>
              <a:t>a noisy estimate of the average gradient over all examples.</a:t>
            </a:r>
          </a:p>
        </p:txBody>
      </p:sp>
    </p:spTree>
    <p:extLst>
      <p:ext uri="{BB962C8B-B14F-4D97-AF65-F5344CB8AC3E}">
        <p14:creationId xmlns:p14="http://schemas.microsoft.com/office/powerpoint/2010/main" val="401660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32932"/>
            <a:ext cx="10571998" cy="97045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Arsitektur</a:t>
            </a:r>
            <a:r>
              <a:rPr lang="en-US" dirty="0"/>
              <a:t> multilayer</a:t>
            </a:r>
            <a:br>
              <a:rPr lang="en-US" dirty="0"/>
            </a:br>
            <a:r>
              <a:rPr lang="en-US" dirty="0"/>
              <a:t>    Backpropagation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solidFill>
                  <a:schemeClr val="accent5"/>
                </a:solidFill>
              </a:rPr>
              <a:t>The backpropagation procedure to compute the gradient of </a:t>
            </a:r>
            <a:r>
              <a:rPr lang="en-US" dirty="0" smtClean="0">
                <a:solidFill>
                  <a:schemeClr val="accent5"/>
                </a:solidFill>
              </a:rPr>
              <a:t>an objective </a:t>
            </a:r>
            <a:r>
              <a:rPr lang="en-US" dirty="0">
                <a:solidFill>
                  <a:schemeClr val="accent5"/>
                </a:solidFill>
              </a:rPr>
              <a:t>function with respect to the weights of a multilayer </a:t>
            </a:r>
            <a:r>
              <a:rPr lang="en-US" dirty="0" smtClean="0">
                <a:solidFill>
                  <a:schemeClr val="accent5"/>
                </a:solidFill>
              </a:rPr>
              <a:t>stack of </a:t>
            </a:r>
            <a:r>
              <a:rPr lang="en-US" dirty="0">
                <a:solidFill>
                  <a:schemeClr val="accent5"/>
                </a:solidFill>
              </a:rPr>
              <a:t>modules is nothing more than a practical application of the chain rule for derivatives</a:t>
            </a:r>
            <a:r>
              <a:rPr lang="en-US" dirty="0">
                <a:solidFill>
                  <a:schemeClr val="accent5"/>
                </a:solidFill>
              </a:rPr>
              <a:t>. The key insight is that the derivative (or gradient) of the objective with respect to the input of a module can </a:t>
            </a:r>
            <a:r>
              <a:rPr lang="en-US" dirty="0" smtClean="0">
                <a:solidFill>
                  <a:schemeClr val="accent5"/>
                </a:solidFill>
              </a:rPr>
              <a:t>be computed </a:t>
            </a:r>
            <a:r>
              <a:rPr lang="en-US" dirty="0">
                <a:solidFill>
                  <a:schemeClr val="accent5"/>
                </a:solidFill>
              </a:rPr>
              <a:t>by working backwards from the gradient with respect </a:t>
            </a:r>
            <a:r>
              <a:rPr lang="en-US" dirty="0" smtClean="0">
                <a:solidFill>
                  <a:schemeClr val="accent5"/>
                </a:solidFill>
              </a:rPr>
              <a:t>to the </a:t>
            </a:r>
            <a:r>
              <a:rPr lang="en-US" dirty="0">
                <a:solidFill>
                  <a:schemeClr val="accent5"/>
                </a:solidFill>
              </a:rPr>
              <a:t>output of that module (or the input of the subsequent module</a:t>
            </a:r>
            <a:r>
              <a:rPr lang="en-US" dirty="0" smtClean="0">
                <a:solidFill>
                  <a:schemeClr val="accent5"/>
                </a:solidFill>
              </a:rPr>
              <a:t>) (</a:t>
            </a:r>
            <a:r>
              <a:rPr lang="en-US" dirty="0">
                <a:solidFill>
                  <a:schemeClr val="accent5"/>
                </a:solidFill>
              </a:rPr>
              <a:t>Fig. 1). The backpropagation equation can be applied repeatedly </a:t>
            </a:r>
            <a:r>
              <a:rPr lang="en-US" dirty="0" smtClean="0">
                <a:solidFill>
                  <a:schemeClr val="accent5"/>
                </a:solidFill>
              </a:rPr>
              <a:t>to propagate </a:t>
            </a:r>
            <a:r>
              <a:rPr lang="en-US" dirty="0">
                <a:solidFill>
                  <a:schemeClr val="accent5"/>
                </a:solidFill>
              </a:rPr>
              <a:t>gradients through all modules, starting from the </a:t>
            </a:r>
            <a:r>
              <a:rPr lang="en-US" dirty="0" smtClean="0">
                <a:solidFill>
                  <a:schemeClr val="accent5"/>
                </a:solidFill>
              </a:rPr>
              <a:t>output at </a:t>
            </a:r>
            <a:r>
              <a:rPr lang="en-US" dirty="0">
                <a:solidFill>
                  <a:schemeClr val="accent5"/>
                </a:solidFill>
              </a:rPr>
              <a:t>the top (where the network produces its prediction) all the way </a:t>
            </a:r>
            <a:r>
              <a:rPr lang="en-US" dirty="0" smtClean="0">
                <a:solidFill>
                  <a:schemeClr val="accent5"/>
                </a:solidFill>
              </a:rPr>
              <a:t>to the </a:t>
            </a:r>
            <a:r>
              <a:rPr lang="en-US" dirty="0">
                <a:solidFill>
                  <a:schemeClr val="accent5"/>
                </a:solidFill>
              </a:rPr>
              <a:t>bottom (where the external input is fed). Once these </a:t>
            </a:r>
            <a:r>
              <a:rPr lang="en-US" dirty="0" smtClean="0">
                <a:solidFill>
                  <a:schemeClr val="accent5"/>
                </a:solidFill>
              </a:rPr>
              <a:t>gradients have </a:t>
            </a:r>
            <a:r>
              <a:rPr lang="en-US" dirty="0">
                <a:solidFill>
                  <a:schemeClr val="accent5"/>
                </a:solidFill>
              </a:rPr>
              <a:t>been computed, it is straightforward to compute the </a:t>
            </a:r>
            <a:r>
              <a:rPr lang="en-US" dirty="0" smtClean="0">
                <a:solidFill>
                  <a:schemeClr val="accent5"/>
                </a:solidFill>
              </a:rPr>
              <a:t>gradients with </a:t>
            </a:r>
            <a:r>
              <a:rPr lang="en-US" dirty="0">
                <a:solidFill>
                  <a:schemeClr val="accent5"/>
                </a:solidFill>
              </a:rPr>
              <a:t>respect to the weights of </a:t>
            </a:r>
            <a:r>
              <a:rPr lang="en-US">
                <a:solidFill>
                  <a:schemeClr val="accent5"/>
                </a:solidFill>
              </a:rPr>
              <a:t>each </a:t>
            </a:r>
            <a:r>
              <a:rPr lang="en-US" smtClean="0">
                <a:solidFill>
                  <a:schemeClr val="accent5"/>
                </a:solidFill>
              </a:rPr>
              <a:t>module.</a:t>
            </a:r>
            <a:r>
              <a:rPr lang="en-US" dirty="0">
                <a:solidFill>
                  <a:schemeClr val="accent5"/>
                </a:solidFill>
              </a:rPr>
              <a:t/>
            </a:r>
            <a:br>
              <a:rPr lang="en-US" dirty="0">
                <a:solidFill>
                  <a:schemeClr val="accent5"/>
                </a:solidFill>
              </a:rPr>
            </a:br>
            <a:endParaRPr lang="en-US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284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rgbClr val="FEF4CD"/>
      </a:dk1>
      <a:lt1>
        <a:sysClr val="window" lastClr="FFFFFF"/>
      </a:lt1>
      <a:dk2>
        <a:srgbClr val="FEF4CD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585</TotalTime>
  <Words>614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Century Gothic</vt:lpstr>
      <vt:lpstr>Code Light</vt:lpstr>
      <vt:lpstr>Wingdings</vt:lpstr>
      <vt:lpstr>Wingdings 2</vt:lpstr>
      <vt:lpstr>Quotable</vt:lpstr>
      <vt:lpstr>Summary paper Deep Learning Yann LeCun, Yoshua Bengio &amp; Geoffrey Hinton</vt:lpstr>
      <vt:lpstr>1. Intro</vt:lpstr>
      <vt:lpstr>2. Klasifikasi</vt:lpstr>
      <vt:lpstr>2. Klasifikasi linier</vt:lpstr>
      <vt:lpstr>2. Layer representasi      Deep Learning-Klasifikasi citra</vt:lpstr>
      <vt:lpstr>2. Objective function     Deep Learning-Klasifikasi</vt:lpstr>
      <vt:lpstr>2. Negative gradient vector</vt:lpstr>
      <vt:lpstr>2. Stochastic gradient descent </vt:lpstr>
      <vt:lpstr>3. Arsitektur multilayer     Backpropagation</vt:lpstr>
      <vt:lpstr>4. Convolutional neural networks</vt:lpstr>
      <vt:lpstr>5. Distributed representations and language processing</vt:lpstr>
      <vt:lpstr>6. Recurrent neural networks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paper Deep Learning Yann LeCun, Yoshua Bengio &amp; Geoffrey Hinton</dc:title>
  <dc:creator>nanadoyle</dc:creator>
  <cp:lastModifiedBy>nanadoyle</cp:lastModifiedBy>
  <cp:revision>66</cp:revision>
  <dcterms:created xsi:type="dcterms:W3CDTF">2018-04-18T04:40:31Z</dcterms:created>
  <dcterms:modified xsi:type="dcterms:W3CDTF">2018-04-23T07:58:03Z</dcterms:modified>
</cp:coreProperties>
</file>