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75" r:id="rId2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08" d="100"/>
          <a:sy n="108" d="100"/>
        </p:scale>
        <p:origin x="-636"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E6F72D-AC5A-43B9-B458-3A81032C357F}" type="datetimeFigureOut">
              <a:rPr lang="zh-CN" altLang="en-US"/>
              <a:pPr>
                <a:defRPr/>
              </a:pPr>
              <a:t>2019/6/11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6790454-D019-4A7F-8C97-10EBC2A80F9F}" type="slidenum">
              <a:rPr lang="zh-CN" altLang="en-US"/>
              <a:pPr>
                <a:defRPr/>
              </a:pPr>
              <a:t>‹#›</a:t>
            </a:fld>
            <a:endParaRPr lang="zh-CN" altLang="en-US"/>
          </a:p>
        </p:txBody>
      </p:sp>
    </p:spTree>
    <p:extLst>
      <p:ext uri="{BB962C8B-B14F-4D97-AF65-F5344CB8AC3E}">
        <p14:creationId xmlns:p14="http://schemas.microsoft.com/office/powerpoint/2010/main" xmlns="" val="388706414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BE1B950-4482-4492-BBB2-9F4C44BE1F1D}" type="datetimeFigureOut">
              <a:rPr lang="zh-CN" altLang="en-US"/>
              <a:pPr>
                <a:defRPr/>
              </a:pPr>
              <a:t>2019/6/11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DCA2F1-7173-42B4-8C58-720D2BB9D844}" type="slidenum">
              <a:rPr lang="zh-CN" altLang="en-US"/>
              <a:pPr>
                <a:defRPr/>
              </a:pPr>
              <a:t>‹#›</a:t>
            </a:fld>
            <a:endParaRPr lang="zh-CN" altLang="en-US"/>
          </a:p>
        </p:txBody>
      </p:sp>
    </p:spTree>
    <p:extLst>
      <p:ext uri="{BB962C8B-B14F-4D97-AF65-F5344CB8AC3E}">
        <p14:creationId xmlns:p14="http://schemas.microsoft.com/office/powerpoint/2010/main" xmlns="" val="90299960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F0B0BB-B1B9-4A7A-B0FB-BE71588D81F8}" type="datetimeFigureOut">
              <a:rPr lang="zh-CN" altLang="en-US"/>
              <a:pPr>
                <a:defRPr/>
              </a:pPr>
              <a:t>2019/6/11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51D007-10B9-4666-953D-D8684172C97C}" type="slidenum">
              <a:rPr lang="zh-CN" altLang="en-US"/>
              <a:pPr>
                <a:defRPr/>
              </a:pPr>
              <a:t>‹#›</a:t>
            </a:fld>
            <a:endParaRPr lang="zh-CN" altLang="en-US"/>
          </a:p>
        </p:txBody>
      </p:sp>
    </p:spTree>
    <p:extLst>
      <p:ext uri="{BB962C8B-B14F-4D97-AF65-F5344CB8AC3E}">
        <p14:creationId xmlns:p14="http://schemas.microsoft.com/office/powerpoint/2010/main" xmlns="" val="157967640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0B6843-221F-4AD9-94E9-7B4AFAA03F81}" type="datetimeFigureOut">
              <a:rPr lang="zh-CN" altLang="en-US"/>
              <a:pPr>
                <a:defRPr/>
              </a:pPr>
              <a:t>2019/6/11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6CE8FC-979E-42DC-A143-24CA1D2DD528}" type="slidenum">
              <a:rPr lang="zh-CN" altLang="en-US"/>
              <a:pPr>
                <a:defRPr/>
              </a:pPr>
              <a:t>‹#›</a:t>
            </a:fld>
            <a:endParaRPr lang="zh-CN" altLang="en-US"/>
          </a:p>
        </p:txBody>
      </p:sp>
    </p:spTree>
    <p:extLst>
      <p:ext uri="{BB962C8B-B14F-4D97-AF65-F5344CB8AC3E}">
        <p14:creationId xmlns:p14="http://schemas.microsoft.com/office/powerpoint/2010/main" xmlns="" val="235657891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4E5DE55-82CA-45C8-98B3-CE1DA8CD683B}" type="datetimeFigureOut">
              <a:rPr lang="zh-CN" altLang="en-US"/>
              <a:pPr>
                <a:defRPr/>
              </a:pPr>
              <a:t>2019/6/11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5A033F1-1B2E-49FB-8735-FDBF6E3B8133}" type="slidenum">
              <a:rPr lang="zh-CN" altLang="en-US"/>
              <a:pPr>
                <a:defRPr/>
              </a:pPr>
              <a:t>‹#›</a:t>
            </a:fld>
            <a:endParaRPr lang="zh-CN" altLang="en-US"/>
          </a:p>
        </p:txBody>
      </p:sp>
    </p:spTree>
    <p:extLst>
      <p:ext uri="{BB962C8B-B14F-4D97-AF65-F5344CB8AC3E}">
        <p14:creationId xmlns:p14="http://schemas.microsoft.com/office/powerpoint/2010/main" xmlns="" val="214455831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C22D42B-5EE9-4A3B-A62D-56F896B58EBB}" type="datetimeFigureOut">
              <a:rPr lang="zh-CN" altLang="en-US"/>
              <a:pPr>
                <a:defRPr/>
              </a:pPr>
              <a:t>2019/6/11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503184E-6608-4E00-A9B8-654C715DD2AE}" type="slidenum">
              <a:rPr lang="zh-CN" altLang="en-US"/>
              <a:pPr>
                <a:defRPr/>
              </a:pPr>
              <a:t>‹#›</a:t>
            </a:fld>
            <a:endParaRPr lang="zh-CN" altLang="en-US"/>
          </a:p>
        </p:txBody>
      </p:sp>
    </p:spTree>
    <p:extLst>
      <p:ext uri="{BB962C8B-B14F-4D97-AF65-F5344CB8AC3E}">
        <p14:creationId xmlns:p14="http://schemas.microsoft.com/office/powerpoint/2010/main" xmlns="" val="347487416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F004EBA-4308-48A5-9F18-96162FEBCB80}" type="datetimeFigureOut">
              <a:rPr lang="zh-CN" altLang="en-US"/>
              <a:pPr>
                <a:defRPr/>
              </a:pPr>
              <a:t>2019/6/11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3D2F70A-C065-4B4E-B250-A1235E8A9627}" type="slidenum">
              <a:rPr lang="zh-CN" altLang="en-US"/>
              <a:pPr>
                <a:defRPr/>
              </a:pPr>
              <a:t>‹#›</a:t>
            </a:fld>
            <a:endParaRPr lang="zh-CN" altLang="en-US"/>
          </a:p>
        </p:txBody>
      </p:sp>
    </p:spTree>
    <p:extLst>
      <p:ext uri="{BB962C8B-B14F-4D97-AF65-F5344CB8AC3E}">
        <p14:creationId xmlns:p14="http://schemas.microsoft.com/office/powerpoint/2010/main" xmlns="" val="8767388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B594EBE-4765-4C69-AD62-CF725E80C289}" type="datetimeFigureOut">
              <a:rPr lang="zh-CN" altLang="en-US"/>
              <a:pPr>
                <a:defRPr/>
              </a:pPr>
              <a:t>2019/6/11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111B41D-2523-49F2-BB3A-498F9CB84EEF}" type="slidenum">
              <a:rPr lang="zh-CN" altLang="en-US"/>
              <a:pPr>
                <a:defRPr/>
              </a:pPr>
              <a:t>‹#›</a:t>
            </a:fld>
            <a:endParaRPr lang="zh-CN" altLang="en-US"/>
          </a:p>
        </p:txBody>
      </p:sp>
    </p:spTree>
    <p:extLst>
      <p:ext uri="{BB962C8B-B14F-4D97-AF65-F5344CB8AC3E}">
        <p14:creationId xmlns:p14="http://schemas.microsoft.com/office/powerpoint/2010/main" xmlns="" val="297118429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0D2DCF5-FA02-4F9F-8942-EE72AF556D70}" type="datetimeFigureOut">
              <a:rPr lang="zh-CN" altLang="en-US"/>
              <a:pPr>
                <a:defRPr/>
              </a:pPr>
              <a:t>2019/6/11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089E7A7-C45B-4FE8-B227-DF045E766BF5}" type="slidenum">
              <a:rPr lang="zh-CN" altLang="en-US"/>
              <a:pPr>
                <a:defRPr/>
              </a:pPr>
              <a:t>‹#›</a:t>
            </a:fld>
            <a:endParaRPr lang="zh-CN" altLang="en-US"/>
          </a:p>
        </p:txBody>
      </p:sp>
    </p:spTree>
    <p:extLst>
      <p:ext uri="{BB962C8B-B14F-4D97-AF65-F5344CB8AC3E}">
        <p14:creationId xmlns:p14="http://schemas.microsoft.com/office/powerpoint/2010/main" xmlns="" val="410474967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498014-EC19-4353-A4F6-70CFDF2F1A24}" type="datetimeFigureOut">
              <a:rPr lang="zh-CN" altLang="en-US"/>
              <a:pPr>
                <a:defRPr/>
              </a:pPr>
              <a:t>2019/6/11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DE3F535-4239-46C7-901D-D2DFEEAF5A84}" type="slidenum">
              <a:rPr lang="zh-CN" altLang="en-US"/>
              <a:pPr>
                <a:defRPr/>
              </a:pPr>
              <a:t>‹#›</a:t>
            </a:fld>
            <a:endParaRPr lang="zh-CN" altLang="en-US"/>
          </a:p>
        </p:txBody>
      </p:sp>
    </p:spTree>
    <p:extLst>
      <p:ext uri="{BB962C8B-B14F-4D97-AF65-F5344CB8AC3E}">
        <p14:creationId xmlns:p14="http://schemas.microsoft.com/office/powerpoint/2010/main" xmlns="" val="314175712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E0AEA9-B212-48B0-B7FE-5F83F67DB9EE}" type="datetimeFigureOut">
              <a:rPr lang="zh-CN" altLang="en-US"/>
              <a:pPr>
                <a:defRPr/>
              </a:pPr>
              <a:t>2019/6/11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B1E71E-1762-4C19-B803-D4DCD380874C}" type="slidenum">
              <a:rPr lang="zh-CN" altLang="en-US"/>
              <a:pPr>
                <a:defRPr/>
              </a:pPr>
              <a:t>‹#›</a:t>
            </a:fld>
            <a:endParaRPr lang="zh-CN" altLang="en-US"/>
          </a:p>
        </p:txBody>
      </p:sp>
    </p:spTree>
    <p:extLst>
      <p:ext uri="{BB962C8B-B14F-4D97-AF65-F5344CB8AC3E}">
        <p14:creationId xmlns:p14="http://schemas.microsoft.com/office/powerpoint/2010/main" xmlns="" val="108093531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F9C37A0E-3E4B-4754-8180-13FC924EB73E}" type="datetimeFigureOut">
              <a:rPr lang="zh-CN" altLang="en-US"/>
              <a:pPr>
                <a:defRPr/>
              </a:pPr>
              <a:t>2019/6/11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03A7F9E8-1F89-478B-9A28-7C0D51FC1EE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3"/>
          <p:cNvSpPr>
            <a:spLocks noChangeArrowheads="1"/>
          </p:cNvSpPr>
          <p:nvPr/>
        </p:nvSpPr>
        <p:spPr bwMode="auto">
          <a:xfrm>
            <a:off x="981075" y="2187575"/>
            <a:ext cx="183255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smtClean="0">
                <a:latin typeface="方正综艺简体" pitchFamily="2" charset="-122"/>
                <a:ea typeface="方正综艺简体" pitchFamily="2" charset="-122"/>
              </a:rPr>
              <a:t>对联项目</a:t>
            </a:r>
            <a:endParaRPr lang="zh-CN" altLang="en-US" sz="3200" b="1" dirty="0">
              <a:latin typeface="方正综艺简体" pitchFamily="2" charset="-122"/>
              <a:ea typeface="方正综艺简体" pitchFamily="2" charset="-122"/>
            </a:endParaRPr>
          </a:p>
        </p:txBody>
      </p:sp>
      <p:cxnSp>
        <p:nvCxnSpPr>
          <p:cNvPr id="6" name="直接连接符 5"/>
          <p:cNvCxnSpPr/>
          <p:nvPr/>
        </p:nvCxnSpPr>
        <p:spPr>
          <a:xfrm>
            <a:off x="981075" y="1714500"/>
            <a:ext cx="0" cy="3671888"/>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981075" y="2771775"/>
            <a:ext cx="9109075"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981075" y="5386388"/>
            <a:ext cx="4259263" cy="0"/>
          </a:xfrm>
          <a:prstGeom prst="line">
            <a:avLst/>
          </a:prstGeom>
        </p:spPr>
        <p:style>
          <a:lnRef idx="1">
            <a:schemeClr val="dk1"/>
          </a:lnRef>
          <a:fillRef idx="0">
            <a:schemeClr val="dk1"/>
          </a:fillRef>
          <a:effectRef idx="0">
            <a:schemeClr val="dk1"/>
          </a:effectRef>
          <a:fontRef idx="minor">
            <a:schemeClr val="tx1"/>
          </a:fontRef>
        </p:style>
      </p:cxnSp>
      <p:sp>
        <p:nvSpPr>
          <p:cNvPr id="26" name="斜纹 2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2058" name="组合 29"/>
          <p:cNvGrpSpPr>
            <a:grpSpLocks/>
          </p:cNvGrpSpPr>
          <p:nvPr/>
        </p:nvGrpSpPr>
        <p:grpSpPr bwMode="auto">
          <a:xfrm>
            <a:off x="11083925" y="5754688"/>
            <a:ext cx="1276350" cy="1276350"/>
            <a:chOff x="11083158" y="5754413"/>
            <a:chExt cx="1277007" cy="1277007"/>
          </a:xfrm>
        </p:grpSpPr>
        <p:sp>
          <p:nvSpPr>
            <p:cNvPr id="27" name="直角三角形 26"/>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斜纹 27"/>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9" name="直角三角形 28"/>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cxnSp>
        <p:nvCxnSpPr>
          <p:cNvPr id="26" name="直接连接符 25"/>
          <p:cNvCxnSpPr/>
          <p:nvPr/>
        </p:nvCxnSpPr>
        <p:spPr>
          <a:xfrm>
            <a:off x="5502519" y="2190750"/>
            <a:ext cx="0" cy="3043238"/>
          </a:xfrm>
          <a:prstGeom prst="line">
            <a:avLst/>
          </a:prstGeom>
        </p:spPr>
        <p:style>
          <a:lnRef idx="1">
            <a:schemeClr val="dk1"/>
          </a:lnRef>
          <a:fillRef idx="0">
            <a:schemeClr val="dk1"/>
          </a:fillRef>
          <a:effectRef idx="0">
            <a:schemeClr val="dk1"/>
          </a:effectRef>
          <a:fontRef idx="minor">
            <a:schemeClr val="tx1"/>
          </a:fontRef>
        </p:style>
      </p:cxnSp>
      <p:sp>
        <p:nvSpPr>
          <p:cNvPr id="7180" name="矩形 44"/>
          <p:cNvSpPr>
            <a:spLocks noChangeArrowheads="1"/>
          </p:cNvSpPr>
          <p:nvPr/>
        </p:nvSpPr>
        <p:spPr bwMode="auto">
          <a:xfrm>
            <a:off x="8022981" y="5053745"/>
            <a:ext cx="64633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smtClean="0">
                <a:latin typeface="微软雅黑" pitchFamily="34" charset="-122"/>
                <a:ea typeface="微软雅黑" pitchFamily="34" charset="-122"/>
              </a:rPr>
              <a:t>字典</a:t>
            </a:r>
            <a:endParaRPr lang="zh-CN" altLang="en-US" sz="1800" dirty="0">
              <a:latin typeface="微软雅黑" pitchFamily="34" charset="-122"/>
              <a:ea typeface="微软雅黑" pitchFamily="34" charset="-122"/>
            </a:endParaRPr>
          </a:p>
        </p:txBody>
      </p:sp>
      <p:sp>
        <p:nvSpPr>
          <p:cNvPr id="40" name="文本框 52"/>
          <p:cNvSpPr txBox="1">
            <a:spLocks noChangeArrowheads="1"/>
          </p:cNvSpPr>
          <p:nvPr/>
        </p:nvSpPr>
        <p:spPr bwMode="auto">
          <a:xfrm>
            <a:off x="1192213" y="741363"/>
            <a:ext cx="1980029"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数据预处理</a:t>
            </a:r>
            <a:endParaRPr lang="zh-CN" altLang="en-US" dirty="0">
              <a:solidFill>
                <a:schemeClr val="bg1"/>
              </a:solidFill>
              <a:latin typeface="方正综艺简体" pitchFamily="2" charset="-122"/>
              <a:ea typeface="方正综艺简体" pitchFamily="2" charset="-122"/>
            </a:endParaRPr>
          </a:p>
        </p:txBody>
      </p:sp>
      <p:sp>
        <p:nvSpPr>
          <p:cNvPr id="41" name="文本框 10"/>
          <p:cNvSpPr txBox="1">
            <a:spLocks noChangeArrowheads="1"/>
          </p:cNvSpPr>
          <p:nvPr/>
        </p:nvSpPr>
        <p:spPr bwMode="auto">
          <a:xfrm>
            <a:off x="3223602" y="742950"/>
            <a:ext cx="16209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latin typeface="方正综艺简体" pitchFamily="2" charset="-122"/>
                <a:ea typeface="方正综艺简体" pitchFamily="2" charset="-122"/>
              </a:rPr>
              <a:t>字典索引</a:t>
            </a:r>
            <a:endParaRPr lang="zh-CN" altLang="en-US" dirty="0">
              <a:latin typeface="方正综艺简体" pitchFamily="2" charset="-122"/>
              <a:ea typeface="方正综艺简体" pitchFamily="2" charset="-122"/>
            </a:endParaRPr>
          </a:p>
        </p:txBody>
      </p:sp>
      <p:cxnSp>
        <p:nvCxnSpPr>
          <p:cNvPr id="42" name="直接连接符 41"/>
          <p:cNvCxnSpPr/>
          <p:nvPr/>
        </p:nvCxnSpPr>
        <p:spPr>
          <a:xfrm>
            <a:off x="2931381" y="1257300"/>
            <a:ext cx="1928812" cy="0"/>
          </a:xfrm>
          <a:prstGeom prst="line">
            <a:avLst/>
          </a:prstGeom>
        </p:spPr>
        <p:style>
          <a:lnRef idx="1">
            <a:schemeClr val="dk1"/>
          </a:lnRef>
          <a:fillRef idx="0">
            <a:schemeClr val="dk1"/>
          </a:fillRef>
          <a:effectRef idx="0">
            <a:schemeClr val="dk1"/>
          </a:effectRef>
          <a:fontRef idx="minor">
            <a:schemeClr val="tx1"/>
          </a:fontRef>
        </p:style>
      </p:cxnSp>
      <p:pic>
        <p:nvPicPr>
          <p:cNvPr id="44" name="Picture 3"/>
          <p:cNvPicPr>
            <a:picLocks noChangeAspect="1" noChangeArrowheads="1"/>
          </p:cNvPicPr>
          <p:nvPr/>
        </p:nvPicPr>
        <p:blipFill>
          <a:blip r:embed="rId2"/>
          <a:srcRect/>
          <a:stretch>
            <a:fillRect/>
          </a:stretch>
        </p:blipFill>
        <p:spPr bwMode="auto">
          <a:xfrm>
            <a:off x="1946030" y="2792658"/>
            <a:ext cx="1951891" cy="1911227"/>
          </a:xfrm>
          <a:prstGeom prst="rect">
            <a:avLst/>
          </a:prstGeom>
          <a:noFill/>
          <a:ln w="9525">
            <a:noFill/>
            <a:miter lim="800000"/>
            <a:headEnd/>
            <a:tailEnd/>
          </a:ln>
          <a:effectLst/>
        </p:spPr>
      </p:pic>
      <p:sp>
        <p:nvSpPr>
          <p:cNvPr id="45" name="矩形 44"/>
          <p:cNvSpPr>
            <a:spLocks noChangeArrowheads="1"/>
          </p:cNvSpPr>
          <p:nvPr/>
        </p:nvSpPr>
        <p:spPr bwMode="auto">
          <a:xfrm>
            <a:off x="2293327" y="5047885"/>
            <a:ext cx="78899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err="1" smtClean="0">
                <a:latin typeface="+mn-lt"/>
                <a:ea typeface="微软雅黑" pitchFamily="34" charset="-122"/>
              </a:rPr>
              <a:t>github</a:t>
            </a:r>
            <a:endParaRPr lang="zh-CN" altLang="en-US" sz="1800" dirty="0">
              <a:latin typeface="+mn-lt"/>
              <a:ea typeface="微软雅黑" pitchFamily="34" charset="-122"/>
            </a:endParaRPr>
          </a:p>
        </p:txBody>
      </p:sp>
      <p:pic>
        <p:nvPicPr>
          <p:cNvPr id="33796" name="Picture 4"/>
          <p:cNvPicPr>
            <a:picLocks noChangeAspect="1" noChangeArrowheads="1"/>
          </p:cNvPicPr>
          <p:nvPr/>
        </p:nvPicPr>
        <p:blipFill>
          <a:blip r:embed="rId3"/>
          <a:srcRect/>
          <a:stretch>
            <a:fillRect/>
          </a:stretch>
        </p:blipFill>
        <p:spPr bwMode="auto">
          <a:xfrm>
            <a:off x="7760678" y="2783865"/>
            <a:ext cx="1066800" cy="1571625"/>
          </a:xfrm>
          <a:prstGeom prst="rect">
            <a:avLst/>
          </a:prstGeom>
          <a:noFill/>
          <a:ln w="9525">
            <a:noFill/>
            <a:miter lim="800000"/>
            <a:headEnd/>
            <a:tailEnd/>
          </a:ln>
          <a:effectLst/>
        </p:spPr>
      </p:pic>
      <p:pic>
        <p:nvPicPr>
          <p:cNvPr id="33798" name="Picture 6"/>
          <p:cNvPicPr>
            <a:picLocks noChangeAspect="1" noChangeArrowheads="1"/>
          </p:cNvPicPr>
          <p:nvPr/>
        </p:nvPicPr>
        <p:blipFill>
          <a:blip r:embed="rId4"/>
          <a:srcRect/>
          <a:stretch>
            <a:fillRect/>
          </a:stretch>
        </p:blipFill>
        <p:spPr bwMode="auto">
          <a:xfrm>
            <a:off x="1100138" y="1640499"/>
            <a:ext cx="9991725" cy="10096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40" name="文本框 52"/>
          <p:cNvSpPr txBox="1">
            <a:spLocks noChangeArrowheads="1"/>
          </p:cNvSpPr>
          <p:nvPr/>
        </p:nvSpPr>
        <p:spPr bwMode="auto">
          <a:xfrm>
            <a:off x="1192213" y="741363"/>
            <a:ext cx="1980029"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数据预处理</a:t>
            </a:r>
            <a:endParaRPr lang="zh-CN" altLang="en-US" dirty="0">
              <a:solidFill>
                <a:schemeClr val="bg1"/>
              </a:solidFill>
              <a:latin typeface="方正综艺简体" pitchFamily="2" charset="-122"/>
              <a:ea typeface="方正综艺简体" pitchFamily="2" charset="-122"/>
            </a:endParaRPr>
          </a:p>
        </p:txBody>
      </p:sp>
      <p:sp>
        <p:nvSpPr>
          <p:cNvPr id="41" name="文本框 10"/>
          <p:cNvSpPr txBox="1">
            <a:spLocks noChangeArrowheads="1"/>
          </p:cNvSpPr>
          <p:nvPr/>
        </p:nvSpPr>
        <p:spPr bwMode="auto">
          <a:xfrm>
            <a:off x="3144471" y="742950"/>
            <a:ext cx="18341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smtClean="0">
                <a:latin typeface="+mj-lt"/>
                <a:ea typeface="方正综艺简体" pitchFamily="2" charset="-122"/>
              </a:rPr>
              <a:t>embedding</a:t>
            </a:r>
            <a:endParaRPr lang="zh-CN" altLang="en-US" dirty="0">
              <a:latin typeface="+mj-lt"/>
              <a:ea typeface="方正综艺简体" pitchFamily="2" charset="-122"/>
            </a:endParaRPr>
          </a:p>
        </p:txBody>
      </p:sp>
      <p:cxnSp>
        <p:nvCxnSpPr>
          <p:cNvPr id="42" name="直接连接符 41"/>
          <p:cNvCxnSpPr/>
          <p:nvPr/>
        </p:nvCxnSpPr>
        <p:spPr>
          <a:xfrm>
            <a:off x="3151189" y="1257300"/>
            <a:ext cx="1928812" cy="0"/>
          </a:xfrm>
          <a:prstGeom prst="line">
            <a:avLst/>
          </a:prstGeom>
        </p:spPr>
        <p:style>
          <a:lnRef idx="1">
            <a:schemeClr val="dk1"/>
          </a:lnRef>
          <a:fillRef idx="0">
            <a:schemeClr val="dk1"/>
          </a:fillRef>
          <a:effectRef idx="0">
            <a:schemeClr val="dk1"/>
          </a:effectRef>
          <a:fontRef idx="minor">
            <a:schemeClr val="tx1"/>
          </a:fontRef>
        </p:style>
      </p:cxnSp>
      <p:pic>
        <p:nvPicPr>
          <p:cNvPr id="34818" name="Picture 2"/>
          <p:cNvPicPr>
            <a:picLocks noChangeAspect="1" noChangeArrowheads="1"/>
          </p:cNvPicPr>
          <p:nvPr/>
        </p:nvPicPr>
        <p:blipFill>
          <a:blip r:embed="rId2"/>
          <a:srcRect/>
          <a:stretch>
            <a:fillRect/>
          </a:stretch>
        </p:blipFill>
        <p:spPr bwMode="auto">
          <a:xfrm>
            <a:off x="1204913" y="2176096"/>
            <a:ext cx="9782175" cy="1714500"/>
          </a:xfrm>
          <a:prstGeom prst="rect">
            <a:avLst/>
          </a:prstGeom>
          <a:noFill/>
          <a:ln w="9525">
            <a:noFill/>
            <a:miter lim="800000"/>
            <a:headEnd/>
            <a:tailEnd/>
          </a:ln>
          <a:effectLst/>
        </p:spPr>
      </p:pic>
      <p:sp>
        <p:nvSpPr>
          <p:cNvPr id="17" name="矩形 16"/>
          <p:cNvSpPr>
            <a:spLocks noChangeArrowheads="1"/>
          </p:cNvSpPr>
          <p:nvPr/>
        </p:nvSpPr>
        <p:spPr bwMode="auto">
          <a:xfrm>
            <a:off x="2293327" y="4370878"/>
            <a:ext cx="729186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err="1" smtClean="0">
                <a:latin typeface="+mn-lt"/>
                <a:ea typeface="微软雅黑" pitchFamily="34" charset="-122"/>
              </a:rPr>
              <a:t>tf.nn.embedding_lookup</a:t>
            </a:r>
            <a:r>
              <a:rPr lang="zh-CN" altLang="en-US" sz="1800" dirty="0" smtClean="0">
                <a:latin typeface="+mn-lt"/>
                <a:ea typeface="微软雅黑" pitchFamily="34" charset="-122"/>
              </a:rPr>
              <a:t>（</a:t>
            </a:r>
            <a:r>
              <a:rPr lang="en-US" altLang="zh-CN" sz="1800" dirty="0" err="1" smtClean="0">
                <a:latin typeface="+mn-lt"/>
                <a:ea typeface="微软雅黑" pitchFamily="34" charset="-122"/>
              </a:rPr>
              <a:t>params</a:t>
            </a:r>
            <a:r>
              <a:rPr lang="en-US" altLang="zh-CN" sz="1800" dirty="0" smtClean="0">
                <a:latin typeface="+mn-lt"/>
                <a:ea typeface="微软雅黑" pitchFamily="34" charset="-122"/>
              </a:rPr>
              <a:t>, ids</a:t>
            </a:r>
            <a:r>
              <a:rPr lang="zh-CN" altLang="en-US" sz="1800" dirty="0" smtClean="0">
                <a:latin typeface="+mn-lt"/>
                <a:ea typeface="微软雅黑" pitchFamily="34" charset="-122"/>
              </a:rPr>
              <a:t>）在</a:t>
            </a:r>
            <a:r>
              <a:rPr lang="en-US" altLang="zh-CN" sz="1800" dirty="0" err="1" smtClean="0">
                <a:latin typeface="+mn-lt"/>
                <a:ea typeface="微软雅黑" pitchFamily="34" charset="-122"/>
              </a:rPr>
              <a:t>params</a:t>
            </a:r>
            <a:r>
              <a:rPr lang="zh-CN" altLang="en-US" sz="1800" dirty="0" smtClean="0">
                <a:latin typeface="+mn-lt"/>
                <a:ea typeface="微软雅黑" pitchFamily="34" charset="-122"/>
              </a:rPr>
              <a:t>中寻找</a:t>
            </a:r>
            <a:r>
              <a:rPr lang="en-US" altLang="zh-CN" sz="1800" dirty="0" smtClean="0">
                <a:latin typeface="+mn-lt"/>
                <a:ea typeface="微软雅黑" pitchFamily="34" charset="-122"/>
              </a:rPr>
              <a:t>ids</a:t>
            </a:r>
            <a:r>
              <a:rPr lang="zh-CN" altLang="en-US" sz="1800" dirty="0" smtClean="0">
                <a:latin typeface="+mn-lt"/>
                <a:ea typeface="微软雅黑" pitchFamily="34" charset="-122"/>
              </a:rPr>
              <a:t>对应的张量。</a:t>
            </a:r>
            <a:endParaRPr lang="en-US" altLang="zh-CN" sz="1800" dirty="0" smtClean="0">
              <a:latin typeface="+mn-lt"/>
              <a:ea typeface="微软雅黑" pitchFamily="34" charset="-122"/>
            </a:endParaRPr>
          </a:p>
          <a:p>
            <a:pPr algn="ctr" eaLnBrk="1" hangingPunct="1">
              <a:lnSpc>
                <a:spcPct val="100000"/>
              </a:lnSpc>
              <a:spcBef>
                <a:spcPct val="0"/>
              </a:spcBef>
              <a:buFontTx/>
              <a:buNone/>
            </a:pPr>
            <a:r>
              <a:rPr lang="zh-CN" altLang="en-US" sz="1800" dirty="0" smtClean="0">
                <a:latin typeface="+mn-lt"/>
                <a:ea typeface="微软雅黑" pitchFamily="34" charset="-122"/>
              </a:rPr>
              <a:t>在此句中，即为在</a:t>
            </a:r>
            <a:r>
              <a:rPr lang="en-US" altLang="zh-CN" sz="1800" dirty="0" smtClean="0">
                <a:latin typeface="+mn-lt"/>
                <a:ea typeface="微软雅黑" pitchFamily="34" charset="-122"/>
              </a:rPr>
              <a:t>embedding</a:t>
            </a:r>
            <a:r>
              <a:rPr lang="zh-CN" altLang="en-US" sz="1800" dirty="0" smtClean="0">
                <a:latin typeface="+mn-lt"/>
                <a:ea typeface="微软雅黑" pitchFamily="34" charset="-122"/>
              </a:rPr>
              <a:t>中寻找</a:t>
            </a:r>
            <a:r>
              <a:rPr lang="en-US" altLang="zh-CN" sz="1800" dirty="0" err="1" smtClean="0">
                <a:latin typeface="+mn-lt"/>
                <a:ea typeface="微软雅黑" pitchFamily="34" charset="-122"/>
              </a:rPr>
              <a:t>in_seq</a:t>
            </a:r>
            <a:r>
              <a:rPr lang="zh-CN" altLang="en-US" sz="1800" dirty="0" smtClean="0">
                <a:latin typeface="+mn-lt"/>
                <a:ea typeface="微软雅黑" pitchFamily="34" charset="-122"/>
              </a:rPr>
              <a:t>（上联所对应的字典索引）</a:t>
            </a:r>
            <a:endParaRPr lang="zh-CN" altLang="en-US" sz="1800" dirty="0">
              <a:latin typeface="+mn-lt"/>
              <a:ea typeface="微软雅黑" pitchFamily="34" charset="-122"/>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 name="文本框 3"/>
          <p:cNvSpPr txBox="1">
            <a:spLocks noChangeArrowheads="1"/>
          </p:cNvSpPr>
          <p:nvPr/>
        </p:nvSpPr>
        <p:spPr bwMode="auto">
          <a:xfrm>
            <a:off x="3845536" y="1945909"/>
            <a:ext cx="4572000" cy="831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dirty="0" smtClean="0">
                <a:solidFill>
                  <a:schemeClr val="bg1"/>
                </a:solidFill>
                <a:latin typeface="方正综艺简体" pitchFamily="2" charset="-122"/>
                <a:ea typeface="方正综艺简体" pitchFamily="2" charset="-122"/>
              </a:rPr>
              <a:t>源码分析</a:t>
            </a:r>
            <a:endParaRPr lang="zh-CN" altLang="en-US" sz="4800" dirty="0">
              <a:solidFill>
                <a:schemeClr val="bg1"/>
              </a:solidFill>
              <a:latin typeface="方正综艺简体" pitchFamily="2" charset="-122"/>
              <a:ea typeface="方正综艺简体" pitchFamily="2" charset="-122"/>
            </a:endParaRP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40" name="文本框 52"/>
          <p:cNvSpPr txBox="1">
            <a:spLocks noChangeArrowheads="1"/>
          </p:cNvSpPr>
          <p:nvPr/>
        </p:nvSpPr>
        <p:spPr bwMode="auto">
          <a:xfrm>
            <a:off x="1192213" y="741363"/>
            <a:ext cx="1620957"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源码分析</a:t>
            </a:r>
            <a:endParaRPr lang="zh-CN" altLang="en-US" dirty="0">
              <a:solidFill>
                <a:schemeClr val="bg1"/>
              </a:solidFill>
              <a:latin typeface="方正综艺简体" pitchFamily="2" charset="-122"/>
              <a:ea typeface="方正综艺简体" pitchFamily="2" charset="-122"/>
            </a:endParaRPr>
          </a:p>
        </p:txBody>
      </p:sp>
      <p:sp>
        <p:nvSpPr>
          <p:cNvPr id="17" name="矩形 16"/>
          <p:cNvSpPr>
            <a:spLocks noChangeArrowheads="1"/>
          </p:cNvSpPr>
          <p:nvPr/>
        </p:nvSpPr>
        <p:spPr bwMode="auto">
          <a:xfrm>
            <a:off x="2444262" y="3394932"/>
            <a:ext cx="6805246"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latin typeface="+mn-lt"/>
                <a:ea typeface="微软雅黑" pitchFamily="34" charset="-122"/>
              </a:rPr>
              <a:t>        上</a:t>
            </a:r>
            <a:r>
              <a:rPr lang="zh-CN" altLang="en-US" sz="1800" dirty="0" smtClean="0">
                <a:latin typeface="+mn-lt"/>
                <a:ea typeface="微软雅黑" pitchFamily="34" charset="-122"/>
              </a:rPr>
              <a:t>图可以说明模型最基础的部分，即</a:t>
            </a:r>
            <a:r>
              <a:rPr lang="en-US" altLang="zh-CN" sz="1800" dirty="0" err="1" smtClean="0">
                <a:latin typeface="+mn-lt"/>
                <a:ea typeface="微软雅黑" pitchFamily="34" charset="-122"/>
              </a:rPr>
              <a:t>BasicLSTMCell</a:t>
            </a:r>
            <a:r>
              <a:rPr lang="en-US" altLang="zh-CN" sz="1800" dirty="0" smtClean="0">
                <a:latin typeface="+mn-lt"/>
                <a:ea typeface="微软雅黑" pitchFamily="34" charset="-122"/>
              </a:rPr>
              <a:t>(</a:t>
            </a:r>
            <a:r>
              <a:rPr lang="en-US" altLang="zh-CN" sz="1800" dirty="0" err="1" smtClean="0">
                <a:latin typeface="+mn-lt"/>
                <a:ea typeface="微软雅黑" pitchFamily="34" charset="-122"/>
              </a:rPr>
              <a:t>num_units</a:t>
            </a:r>
            <a:r>
              <a:rPr lang="en-US" altLang="zh-CN" sz="1800" dirty="0" smtClean="0">
                <a:latin typeface="+mn-lt"/>
                <a:ea typeface="微软雅黑" pitchFamily="34" charset="-122"/>
              </a:rPr>
              <a:t> = 1024</a:t>
            </a:r>
            <a:r>
              <a:rPr lang="en-US" altLang="zh-CN" sz="1800" dirty="0" smtClean="0">
                <a:latin typeface="+mn-lt"/>
                <a:ea typeface="微软雅黑" pitchFamily="34" charset="-122"/>
              </a:rPr>
              <a:t>)</a:t>
            </a:r>
            <a:r>
              <a:rPr lang="zh-CN" altLang="en-US" sz="1800" dirty="0" smtClean="0">
                <a:latin typeface="+mn-lt"/>
                <a:ea typeface="微软雅黑" pitchFamily="34" charset="-122"/>
              </a:rPr>
              <a:t>此处</a:t>
            </a:r>
            <a:r>
              <a:rPr lang="zh-CN" altLang="en-US" sz="1800" dirty="0" smtClean="0">
                <a:latin typeface="+mn-lt"/>
                <a:ea typeface="微软雅黑" pitchFamily="34" charset="-122"/>
              </a:rPr>
              <a:t>的参数意味每一个</a:t>
            </a:r>
            <a:r>
              <a:rPr lang="en-US" altLang="zh-CN" sz="1800" dirty="0" smtClean="0">
                <a:latin typeface="+mn-lt"/>
                <a:ea typeface="微软雅黑" pitchFamily="34" charset="-122"/>
              </a:rPr>
              <a:t>cell</a:t>
            </a:r>
            <a:r>
              <a:rPr lang="zh-CN" altLang="en-US" sz="1800" dirty="0" smtClean="0">
                <a:latin typeface="+mn-lt"/>
                <a:ea typeface="微软雅黑" pitchFamily="34" charset="-122"/>
              </a:rPr>
              <a:t>将输入量</a:t>
            </a:r>
            <a:r>
              <a:rPr lang="zh-CN" altLang="en-US" sz="1800" dirty="0" smtClean="0">
                <a:latin typeface="+mn-lt"/>
                <a:ea typeface="微软雅黑" pitchFamily="34" charset="-122"/>
              </a:rPr>
              <a:t>映射为</a:t>
            </a:r>
            <a:r>
              <a:rPr lang="en-US" altLang="zh-CN" sz="1800" dirty="0" smtClean="0">
                <a:latin typeface="+mn-lt"/>
                <a:ea typeface="微软雅黑" pitchFamily="34" charset="-122"/>
              </a:rPr>
              <a:t>1024</a:t>
            </a:r>
            <a:r>
              <a:rPr lang="zh-CN" altLang="en-US" sz="1800" dirty="0" smtClean="0">
                <a:latin typeface="+mn-lt"/>
                <a:ea typeface="微软雅黑" pitchFamily="34" charset="-122"/>
              </a:rPr>
              <a:t>维的向量</a:t>
            </a:r>
            <a:r>
              <a:rPr lang="zh-CN" altLang="en-US" sz="1800" dirty="0" smtClean="0">
                <a:latin typeface="+mn-lt"/>
                <a:ea typeface="微软雅黑" pitchFamily="34" charset="-122"/>
              </a:rPr>
              <a:t>。              </a:t>
            </a:r>
            <a:endParaRPr lang="en-US" altLang="zh-CN" sz="1800" dirty="0" smtClean="0">
              <a:latin typeface="+mn-lt"/>
              <a:ea typeface="微软雅黑" pitchFamily="34" charset="-122"/>
            </a:endParaRPr>
          </a:p>
          <a:p>
            <a:pPr eaLnBrk="1" hangingPunct="1">
              <a:lnSpc>
                <a:spcPct val="100000"/>
              </a:lnSpc>
              <a:spcBef>
                <a:spcPct val="0"/>
              </a:spcBef>
              <a:buFontTx/>
              <a:buNone/>
            </a:pPr>
            <a:r>
              <a:rPr lang="en-US" altLang="zh-CN" sz="1800" dirty="0" smtClean="0">
                <a:latin typeface="+mn-lt"/>
                <a:ea typeface="微软雅黑" pitchFamily="34" charset="-122"/>
              </a:rPr>
              <a:t>  </a:t>
            </a:r>
            <a:r>
              <a:rPr lang="en-US" altLang="zh-CN" sz="1800" dirty="0" smtClean="0">
                <a:latin typeface="+mn-lt"/>
                <a:ea typeface="微软雅黑" pitchFamily="34" charset="-122"/>
              </a:rPr>
              <a:t>      </a:t>
            </a:r>
            <a:r>
              <a:rPr lang="zh-CN" altLang="en-US" sz="1800" dirty="0" smtClean="0">
                <a:latin typeface="+mn-lt"/>
                <a:ea typeface="微软雅黑" pitchFamily="34" charset="-122"/>
              </a:rPr>
              <a:t>利用</a:t>
            </a:r>
            <a:r>
              <a:rPr lang="en-US" altLang="zh-CN" sz="1800" dirty="0" err="1" smtClean="0">
                <a:latin typeface="+mn-lt"/>
                <a:ea typeface="微软雅黑" pitchFamily="34" charset="-122"/>
              </a:rPr>
              <a:t>rnn.DropoutWrapper</a:t>
            </a:r>
            <a:r>
              <a:rPr lang="zh-CN" altLang="en-US" sz="1800" dirty="0" smtClean="0">
                <a:latin typeface="+mn-lt"/>
                <a:ea typeface="微软雅黑" pitchFamily="34" charset="-122"/>
              </a:rPr>
              <a:t>经过</a:t>
            </a:r>
            <a:r>
              <a:rPr lang="en-US" altLang="zh-CN" sz="1800" dirty="0" smtClean="0">
                <a:latin typeface="+mn-lt"/>
                <a:ea typeface="微软雅黑" pitchFamily="34" charset="-122"/>
              </a:rPr>
              <a:t>dropout</a:t>
            </a:r>
            <a:r>
              <a:rPr lang="zh-CN" altLang="en-US" sz="1800" dirty="0" smtClean="0">
                <a:latin typeface="+mn-lt"/>
                <a:ea typeface="微软雅黑" pitchFamily="34" charset="-122"/>
              </a:rPr>
              <a:t>防止过拟合</a:t>
            </a:r>
            <a:r>
              <a:rPr lang="zh-CN" altLang="en-US" sz="1800" dirty="0" smtClean="0">
                <a:latin typeface="+mn-lt"/>
                <a:ea typeface="微软雅黑" pitchFamily="34" charset="-122"/>
              </a:rPr>
              <a:t>。</a:t>
            </a:r>
            <a:endParaRPr lang="en-US" altLang="zh-CN" sz="1800" dirty="0" smtClean="0">
              <a:latin typeface="+mn-lt"/>
              <a:ea typeface="微软雅黑" pitchFamily="34" charset="-122"/>
            </a:endParaRPr>
          </a:p>
          <a:p>
            <a:pPr eaLnBrk="1" hangingPunct="1">
              <a:lnSpc>
                <a:spcPct val="100000"/>
              </a:lnSpc>
              <a:spcBef>
                <a:spcPct val="0"/>
              </a:spcBef>
              <a:buFontTx/>
              <a:buNone/>
            </a:pPr>
            <a:r>
              <a:rPr lang="en-US" altLang="zh-CN" sz="1800" dirty="0" smtClean="0">
                <a:latin typeface="+mn-lt"/>
                <a:ea typeface="微软雅黑" pitchFamily="34" charset="-122"/>
              </a:rPr>
              <a:t> </a:t>
            </a:r>
            <a:r>
              <a:rPr lang="en-US" altLang="zh-CN" sz="1800" dirty="0" smtClean="0">
                <a:latin typeface="+mn-lt"/>
                <a:ea typeface="微软雅黑" pitchFamily="34" charset="-122"/>
              </a:rPr>
              <a:t>       </a:t>
            </a:r>
            <a:r>
              <a:rPr lang="zh-CN" altLang="en-US" sz="1800" dirty="0" smtClean="0">
                <a:latin typeface="+mn-lt"/>
                <a:ea typeface="微软雅黑" pitchFamily="34" charset="-122"/>
              </a:rPr>
              <a:t>最后</a:t>
            </a:r>
            <a:r>
              <a:rPr lang="en-US" altLang="zh-CN" sz="1800" dirty="0" smtClean="0">
                <a:latin typeface="+mn-lt"/>
                <a:ea typeface="微软雅黑" pitchFamily="34" charset="-122"/>
              </a:rPr>
              <a:t>, </a:t>
            </a:r>
            <a:r>
              <a:rPr lang="en-US" altLang="zh-CN" sz="1800" dirty="0" err="1" smtClean="0">
                <a:latin typeface="+mn-lt"/>
                <a:ea typeface="微软雅黑" pitchFamily="34" charset="-122"/>
              </a:rPr>
              <a:t>rnn.MultiRNNCell</a:t>
            </a:r>
            <a:r>
              <a:rPr lang="zh-CN" altLang="en-US" sz="1800" dirty="0" smtClean="0">
                <a:latin typeface="+mn-lt"/>
                <a:ea typeface="微软雅黑" pitchFamily="34" charset="-122"/>
              </a:rPr>
              <a:t>函数将</a:t>
            </a:r>
            <a:r>
              <a:rPr lang="zh-CN" altLang="en-US" sz="1800" dirty="0" smtClean="0">
                <a:latin typeface="+mn-lt"/>
                <a:ea typeface="微软雅黑" pitchFamily="34" charset="-122"/>
              </a:rPr>
              <a:t>多层</a:t>
            </a:r>
            <a:r>
              <a:rPr lang="en-US" altLang="zh-CN" sz="1800" dirty="0" smtClean="0">
                <a:latin typeface="+mn-lt"/>
                <a:ea typeface="微软雅黑" pitchFamily="34" charset="-122"/>
              </a:rPr>
              <a:t>LSTM</a:t>
            </a:r>
            <a:r>
              <a:rPr lang="zh-CN" altLang="en-US" sz="1800" dirty="0" smtClean="0">
                <a:latin typeface="+mn-lt"/>
                <a:ea typeface="微软雅黑" pitchFamily="34" charset="-122"/>
              </a:rPr>
              <a:t>网络连接在一起，此处</a:t>
            </a:r>
            <a:r>
              <a:rPr lang="en-US" altLang="zh-CN" sz="1800" dirty="0" err="1" smtClean="0">
                <a:latin typeface="+mn-lt"/>
                <a:ea typeface="微软雅黑" pitchFamily="34" charset="-122"/>
              </a:rPr>
              <a:t>layer_size</a:t>
            </a:r>
            <a:r>
              <a:rPr lang="en-US" altLang="zh-CN" sz="1800" dirty="0" smtClean="0">
                <a:latin typeface="+mn-lt"/>
                <a:ea typeface="微软雅黑" pitchFamily="34" charset="-122"/>
              </a:rPr>
              <a:t>=4</a:t>
            </a:r>
            <a:r>
              <a:rPr lang="zh-CN" altLang="en-US" sz="1800" dirty="0" smtClean="0">
                <a:latin typeface="+mn-lt"/>
                <a:ea typeface="微软雅黑" pitchFamily="34" charset="-122"/>
              </a:rPr>
              <a:t>。</a:t>
            </a:r>
            <a:endParaRPr lang="zh-CN" altLang="en-US" sz="1800" dirty="0">
              <a:latin typeface="+mn-lt"/>
              <a:ea typeface="微软雅黑" pitchFamily="34" charset="-122"/>
            </a:endParaRPr>
          </a:p>
        </p:txBody>
      </p:sp>
      <p:pic>
        <p:nvPicPr>
          <p:cNvPr id="35842" name="Picture 2"/>
          <p:cNvPicPr>
            <a:picLocks noChangeAspect="1" noChangeArrowheads="1"/>
          </p:cNvPicPr>
          <p:nvPr/>
        </p:nvPicPr>
        <p:blipFill>
          <a:blip r:embed="rId2"/>
          <a:srcRect/>
          <a:stretch>
            <a:fillRect/>
          </a:stretch>
        </p:blipFill>
        <p:spPr bwMode="auto">
          <a:xfrm>
            <a:off x="2236177" y="1928446"/>
            <a:ext cx="7317235" cy="99060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40" name="文本框 52"/>
          <p:cNvSpPr txBox="1">
            <a:spLocks noChangeArrowheads="1"/>
          </p:cNvSpPr>
          <p:nvPr/>
        </p:nvSpPr>
        <p:spPr bwMode="auto">
          <a:xfrm>
            <a:off x="1192213" y="741363"/>
            <a:ext cx="1620957"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源码分析</a:t>
            </a:r>
            <a:endParaRPr lang="zh-CN" altLang="en-US" dirty="0">
              <a:solidFill>
                <a:schemeClr val="bg1"/>
              </a:solidFill>
              <a:latin typeface="方正综艺简体" pitchFamily="2" charset="-122"/>
              <a:ea typeface="方正综艺简体" pitchFamily="2" charset="-122"/>
            </a:endParaRPr>
          </a:p>
        </p:txBody>
      </p:sp>
      <p:sp>
        <p:nvSpPr>
          <p:cNvPr id="17" name="矩形 16"/>
          <p:cNvSpPr>
            <a:spLocks noChangeArrowheads="1"/>
          </p:cNvSpPr>
          <p:nvPr/>
        </p:nvSpPr>
        <p:spPr bwMode="auto">
          <a:xfrm>
            <a:off x="2822331" y="1566132"/>
            <a:ext cx="680524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latin typeface="+mn-lt"/>
                <a:ea typeface="微软雅黑" pitchFamily="34" charset="-122"/>
              </a:rPr>
              <a:t>随后我们可以基于上面构建</a:t>
            </a:r>
            <a:r>
              <a:rPr lang="en-US" altLang="zh-CN" sz="1800" dirty="0" smtClean="0">
                <a:latin typeface="+mn-lt"/>
                <a:ea typeface="微软雅黑" pitchFamily="34" charset="-122"/>
              </a:rPr>
              <a:t>LSTM</a:t>
            </a:r>
            <a:r>
              <a:rPr lang="zh-CN" altLang="en-US" sz="1800" dirty="0" smtClean="0">
                <a:latin typeface="+mn-lt"/>
                <a:ea typeface="微软雅黑" pitchFamily="34" charset="-122"/>
              </a:rPr>
              <a:t>网络的函数创建</a:t>
            </a:r>
            <a:r>
              <a:rPr lang="en-US" altLang="zh-CN" sz="1800" dirty="0" smtClean="0">
                <a:latin typeface="+mn-lt"/>
                <a:ea typeface="微软雅黑" pitchFamily="34" charset="-122"/>
              </a:rPr>
              <a:t>encoder</a:t>
            </a:r>
            <a:r>
              <a:rPr lang="zh-CN" altLang="en-US" sz="1800" dirty="0" smtClean="0">
                <a:latin typeface="+mn-lt"/>
                <a:ea typeface="微软雅黑" pitchFamily="34" charset="-122"/>
              </a:rPr>
              <a:t>与</a:t>
            </a:r>
            <a:r>
              <a:rPr lang="en-US" altLang="zh-CN" sz="1800" dirty="0" smtClean="0">
                <a:latin typeface="+mn-lt"/>
                <a:ea typeface="微软雅黑" pitchFamily="34" charset="-122"/>
              </a:rPr>
              <a:t>decoder</a:t>
            </a:r>
            <a:endParaRPr lang="zh-CN" altLang="en-US" sz="1800" dirty="0">
              <a:latin typeface="+mn-lt"/>
              <a:ea typeface="微软雅黑" pitchFamily="34" charset="-122"/>
            </a:endParaRPr>
          </a:p>
        </p:txBody>
      </p:sp>
      <p:pic>
        <p:nvPicPr>
          <p:cNvPr id="36866" name="Picture 2"/>
          <p:cNvPicPr>
            <a:picLocks noChangeAspect="1" noChangeArrowheads="1"/>
          </p:cNvPicPr>
          <p:nvPr/>
        </p:nvPicPr>
        <p:blipFill>
          <a:blip r:embed="rId2"/>
          <a:srcRect/>
          <a:stretch>
            <a:fillRect/>
          </a:stretch>
        </p:blipFill>
        <p:spPr bwMode="auto">
          <a:xfrm>
            <a:off x="2338753" y="2048609"/>
            <a:ext cx="8018585" cy="1978269"/>
          </a:xfrm>
          <a:prstGeom prst="rect">
            <a:avLst/>
          </a:prstGeom>
          <a:noFill/>
          <a:ln w="9525">
            <a:noFill/>
            <a:miter lim="800000"/>
            <a:headEnd/>
            <a:tailEnd/>
          </a:ln>
        </p:spPr>
      </p:pic>
      <p:sp>
        <p:nvSpPr>
          <p:cNvPr id="11" name="矩形 10"/>
          <p:cNvSpPr>
            <a:spLocks noChangeArrowheads="1"/>
          </p:cNvSpPr>
          <p:nvPr/>
        </p:nvSpPr>
        <p:spPr bwMode="auto">
          <a:xfrm>
            <a:off x="2444261" y="4493972"/>
            <a:ext cx="749104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smtClean="0">
                <a:latin typeface="+mn-lt"/>
                <a:ea typeface="微软雅黑" pitchFamily="34" charset="-122"/>
              </a:rPr>
              <a:t>         ENCODER</a:t>
            </a:r>
            <a:r>
              <a:rPr lang="zh-CN" altLang="en-US" sz="1800" dirty="0" smtClean="0">
                <a:latin typeface="+mn-lt"/>
                <a:ea typeface="微软雅黑" pitchFamily="34" charset="-122"/>
              </a:rPr>
              <a:t>处采用了双向</a:t>
            </a:r>
            <a:r>
              <a:rPr lang="en-US" altLang="zh-CN" sz="1800" dirty="0" smtClean="0">
                <a:latin typeface="+mn-lt"/>
                <a:ea typeface="微软雅黑" pitchFamily="34" charset="-122"/>
              </a:rPr>
              <a:t>RNN</a:t>
            </a:r>
            <a:r>
              <a:rPr lang="zh-CN" altLang="en-US" sz="1800" dirty="0" smtClean="0">
                <a:latin typeface="+mn-lt"/>
                <a:ea typeface="微软雅黑" pitchFamily="34" charset="-122"/>
              </a:rPr>
              <a:t>模型，即输入</a:t>
            </a:r>
            <a:r>
              <a:rPr lang="en-US" altLang="zh-CN" sz="1800" dirty="0" smtClean="0">
                <a:latin typeface="+mn-lt"/>
                <a:ea typeface="微软雅黑" pitchFamily="34" charset="-122"/>
              </a:rPr>
              <a:t>x</a:t>
            </a:r>
            <a:r>
              <a:rPr lang="zh-CN" altLang="en-US" sz="1800" dirty="0" smtClean="0">
                <a:latin typeface="+mn-lt"/>
                <a:ea typeface="微软雅黑" pitchFamily="34" charset="-122"/>
              </a:rPr>
              <a:t>不仅和之前的输入有关，还和之后的输入有关。向前与</a:t>
            </a:r>
            <a:r>
              <a:rPr lang="zh-CN" altLang="en-US" sz="1800" dirty="0" smtClean="0">
                <a:latin typeface="+mn-lt"/>
                <a:ea typeface="微软雅黑" pitchFamily="34" charset="-122"/>
              </a:rPr>
              <a:t>向后两个方向对</a:t>
            </a:r>
            <a:r>
              <a:rPr lang="en-US" altLang="zh-CN" sz="1800" dirty="0" smtClean="0">
                <a:latin typeface="+mn-lt"/>
                <a:ea typeface="微软雅黑" pitchFamily="34" charset="-122"/>
              </a:rPr>
              <a:t>LSTM</a:t>
            </a:r>
            <a:r>
              <a:rPr lang="zh-CN" altLang="en-US" sz="1800" dirty="0" smtClean="0">
                <a:latin typeface="+mn-lt"/>
                <a:ea typeface="微软雅黑" pitchFamily="34" charset="-122"/>
              </a:rPr>
              <a:t>网络平分层数</a:t>
            </a:r>
            <a:r>
              <a:rPr lang="zh-CN" altLang="en-US" sz="1800" dirty="0" smtClean="0">
                <a:latin typeface="+mn-lt"/>
                <a:ea typeface="微软雅黑" pitchFamily="34" charset="-122"/>
              </a:rPr>
              <a:t>。    </a:t>
            </a:r>
            <a:endParaRPr lang="en-US" altLang="zh-CN" sz="1800" dirty="0" smtClean="0">
              <a:latin typeface="+mn-lt"/>
              <a:ea typeface="微软雅黑" pitchFamily="34" charset="-122"/>
            </a:endParaRPr>
          </a:p>
          <a:p>
            <a:pPr eaLnBrk="1" hangingPunct="1">
              <a:lnSpc>
                <a:spcPct val="100000"/>
              </a:lnSpc>
              <a:spcBef>
                <a:spcPct val="0"/>
              </a:spcBef>
              <a:buFontTx/>
              <a:buNone/>
            </a:pPr>
            <a:r>
              <a:rPr lang="en-US" altLang="zh-CN" sz="1800" dirty="0" smtClean="0">
                <a:latin typeface="+mn-lt"/>
                <a:ea typeface="微软雅黑" pitchFamily="34" charset="-122"/>
              </a:rPr>
              <a:t> </a:t>
            </a:r>
            <a:r>
              <a:rPr lang="en-US" altLang="zh-CN" sz="1800" dirty="0" smtClean="0">
                <a:latin typeface="+mn-lt"/>
                <a:ea typeface="微软雅黑" pitchFamily="34" charset="-122"/>
              </a:rPr>
              <a:t>        </a:t>
            </a:r>
            <a:r>
              <a:rPr lang="en-US" altLang="zh-CN" sz="1800" dirty="0" err="1" smtClean="0">
                <a:latin typeface="+mn-lt"/>
                <a:ea typeface="微软雅黑" pitchFamily="34" charset="-122"/>
              </a:rPr>
              <a:t>tf.nn.bidirectional_dynamic_rnn</a:t>
            </a:r>
            <a:r>
              <a:rPr lang="en-US" altLang="zh-CN" sz="1800" dirty="0" smtClean="0">
                <a:latin typeface="+mn-lt"/>
                <a:ea typeface="微软雅黑" pitchFamily="34" charset="-122"/>
              </a:rPr>
              <a:t>()</a:t>
            </a:r>
            <a:r>
              <a:rPr lang="zh-CN" altLang="en-US" sz="1800" dirty="0" smtClean="0">
                <a:latin typeface="+mn-lt"/>
                <a:ea typeface="微软雅黑" pitchFamily="34" charset="-122"/>
              </a:rPr>
              <a:t>函数会帮助我们将两个相同的网络中的一个进行输入的逆序排列，达到反向传播的效果。</a:t>
            </a:r>
            <a:endParaRPr lang="zh-CN" altLang="en-US" sz="1800" dirty="0">
              <a:latin typeface="+mn-lt"/>
              <a:ea typeface="微软雅黑" pitchFamily="34" charset="-122"/>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40" name="文本框 52"/>
          <p:cNvSpPr txBox="1">
            <a:spLocks noChangeArrowheads="1"/>
          </p:cNvSpPr>
          <p:nvPr/>
        </p:nvSpPr>
        <p:spPr bwMode="auto">
          <a:xfrm>
            <a:off x="1192213" y="741363"/>
            <a:ext cx="1620957"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源码分析</a:t>
            </a:r>
            <a:endParaRPr lang="zh-CN" altLang="en-US" dirty="0">
              <a:solidFill>
                <a:schemeClr val="bg1"/>
              </a:solidFill>
              <a:latin typeface="方正综艺简体" pitchFamily="2" charset="-122"/>
              <a:ea typeface="方正综艺简体" pitchFamily="2" charset="-122"/>
            </a:endParaRPr>
          </a:p>
        </p:txBody>
      </p:sp>
      <p:sp>
        <p:nvSpPr>
          <p:cNvPr id="11" name="矩形 10"/>
          <p:cNvSpPr>
            <a:spLocks noChangeArrowheads="1"/>
          </p:cNvSpPr>
          <p:nvPr/>
        </p:nvSpPr>
        <p:spPr bwMode="auto">
          <a:xfrm>
            <a:off x="2444261" y="4177449"/>
            <a:ext cx="7491047"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latin typeface="+mn-lt"/>
                <a:ea typeface="微软雅黑" pitchFamily="34" charset="-122"/>
              </a:rPr>
              <a:t>         随后</a:t>
            </a:r>
            <a:r>
              <a:rPr lang="zh-CN" altLang="en-US" sz="1800" dirty="0" smtClean="0">
                <a:latin typeface="+mn-lt"/>
                <a:ea typeface="微软雅黑" pitchFamily="34" charset="-122"/>
              </a:rPr>
              <a:t>数据会经过</a:t>
            </a:r>
            <a:r>
              <a:rPr lang="en-US" altLang="zh-CN" sz="1800" dirty="0" smtClean="0">
                <a:latin typeface="+mn-lt"/>
                <a:ea typeface="微软雅黑" pitchFamily="34" charset="-122"/>
              </a:rPr>
              <a:t>attention</a:t>
            </a:r>
            <a:r>
              <a:rPr lang="zh-CN" altLang="en-US" sz="1800" dirty="0" smtClean="0">
                <a:latin typeface="+mn-lt"/>
                <a:ea typeface="微软雅黑" pitchFamily="34" charset="-122"/>
              </a:rPr>
              <a:t>层，也就是将</a:t>
            </a:r>
            <a:r>
              <a:rPr lang="en-US" altLang="zh-CN" sz="1800" dirty="0" smtClean="0">
                <a:latin typeface="+mn-lt"/>
                <a:ea typeface="微软雅黑" pitchFamily="34" charset="-122"/>
              </a:rPr>
              <a:t>encoder state</a:t>
            </a:r>
            <a:r>
              <a:rPr lang="zh-CN" altLang="en-US" sz="1800" dirty="0" smtClean="0">
                <a:latin typeface="+mn-lt"/>
                <a:ea typeface="微软雅黑" pitchFamily="34" charset="-122"/>
              </a:rPr>
              <a:t>与</a:t>
            </a:r>
            <a:r>
              <a:rPr lang="en-US" altLang="zh-CN" sz="1800" dirty="0" smtClean="0">
                <a:latin typeface="+mn-lt"/>
                <a:ea typeface="微软雅黑" pitchFamily="34" charset="-122"/>
              </a:rPr>
              <a:t>target state</a:t>
            </a:r>
            <a:r>
              <a:rPr lang="zh-CN" altLang="en-US" sz="1800" dirty="0" smtClean="0">
                <a:latin typeface="+mn-lt"/>
                <a:ea typeface="微软雅黑" pitchFamily="34" charset="-122"/>
              </a:rPr>
              <a:t>进行比较，然后使用</a:t>
            </a:r>
            <a:r>
              <a:rPr lang="en-US" altLang="zh-CN" sz="1800" dirty="0" err="1" smtClean="0">
                <a:latin typeface="+mn-lt"/>
                <a:ea typeface="微软雅黑" pitchFamily="34" charset="-122"/>
              </a:rPr>
              <a:t>softmax</a:t>
            </a:r>
            <a:r>
              <a:rPr lang="zh-CN" altLang="en-US" sz="1800" dirty="0" smtClean="0">
                <a:latin typeface="+mn-lt"/>
                <a:ea typeface="微软雅黑" pitchFamily="34" charset="-122"/>
              </a:rPr>
              <a:t>进行归一化，然后基于</a:t>
            </a:r>
            <a:r>
              <a:rPr lang="en-US" altLang="zh-CN" sz="1800" dirty="0" err="1" smtClean="0">
                <a:latin typeface="+mn-lt"/>
                <a:ea typeface="微软雅黑" pitchFamily="34" charset="-122"/>
              </a:rPr>
              <a:t>softmax</a:t>
            </a:r>
            <a:r>
              <a:rPr lang="zh-CN" altLang="en-US" sz="1800" dirty="0" smtClean="0">
                <a:latin typeface="+mn-lt"/>
                <a:ea typeface="微软雅黑" pitchFamily="34" charset="-122"/>
              </a:rPr>
              <a:t>后的概率对初始</a:t>
            </a:r>
            <a:r>
              <a:rPr lang="en-US" altLang="zh-CN" sz="1800" dirty="0" smtClean="0">
                <a:latin typeface="+mn-lt"/>
                <a:ea typeface="微软雅黑" pitchFamily="34" charset="-122"/>
              </a:rPr>
              <a:t>source state</a:t>
            </a:r>
            <a:r>
              <a:rPr lang="zh-CN" altLang="en-US" sz="1800" dirty="0" smtClean="0">
                <a:latin typeface="+mn-lt"/>
                <a:ea typeface="微软雅黑" pitchFamily="34" charset="-122"/>
              </a:rPr>
              <a:t>进行加权。这样比原来单一使用</a:t>
            </a:r>
            <a:r>
              <a:rPr lang="en-US" altLang="zh-CN" sz="1800" dirty="0" smtClean="0">
                <a:latin typeface="+mn-lt"/>
                <a:ea typeface="微软雅黑" pitchFamily="34" charset="-122"/>
              </a:rPr>
              <a:t>encoder</a:t>
            </a:r>
            <a:r>
              <a:rPr lang="zh-CN" altLang="en-US" sz="1800" dirty="0" smtClean="0">
                <a:latin typeface="+mn-lt"/>
                <a:ea typeface="微软雅黑" pitchFamily="34" charset="-122"/>
              </a:rPr>
              <a:t>得出的</a:t>
            </a:r>
            <a:r>
              <a:rPr lang="en-US" altLang="zh-CN" sz="1800" dirty="0" smtClean="0">
                <a:latin typeface="+mn-lt"/>
                <a:ea typeface="微软雅黑" pitchFamily="34" charset="-122"/>
              </a:rPr>
              <a:t>state</a:t>
            </a:r>
            <a:r>
              <a:rPr lang="zh-CN" altLang="en-US" sz="1800" dirty="0" smtClean="0">
                <a:latin typeface="+mn-lt"/>
                <a:ea typeface="微软雅黑" pitchFamily="34" charset="-122"/>
              </a:rPr>
              <a:t>，直接抛弃</a:t>
            </a:r>
            <a:r>
              <a:rPr lang="en-US" altLang="zh-CN" sz="1800" dirty="0" smtClean="0">
                <a:latin typeface="+mn-lt"/>
                <a:ea typeface="微软雅黑" pitchFamily="34" charset="-122"/>
              </a:rPr>
              <a:t>source state</a:t>
            </a:r>
            <a:r>
              <a:rPr lang="zh-CN" altLang="en-US" sz="1800" dirty="0" smtClean="0">
                <a:latin typeface="+mn-lt"/>
                <a:ea typeface="微软雅黑" pitchFamily="34" charset="-122"/>
              </a:rPr>
              <a:t>的方法更好的减少了信息损失。在建立了一个四层</a:t>
            </a:r>
            <a:r>
              <a:rPr lang="en-US" altLang="zh-CN" sz="1800" dirty="0" smtClean="0">
                <a:latin typeface="+mn-lt"/>
                <a:ea typeface="微软雅黑" pitchFamily="34" charset="-122"/>
              </a:rPr>
              <a:t>decoder cell</a:t>
            </a:r>
            <a:r>
              <a:rPr lang="zh-CN" altLang="en-US" sz="1800" dirty="0" smtClean="0">
                <a:latin typeface="+mn-lt"/>
                <a:ea typeface="微软雅黑" pitchFamily="34" charset="-122"/>
              </a:rPr>
              <a:t>网络后，我们用</a:t>
            </a:r>
            <a:r>
              <a:rPr lang="en-US" altLang="zh-CN" sz="1800" dirty="0" err="1" smtClean="0">
                <a:latin typeface="+mn-lt"/>
                <a:ea typeface="微软雅黑" pitchFamily="34" charset="-122"/>
              </a:rPr>
              <a:t>AttentionWrapper</a:t>
            </a:r>
            <a:r>
              <a:rPr lang="zh-CN" altLang="en-US" sz="1800" dirty="0" smtClean="0">
                <a:latin typeface="+mn-lt"/>
                <a:ea typeface="微软雅黑" pitchFamily="34" charset="-122"/>
              </a:rPr>
              <a:t>函数将</a:t>
            </a:r>
            <a:r>
              <a:rPr lang="en-US" altLang="zh-CN" sz="1800" dirty="0" smtClean="0">
                <a:latin typeface="+mn-lt"/>
                <a:ea typeface="微软雅黑" pitchFamily="34" charset="-122"/>
              </a:rPr>
              <a:t>attention</a:t>
            </a:r>
            <a:r>
              <a:rPr lang="zh-CN" altLang="en-US" sz="1800" dirty="0" smtClean="0">
                <a:latin typeface="+mn-lt"/>
                <a:ea typeface="微软雅黑" pitchFamily="34" charset="-122"/>
              </a:rPr>
              <a:t>层与</a:t>
            </a:r>
            <a:r>
              <a:rPr lang="en-US" altLang="zh-CN" sz="1800" dirty="0" smtClean="0">
                <a:latin typeface="+mn-lt"/>
                <a:ea typeface="微软雅黑" pitchFamily="34" charset="-122"/>
              </a:rPr>
              <a:t>decoder</a:t>
            </a:r>
            <a:r>
              <a:rPr lang="zh-CN" altLang="en-US" sz="1800" dirty="0" smtClean="0">
                <a:latin typeface="+mn-lt"/>
                <a:ea typeface="微软雅黑" pitchFamily="34" charset="-122"/>
              </a:rPr>
              <a:t>封装在一起。</a:t>
            </a:r>
            <a:endParaRPr lang="zh-CN" altLang="en-US" sz="1800" dirty="0">
              <a:latin typeface="+mn-lt"/>
              <a:ea typeface="微软雅黑" pitchFamily="34" charset="-122"/>
            </a:endParaRPr>
          </a:p>
        </p:txBody>
      </p:sp>
      <p:pic>
        <p:nvPicPr>
          <p:cNvPr id="37890" name="Picture 2"/>
          <p:cNvPicPr>
            <a:picLocks noChangeAspect="1" noChangeArrowheads="1"/>
          </p:cNvPicPr>
          <p:nvPr/>
        </p:nvPicPr>
        <p:blipFill>
          <a:blip r:embed="rId2"/>
          <a:srcRect/>
          <a:stretch>
            <a:fillRect/>
          </a:stretch>
        </p:blipFill>
        <p:spPr bwMode="auto">
          <a:xfrm>
            <a:off x="2321169" y="1600198"/>
            <a:ext cx="7789985" cy="1887628"/>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40" name="文本框 52"/>
          <p:cNvSpPr txBox="1">
            <a:spLocks noChangeArrowheads="1"/>
          </p:cNvSpPr>
          <p:nvPr/>
        </p:nvSpPr>
        <p:spPr bwMode="auto">
          <a:xfrm>
            <a:off x="1192213" y="741363"/>
            <a:ext cx="1620957"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源码分析</a:t>
            </a:r>
            <a:endParaRPr lang="zh-CN" altLang="en-US" dirty="0">
              <a:solidFill>
                <a:schemeClr val="bg1"/>
              </a:solidFill>
              <a:latin typeface="方正综艺简体" pitchFamily="2" charset="-122"/>
              <a:ea typeface="方正综艺简体" pitchFamily="2" charset="-122"/>
            </a:endParaRPr>
          </a:p>
        </p:txBody>
      </p:sp>
      <p:sp>
        <p:nvSpPr>
          <p:cNvPr id="11" name="矩形 10"/>
          <p:cNvSpPr>
            <a:spLocks noChangeArrowheads="1"/>
          </p:cNvSpPr>
          <p:nvPr/>
        </p:nvSpPr>
        <p:spPr bwMode="auto">
          <a:xfrm>
            <a:off x="3771900" y="4784119"/>
            <a:ext cx="76981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latin typeface="+mn-lt"/>
                <a:ea typeface="微软雅黑" pitchFamily="34" charset="-122"/>
              </a:rPr>
              <a:t>         此处调用了</a:t>
            </a:r>
            <a:r>
              <a:rPr lang="en-US" altLang="zh-CN" sz="1800" dirty="0" smtClean="0">
                <a:latin typeface="+mn-lt"/>
                <a:ea typeface="微软雅黑" pitchFamily="34" charset="-122"/>
              </a:rPr>
              <a:t>helper</a:t>
            </a:r>
            <a:r>
              <a:rPr lang="zh-CN" altLang="en-US" sz="1800" dirty="0" smtClean="0">
                <a:latin typeface="+mn-lt"/>
                <a:ea typeface="微软雅黑" pitchFamily="34" charset="-122"/>
              </a:rPr>
              <a:t>帮助优化解码</a:t>
            </a:r>
            <a:endParaRPr lang="zh-CN" altLang="en-US" sz="1800" dirty="0">
              <a:latin typeface="+mn-lt"/>
              <a:ea typeface="微软雅黑" pitchFamily="34" charset="-122"/>
            </a:endParaRPr>
          </a:p>
        </p:txBody>
      </p:sp>
      <p:pic>
        <p:nvPicPr>
          <p:cNvPr id="38914" name="Picture 2"/>
          <p:cNvPicPr>
            <a:picLocks noChangeAspect="1" noChangeArrowheads="1"/>
          </p:cNvPicPr>
          <p:nvPr/>
        </p:nvPicPr>
        <p:blipFill>
          <a:blip r:embed="rId2"/>
          <a:srcRect/>
          <a:stretch>
            <a:fillRect/>
          </a:stretch>
        </p:blipFill>
        <p:spPr bwMode="auto">
          <a:xfrm>
            <a:off x="3086099" y="1565030"/>
            <a:ext cx="5651051" cy="2611316"/>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 name="文本框 3"/>
          <p:cNvSpPr txBox="1">
            <a:spLocks noChangeArrowheads="1"/>
          </p:cNvSpPr>
          <p:nvPr/>
        </p:nvSpPr>
        <p:spPr bwMode="auto">
          <a:xfrm>
            <a:off x="3845536" y="1945909"/>
            <a:ext cx="4572000" cy="831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dirty="0" smtClean="0">
                <a:solidFill>
                  <a:schemeClr val="bg1"/>
                </a:solidFill>
                <a:latin typeface="方正综艺简体" pitchFamily="2" charset="-122"/>
                <a:ea typeface="方正综艺简体" pitchFamily="2" charset="-122"/>
              </a:rPr>
              <a:t>项目效果</a:t>
            </a:r>
            <a:endParaRPr lang="zh-CN" altLang="en-US" sz="4800" dirty="0">
              <a:solidFill>
                <a:schemeClr val="bg1"/>
              </a:solidFill>
              <a:latin typeface="方正综艺简体" pitchFamily="2" charset="-122"/>
              <a:ea typeface="方正综艺简体" pitchFamily="2" charset="-122"/>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9" name="文本框 52"/>
          <p:cNvSpPr txBox="1">
            <a:spLocks noChangeArrowheads="1"/>
          </p:cNvSpPr>
          <p:nvPr/>
        </p:nvSpPr>
        <p:spPr bwMode="auto">
          <a:xfrm>
            <a:off x="1192213" y="741363"/>
            <a:ext cx="1620957"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项目效果</a:t>
            </a:r>
            <a:endParaRPr lang="zh-CN" altLang="en-US" dirty="0">
              <a:solidFill>
                <a:schemeClr val="bg1"/>
              </a:solidFill>
              <a:latin typeface="方正综艺简体" pitchFamily="2" charset="-122"/>
              <a:ea typeface="方正综艺简体" pitchFamily="2" charset="-122"/>
            </a:endParaRPr>
          </a:p>
        </p:txBody>
      </p:sp>
      <p:pic>
        <p:nvPicPr>
          <p:cNvPr id="39938" name="Picture 2"/>
          <p:cNvPicPr>
            <a:picLocks noChangeAspect="1" noChangeArrowheads="1"/>
          </p:cNvPicPr>
          <p:nvPr/>
        </p:nvPicPr>
        <p:blipFill>
          <a:blip r:embed="rId2"/>
          <a:srcRect/>
          <a:stretch>
            <a:fillRect/>
          </a:stretch>
        </p:blipFill>
        <p:spPr bwMode="auto">
          <a:xfrm>
            <a:off x="2189285" y="1669612"/>
            <a:ext cx="7777411" cy="4233802"/>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1507"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1508" name="文本框 8"/>
          <p:cNvSpPr txBox="1">
            <a:spLocks noChangeArrowheads="1"/>
          </p:cNvSpPr>
          <p:nvPr/>
        </p:nvSpPr>
        <p:spPr bwMode="auto">
          <a:xfrm>
            <a:off x="3833813" y="2671763"/>
            <a:ext cx="4572000" cy="831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800">
                <a:solidFill>
                  <a:srgbClr val="FFFFFF"/>
                </a:solidFill>
              </a:rPr>
              <a:t>THANKS</a:t>
            </a:r>
            <a:endParaRPr lang="zh-CN" altLang="en-US" sz="4800">
              <a:solidFill>
                <a:srgbClr val="FFFFFF"/>
              </a:solidFill>
            </a:endParaRPr>
          </a:p>
        </p:txBody>
      </p:sp>
      <p:sp>
        <p:nvSpPr>
          <p:cNvPr id="2" name="文本框 1"/>
          <p:cNvSpPr txBox="1"/>
          <p:nvPr/>
        </p:nvSpPr>
        <p:spPr>
          <a:xfrm>
            <a:off x="3833813" y="3503613"/>
            <a:ext cx="4572000" cy="584200"/>
          </a:xfrm>
          <a:prstGeom prst="rect">
            <a:avLst/>
          </a:prstGeom>
          <a:noFill/>
          <a:ln>
            <a:solidFill>
              <a:schemeClr val="dk1"/>
            </a:solidFill>
          </a:ln>
        </p:spPr>
        <p:txBody>
          <a:bodyPr>
            <a:spAutoFit/>
          </a:bodyPr>
          <a:lstStyle/>
          <a:p>
            <a:pPr algn="ctr" eaLnBrk="1" fontAlgn="auto" hangingPunct="1">
              <a:spcBef>
                <a:spcPts val="0"/>
              </a:spcBef>
              <a:spcAft>
                <a:spcPts val="0"/>
              </a:spcAft>
              <a:defRPr/>
            </a:pPr>
            <a:endParaRPr lang="zh-CN" altLang="en-US" sz="3200" dirty="0">
              <a:latin typeface="+mj-lt"/>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3"/>
          <p:cNvSpPr txBox="1">
            <a:spLocks noChangeArrowheads="1"/>
          </p:cNvSpPr>
          <p:nvPr/>
        </p:nvSpPr>
        <p:spPr bwMode="auto">
          <a:xfrm>
            <a:off x="3833813" y="1960563"/>
            <a:ext cx="4572000" cy="831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dirty="0" smtClean="0">
                <a:solidFill>
                  <a:schemeClr val="bg1"/>
                </a:solidFill>
                <a:latin typeface="方正综艺简体" pitchFamily="2" charset="-122"/>
                <a:ea typeface="方正综艺简体" pitchFamily="2" charset="-122"/>
              </a:rPr>
              <a:t>项目背景</a:t>
            </a:r>
            <a:endParaRPr lang="zh-CN" altLang="en-US" sz="4800" dirty="0">
              <a:solidFill>
                <a:schemeClr val="bg1"/>
              </a:solidFill>
              <a:latin typeface="方正综艺简体" pitchFamily="2" charset="-122"/>
              <a:ea typeface="方正综艺简体" pitchFamily="2" charset="-122"/>
            </a:endParaRPr>
          </a:p>
        </p:txBody>
      </p:sp>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5123"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8" name="文本框 50"/>
          <p:cNvSpPr txBox="1">
            <a:spLocks noChangeArrowheads="1"/>
          </p:cNvSpPr>
          <p:nvPr/>
        </p:nvSpPr>
        <p:spPr bwMode="auto">
          <a:xfrm>
            <a:off x="3044092" y="2494084"/>
            <a:ext cx="457048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latin typeface="微软雅黑" pitchFamily="34" charset="-122"/>
                <a:ea typeface="微软雅黑" pitchFamily="34" charset="-122"/>
              </a:rPr>
              <a:t>通过人工智能对已知的上联给出相应的下联</a:t>
            </a:r>
            <a:endParaRPr lang="zh-CN" altLang="en-US" sz="1800" dirty="0">
              <a:latin typeface="微软雅黑" pitchFamily="34" charset="-122"/>
              <a:ea typeface="微软雅黑" pitchFamily="34" charset="-122"/>
            </a:endParaRPr>
          </a:p>
        </p:txBody>
      </p:sp>
      <p:sp>
        <p:nvSpPr>
          <p:cNvPr id="5129" name="文本框 52"/>
          <p:cNvSpPr txBox="1">
            <a:spLocks noChangeArrowheads="1"/>
          </p:cNvSpPr>
          <p:nvPr/>
        </p:nvSpPr>
        <p:spPr bwMode="auto">
          <a:xfrm>
            <a:off x="1192213" y="741363"/>
            <a:ext cx="1620957"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项目背景</a:t>
            </a:r>
            <a:endParaRPr lang="zh-CN" altLang="en-US" dirty="0">
              <a:solidFill>
                <a:schemeClr val="bg1"/>
              </a:solidFill>
              <a:latin typeface="方正综艺简体" pitchFamily="2" charset="-122"/>
              <a:ea typeface="方正综艺简体" pitchFamily="2" charset="-122"/>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6149"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 name="文本框 3"/>
          <p:cNvSpPr txBox="1">
            <a:spLocks noChangeArrowheads="1"/>
          </p:cNvSpPr>
          <p:nvPr/>
        </p:nvSpPr>
        <p:spPr bwMode="auto">
          <a:xfrm>
            <a:off x="3845536" y="1945909"/>
            <a:ext cx="4572000" cy="831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dirty="0" smtClean="0">
                <a:solidFill>
                  <a:schemeClr val="bg1"/>
                </a:solidFill>
                <a:latin typeface="方正综艺简体" pitchFamily="2" charset="-122"/>
                <a:ea typeface="方正综艺简体" pitchFamily="2" charset="-122"/>
              </a:rPr>
              <a:t>实现原理</a:t>
            </a:r>
            <a:endParaRPr lang="zh-CN" altLang="en-US" sz="4800" dirty="0">
              <a:solidFill>
                <a:schemeClr val="bg1"/>
              </a:solidFill>
              <a:latin typeface="方正综艺简体" pitchFamily="2" charset="-122"/>
              <a:ea typeface="方正综艺简体" pitchFamily="2" charset="-122"/>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0" name="直接连接符 9"/>
          <p:cNvCxnSpPr/>
          <p:nvPr/>
        </p:nvCxnSpPr>
        <p:spPr>
          <a:xfrm>
            <a:off x="5975350" y="2170113"/>
            <a:ext cx="0" cy="3325812"/>
          </a:xfrm>
          <a:prstGeom prst="line">
            <a:avLst/>
          </a:prstGeom>
        </p:spPr>
        <p:style>
          <a:lnRef idx="1">
            <a:schemeClr val="dk1"/>
          </a:lnRef>
          <a:fillRef idx="0">
            <a:schemeClr val="dk1"/>
          </a:fillRef>
          <a:effectRef idx="0">
            <a:schemeClr val="dk1"/>
          </a:effectRef>
          <a:fontRef idx="minor">
            <a:schemeClr val="tx1"/>
          </a:fontRef>
        </p:style>
      </p:cxnSp>
      <p:sp>
        <p:nvSpPr>
          <p:cNvPr id="5127" name="文本框 49"/>
          <p:cNvSpPr txBox="1">
            <a:spLocks noChangeArrowheads="1"/>
          </p:cNvSpPr>
          <p:nvPr/>
        </p:nvSpPr>
        <p:spPr bwMode="auto">
          <a:xfrm>
            <a:off x="2972166" y="5430838"/>
            <a:ext cx="98777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smtClean="0">
                <a:latin typeface="+mn-lt"/>
              </a:rPr>
              <a:t>Seq2Seq</a:t>
            </a:r>
            <a:endParaRPr lang="zh-CN" altLang="en-US" sz="1800" dirty="0">
              <a:latin typeface="微软雅黑" pitchFamily="34" charset="-122"/>
              <a:ea typeface="微软雅黑" pitchFamily="34" charset="-122"/>
            </a:endParaRPr>
          </a:p>
        </p:txBody>
      </p:sp>
      <p:sp>
        <p:nvSpPr>
          <p:cNvPr id="5128" name="文本框 50"/>
          <p:cNvSpPr txBox="1">
            <a:spLocks noChangeArrowheads="1"/>
          </p:cNvSpPr>
          <p:nvPr/>
        </p:nvSpPr>
        <p:spPr bwMode="auto">
          <a:xfrm>
            <a:off x="8398608" y="5448300"/>
            <a:ext cx="6960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smtClean="0"/>
              <a:t>LSTM</a:t>
            </a:r>
            <a:endParaRPr lang="zh-CN" altLang="en-US" sz="1800" dirty="0"/>
          </a:p>
        </p:txBody>
      </p:sp>
      <p:sp>
        <p:nvSpPr>
          <p:cNvPr id="5129" name="文本框 52"/>
          <p:cNvSpPr txBox="1">
            <a:spLocks noChangeArrowheads="1"/>
          </p:cNvSpPr>
          <p:nvPr/>
        </p:nvSpPr>
        <p:spPr bwMode="auto">
          <a:xfrm>
            <a:off x="1192213" y="741363"/>
            <a:ext cx="1620957"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实现原理</a:t>
            </a:r>
            <a:endParaRPr lang="zh-CN" altLang="en-US" dirty="0">
              <a:solidFill>
                <a:schemeClr val="bg1"/>
              </a:solidFill>
              <a:latin typeface="方正综艺简体" pitchFamily="2" charset="-122"/>
              <a:ea typeface="方正综艺简体" pitchFamily="2" charset="-122"/>
            </a:endParaRPr>
          </a:p>
        </p:txBody>
      </p:sp>
      <p:pic>
        <p:nvPicPr>
          <p:cNvPr id="37" name="Picture 2" descr="8f180faf8391bc6939fd07431b36bc0227f9564f"/>
          <p:cNvPicPr>
            <a:picLocks noChangeAspect="1" noChangeArrowheads="1"/>
          </p:cNvPicPr>
          <p:nvPr/>
        </p:nvPicPr>
        <p:blipFill>
          <a:blip r:embed="rId2"/>
          <a:srcRect/>
          <a:stretch>
            <a:fillRect/>
          </a:stretch>
        </p:blipFill>
        <p:spPr bwMode="auto">
          <a:xfrm>
            <a:off x="1441937" y="2555004"/>
            <a:ext cx="3962401" cy="2224347"/>
          </a:xfrm>
          <a:prstGeom prst="rect">
            <a:avLst/>
          </a:prstGeom>
          <a:noFill/>
          <a:ln w="9525">
            <a:noFill/>
            <a:miter lim="800000"/>
            <a:headEnd/>
            <a:tailEnd/>
          </a:ln>
        </p:spPr>
      </p:pic>
      <p:pic>
        <p:nvPicPr>
          <p:cNvPr id="2050" name="Picture 2" descr="https://images2015.cnblogs.com/blog/947235/201608/947235-20160822150748433-1458679746.png"/>
          <p:cNvPicPr>
            <a:picLocks noChangeAspect="1" noChangeArrowheads="1"/>
          </p:cNvPicPr>
          <p:nvPr/>
        </p:nvPicPr>
        <p:blipFill>
          <a:blip r:embed="rId3"/>
          <a:srcRect/>
          <a:stretch>
            <a:fillRect/>
          </a:stretch>
        </p:blipFill>
        <p:spPr bwMode="auto">
          <a:xfrm>
            <a:off x="6611815" y="2380000"/>
            <a:ext cx="3927475" cy="2377859"/>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7" name="文本框 49"/>
          <p:cNvSpPr txBox="1">
            <a:spLocks noChangeArrowheads="1"/>
          </p:cNvSpPr>
          <p:nvPr/>
        </p:nvSpPr>
        <p:spPr bwMode="auto">
          <a:xfrm>
            <a:off x="1934673" y="2540976"/>
            <a:ext cx="838749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latin typeface="微软雅黑" pitchFamily="34" charset="-122"/>
                <a:ea typeface="微软雅黑" pitchFamily="34" charset="-122"/>
              </a:rPr>
              <a:t>       首先</a:t>
            </a:r>
            <a:r>
              <a:rPr lang="zh-CN" altLang="en-US" sz="1800" dirty="0" smtClean="0">
                <a:latin typeface="微软雅黑" pitchFamily="34" charset="-122"/>
                <a:ea typeface="微软雅黑" pitchFamily="34" charset="-122"/>
              </a:rPr>
              <a:t>，我们得到了含有上下联的数据集。上联作为源输入；而下联传入</a:t>
            </a:r>
            <a:r>
              <a:rPr lang="en-US" altLang="zh-CN" sz="1800" dirty="0" smtClean="0">
                <a:latin typeface="微软雅黑" pitchFamily="34" charset="-122"/>
                <a:ea typeface="微软雅黑" pitchFamily="34" charset="-122"/>
              </a:rPr>
              <a:t>decoder</a:t>
            </a:r>
            <a:r>
              <a:rPr lang="zh-CN" altLang="en-US" sz="1800" dirty="0" smtClean="0">
                <a:latin typeface="微软雅黑" pitchFamily="34" charset="-122"/>
                <a:ea typeface="微软雅黑" pitchFamily="34" charset="-122"/>
              </a:rPr>
              <a:t>，并计算出模型的</a:t>
            </a:r>
            <a:r>
              <a:rPr lang="en-US" altLang="zh-CN" sz="1800" dirty="0" smtClean="0">
                <a:latin typeface="微软雅黑" pitchFamily="34" charset="-122"/>
                <a:ea typeface="微软雅黑" pitchFamily="34" charset="-122"/>
              </a:rPr>
              <a:t>loss</a:t>
            </a:r>
            <a:r>
              <a:rPr lang="zh-CN" altLang="en-US" sz="1800" dirty="0" smtClean="0">
                <a:latin typeface="微软雅黑" pitchFamily="34" charset="-122"/>
                <a:ea typeface="微软雅黑" pitchFamily="34" charset="-122"/>
              </a:rPr>
              <a:t>。</a:t>
            </a:r>
          </a:p>
          <a:p>
            <a:pPr eaLnBrk="1" hangingPunct="1">
              <a:lnSpc>
                <a:spcPct val="100000"/>
              </a:lnSpc>
              <a:spcBef>
                <a:spcPct val="0"/>
              </a:spcBef>
              <a:buFontTx/>
              <a:buNone/>
            </a:pPr>
            <a:r>
              <a:rPr lang="zh-CN" altLang="en-US" sz="1800" dirty="0" smtClean="0">
                <a:latin typeface="微软雅黑" pitchFamily="34" charset="-122"/>
                <a:ea typeface="微软雅黑" pitchFamily="34" charset="-122"/>
              </a:rPr>
              <a:t>       一</a:t>
            </a:r>
            <a:r>
              <a:rPr lang="zh-CN" altLang="en-US" sz="1800" dirty="0" smtClean="0">
                <a:latin typeface="微软雅黑" pitchFamily="34" charset="-122"/>
                <a:ea typeface="微软雅黑" pitchFamily="34" charset="-122"/>
              </a:rPr>
              <a:t>个</a:t>
            </a:r>
            <a:r>
              <a:rPr lang="en-US" altLang="zh-CN" sz="1800" dirty="0" smtClean="0">
                <a:latin typeface="微软雅黑" pitchFamily="34" charset="-122"/>
                <a:ea typeface="微软雅黑" pitchFamily="34" charset="-122"/>
              </a:rPr>
              <a:t>seq2seq</a:t>
            </a:r>
            <a:r>
              <a:rPr lang="zh-CN" altLang="en-US" sz="1800" dirty="0" smtClean="0">
                <a:latin typeface="微软雅黑" pitchFamily="34" charset="-122"/>
                <a:ea typeface="微软雅黑" pitchFamily="34" charset="-122"/>
              </a:rPr>
              <a:t>模型包含两个</a:t>
            </a:r>
            <a:r>
              <a:rPr lang="en-US" altLang="zh-CN" sz="1800" dirty="0" err="1" smtClean="0">
                <a:latin typeface="微软雅黑" pitchFamily="34" charset="-122"/>
                <a:ea typeface="微软雅黑" pitchFamily="34" charset="-122"/>
              </a:rPr>
              <a:t>rnn</a:t>
            </a:r>
            <a:r>
              <a:rPr lang="zh-CN" altLang="en-US" sz="1800" dirty="0" smtClean="0">
                <a:latin typeface="微软雅黑" pitchFamily="34" charset="-122"/>
                <a:ea typeface="微软雅黑" pitchFamily="34" charset="-122"/>
              </a:rPr>
              <a:t>模型，分别用于</a:t>
            </a:r>
            <a:r>
              <a:rPr lang="en-US" altLang="zh-CN" sz="1800" dirty="0" smtClean="0">
                <a:latin typeface="微软雅黑" pitchFamily="34" charset="-122"/>
                <a:ea typeface="微软雅黑" pitchFamily="34" charset="-122"/>
              </a:rPr>
              <a:t>encoder</a:t>
            </a:r>
            <a:r>
              <a:rPr lang="zh-CN" altLang="en-US" sz="1800" dirty="0" smtClean="0">
                <a:latin typeface="微软雅黑" pitchFamily="34" charset="-122"/>
                <a:ea typeface="微软雅黑" pitchFamily="34" charset="-122"/>
              </a:rPr>
              <a:t>编码与</a:t>
            </a:r>
            <a:r>
              <a:rPr lang="en-US" altLang="zh-CN" sz="1800" dirty="0" smtClean="0">
                <a:latin typeface="微软雅黑" pitchFamily="34" charset="-122"/>
                <a:ea typeface="微软雅黑" pitchFamily="34" charset="-122"/>
              </a:rPr>
              <a:t>decoder</a:t>
            </a:r>
            <a:r>
              <a:rPr lang="zh-CN" altLang="en-US" sz="1800" dirty="0" smtClean="0">
                <a:latin typeface="微软雅黑" pitchFamily="34" charset="-122"/>
                <a:ea typeface="微软雅黑" pitchFamily="34" charset="-122"/>
              </a:rPr>
              <a:t>解码，在这其中加入</a:t>
            </a:r>
            <a:r>
              <a:rPr lang="en-US" altLang="zh-CN" sz="1800" dirty="0" smtClean="0">
                <a:latin typeface="微软雅黑" pitchFamily="34" charset="-122"/>
                <a:ea typeface="微软雅黑" pitchFamily="34" charset="-122"/>
              </a:rPr>
              <a:t>attention</a:t>
            </a:r>
            <a:r>
              <a:rPr lang="zh-CN" altLang="en-US" sz="1800" dirty="0" smtClean="0">
                <a:latin typeface="微软雅黑" pitchFamily="34" charset="-122"/>
                <a:ea typeface="微软雅黑" pitchFamily="34" charset="-122"/>
              </a:rPr>
              <a:t>机制保证重要信息不会丢失。所以，</a:t>
            </a:r>
            <a:r>
              <a:rPr lang="en-US" altLang="zh-CN" sz="1800" dirty="0" smtClean="0">
                <a:latin typeface="微软雅黑" pitchFamily="34" charset="-122"/>
                <a:ea typeface="微软雅黑" pitchFamily="34" charset="-122"/>
              </a:rPr>
              <a:t>seq2seq</a:t>
            </a:r>
            <a:r>
              <a:rPr lang="zh-CN" altLang="en-US" sz="1800" dirty="0" smtClean="0">
                <a:latin typeface="微软雅黑" pitchFamily="34" charset="-122"/>
                <a:ea typeface="微软雅黑" pitchFamily="34" charset="-122"/>
              </a:rPr>
              <a:t>模型本质上是基于</a:t>
            </a:r>
            <a:r>
              <a:rPr lang="en-US" altLang="zh-CN" sz="1800" dirty="0" err="1" smtClean="0">
                <a:latin typeface="微软雅黑" pitchFamily="34" charset="-122"/>
                <a:ea typeface="微软雅黑" pitchFamily="34" charset="-122"/>
              </a:rPr>
              <a:t>rnn</a:t>
            </a:r>
            <a:r>
              <a:rPr lang="en-US" altLang="zh-CN" sz="1800" dirty="0" smtClean="0">
                <a:latin typeface="微软雅黑" pitchFamily="34" charset="-122"/>
                <a:ea typeface="微软雅黑" pitchFamily="34" charset="-122"/>
              </a:rPr>
              <a:t> cell</a:t>
            </a:r>
            <a:r>
              <a:rPr lang="zh-CN" altLang="en-US" sz="1800" dirty="0" smtClean="0">
                <a:latin typeface="微软雅黑" pitchFamily="34" charset="-122"/>
                <a:ea typeface="微软雅黑" pitchFamily="34" charset="-122"/>
              </a:rPr>
              <a:t>的，</a:t>
            </a:r>
            <a:r>
              <a:rPr lang="en-US" altLang="zh-CN" sz="1800" dirty="0" err="1" smtClean="0">
                <a:latin typeface="微软雅黑" pitchFamily="34" charset="-122"/>
                <a:ea typeface="微软雅黑" pitchFamily="34" charset="-122"/>
              </a:rPr>
              <a:t>rnn</a:t>
            </a:r>
            <a:r>
              <a:rPr lang="en-US" altLang="zh-CN" sz="1800" dirty="0" smtClean="0">
                <a:latin typeface="微软雅黑" pitchFamily="34" charset="-122"/>
                <a:ea typeface="微软雅黑" pitchFamily="34" charset="-122"/>
              </a:rPr>
              <a:t> cell</a:t>
            </a:r>
            <a:r>
              <a:rPr lang="zh-CN" altLang="en-US" sz="1800" dirty="0" smtClean="0">
                <a:latin typeface="微软雅黑" pitchFamily="34" charset="-122"/>
                <a:ea typeface="微软雅黑" pitchFamily="34" charset="-122"/>
              </a:rPr>
              <a:t>负责将每一个输入量</a:t>
            </a:r>
            <a:r>
              <a:rPr lang="en-US" altLang="zh-CN" sz="1800" dirty="0" smtClean="0">
                <a:latin typeface="微软雅黑" pitchFamily="34" charset="-122"/>
                <a:ea typeface="微软雅黑" pitchFamily="34" charset="-122"/>
              </a:rPr>
              <a:t>x</a:t>
            </a:r>
            <a:r>
              <a:rPr lang="zh-CN" altLang="en-US" sz="1800" dirty="0" smtClean="0">
                <a:latin typeface="微软雅黑" pitchFamily="34" charset="-122"/>
                <a:ea typeface="微软雅黑" pitchFamily="34" charset="-122"/>
              </a:rPr>
              <a:t>在</a:t>
            </a:r>
            <a:r>
              <a:rPr lang="en-US" altLang="zh-CN" sz="1800" dirty="0" smtClean="0">
                <a:latin typeface="微软雅黑" pitchFamily="34" charset="-122"/>
                <a:ea typeface="微软雅黑" pitchFamily="34" charset="-122"/>
              </a:rPr>
              <a:t>hidden state</a:t>
            </a:r>
            <a:r>
              <a:rPr lang="zh-CN" altLang="en-US" sz="1800" dirty="0" smtClean="0">
                <a:latin typeface="微软雅黑" pitchFamily="34" charset="-122"/>
                <a:ea typeface="微软雅黑" pitchFamily="34" charset="-122"/>
              </a:rPr>
              <a:t>中进行提取特征计算然后得到相应的输出值</a:t>
            </a:r>
            <a:r>
              <a:rPr lang="zh-CN" altLang="en-US" sz="1800" dirty="0" smtClean="0">
                <a:latin typeface="微软雅黑" pitchFamily="34" charset="-122"/>
                <a:ea typeface="微软雅黑" pitchFamily="34" charset="-122"/>
              </a:rPr>
              <a:t>。与此不同</a:t>
            </a:r>
            <a:r>
              <a:rPr lang="zh-CN" altLang="en-US" sz="1800" dirty="0" smtClean="0">
                <a:latin typeface="微软雅黑" pitchFamily="34" charset="-122"/>
                <a:ea typeface="微软雅黑" pitchFamily="34" charset="-122"/>
              </a:rPr>
              <a:t>的是，项目中的代码运用了</a:t>
            </a:r>
            <a:r>
              <a:rPr lang="en-US" sz="1800" dirty="0" smtClean="0">
                <a:latin typeface="微软雅黑" pitchFamily="34" charset="-122"/>
                <a:ea typeface="微软雅黑" pitchFamily="34" charset="-122"/>
              </a:rPr>
              <a:t>LSTM</a:t>
            </a:r>
            <a:r>
              <a:rPr lang="zh-CN" altLang="en-US" sz="1800" dirty="0" smtClean="0">
                <a:latin typeface="微软雅黑" pitchFamily="34" charset="-122"/>
                <a:ea typeface="微软雅黑" pitchFamily="34" charset="-122"/>
              </a:rPr>
              <a:t>模型。</a:t>
            </a:r>
            <a:endParaRPr lang="zh-CN" altLang="en-US" sz="1800" dirty="0">
              <a:latin typeface="微软雅黑" pitchFamily="34" charset="-122"/>
              <a:ea typeface="微软雅黑" pitchFamily="34" charset="-122"/>
            </a:endParaRPr>
          </a:p>
        </p:txBody>
      </p:sp>
      <p:sp>
        <p:nvSpPr>
          <p:cNvPr id="5129" name="文本框 52"/>
          <p:cNvSpPr txBox="1">
            <a:spLocks noChangeArrowheads="1"/>
          </p:cNvSpPr>
          <p:nvPr/>
        </p:nvSpPr>
        <p:spPr bwMode="auto">
          <a:xfrm>
            <a:off x="1192213" y="741363"/>
            <a:ext cx="1620957"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实现原理</a:t>
            </a:r>
            <a:endParaRPr lang="zh-CN" altLang="en-US" dirty="0">
              <a:solidFill>
                <a:schemeClr val="bg1"/>
              </a:solidFill>
              <a:latin typeface="方正综艺简体" pitchFamily="2" charset="-122"/>
              <a:ea typeface="方正综艺简体" pitchFamily="2" charset="-122"/>
            </a:endParaRPr>
          </a:p>
        </p:txBody>
      </p:sp>
      <p:sp>
        <p:nvSpPr>
          <p:cNvPr id="13" name="文本框 10"/>
          <p:cNvSpPr txBox="1">
            <a:spLocks noChangeArrowheads="1"/>
          </p:cNvSpPr>
          <p:nvPr/>
        </p:nvSpPr>
        <p:spPr bwMode="auto">
          <a:xfrm>
            <a:off x="2827948" y="742950"/>
            <a:ext cx="90281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latin typeface="方正综艺简体" pitchFamily="2" charset="-122"/>
                <a:ea typeface="方正综艺简体" pitchFamily="2" charset="-122"/>
              </a:rPr>
              <a:t>综述</a:t>
            </a:r>
            <a:endParaRPr lang="zh-CN" altLang="en-US" dirty="0">
              <a:latin typeface="方正综艺简体" pitchFamily="2" charset="-122"/>
              <a:ea typeface="方正综艺简体" pitchFamily="2" charset="-122"/>
            </a:endParaRPr>
          </a:p>
        </p:txBody>
      </p:sp>
      <p:cxnSp>
        <p:nvCxnSpPr>
          <p:cNvPr id="14" name="直接连接符 13"/>
          <p:cNvCxnSpPr/>
          <p:nvPr/>
        </p:nvCxnSpPr>
        <p:spPr>
          <a:xfrm>
            <a:off x="1946642" y="1257300"/>
            <a:ext cx="192881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7" name="文本框 49"/>
          <p:cNvSpPr txBox="1">
            <a:spLocks noChangeArrowheads="1"/>
          </p:cNvSpPr>
          <p:nvPr/>
        </p:nvSpPr>
        <p:spPr bwMode="auto">
          <a:xfrm>
            <a:off x="1934673" y="2540976"/>
            <a:ext cx="8387495"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smtClean="0">
                <a:latin typeface="微软雅黑" pitchFamily="34" charset="-122"/>
                <a:ea typeface="微软雅黑" pitchFamily="34" charset="-122"/>
              </a:rPr>
              <a:t>       LSTM</a:t>
            </a:r>
            <a:r>
              <a:rPr lang="zh-CN" altLang="en-US" sz="1800" dirty="0" smtClean="0">
                <a:latin typeface="微软雅黑" pitchFamily="34" charset="-122"/>
                <a:ea typeface="微软雅黑" pitchFamily="34" charset="-122"/>
              </a:rPr>
              <a:t>的特点就是在</a:t>
            </a:r>
            <a:r>
              <a:rPr lang="en-US" altLang="zh-CN" sz="1800" dirty="0" smtClean="0">
                <a:latin typeface="微软雅黑" pitchFamily="34" charset="-122"/>
                <a:ea typeface="微软雅黑" pitchFamily="34" charset="-122"/>
              </a:rPr>
              <a:t>RNN</a:t>
            </a:r>
            <a:r>
              <a:rPr lang="zh-CN" altLang="en-US" sz="1800" dirty="0" smtClean="0">
                <a:latin typeface="微软雅黑" pitchFamily="34" charset="-122"/>
                <a:ea typeface="微软雅黑" pitchFamily="34" charset="-122"/>
              </a:rPr>
              <a:t>结构以外添加了各层的阀门节点。阀门有</a:t>
            </a:r>
            <a:r>
              <a:rPr lang="en-US" altLang="zh-CN" sz="1800" dirty="0" smtClean="0">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类：遗忘阀门，输入阀门和输出阀门。</a:t>
            </a:r>
          </a:p>
          <a:p>
            <a:pPr eaLnBrk="1" hangingPunct="1">
              <a:lnSpc>
                <a:spcPct val="100000"/>
              </a:lnSpc>
              <a:spcBef>
                <a:spcPct val="0"/>
              </a:spcBef>
              <a:buFontTx/>
              <a:buNone/>
            </a:pPr>
            <a:r>
              <a:rPr lang="zh-CN" alt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   这些</a:t>
            </a:r>
            <a:r>
              <a:rPr lang="zh-CN" altLang="en-US" sz="1800" dirty="0" smtClean="0">
                <a:latin typeface="微软雅黑" pitchFamily="34" charset="-122"/>
                <a:ea typeface="微软雅黑" pitchFamily="34" charset="-122"/>
              </a:rPr>
              <a:t>阀门可以打开或关闭，用于将判断模型网络的之前的输出值在该层输出的结果是否达到阈值从而加入到当前该层的计算中。如果输出结果达到阈值则将该阀门输出与当前层的的计算结果相乘作为下一层的输入；如果没有达到阈值则将该输出结果遗忘掉。每一层包括阀门节点的权重都会在每一次模型反向传播训练过程中更新。</a:t>
            </a:r>
            <a:endParaRPr lang="zh-CN" altLang="en-US" sz="1800" dirty="0">
              <a:latin typeface="微软雅黑" pitchFamily="34" charset="-122"/>
              <a:ea typeface="微软雅黑" pitchFamily="34" charset="-122"/>
            </a:endParaRPr>
          </a:p>
        </p:txBody>
      </p:sp>
      <p:sp>
        <p:nvSpPr>
          <p:cNvPr id="5129" name="文本框 52"/>
          <p:cNvSpPr txBox="1">
            <a:spLocks noChangeArrowheads="1"/>
          </p:cNvSpPr>
          <p:nvPr/>
        </p:nvSpPr>
        <p:spPr bwMode="auto">
          <a:xfrm>
            <a:off x="1192213" y="741363"/>
            <a:ext cx="1620957"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实现原理</a:t>
            </a:r>
            <a:endParaRPr lang="zh-CN" altLang="en-US" dirty="0">
              <a:solidFill>
                <a:schemeClr val="bg1"/>
              </a:solidFill>
              <a:latin typeface="方正综艺简体" pitchFamily="2" charset="-122"/>
              <a:ea typeface="方正综艺简体" pitchFamily="2" charset="-122"/>
            </a:endParaRPr>
          </a:p>
        </p:txBody>
      </p:sp>
      <p:sp>
        <p:nvSpPr>
          <p:cNvPr id="13" name="文本框 10"/>
          <p:cNvSpPr txBox="1">
            <a:spLocks noChangeArrowheads="1"/>
          </p:cNvSpPr>
          <p:nvPr/>
        </p:nvSpPr>
        <p:spPr bwMode="auto">
          <a:xfrm>
            <a:off x="2827948" y="742950"/>
            <a:ext cx="98052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smtClean="0">
                <a:latin typeface="+mn-lt"/>
                <a:ea typeface="方正综艺简体" pitchFamily="2" charset="-122"/>
              </a:rPr>
              <a:t>LSTM</a:t>
            </a:r>
            <a:endParaRPr lang="zh-CN" altLang="en-US" dirty="0">
              <a:latin typeface="+mn-lt"/>
              <a:ea typeface="方正综艺简体" pitchFamily="2" charset="-122"/>
            </a:endParaRPr>
          </a:p>
        </p:txBody>
      </p:sp>
      <p:cxnSp>
        <p:nvCxnSpPr>
          <p:cNvPr id="14" name="直接连接符 13"/>
          <p:cNvCxnSpPr/>
          <p:nvPr/>
        </p:nvCxnSpPr>
        <p:spPr>
          <a:xfrm>
            <a:off x="1946642" y="1257300"/>
            <a:ext cx="192881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 name="文本框 3"/>
          <p:cNvSpPr txBox="1">
            <a:spLocks noChangeArrowheads="1"/>
          </p:cNvSpPr>
          <p:nvPr/>
        </p:nvSpPr>
        <p:spPr bwMode="auto">
          <a:xfrm>
            <a:off x="3845536" y="1945909"/>
            <a:ext cx="4572000" cy="831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dirty="0" smtClean="0">
                <a:solidFill>
                  <a:schemeClr val="bg1"/>
                </a:solidFill>
                <a:latin typeface="方正综艺简体" pitchFamily="2" charset="-122"/>
                <a:ea typeface="方正综艺简体" pitchFamily="2" charset="-122"/>
              </a:rPr>
              <a:t>数据预处理</a:t>
            </a:r>
            <a:endParaRPr lang="zh-CN" altLang="en-US" sz="4800" dirty="0">
              <a:solidFill>
                <a:schemeClr val="bg1"/>
              </a:solidFill>
              <a:latin typeface="方正综艺简体" pitchFamily="2" charset="-122"/>
              <a:ea typeface="方正综艺简体" pitchFamily="2" charset="-122"/>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2"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7" name="文本框 49"/>
          <p:cNvSpPr txBox="1">
            <a:spLocks noChangeArrowheads="1"/>
          </p:cNvSpPr>
          <p:nvPr/>
        </p:nvSpPr>
        <p:spPr bwMode="auto">
          <a:xfrm>
            <a:off x="1934673" y="2540976"/>
            <a:ext cx="8387495"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数据预处理要完成的任务是：</a:t>
            </a:r>
            <a:endParaRPr lang="en-US" altLang="zh-CN" sz="2000" dirty="0" smtClean="0">
              <a:latin typeface="微软雅黑" pitchFamily="34" charset="-122"/>
              <a:ea typeface="微软雅黑" pitchFamily="34" charset="-122"/>
            </a:endParaRPr>
          </a:p>
          <a:p>
            <a:pPr eaLnBrk="1" hangingPunct="1">
              <a:lnSpc>
                <a:spcPct val="100000"/>
              </a:lnSpc>
              <a:spcBef>
                <a:spcPct val="0"/>
              </a:spcBef>
              <a:buFontTx/>
              <a:buNone/>
            </a:pPr>
            <a:r>
              <a:rPr lang="zh-CN" altLang="en-US" sz="2000" dirty="0" smtClean="0">
                <a:latin typeface="微软雅黑" pitchFamily="34" charset="-122"/>
                <a:ea typeface="微软雅黑" pitchFamily="34" charset="-122"/>
              </a:rPr>
              <a:t>               将中文文字对联映射为字典索引</a:t>
            </a:r>
            <a:endParaRPr lang="en-US" altLang="zh-CN" sz="2000" dirty="0" smtClean="0">
              <a:latin typeface="微软雅黑" pitchFamily="34" charset="-122"/>
              <a:ea typeface="微软雅黑" pitchFamily="34" charset="-122"/>
            </a:endParaRPr>
          </a:p>
          <a:p>
            <a:pPr eaLnBrk="1" hangingPunct="1">
              <a:lnSpc>
                <a:spcPct val="100000"/>
              </a:lnSpc>
              <a:spcBef>
                <a:spcPct val="0"/>
              </a:spcBef>
              <a:buFontTx/>
              <a:buNone/>
            </a:pPr>
            <a:r>
              <a:rPr lang="zh-CN" altLang="en-US" sz="2000" dirty="0" smtClean="0">
                <a:latin typeface="微软雅黑" pitchFamily="34" charset="-122"/>
                <a:ea typeface="微软雅黑" pitchFamily="34" charset="-122"/>
              </a:rPr>
              <a:t>               将字典索引映射为字向量</a:t>
            </a:r>
            <a:endParaRPr lang="zh-CN" altLang="en-US" sz="2000" dirty="0">
              <a:latin typeface="微软雅黑" pitchFamily="34" charset="-122"/>
              <a:ea typeface="微软雅黑" pitchFamily="34" charset="-122"/>
            </a:endParaRPr>
          </a:p>
        </p:txBody>
      </p:sp>
      <p:sp>
        <p:nvSpPr>
          <p:cNvPr id="5129" name="文本框 52"/>
          <p:cNvSpPr txBox="1">
            <a:spLocks noChangeArrowheads="1"/>
          </p:cNvSpPr>
          <p:nvPr/>
        </p:nvSpPr>
        <p:spPr bwMode="auto">
          <a:xfrm>
            <a:off x="1192213" y="741363"/>
            <a:ext cx="1980029" cy="5232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solidFill>
                  <a:schemeClr val="bg1"/>
                </a:solidFill>
                <a:latin typeface="方正综艺简体" pitchFamily="2" charset="-122"/>
                <a:ea typeface="方正综艺简体" pitchFamily="2" charset="-122"/>
              </a:rPr>
              <a:t>数据预处理</a:t>
            </a:r>
            <a:endParaRPr lang="zh-CN" altLang="en-US" dirty="0">
              <a:solidFill>
                <a:schemeClr val="bg1"/>
              </a:solidFill>
              <a:latin typeface="方正综艺简体" pitchFamily="2" charset="-122"/>
              <a:ea typeface="方正综艺简体" pitchFamily="2" charset="-122"/>
            </a:endParaRPr>
          </a:p>
        </p:txBody>
      </p:sp>
      <p:sp>
        <p:nvSpPr>
          <p:cNvPr id="13" name="文本框 10"/>
          <p:cNvSpPr txBox="1">
            <a:spLocks noChangeArrowheads="1"/>
          </p:cNvSpPr>
          <p:nvPr/>
        </p:nvSpPr>
        <p:spPr bwMode="auto">
          <a:xfrm>
            <a:off x="3364279" y="742950"/>
            <a:ext cx="90281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smtClean="0">
                <a:latin typeface="方正综艺简体" pitchFamily="2" charset="-122"/>
                <a:ea typeface="方正综艺简体" pitchFamily="2" charset="-122"/>
              </a:rPr>
              <a:t>综述</a:t>
            </a:r>
            <a:endParaRPr lang="zh-CN" altLang="en-US" dirty="0">
              <a:latin typeface="方正综艺简体" pitchFamily="2" charset="-122"/>
              <a:ea typeface="方正综艺简体" pitchFamily="2" charset="-122"/>
            </a:endParaRPr>
          </a:p>
        </p:txBody>
      </p:sp>
      <p:cxnSp>
        <p:nvCxnSpPr>
          <p:cNvPr id="14" name="直接连接符 13"/>
          <p:cNvCxnSpPr/>
          <p:nvPr/>
        </p:nvCxnSpPr>
        <p:spPr>
          <a:xfrm>
            <a:off x="2931381" y="1257300"/>
            <a:ext cx="192881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583</Words>
  <Application>Microsoft Office PowerPoint</Application>
  <PresentationFormat>自定义</PresentationFormat>
  <Paragraphs>46</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张义飞</dc:creator>
  <cp:lastModifiedBy>PC</cp:lastModifiedBy>
  <cp:revision>28</cp:revision>
  <dcterms:created xsi:type="dcterms:W3CDTF">2015-12-02T17:32:44Z</dcterms:created>
  <dcterms:modified xsi:type="dcterms:W3CDTF">2019-06-11T15:56:30Z</dcterms:modified>
</cp:coreProperties>
</file>