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68" r:id="rId3"/>
    <p:sldId id="444" r:id="rId4"/>
    <p:sldId id="569" r:id="rId5"/>
    <p:sldId id="392" r:id="rId6"/>
    <p:sldId id="570" r:id="rId7"/>
    <p:sldId id="571" r:id="rId8"/>
    <p:sldId id="572" r:id="rId9"/>
    <p:sldId id="573" r:id="rId10"/>
    <p:sldId id="574" r:id="rId11"/>
    <p:sldId id="575" r:id="rId12"/>
    <p:sldId id="535" r:id="rId13"/>
    <p:sldId id="537" r:id="rId14"/>
    <p:sldId id="590" r:id="rId15"/>
    <p:sldId id="609" r:id="rId16"/>
    <p:sldId id="589" r:id="rId17"/>
    <p:sldId id="578" r:id="rId18"/>
    <p:sldId id="579" r:id="rId19"/>
    <p:sldId id="580" r:id="rId20"/>
    <p:sldId id="581" r:id="rId21"/>
    <p:sldId id="582" r:id="rId22"/>
    <p:sldId id="583" r:id="rId23"/>
    <p:sldId id="584" r:id="rId24"/>
    <p:sldId id="585" r:id="rId25"/>
    <p:sldId id="586" r:id="rId26"/>
    <p:sldId id="610" r:id="rId27"/>
    <p:sldId id="591" r:id="rId28"/>
    <p:sldId id="588" r:id="rId29"/>
    <p:sldId id="592" r:id="rId30"/>
    <p:sldId id="593" r:id="rId31"/>
    <p:sldId id="594" r:id="rId32"/>
    <p:sldId id="596" r:id="rId33"/>
    <p:sldId id="597" r:id="rId34"/>
    <p:sldId id="595" r:id="rId35"/>
    <p:sldId id="598" r:id="rId36"/>
    <p:sldId id="599" r:id="rId37"/>
    <p:sldId id="611" r:id="rId38"/>
    <p:sldId id="600" r:id="rId39"/>
    <p:sldId id="612" r:id="rId40"/>
    <p:sldId id="604" r:id="rId41"/>
    <p:sldId id="603" r:id="rId42"/>
    <p:sldId id="605" r:id="rId43"/>
    <p:sldId id="607" r:id="rId44"/>
    <p:sldId id="608" r:id="rId45"/>
    <p:sldId id="606" r:id="rId46"/>
    <p:sldId id="613" r:id="rId47"/>
    <p:sldId id="601" r:id="rId48"/>
    <p:sldId id="602" r:id="rId49"/>
    <p:sldId id="576" r:id="rId50"/>
    <p:sldId id="577" r:id="rId5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3946-D7EA-43D9-AEF7-D386AD9AFE40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F874-B730-4444-BA1E-02239CA1F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01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3946-D7EA-43D9-AEF7-D386AD9AFE40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F874-B730-4444-BA1E-02239CA1F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91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3946-D7EA-43D9-AEF7-D386AD9AFE40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F874-B730-4444-BA1E-02239CA1F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71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3946-D7EA-43D9-AEF7-D386AD9AFE40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F874-B730-4444-BA1E-02239CA1F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72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3946-D7EA-43D9-AEF7-D386AD9AFE40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F874-B730-4444-BA1E-02239CA1F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05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3946-D7EA-43D9-AEF7-D386AD9AFE40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F874-B730-4444-BA1E-02239CA1F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56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3946-D7EA-43D9-AEF7-D386AD9AFE40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F874-B730-4444-BA1E-02239CA1F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21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3946-D7EA-43D9-AEF7-D386AD9AFE40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F874-B730-4444-BA1E-02239CA1F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29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3946-D7EA-43D9-AEF7-D386AD9AFE40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F874-B730-4444-BA1E-02239CA1F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33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3946-D7EA-43D9-AEF7-D386AD9AFE40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F874-B730-4444-BA1E-02239CA1F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81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3946-D7EA-43D9-AEF7-D386AD9AFE40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F874-B730-4444-BA1E-02239CA1F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48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83946-D7EA-43D9-AEF7-D386AD9AFE40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5F874-B730-4444-BA1E-02239CA1F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11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301211" y="3446800"/>
            <a:ext cx="5336441" cy="555476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2TUP/UP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886384" y="5776956"/>
            <a:ext cx="1832750" cy="39524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Mr </a:t>
            </a:r>
            <a:r>
              <a:rPr lang="fr-FR" dirty="0" err="1" smtClean="0"/>
              <a:t>Rochel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0" y="423226"/>
            <a:ext cx="12192000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71" y="2127565"/>
            <a:ext cx="5866646" cy="323208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3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90931" y="2452355"/>
            <a:ext cx="7540944" cy="3495771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et Caractéristiques :</a:t>
            </a:r>
            <a:endParaRPr lang="fr-FR" sz="1800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fr-FR" sz="1700" i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Un processus centré sur l’architecture, signifie que :</a:t>
            </a:r>
          </a:p>
          <a:p>
            <a:pPr lvl="0">
              <a:lnSpc>
                <a:spcPct val="100000"/>
              </a:lnSpc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système est décomposé en modules pour des besoins de maintenabilité et d’ évolutivité,  </a:t>
            </a:r>
          </a:p>
          <a:p>
            <a:pPr lvl="0">
              <a:lnSpc>
                <a:spcPct val="150000"/>
              </a:lnSpc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C’est l’architecture qui défend </a:t>
            </a: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intérêts de son propriétaire final </a:t>
            </a: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termes d’exigences fonctionnelles, techniques, et économiques. </a:t>
            </a:r>
          </a:p>
          <a:p>
            <a:pPr>
              <a:lnSpc>
                <a:spcPct val="150000"/>
              </a:lnSpc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N.B - </a:t>
            </a:r>
            <a:r>
              <a:rPr lang="fr-FR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est un ensemble des décisions d’organisation  du système logiciel qui défend les intérêts de son propriétaire </a:t>
            </a:r>
            <a:r>
              <a:rPr lang="fr-FR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2127563"/>
            <a:ext cx="4028792" cy="3548960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0" y="660936"/>
            <a:ext cx="7070756" cy="435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                                  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0" y="1084162"/>
            <a:ext cx="7070756" cy="71863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0" y="679368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                               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1102594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1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63771" y="2262233"/>
            <a:ext cx="7540944" cy="3495771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et Caractéristiques :</a:t>
            </a:r>
            <a:endParaRPr lang="fr-FR" sz="1800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fr-FR" sz="1700" i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Un processus orienté vers les composants, signifie que :</a:t>
            </a:r>
          </a:p>
          <a:p>
            <a:pPr lvl="0">
              <a:lnSpc>
                <a:spcPct val="150000"/>
              </a:lnSpc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Lors de la capture des besoins fonctionnels, les cas d’utilisation sont regroupés en packages pour organiser le modèle de spécification fonctionnel, </a:t>
            </a:r>
          </a:p>
          <a:p>
            <a:pPr lvl="0">
              <a:lnSpc>
                <a:spcPct val="150000"/>
              </a:lnSpc>
            </a:pP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Lors de </a:t>
            </a: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l’analyse, les classes sont regroupées en catégorie pour organiser successivement le modèle d’analyse métier et le modèle d’analyse de l’application.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regroupement des concepts définissent des packages et des composants dans le modèle. Et leur réutilisation peut se situer à tous les </a:t>
            </a: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niveaux.  </a:t>
            </a:r>
            <a:endParaRPr 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fr-FR" sz="17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2127563"/>
            <a:ext cx="4028792" cy="3548960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0" y="660936"/>
            <a:ext cx="7070756" cy="435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                                  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0" y="1084162"/>
            <a:ext cx="7070756" cy="71863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0" y="679368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                               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1102594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59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5424" y="3203913"/>
            <a:ext cx="11112382" cy="555476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 – Etude de cas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947304" y="6210893"/>
            <a:ext cx="1865831" cy="40378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L3 - 2020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24309"/>
            <a:ext cx="12192000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424104"/>
            <a:ext cx="12192000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8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454726" y="2222443"/>
            <a:ext cx="7459042" cy="36670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Sujet 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Etudier la conception d’un système qui va permettre de gérer les cursus universitaire permettant de suivre la formation des étudiants depuis leur inscription à l’université jusqu’à leur obtention du diplôme </a:t>
            </a:r>
            <a:r>
              <a:rPr lang="fr-FR" sz="160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160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Licence.</a:t>
            </a:r>
            <a:endParaRPr lang="fr-FR" sz="16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N.B 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université se compose de plusieurs départements (informatique, physique, maths, chimie, ….) dirigés par des chefs de département</a:t>
            </a:r>
            <a:r>
              <a:rPr lang="fr-FR" sz="1600" b="1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Chaque département voit son parcours de formation structuré en 03 palier(L1, L2, L3).</a:t>
            </a:r>
            <a:endParaRPr lang="fr-FR" sz="1600" dirty="0" smtClean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890"/>
            <a:ext cx="4146488" cy="47621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718285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Etude de cas</a:t>
            </a:r>
            <a:endParaRPr lang="fr-FR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28569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644849" y="2220273"/>
            <a:ext cx="7459042" cy="38162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Etape à suivre pour utiliser la méthode 2TUP :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utiliser la méthode 2TUP, il faut 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Faire un étude préliminaire,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 les besoins fonctionnels,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 les besoins techniques,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Faire l’analyse des besoins fonctionnels,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Faire une conception générique à partir des besoins techniques,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Réaliser une conception préliminaire,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Faire une conception détaillée,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Coder et tester l’application. 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5" y="2668340"/>
            <a:ext cx="4372824" cy="29200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Etude de cas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28569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5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5424" y="3203913"/>
            <a:ext cx="11112382" cy="555476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III/a – Etudes préliminaires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947304" y="6210893"/>
            <a:ext cx="1865831" cy="40378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L3 - 2020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0"/>
            <a:ext cx="12192000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424104"/>
            <a:ext cx="12192000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1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644849" y="2294873"/>
            <a:ext cx="7459042" cy="366701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Etape à suivre pour faire un étude préliminaire: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faire un étude préliminaire, il faut 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Faire un interview (dans l’entreprise, dans le département concerné, …),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 les besoins fonctionnels et techniques à partir des informations obtenus,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Etablir un cahier de charge préliminaire,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Modéliser le contexte à partir du cahier de charge préliminaire 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Identifier les acteurs,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Identifier les messages,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Faire un modèle de contexte dynamique (c-à-dire définir les rôles de chaque acteur dans le système).</a:t>
            </a:r>
            <a:endParaRPr lang="fr-FR" sz="1600" dirty="0" smtClean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5" y="2136619"/>
            <a:ext cx="4372824" cy="39835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Etudes préliminaires</a:t>
            </a:r>
            <a:endParaRPr lang="fr-FR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28569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2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644849" y="2344486"/>
            <a:ext cx="7459042" cy="366701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Etape I: Identifier les acteurs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Énumérer les acteurs susceptibles d’interagir avec le système 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Un étudiant peut consulter ses relevés des notes, son emploi du temps,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Chef de département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chef de département établie le cursus de son département, il crée les promotions, suit leurs évolutions, et choisit les enseignants responsables des cours,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Scolarité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La scolarité affecte les notes aux étudiants,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Enseignant 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l’enseignant affecte les notes des étudiants de son module,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Administrateur 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 les profils utilisateurs et attribue les droits de ces utilisateurs dans le système.</a:t>
            </a:r>
            <a:endParaRPr lang="fr-FR" sz="1600" dirty="0" smtClean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2" y="1946496"/>
            <a:ext cx="3628284" cy="40650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Etudes préliminaires</a:t>
            </a:r>
            <a:endParaRPr lang="fr-FR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28569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282290" y="2193728"/>
            <a:ext cx="7731066" cy="28431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Etape II: Identifier les messages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b="1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Le système émet les messages suivants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relevés de notes des étudiants,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 état d’avancement d’une promotion,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cursus d’ un étudiant,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emplois du tems d’une promotion,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modules d’un département.</a:t>
            </a:r>
            <a:endParaRPr lang="fr-FR" sz="1600" dirty="0" smtClean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891"/>
            <a:ext cx="4065006" cy="42460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Etudes préliminaires</a:t>
            </a:r>
            <a:endParaRPr lang="fr-FR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28569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0" y="6102036"/>
            <a:ext cx="12013356" cy="647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N.B : Un message représente la spécification d’une communication unidirectionnelle entre les objets, il transporte de l’information avec de l’intention de déclencher une activité chez le récepteur. </a:t>
            </a:r>
          </a:p>
        </p:txBody>
      </p:sp>
    </p:spTree>
    <p:extLst>
      <p:ext uri="{BB962C8B-B14F-4D97-AF65-F5344CB8AC3E}">
        <p14:creationId xmlns:p14="http://schemas.microsoft.com/office/powerpoint/2010/main" val="103904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282290" y="2553077"/>
            <a:ext cx="7731066" cy="27703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Etape II: Identifier les messages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b="1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système émet les messages suivantes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fiches des étudiants,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fichiers des enseignants,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L’organisation d’un département,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liste des étudiants passés et recalés à la fin de semestre,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liste des étudiants avant acquis.</a:t>
            </a:r>
            <a:endParaRPr lang="fr-FR" sz="1600" dirty="0" smtClean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890"/>
            <a:ext cx="4146488" cy="47621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Etudes préliminaires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28569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2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6751" y="2760293"/>
            <a:ext cx="11112382" cy="555476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– Introduction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0"/>
            <a:ext cx="12192000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423226"/>
            <a:ext cx="12192000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23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282290" y="2498755"/>
            <a:ext cx="7731066" cy="31143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Etape II: Identifier les messages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b="1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Le système reçoit les messages suivantes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créations, modifications, suppressions de fiches des étudiants/enseignants,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créations, modifications, de promotions,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lancement/ bouclage d’une promotion,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L’affectation des étudiants/enseignants à une promotion,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ajouts, suppressions, modifications des filières pour un département,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créations, modifications, suppressions, des emplois du temps.</a:t>
            </a:r>
            <a:endParaRPr lang="fr-FR" sz="1600" dirty="0" smtClean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890"/>
            <a:ext cx="4146488" cy="47621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Etudes préliminaires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28569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38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282290" y="2335792"/>
            <a:ext cx="7731066" cy="34403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Etape III: Définir les rôles de chaque acteur dans le système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b="1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Chef de département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S’authentifier,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 son département,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 une promotion,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 les spécialités/options,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 les modules,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Suivre les promotions en cours,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Affecter les étudiants/enseignants à une promotions, </a:t>
            </a:r>
            <a:endParaRPr lang="fr-FR" sz="1600" dirty="0" smtClean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2707"/>
            <a:ext cx="4146488" cy="41464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Etudes préliminaires</a:t>
            </a:r>
            <a:endParaRPr lang="fr-FR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28569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5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282290" y="2824681"/>
            <a:ext cx="7731066" cy="215472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Etape III: Définir les rôles de chaque acteur dans le système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b="1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Scolarité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S’authentifier,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Créer/modifier les fiches des étudiants,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Affecter les notes des étudiants, </a:t>
            </a:r>
            <a:endParaRPr lang="fr-FR" sz="1600" dirty="0" smtClean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9458"/>
            <a:ext cx="4146488" cy="39473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Etudes préliminaires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28569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78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327556" y="2897109"/>
            <a:ext cx="7685800" cy="18106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Etape III: Définir les rôles de chaque acteur dans le système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b="1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Enseignant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S’authentifier,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Affecter les notes des étudiants pour son module. </a:t>
            </a:r>
            <a:endParaRPr lang="fr-FR" sz="1600" dirty="0" smtClean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9092"/>
            <a:ext cx="4146488" cy="27737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Etudes préliminaires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28569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0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327556" y="2897109"/>
            <a:ext cx="7685800" cy="19827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Etape III: Définir les rôles de chaque acteur dans le système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b="1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Administrateur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S’authentifier,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 les profils utilisateurs,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Donner les droits d’accès. </a:t>
            </a:r>
            <a:endParaRPr lang="fr-FR" sz="1600" dirty="0" smtClean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2707"/>
            <a:ext cx="4146488" cy="41464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Etudes préliminaires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28569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327556" y="2897109"/>
            <a:ext cx="7685800" cy="24172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Etape III: Définir les rôles de chaque acteur dans le système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b="1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Etudiant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S’authentifier,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Consulter son relevé de notes,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Consulter son emploi du temps,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Consulter son ses modules en dette.</a:t>
            </a:r>
            <a:endParaRPr lang="fr-FR" sz="1600" dirty="0" smtClean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2707"/>
            <a:ext cx="4146488" cy="41464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Etudes préliminaires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28569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1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5424" y="3203913"/>
            <a:ext cx="11112382" cy="555476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III/b – Identification des besoins fonctionnels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947304" y="6210893"/>
            <a:ext cx="1865831" cy="40378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L3 - 2020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0"/>
            <a:ext cx="12192000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424104"/>
            <a:ext cx="12192000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95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662956" y="2792814"/>
            <a:ext cx="7459042" cy="251251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des besoins </a:t>
            </a: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fonctionnels: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r>
              <a:rPr lang="fr-FR" sz="16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 les besoins fonctionnels dans le processus 2TUP, il faut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 les cas d’utilisation,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Décrire les cas d’utilisation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faire des fiches détaillées, réaliser des diagrammes dynamiques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,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Organiser le cas d’utilisation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faire un diagramme de cas d’utilisation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des besoins fonctionnels</a:t>
            </a:r>
            <a:endParaRPr lang="fr-F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28569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2172832"/>
            <a:ext cx="4463358" cy="40650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876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5160474" y="2888055"/>
            <a:ext cx="6916255" cy="26526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Etape I: Identifier les cas d’utilisation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r>
              <a:rPr lang="fr-FR" sz="16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 </a:t>
            </a: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cas d’utilisation, </a:t>
            </a:r>
            <a:r>
              <a:rPr lang="fr-FR" sz="16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faut</a:t>
            </a:r>
            <a:endParaRPr lang="fr-FR" sz="16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Considérer l’intention fonctionnelle de l’acteur par rapport au système dans le cadre de l’émission ou de la réception de chaque message,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Avoir plusieurs itérations pour arriver à constituer des cas d’utilisation complet.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983"/>
            <a:ext cx="5033727" cy="28552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des besoins fonctionnels</a:t>
            </a:r>
            <a:endParaRPr lang="fr-F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42997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0" y="6201625"/>
            <a:ext cx="11112382" cy="4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fr-FR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L’identification </a:t>
            </a:r>
            <a:r>
              <a:rPr lang="fr-FR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cas d’utilisation au première fois nous donne de l’ aperçu des fonctionnalités futures que doit implémenter le système.</a:t>
            </a:r>
          </a:p>
        </p:txBody>
      </p:sp>
    </p:spTree>
    <p:extLst>
      <p:ext uri="{BB962C8B-B14F-4D97-AF65-F5344CB8AC3E}">
        <p14:creationId xmlns:p14="http://schemas.microsoft.com/office/powerpoint/2010/main" val="722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5178581" y="3051017"/>
            <a:ext cx="6916255" cy="239916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Etape II: Décrire les cas d’utilisations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décrire les cas d’utilisation, </a:t>
            </a:r>
            <a:r>
              <a:rPr lang="fr-FR" sz="16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faut</a:t>
            </a:r>
            <a:endParaRPr lang="fr-FR" sz="16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Faire une </a:t>
            </a: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fiche détaillée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 forme d’un tableau à trois colonnes contenant (cf. à droite) 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liste des cas d’utilisations identifiée précédemment,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liste des acteurs principaux et des acteurs secondaires,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liste des messages émis et reçus par chaque acteur.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6326"/>
            <a:ext cx="5033727" cy="23885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des besoins fonctionnels</a:t>
            </a:r>
            <a:endParaRPr lang="fr-F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42997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Espace réservé du contenu 2"/>
          <p:cNvSpPr txBox="1">
            <a:spLocks/>
          </p:cNvSpPr>
          <p:nvPr/>
        </p:nvSpPr>
        <p:spPr>
          <a:xfrm>
            <a:off x="144854" y="6161643"/>
            <a:ext cx="8736595" cy="56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Pour réaliser le cas d’utilisation, utilisé le diagramme de cas d’utilisation dans le Visual paradigme.</a:t>
            </a:r>
          </a:p>
        </p:txBody>
      </p:sp>
    </p:spTree>
    <p:extLst>
      <p:ext uri="{BB962C8B-B14F-4D97-AF65-F5344CB8AC3E}">
        <p14:creationId xmlns:p14="http://schemas.microsoft.com/office/powerpoint/2010/main" val="429077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28380" y="2485176"/>
            <a:ext cx="7884976" cy="30872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</a:t>
            </a:r>
          </a:p>
          <a:p>
            <a:pPr lvl="0">
              <a:lnSpc>
                <a:spcPct val="150000"/>
              </a:lnSpc>
            </a:pP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 </a:t>
            </a: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un processus de développement logiciel qui implémente le processus unifié UP.</a:t>
            </a:r>
          </a:p>
          <a:p>
            <a:pPr lvl="0">
              <a:lnSpc>
                <a:spcPct val="150000"/>
              </a:lnSpc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2TUP signifie 2 </a:t>
            </a:r>
            <a:r>
              <a:rPr lang="fr-FR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Unified</a:t>
            </a: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(processus unifié à deux voies).</a:t>
            </a:r>
          </a:p>
          <a:p>
            <a:pPr lvl="0">
              <a:lnSpc>
                <a:spcPct val="150000"/>
              </a:lnSpc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2TUP signifie que le processus suit deux (02) chemins (le chemin fonctionnel et l’architecture technique).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3778"/>
            <a:ext cx="4037846" cy="3730028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0" y="660936"/>
            <a:ext cx="7070756" cy="435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                                  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0" y="1084162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0" y="660936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                               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1102594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67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5667469" y="3051017"/>
            <a:ext cx="6427367" cy="239916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Etape II: Décrire les cas d’utilisations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décrire les cas d’utilisation, </a:t>
            </a:r>
            <a:r>
              <a:rPr lang="fr-FR" sz="16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faut</a:t>
            </a:r>
            <a:endParaRPr lang="fr-FR" sz="16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Faire une </a:t>
            </a:r>
            <a:r>
              <a:rPr lang="fr-FR" sz="16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fiche détaillée 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 forme d’un tableau à trois colonnes contenant (cf. à droite) 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liste des cas d’utilisations identifiée précédemment,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liste des acteurs principaux et des acteurs secondaires,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liste des messages émis et reçus par chaque acteur.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1" y="3123445"/>
            <a:ext cx="5432079" cy="23267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des besoins fonctionnels</a:t>
            </a:r>
            <a:endParaRPr lang="fr-F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42997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6418907" y="3051017"/>
            <a:ext cx="5675929" cy="23991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Etape II: Décrire les cas d’utilisations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décrire les cas d’utilisation, </a:t>
            </a:r>
            <a:r>
              <a:rPr lang="fr-FR" sz="16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faut</a:t>
            </a:r>
            <a:endParaRPr lang="fr-FR" sz="16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Schématiser un </a:t>
            </a: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cas d’utilisation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(via le logiciel Visual Paradigme) contenant 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(cf. à droite) 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liste des acteurs principaux et des acteurs secondaires,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liste des messages émis et reçus par chaque acteur.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" y="1919335"/>
            <a:ext cx="6346479" cy="467158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des besoins fonctionnels</a:t>
            </a:r>
            <a:endParaRPr lang="fr-F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42997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50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5232904" y="2362955"/>
            <a:ext cx="6843826" cy="38115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Etape II: Décrire les cas d’utilisations (explication)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Voici la description préliminaire des cas d’utilisation ci-à droite,</a:t>
            </a:r>
            <a:endParaRPr lang="fr-FR" sz="16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Organiser les départements :</a:t>
            </a:r>
            <a:endParaRPr lang="fr-FR" sz="16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Intention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gérer les départements,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créer un nouveau domaine, une nouvelle spécialité, une nouvelle option.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Gérer les promotions </a:t>
            </a:r>
            <a:r>
              <a:rPr lang="fr-FR" sz="16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Intention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gérer les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promotions,</a:t>
            </a:r>
            <a:endParaRPr lang="fr-FR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fr-FR" sz="16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créer un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nouvelle promotion, afficher des étudiants, modifier ou annuler la promotion. </a:t>
            </a:r>
            <a:endParaRPr lang="fr-FR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9" y="2091350"/>
            <a:ext cx="5097100" cy="427323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des besoins fonctionnels</a:t>
            </a:r>
            <a:endParaRPr lang="fr-F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42997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5241957" y="1865013"/>
            <a:ext cx="6843826" cy="406500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Etape II: Décrire les cas d’utilisations (explication)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Voici la description préliminaire des cas d’utilisation ci-à droite,</a:t>
            </a:r>
            <a:endParaRPr lang="fr-FR" sz="16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Maintenir les notes des étudiants:</a:t>
            </a:r>
            <a:endParaRPr lang="fr-FR" sz="16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Intention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affecter les notes aux étudiants,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affecter les notes aux étudiants pour chaque module.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Consulter les notes </a:t>
            </a:r>
            <a:r>
              <a:rPr lang="fr-FR" sz="16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Intention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Consulter les notes d’un étudiant,</a:t>
            </a:r>
            <a:endParaRPr lang="fr-FR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Choisir un étudiant et consulter la liste de ses notes.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Gérer les étudiants:</a:t>
            </a:r>
            <a:endParaRPr lang="fr-FR" sz="16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Intention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suivi des dossiers des étudiants après inscription de ces derniers,</a:t>
            </a:r>
            <a:endParaRPr lang="fr-FR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Actions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 et mettre à jour le dossier étudiant rattacher l’étudiant à une année universitaire.</a:t>
            </a:r>
            <a:endParaRPr lang="fr-FR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" y="1774479"/>
            <a:ext cx="5097100" cy="430944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des besoins fonctionnels</a:t>
            </a:r>
            <a:endParaRPr lang="fr-F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42997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87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5169528" y="2476122"/>
            <a:ext cx="6925308" cy="348558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Etape III: Organiser les cas d’utilisation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faire une organisation des cas d’utilisation, </a:t>
            </a:r>
            <a:r>
              <a:rPr lang="fr-FR" sz="16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faut</a:t>
            </a:r>
            <a:endParaRPr lang="fr-FR" sz="16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Empaqueter les fonctions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 forme de groupe comme le suivant: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sommaire d’identification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 résumer les propriétés du cas d’utilisation (titre, but, résume, acteur),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description détaillée 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préconditions au déclenchements du cas d’utilisation doivent être spécifiées, un scenario nominal décrivant celui-ci additionné à des scenarios alternatifs et d exceptions</a:t>
            </a: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(précondition, scenario nominal, enchainement). </a:t>
            </a:r>
            <a:endParaRPr lang="fr-FR" sz="1600" i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6" y="2263367"/>
            <a:ext cx="4988458" cy="39110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des besoins fonctionnels</a:t>
            </a:r>
            <a:endParaRPr lang="fr-F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42997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2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5178582" y="2227154"/>
            <a:ext cx="6925308" cy="375718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Etape III: Organiser les cas d’utilisation (Exemple)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1 : Organiser les départements</a:t>
            </a:r>
            <a:endParaRPr lang="fr-FR" sz="16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Sommaire d’identification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Titre : organiser les licences,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: </a:t>
            </a: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 des domaines, des spécialités, des options. 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Résumé : </a:t>
            </a: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 un nouveau domaine, une nouvelle spécialité, une nouvelle option.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Acteur: </a:t>
            </a: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chef de département.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escription détaillée: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précondition 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organiser les licences,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nominal:  Ce cas d’utilisation commence lorsque le chef de département demande au système de créer un nouveau demande.</a:t>
            </a:r>
            <a:endParaRPr lang="fr-FR" sz="1600" i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des besoins fonctionnels</a:t>
            </a:r>
            <a:endParaRPr lang="fr-F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42997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6" y="2263367"/>
            <a:ext cx="4988458" cy="39110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849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526733" y="1557196"/>
            <a:ext cx="7568103" cy="490697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Etape III: Organiser les cas d’utilisation (Exemple)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1 : Organiser les départements</a:t>
            </a:r>
            <a:endParaRPr lang="fr-FR" sz="16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escription détaillée: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Enchainement (a):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 un domaine en construction,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chef de département choisie un nom pour le département.</a:t>
            </a:r>
            <a:endParaRPr lang="fr-FR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Enchainement (b):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 un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tronc commun pour la première année,</a:t>
            </a:r>
            <a:endParaRPr lang="fr-FR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tronc commun va être constitué, la durée de ce tronc commun est variable selon le domaine.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Enchainement (c) :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spécialités/options,</a:t>
            </a:r>
            <a:endParaRPr lang="fr-FR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peut spécifier les spécialités/options que le domaine va contenir, une durée en semestre doit être renseignée.</a:t>
            </a:r>
            <a:endParaRPr lang="fr-FR" sz="1600" i="1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Enchainement (d):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Valider un domaine en construction, le chef de département valide la création.</a:t>
            </a:r>
            <a:endParaRPr lang="fr-FR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2" y="2620978"/>
            <a:ext cx="4363769" cy="32728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des besoins fonctionnels</a:t>
            </a:r>
            <a:endParaRPr lang="fr-F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42997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5424" y="3203913"/>
            <a:ext cx="11112382" cy="555476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III/c – Identification des besoins techniques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947304" y="6210893"/>
            <a:ext cx="1865831" cy="40378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L3 - 2020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0"/>
            <a:ext cx="12192000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424104"/>
            <a:ext cx="12192000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79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5169528" y="2476123"/>
            <a:ext cx="6925308" cy="32547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besoins techniques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identifier les besoins techniques, il faut</a:t>
            </a:r>
            <a:endParaRPr lang="fr-FR" sz="16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Faire des spécifications techniques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matérielle, style d’architecture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Faire </a:t>
            </a:r>
            <a:r>
              <a:rPr lang="fr-FR" sz="16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spécifications </a:t>
            </a: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logicielle initiale 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 d’utilisation fonctionnels, cas d’utilisation techniques)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16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Faire des spécifications </a:t>
            </a: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logicielle détaillée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(dictionnaires des termes techniques, </a:t>
            </a:r>
            <a:r>
              <a:rPr lang="fr-FR" sz="16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 d’utilisation </a:t>
            </a: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détaillés, couches logicielles)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r-FR" sz="1600" i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fr-FR" sz="1600" i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6" y="2245259"/>
            <a:ext cx="4988458" cy="38839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des besoins 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fr-F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42997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5424" y="3203913"/>
            <a:ext cx="11112382" cy="555476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III/d – Analyses des besoins fonctionnels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947304" y="6210893"/>
            <a:ext cx="1865831" cy="40378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L3 - 2020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0"/>
            <a:ext cx="12192000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424104"/>
            <a:ext cx="12192000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9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81285" y="2127563"/>
            <a:ext cx="7632071" cy="354896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Avantages :</a:t>
            </a:r>
            <a:endParaRPr lang="fr-FR" sz="1800" dirty="0" smtClean="0"/>
          </a:p>
          <a:p>
            <a:pPr lvl="0">
              <a:lnSpc>
                <a:spcPct val="150000"/>
              </a:lnSpc>
            </a:pP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 </a:t>
            </a: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apporte une réponse aux contraintes de changement continuel imposées aux SI,</a:t>
            </a:r>
          </a:p>
          <a:p>
            <a:pPr lvl="0">
              <a:lnSpc>
                <a:spcPct val="150000"/>
              </a:lnSpc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2TUP renforce le contrôle sur les capacités d’ évolution et de correction de tels systèmes,</a:t>
            </a:r>
          </a:p>
          <a:p>
            <a:pPr lvl="0">
              <a:lnSpc>
                <a:spcPct val="150000"/>
              </a:lnSpc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2TUP correspond aux deux axes de changement imposés au SI (système d’information).</a:t>
            </a:r>
          </a:p>
          <a:p>
            <a:pPr lvl="0">
              <a:lnSpc>
                <a:spcPct val="150000"/>
              </a:lnSpc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2TUP décompose le SI suivant un axe fonctionnel et un axe technique, puis fusionne les résultats de ces deux branches formant la lettre Y. </a:t>
            </a:r>
          </a:p>
          <a:p>
            <a:pPr lvl="0">
              <a:lnSpc>
                <a:spcPct val="150000"/>
              </a:lnSpc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2TUP propose un cycle de développement en Y.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2127563"/>
            <a:ext cx="4028792" cy="3548960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0" y="660936"/>
            <a:ext cx="7070756" cy="435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                                  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0" y="1084162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0" y="679368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                               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1102594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6934953" y="2482822"/>
            <a:ext cx="5252223" cy="283745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Modèle statistique: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fr-FR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r>
              <a:rPr lang="fr-FR" sz="1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analyser les besoins fonctionnels en utilisant le modèle statistique, il faut :</a:t>
            </a:r>
            <a:endParaRPr lang="fr-FR" sz="1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Affiner les classes,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Affiner les relations,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Ajouter les attributs,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Ajouter des opérations,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Optimiser les classes.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3" y="1291721"/>
            <a:ext cx="6627139" cy="47980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besoins fonctionnels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28569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Espace réservé du contenu 2"/>
          <p:cNvSpPr txBox="1">
            <a:spLocks/>
          </p:cNvSpPr>
          <p:nvPr/>
        </p:nvSpPr>
        <p:spPr>
          <a:xfrm>
            <a:off x="144854" y="6161643"/>
            <a:ext cx="8736595" cy="56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Pour faire la modèle statistique, utilisé le diagramme de classe dans le Visual paradigme.</a:t>
            </a:r>
          </a:p>
        </p:txBody>
      </p:sp>
    </p:spTree>
    <p:extLst>
      <p:ext uri="{BB962C8B-B14F-4D97-AF65-F5344CB8AC3E}">
        <p14:creationId xmlns:p14="http://schemas.microsoft.com/office/powerpoint/2010/main" val="16427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5368705" y="3044138"/>
            <a:ext cx="6735186" cy="17632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Découpage en catégories: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découpage en catégorie consiste en un regroupement logique de classes à forte cohérence interne et faible couplage externe.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découpage en catégories de notre cas étudié à donné le résultat ci-à droite. 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5" y="2136618"/>
            <a:ext cx="5223850" cy="38748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besoins fonctionnels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28569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Espace réservé du contenu 2"/>
          <p:cNvSpPr txBox="1">
            <a:spLocks/>
          </p:cNvSpPr>
          <p:nvPr/>
        </p:nvSpPr>
        <p:spPr>
          <a:xfrm>
            <a:off x="144854" y="6161643"/>
            <a:ext cx="8736595" cy="56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Pour faire la découpage en catégorie, utilisé le diagramme de paquetage dans le Visual paradigme.</a:t>
            </a:r>
          </a:p>
        </p:txBody>
      </p:sp>
    </p:spTree>
    <p:extLst>
      <p:ext uri="{BB962C8B-B14F-4D97-AF65-F5344CB8AC3E}">
        <p14:creationId xmlns:p14="http://schemas.microsoft.com/office/powerpoint/2010/main" val="10799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5261868" y="2482822"/>
            <a:ext cx="6925309" cy="283745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Modèle dynamique: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fr-FR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r>
              <a:rPr lang="fr-FR" sz="1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analyser les besoins fonctionnels en utilisant le modèle dynamique, il faut :</a:t>
            </a:r>
            <a:endParaRPr lang="fr-FR" sz="1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Formaliser le scenarii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diagramme d’interaction, de collaborations, de séquence,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Construire le diagramme d’ état: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 états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Valider le </a:t>
            </a:r>
            <a:r>
              <a:rPr lang="fr-FR" sz="16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modèle dynamique: 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d’interaction, de collaborations, de séquence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d’ états.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Confronter le statistique et le dynamique :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classe complet.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" y="2336760"/>
            <a:ext cx="5180388" cy="33307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besoins fonctionnels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28569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Espace réservé du contenu 2"/>
          <p:cNvSpPr txBox="1">
            <a:spLocks/>
          </p:cNvSpPr>
          <p:nvPr/>
        </p:nvSpPr>
        <p:spPr>
          <a:xfrm>
            <a:off x="144854" y="6161643"/>
            <a:ext cx="11307780" cy="561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Pour faire la modèle statistique et dynamique, utilisé le diagramme de séquence, de collaboration, d’interaction, d’état dans le Visual paradigme.</a:t>
            </a:r>
          </a:p>
        </p:txBody>
      </p:sp>
    </p:spTree>
    <p:extLst>
      <p:ext uri="{BB962C8B-B14F-4D97-AF65-F5344CB8AC3E}">
        <p14:creationId xmlns:p14="http://schemas.microsoft.com/office/powerpoint/2010/main" val="28289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5198494" y="2367285"/>
            <a:ext cx="6925309" cy="30685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- Construire le diagramme d’ états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état représente une situation durant la vie d’un objet pendant laquelle: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Il satisfait une certaine condition, 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Il exécute une certaine activité,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bien il attend un certain évènement.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objet passe par une succession d’ états durant son existence,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état a une durée finale, variable selon la vie de l’objet, en particulier en fonction des évènements qui lui arrivent.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" y="2251749"/>
            <a:ext cx="5042782" cy="32996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besoins fonctionnels: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 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dynamique 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34443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5486400" y="1860830"/>
            <a:ext cx="6627137" cy="438606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- Diagramme d’ états de classe Etudiant (exemple)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Nouvellement inscrit: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 état représente un étudiant qui vient d’être inscrit à l’université. Il se produit lorsque l’ étudiant est introduit pour la première fois dans la base et que c’est sa première année à la faculté.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Rattaché: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 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état représente un étudiant qui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attaché à une promotion,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cours d’ études: 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 état représente un étudiant qui est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entrain d’étudier,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cours </a:t>
            </a: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passage: 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 état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survient après qu’un étudiant ait réussi le passage au niveau supérieur. Au cours de cet état, l’étudiant fait le choix de la prochaine branche.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Recalé: </a:t>
            </a:r>
            <a:r>
              <a:rPr lang="fr-FR" sz="16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 état survient après qu’un étudiant ait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échoué 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passage au niveau supérieur. </a:t>
            </a:r>
            <a:endParaRPr lang="fr-FR" sz="16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Etudes terminés:  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 état survient après qu’un étudiant ait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terminé ses études 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supérieur. </a:t>
            </a:r>
            <a:endParaRPr lang="fr-FR" sz="16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7687"/>
            <a:ext cx="5413971" cy="36394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besoins fonctionnels: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 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dynamique 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34443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5261868" y="2482821"/>
            <a:ext cx="6925309" cy="299452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générique: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fr-FR" sz="1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analyser les besoins fonctionnels en utilisant la conception générique, il faut :</a:t>
            </a:r>
            <a:endParaRPr lang="fr-FR" sz="1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Découper en composants dans le but de construire l’architecture technique,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d’états,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Réaliser un prototype pour assurer la validité de l’architecture à fin de minimiser l’incapacité de l’architecture technique à répondre aux contraintes opérationnelles.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4" y="2194972"/>
            <a:ext cx="5042782" cy="34131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besoins fonctionnels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28569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2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32903" y="3203913"/>
            <a:ext cx="6464903" cy="555476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III/e – Conception préliminaire et détaillée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947304" y="6210893"/>
            <a:ext cx="1865831" cy="40378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L3 - 2020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0"/>
            <a:ext cx="12192000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424104"/>
            <a:ext cx="12192000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6" y="2245259"/>
            <a:ext cx="4988458" cy="41374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983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5251010" y="2476122"/>
            <a:ext cx="6843826" cy="348558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préliminaire et détaillée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Cette phase est la fusion des deux précédentes (branche fonctionnelle &amp; branche technique) et mène à la conception applicative et à la solution adaptée aux besoins des utilisateurs.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Cette phase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concerne les étapes de la conception préliminaire, la conception détaillée, le codage et les tests. </a:t>
            </a:r>
            <a:endParaRPr lang="fr-FR" sz="1600" i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y construit </a:t>
            </a: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classes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vues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interfaces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tables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</a:t>
            </a: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méthodes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 vont donner une image prête à coder de la solution (</a:t>
            </a:r>
            <a:r>
              <a:rPr lang="fr-FR" sz="1600" b="1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des  classes</a:t>
            </a: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600" b="1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diagrammes des séquences</a:t>
            </a: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600" b="1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déploiement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  <a:endParaRPr lang="fr-FR" sz="1600" i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6" y="2055137"/>
            <a:ext cx="5133314" cy="42551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préliminaire et détaillée</a:t>
            </a:r>
            <a:endParaRPr lang="fr-F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42997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9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5504507" y="2322213"/>
            <a:ext cx="6572223" cy="371192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préliminaire et détaillée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 préliminaire: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étape délicate durant laquelle on intègre le modèle d’analyse dans l’architecture technique.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Le but ici est de savoir dans quel composant technique on met nos fonctionnalités issues de l’analyse.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 </a:t>
            </a: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détaillée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Conception de chaque fonctionnalité</a:t>
            </a:r>
            <a:r>
              <a:rPr lang="fr-FR" sz="1600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Etape de codage 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fr-FR" sz="16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Phase de programmation de ces fonctionnalités, avec des tests au fur et au mesure.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sz="16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Etape de </a:t>
            </a:r>
            <a:r>
              <a:rPr lang="fr-FR" sz="16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recette 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fr-FR" sz="16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de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des fonctions du système développé.</a:t>
            </a:r>
            <a:endParaRPr lang="fr-FR" sz="1600" i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" y="1611517"/>
            <a:ext cx="5432079" cy="49160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92842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préliminaire et détaillée</a:t>
            </a:r>
            <a:endParaRPr lang="fr-F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42997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9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5424" y="3203913"/>
            <a:ext cx="11112382" cy="555476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 – Conclusion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947304" y="6210893"/>
            <a:ext cx="1865831" cy="40378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L3 - 2020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0"/>
            <a:ext cx="12192000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424104"/>
            <a:ext cx="12192000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3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6751" y="2760293"/>
            <a:ext cx="11112382" cy="555476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 – Caractéristiques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0"/>
            <a:ext cx="12192000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423226"/>
            <a:ext cx="12192000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6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554314" y="2551638"/>
            <a:ext cx="7459042" cy="31973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lv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2TUP est un processus unifié qui a pour but d’apporter une réponse aux contraintes de changement fonctionnelles et techniques qui s’imposent aux systèmes d’information</a:t>
            </a:r>
            <a:r>
              <a:rPr lang="fr-FR" sz="1600" b="1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r-FR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2TUP </a:t>
            </a:r>
            <a:r>
              <a:rPr lang="fr-FR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 un cycle de développement qui dissocie les aspects techniques des aspects fonctionnels,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résultats sont fusionnés pour réaliser le système selon un processus de développement en Y.</a:t>
            </a:r>
            <a:endParaRPr lang="fr-FR" sz="1800" dirty="0" smtClean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0" y="2298141"/>
            <a:ext cx="4046899" cy="37043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0" y="686911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1100852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99160" y="2439907"/>
            <a:ext cx="7414196" cy="3123447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 :</a:t>
            </a:r>
            <a:endParaRPr lang="fr-FR" sz="1800" dirty="0" smtClean="0"/>
          </a:p>
          <a:p>
            <a:pPr lvl="0">
              <a:lnSpc>
                <a:spcPct val="150000"/>
              </a:lnSpc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Itératif et incrémental piloté par les risques,</a:t>
            </a:r>
          </a:p>
          <a:p>
            <a:pPr lvl="0">
              <a:lnSpc>
                <a:spcPct val="150000"/>
              </a:lnSpc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Piloté par les exigences des utilisateurs,</a:t>
            </a:r>
          </a:p>
          <a:p>
            <a:pPr lvl="0">
              <a:lnSpc>
                <a:spcPct val="150000"/>
              </a:lnSpc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Modélisé par UML (</a:t>
            </a:r>
            <a:r>
              <a:rPr lang="fr-FR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Unified</a:t>
            </a: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0">
              <a:lnSpc>
                <a:spcPct val="150000"/>
              </a:lnSpc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Centré sur l’architecture, </a:t>
            </a:r>
          </a:p>
          <a:p>
            <a:pPr lvl="0">
              <a:lnSpc>
                <a:spcPct val="150000"/>
              </a:lnSpc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Orienté vers les composants.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2127563"/>
            <a:ext cx="4028792" cy="3548960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0" y="660936"/>
            <a:ext cx="7070756" cy="435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                                  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0" y="1084162"/>
            <a:ext cx="7070756" cy="71863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0" y="679368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                               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1102594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4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99160" y="2252048"/>
            <a:ext cx="7414196" cy="329999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et Caractéristiques :</a:t>
            </a:r>
            <a:endParaRPr lang="fr-FR" sz="1800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fr-FR" sz="1700" i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 Itératif et incrémental piloté par les risques, signifie que :</a:t>
            </a:r>
          </a:p>
          <a:p>
            <a:pPr lvl="0">
              <a:lnSpc>
                <a:spcPct val="150000"/>
              </a:lnSpc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processus avance successivement d’étape en étape en se  basant sur l’étape précédant,  </a:t>
            </a:r>
          </a:p>
          <a:p>
            <a:pPr lvl="0">
              <a:lnSpc>
                <a:spcPct val="150000"/>
              </a:lnSpc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itération apporte des améliorations et nous procure l’évolution,</a:t>
            </a:r>
          </a:p>
          <a:p>
            <a:pPr lvl="0">
              <a:lnSpc>
                <a:spcPct val="150000"/>
              </a:lnSpc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risques d’inadéquation aux besoins ou d’inadéquation aux technique soient fortes,</a:t>
            </a:r>
          </a:p>
          <a:p>
            <a:pPr lvl="0">
              <a:lnSpc>
                <a:spcPct val="150000"/>
              </a:lnSpc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risques d’incapacité à intégrer les technologie sont à gérer.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2127563"/>
            <a:ext cx="4028792" cy="3548960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0" y="660936"/>
            <a:ext cx="7070756" cy="435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                                  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0" y="1084162"/>
            <a:ext cx="7070756" cy="71863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0" y="679368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                               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1102594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14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99160" y="2297316"/>
            <a:ext cx="7414196" cy="2953695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et Caractéristiques :</a:t>
            </a:r>
            <a:endParaRPr lang="fr-FR" sz="1800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fr-FR" sz="1700" i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Un processus piloté par les exigences des utilisateurs, signifie que :</a:t>
            </a:r>
          </a:p>
          <a:p>
            <a:pPr lvl="0">
              <a:lnSpc>
                <a:spcPct val="150000"/>
              </a:lnSpc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processus met en avant les besoins et les exigences des futures utilisateurs du système,  </a:t>
            </a:r>
          </a:p>
          <a:p>
            <a:pPr lvl="0">
              <a:lnSpc>
                <a:spcPct val="150000"/>
              </a:lnSpc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non adéquation technique et fonctionnelle du système par rapport aux besoins des utilisateurs induit des risques important.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2127563"/>
            <a:ext cx="4028792" cy="3548960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0" y="660936"/>
            <a:ext cx="7070756" cy="435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                                  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0" y="1084162"/>
            <a:ext cx="7070756" cy="71863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0" y="679368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                               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1102594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78867"/>
            <a:ext cx="12013356" cy="350823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2TUP/UP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17679" y="2452356"/>
            <a:ext cx="7414196" cy="2899373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fr-F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et Caractéristiques :</a:t>
            </a:r>
            <a:endParaRPr lang="fr-FR" sz="1800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fr-FR" sz="1700" i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Un processus de modélisation avec UML, signifie que :</a:t>
            </a:r>
          </a:p>
          <a:p>
            <a:pPr lvl="0">
              <a:lnSpc>
                <a:spcPct val="150000"/>
              </a:lnSpc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UML est un langage de modélisation standard de 2TUP,  </a:t>
            </a:r>
          </a:p>
          <a:p>
            <a:pPr>
              <a:lnSpc>
                <a:spcPct val="150000"/>
              </a:lnSpc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ensemble de diagrammes de UML est utilisé dans des étapes du processus en Y de 2TUP (</a:t>
            </a:r>
            <a:r>
              <a:rPr lang="fr-FR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le diagramme de cas d’utilisation est utilisé dans la capture des besoins fonctionnels et aussi dans la capture des besoins techniques</a:t>
            </a: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2127563"/>
            <a:ext cx="4028792" cy="3548960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0" y="660936"/>
            <a:ext cx="7070756" cy="435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                                  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0" y="1084162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0" y="679368"/>
            <a:ext cx="7070756" cy="435727"/>
          </a:xfrm>
          <a:prstGeom prst="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                               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1102594"/>
            <a:ext cx="7070756" cy="71863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32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11232</TotalTime>
  <Words>3034</Words>
  <Application>Microsoft Office PowerPoint</Application>
  <PresentationFormat>Grand écran</PresentationFormat>
  <Paragraphs>376</Paragraphs>
  <Slides>50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Times New Roman</vt:lpstr>
      <vt:lpstr>Wingdings</vt:lpstr>
      <vt:lpstr>Thème Office</vt:lpstr>
      <vt:lpstr> 2TUP/UP</vt:lpstr>
      <vt:lpstr>I – Introduction</vt:lpstr>
      <vt:lpstr>2TUP/UP</vt:lpstr>
      <vt:lpstr>2TUP/UP</vt:lpstr>
      <vt:lpstr>II – Caractéristiques</vt:lpstr>
      <vt:lpstr>2TUP/UP</vt:lpstr>
      <vt:lpstr>2TUP/UP</vt:lpstr>
      <vt:lpstr>2TUP/UP</vt:lpstr>
      <vt:lpstr>2TUP/UP</vt:lpstr>
      <vt:lpstr>2TUP/UP</vt:lpstr>
      <vt:lpstr>2TUP/UP</vt:lpstr>
      <vt:lpstr>III – Etude de cas</vt:lpstr>
      <vt:lpstr>2TUP/UP</vt:lpstr>
      <vt:lpstr>2TUP/UP</vt:lpstr>
      <vt:lpstr>III/a – Etudes préliminaires</vt:lpstr>
      <vt:lpstr>2TUP/UP</vt:lpstr>
      <vt:lpstr>2TUP/UP</vt:lpstr>
      <vt:lpstr>2TUP/UP</vt:lpstr>
      <vt:lpstr>2TUP/UP</vt:lpstr>
      <vt:lpstr>2TUP/UP</vt:lpstr>
      <vt:lpstr>2TUP/UP</vt:lpstr>
      <vt:lpstr>2TUP/UP</vt:lpstr>
      <vt:lpstr>2TUP/UP</vt:lpstr>
      <vt:lpstr>2TUP/UP</vt:lpstr>
      <vt:lpstr>2TUP/UP</vt:lpstr>
      <vt:lpstr>III/b – Identification des besoins fonctionnels</vt:lpstr>
      <vt:lpstr>2TUP/UP</vt:lpstr>
      <vt:lpstr>2TUP/UP</vt:lpstr>
      <vt:lpstr>2TUP/UP</vt:lpstr>
      <vt:lpstr>2TUP/UP</vt:lpstr>
      <vt:lpstr>2TUP/UP</vt:lpstr>
      <vt:lpstr>2TUP/UP</vt:lpstr>
      <vt:lpstr>2TUP/UP</vt:lpstr>
      <vt:lpstr>2TUP/UP</vt:lpstr>
      <vt:lpstr>2TUP/UP</vt:lpstr>
      <vt:lpstr>2TUP/UP</vt:lpstr>
      <vt:lpstr>III/c – Identification des besoins techniques</vt:lpstr>
      <vt:lpstr>2TUP/UP</vt:lpstr>
      <vt:lpstr>III/d – Analyses des besoins fonctionnels</vt:lpstr>
      <vt:lpstr>2TUP/UP</vt:lpstr>
      <vt:lpstr>2TUP/UP</vt:lpstr>
      <vt:lpstr>2TUP/UP</vt:lpstr>
      <vt:lpstr>2TUP/UP</vt:lpstr>
      <vt:lpstr>2TUP/UP</vt:lpstr>
      <vt:lpstr>2TUP/UP</vt:lpstr>
      <vt:lpstr>III/e – Conception préliminaire et détaillée</vt:lpstr>
      <vt:lpstr>2TUP/UP</vt:lpstr>
      <vt:lpstr>2TUP/UP</vt:lpstr>
      <vt:lpstr>IV – Conclusion</vt:lpstr>
      <vt:lpstr>2TUP/UP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&amp; Configuration d’un Server Web sous Unix</dc:title>
  <dc:creator>Windows User</dc:creator>
  <cp:lastModifiedBy>Windows User</cp:lastModifiedBy>
  <cp:revision>4337</cp:revision>
  <dcterms:created xsi:type="dcterms:W3CDTF">2020-02-23T09:15:00Z</dcterms:created>
  <dcterms:modified xsi:type="dcterms:W3CDTF">2020-09-09T05:23:05Z</dcterms:modified>
</cp:coreProperties>
</file>