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20" r:id="rId2"/>
    <p:sldMasterId id="2147483692" r:id="rId3"/>
  </p:sldMasterIdLst>
  <p:notesMasterIdLst>
    <p:notesMasterId r:id="rId20"/>
  </p:notesMasterIdLst>
  <p:handoutMasterIdLst>
    <p:handoutMasterId r:id="rId21"/>
  </p:handoutMasterIdLst>
  <p:sldIdLst>
    <p:sldId id="703" r:id="rId4"/>
    <p:sldId id="706" r:id="rId5"/>
    <p:sldId id="712" r:id="rId6"/>
    <p:sldId id="704" r:id="rId7"/>
    <p:sldId id="716" r:id="rId8"/>
    <p:sldId id="715" r:id="rId9"/>
    <p:sldId id="717" r:id="rId10"/>
    <p:sldId id="719" r:id="rId11"/>
    <p:sldId id="714" r:id="rId12"/>
    <p:sldId id="718" r:id="rId13"/>
    <p:sldId id="720" r:id="rId14"/>
    <p:sldId id="721" r:id="rId15"/>
    <p:sldId id="722" r:id="rId16"/>
    <p:sldId id="723" r:id="rId17"/>
    <p:sldId id="724" r:id="rId18"/>
    <p:sldId id="725" r:id="rId1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orient="horz" pos="144" userDrawn="1">
          <p15:clr>
            <a:srgbClr val="A4A3A4"/>
          </p15:clr>
        </p15:guide>
        <p15:guide id="3" orient="horz" pos="21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2232" userDrawn="1">
          <p15:clr>
            <a:srgbClr val="A4A3A4"/>
          </p15:clr>
        </p15:guide>
        <p15:guide id="6" orient="horz" pos="1536" userDrawn="1">
          <p15:clr>
            <a:srgbClr val="A4A3A4"/>
          </p15:clr>
        </p15:guide>
        <p15:guide id="7" orient="horz" pos="744" userDrawn="1">
          <p15:clr>
            <a:srgbClr val="A4A3A4"/>
          </p15:clr>
        </p15:guide>
        <p15:guide id="8" orient="horz" pos="984" userDrawn="1">
          <p15:clr>
            <a:srgbClr val="A4A3A4"/>
          </p15:clr>
        </p15:guide>
        <p15:guide id="9" orient="horz" pos="1056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1" pos="4896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pos="2208" userDrawn="1">
          <p15:clr>
            <a:srgbClr val="A4A3A4"/>
          </p15:clr>
        </p15:guide>
        <p15:guide id="14" pos="1536" userDrawn="1">
          <p15:clr>
            <a:srgbClr val="A4A3A4"/>
          </p15:clr>
        </p15:guide>
        <p15:guide id="15" pos="3555">
          <p15:clr>
            <a:srgbClr val="A4A3A4"/>
          </p15:clr>
        </p15:guide>
        <p15:guide id="16" pos="4224" userDrawn="1">
          <p15:clr>
            <a:srgbClr val="A4A3A4"/>
          </p15:clr>
        </p15:guide>
        <p15:guide id="17" pos="816" userDrawn="1">
          <p15:clr>
            <a:srgbClr val="A4A3A4"/>
          </p15:clr>
        </p15:guide>
        <p15:guide id="18" pos="1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Guenth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CAE0"/>
    <a:srgbClr val="843A16"/>
    <a:srgbClr val="5ABDBE"/>
    <a:srgbClr val="F3A547"/>
    <a:srgbClr val="50CB79"/>
    <a:srgbClr val="55C9E0"/>
    <a:srgbClr val="2B90B4"/>
    <a:srgbClr val="65C9B8"/>
    <a:srgbClr val="C43533"/>
    <a:srgbClr val="D35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5288" autoAdjust="0"/>
  </p:normalViewPr>
  <p:slideViewPr>
    <p:cSldViewPr snapToGrid="0" snapToObjects="1" showGuides="1">
      <p:cViewPr>
        <p:scale>
          <a:sx n="97" d="100"/>
          <a:sy n="97" d="100"/>
        </p:scale>
        <p:origin x="1792" y="80"/>
      </p:cViewPr>
      <p:guideLst>
        <p:guide orient="horz" pos="4200"/>
        <p:guide orient="horz" pos="144"/>
        <p:guide orient="horz" pos="216"/>
        <p:guide orient="horz" pos="3984"/>
        <p:guide orient="horz" pos="2232"/>
        <p:guide orient="horz" pos="1536"/>
        <p:guide orient="horz" pos="744"/>
        <p:guide orient="horz" pos="984"/>
        <p:guide orient="horz" pos="1056"/>
        <p:guide pos="5592"/>
        <p:guide pos="4896"/>
        <p:guide pos="2880"/>
        <p:guide pos="2208"/>
        <p:guide pos="1536"/>
        <p:guide pos="3555"/>
        <p:guide pos="4224"/>
        <p:guide pos="816"/>
        <p:guide pos="184"/>
      </p:guideLst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59D0-64B9-F941-A18D-F0816765E7B4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4A3A-9089-D749-9258-E45D5432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9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9D523-21B4-3C41-91BC-A1318855F150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5730-D19D-2D43-9086-695939E1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4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sa_logo_key_whit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1" y="958850"/>
            <a:ext cx="3192437" cy="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292099" y="1693863"/>
            <a:ext cx="4278313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4575430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0"/>
          </p:nvPr>
        </p:nvSpPr>
        <p:spPr>
          <a:xfrm>
            <a:off x="4575430" y="1693863"/>
            <a:ext cx="4273295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1"/>
          </p:nvPr>
        </p:nvSpPr>
        <p:spPr>
          <a:xfrm>
            <a:off x="302135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23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Four Ce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100" y="1460436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0" name="Content Placeholder 26"/>
          <p:cNvSpPr>
            <a:spLocks noGrp="1"/>
          </p:cNvSpPr>
          <p:nvPr>
            <p:ph sz="quarter" idx="24"/>
          </p:nvPr>
        </p:nvSpPr>
        <p:spPr>
          <a:xfrm>
            <a:off x="292100" y="3947520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Content Placeholder 26"/>
          <p:cNvSpPr>
            <a:spLocks noGrp="1"/>
          </p:cNvSpPr>
          <p:nvPr>
            <p:ph sz="quarter" idx="25"/>
          </p:nvPr>
        </p:nvSpPr>
        <p:spPr>
          <a:xfrm>
            <a:off x="4572000" y="1460436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6"/>
          </p:nvPr>
        </p:nvSpPr>
        <p:spPr>
          <a:xfrm>
            <a:off x="4572000" y="3947520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1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1204790"/>
            <a:ext cx="8556625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1" y="1450975"/>
            <a:ext cx="7488238" cy="293539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1" y="4386366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322377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1946275"/>
            <a:ext cx="7488238" cy="32150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6434" y="1204790"/>
            <a:ext cx="8552291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or comment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92101" y="5172727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264796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204913"/>
            <a:ext cx="3206750" cy="5240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98851" y="1204913"/>
            <a:ext cx="5349874" cy="52442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439686"/>
            <a:ext cx="3206750" cy="5005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439863"/>
            <a:ext cx="5349875" cy="5009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What's Next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white_04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07" y="889058"/>
            <a:ext cx="6354028" cy="70600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69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696666"/>
            <a:ext cx="3206750" cy="4748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697038"/>
            <a:ext cx="5349875" cy="47521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52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Photo Background,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48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8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Dark background image with standard header</a:t>
            </a:r>
            <a:endParaRPr lang="en-US" dirty="0"/>
          </a:p>
        </p:txBody>
      </p:sp>
      <p:sp>
        <p:nvSpPr>
          <p:cNvPr id="6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3988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2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292100" y="341313"/>
            <a:ext cx="8556625" cy="617538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Light background image with standard header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7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 userDrawn="1"/>
        </p:nvCxnSpPr>
        <p:spPr>
          <a:xfrm>
            <a:off x="0" y="6451071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0" y="667183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-2027" y="12049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0" y="1449388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0" y="17002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-2027" y="1946275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31750" y="667226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29260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 userDrawn="1"/>
        </p:nvCxnSpPr>
        <p:spPr>
          <a:xfrm>
            <a:off x="136366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 userDrawn="1"/>
        </p:nvCxnSpPr>
        <p:spPr>
          <a:xfrm>
            <a:off x="2442634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 userDrawn="1"/>
        </p:nvCxnSpPr>
        <p:spPr>
          <a:xfrm>
            <a:off x="350033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 userDrawn="1"/>
        </p:nvCxnSpPr>
        <p:spPr>
          <a:xfrm>
            <a:off x="457041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 userDrawn="1"/>
        </p:nvCxnSpPr>
        <p:spPr>
          <a:xfrm>
            <a:off x="56483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 userDrawn="1"/>
        </p:nvCxnSpPr>
        <p:spPr>
          <a:xfrm>
            <a:off x="670718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 userDrawn="1"/>
        </p:nvCxnSpPr>
        <p:spPr>
          <a:xfrm>
            <a:off x="778033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 userDrawn="1"/>
        </p:nvCxnSpPr>
        <p:spPr>
          <a:xfrm>
            <a:off x="88487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31750" y="645348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3.30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2027" y="961496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0" y="3413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 userDrawn="1"/>
        </p:nvSpPr>
        <p:spPr>
          <a:xfrm>
            <a:off x="35489" y="195288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1.62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35489" y="17052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1.89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35489" y="1449388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2.16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5489" y="12099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2.43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35489" y="96201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2.70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35489" y="34155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3.38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35489" y="192592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0" y="18677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17329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3.51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2252268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30848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38004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0.00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73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535986" y="1203167"/>
            <a:ext cx="40720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reposition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guides as needed</a:t>
            </a:r>
          </a:p>
          <a:p>
            <a:pPr algn="ctr"/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(then delete before you send out your deck)</a:t>
            </a:r>
            <a:endParaRPr lang="en-US" sz="1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23172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7602143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3.21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865835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545160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</p:spTree>
    <p:extLst>
      <p:ext uri="{BB962C8B-B14F-4D97-AF65-F5344CB8AC3E}">
        <p14:creationId xmlns:p14="http://schemas.microsoft.com/office/powerpoint/2010/main" val="3262590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itonal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73399" y="1203167"/>
            <a:ext cx="67972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copy color values for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the additional highlight colors</a:t>
            </a:r>
            <a:b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(if you lose the pre-selected ones under “Recent Colors” in the color menu)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66238" y="2264542"/>
            <a:ext cx="7411524" cy="2724018"/>
            <a:chOff x="866238" y="2264542"/>
            <a:chExt cx="7411524" cy="2724018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5370539" y="2264542"/>
              <a:ext cx="1405177" cy="1313134"/>
            </a:xfrm>
            <a:prstGeom prst="rect">
              <a:avLst/>
            </a:prstGeom>
            <a:solidFill>
              <a:srgbClr val="F3A547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G165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6871970" y="2264542"/>
              <a:ext cx="1405177" cy="1313208"/>
            </a:xfrm>
            <a:prstGeom prst="rect">
              <a:avLst/>
            </a:prstGeom>
            <a:solidFill>
              <a:srgbClr val="FCD2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R252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G210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869106" y="2264675"/>
              <a:ext cx="1405177" cy="1313208"/>
            </a:xfrm>
            <a:prstGeom prst="rect">
              <a:avLst/>
            </a:prstGeom>
            <a:solidFill>
              <a:srgbClr val="F5770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G119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B003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866238" y="2264675"/>
              <a:ext cx="1405177" cy="1313208"/>
            </a:xfrm>
            <a:prstGeom prst="rect">
              <a:avLst/>
            </a:prstGeom>
            <a:solidFill>
              <a:srgbClr val="C4353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R196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G053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B051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367672" y="2264675"/>
              <a:ext cx="1405177" cy="1313208"/>
            </a:xfrm>
            <a:prstGeom prst="rect">
              <a:avLst/>
            </a:prstGeom>
            <a:solidFill>
              <a:srgbClr val="D359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R211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G089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flipH="1">
              <a:off x="866238" y="3675286"/>
              <a:ext cx="7411524" cy="1313274"/>
              <a:chOff x="-1970617" y="5080336"/>
              <a:chExt cx="5353474" cy="948601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-885995" y="5080336"/>
                <a:ext cx="1014984" cy="948553"/>
              </a:xfrm>
              <a:prstGeom prst="rect">
                <a:avLst/>
              </a:prstGeom>
              <a:solidFill>
                <a:srgbClr val="0E3C87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R014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B135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-1970617" y="5080336"/>
                <a:ext cx="1014984" cy="948500"/>
              </a:xfrm>
              <a:prstGeom prst="rect">
                <a:avLst/>
              </a:prstGeom>
              <a:solidFill>
                <a:srgbClr val="A5D22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R165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G210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B038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2367873" y="5080384"/>
                <a:ext cx="1014984" cy="948553"/>
              </a:xfrm>
              <a:prstGeom prst="rect">
                <a:avLst/>
              </a:prstGeom>
              <a:solidFill>
                <a:srgbClr val="96430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R150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G067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B005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98627" y="5080384"/>
                <a:ext cx="1014984" cy="948553"/>
              </a:xfrm>
              <a:prstGeom prst="rect">
                <a:avLst/>
              </a:prstGeom>
              <a:solidFill>
                <a:srgbClr val="BD8598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R189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G133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B152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1283249" y="5080384"/>
                <a:ext cx="1014984" cy="948553"/>
              </a:xfrm>
              <a:prstGeom prst="rect">
                <a:avLst/>
              </a:prstGeom>
              <a:solidFill>
                <a:srgbClr val="88567E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R136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G086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B126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04.pd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r="5932"/>
          <a:stretch/>
        </p:blipFill>
        <p:spPr>
          <a:xfrm>
            <a:off x="349145" y="2921000"/>
            <a:ext cx="8445711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0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8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Wht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2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479709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8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69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4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749808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section subtitle / additional info</a:t>
            </a:r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59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Dark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31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4"/>
            <a:ext cx="7488238" cy="272264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9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8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126299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8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2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2427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449388"/>
            <a:ext cx="8556624" cy="4995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697038"/>
            <a:ext cx="8556624" cy="4748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7381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944688"/>
            <a:ext cx="8556624" cy="45005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theme" Target="../theme/theme2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0338" y="6445250"/>
            <a:ext cx="1068387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1" name="Title Placeholder 30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292100" y="1204914"/>
            <a:ext cx="8556625" cy="5240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62" r:id="rId4"/>
    <p:sldLayoutId id="2147483682" r:id="rId5"/>
    <p:sldLayoutId id="2147483683" r:id="rId6"/>
    <p:sldLayoutId id="2147483684" r:id="rId7"/>
    <p:sldLayoutId id="2147483652" r:id="rId8"/>
    <p:sldLayoutId id="2147483688" r:id="rId9"/>
    <p:sldLayoutId id="2147483687" r:id="rId10"/>
    <p:sldLayoutId id="2147483666" r:id="rId11"/>
    <p:sldLayoutId id="2147483753" r:id="rId12"/>
    <p:sldLayoutId id="2147483690" r:id="rId13"/>
    <p:sldLayoutId id="2147483654" r:id="rId14"/>
    <p:sldLayoutId id="2147483670" r:id="rId15"/>
    <p:sldLayoutId id="2147483667" r:id="rId16"/>
    <p:sldLayoutId id="2147483669" r:id="rId17"/>
    <p:sldLayoutId id="2147483685" r:id="rId18"/>
    <p:sldLayoutId id="2147483689" r:id="rId19"/>
    <p:sldLayoutId id="2147483751" r:id="rId20"/>
    <p:sldLayoutId id="2147483663" r:id="rId21"/>
    <p:sldLayoutId id="2147483691" r:id="rId22"/>
    <p:sldLayoutId id="2147483738" r:id="rId23"/>
    <p:sldLayoutId id="2147483747" r:id="rId24"/>
    <p:sldLayoutId id="2147483739" r:id="rId25"/>
    <p:sldLayoutId id="2147483740" r:id="rId26"/>
    <p:sldLayoutId id="2147483748" r:id="rId27"/>
    <p:sldLayoutId id="2147483681" r:id="rId28"/>
    <p:sldLayoutId id="2147483750" r:id="rId29"/>
    <p:sldLayoutId id="2147483668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84163" indent="-238125" algn="l" defTabSz="457200" rtl="0" eaLnBrk="1" latinLnBrk="0" hangingPunct="1">
        <a:spcBef>
          <a:spcPts val="8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300"/>
        </a:spcBef>
        <a:buSzPct val="9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200"/>
        </a:spcBef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100"/>
        </a:spcBef>
        <a:buFont typeface="Lucida Grande"/>
        <a:buChar char="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163" y="6445250"/>
            <a:ext cx="1071562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sa_logo_key_color.pd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879" y="187325"/>
            <a:ext cx="1475846" cy="2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1" r:id="rId2"/>
    <p:sldLayoutId id="2147483731" r:id="rId3"/>
    <p:sldLayoutId id="2147483732" r:id="rId4"/>
    <p:sldLayoutId id="2147483733" r:id="rId5"/>
    <p:sldLayoutId id="2147483734" r:id="rId6"/>
    <p:sldLayoutId id="2147483736" r:id="rId7"/>
    <p:sldLayoutId id="214748374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0664" y="6445250"/>
            <a:ext cx="1085850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8AC524-ECFE-0943-AE42-A78C0A9D9D75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5" descr="sa_logo_key_white.pdf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329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52" r:id="rId3"/>
    <p:sldLayoutId id="2147483744" r:id="rId4"/>
    <p:sldLayoutId id="2147483745" r:id="rId5"/>
    <p:sldLayoutId id="2147483717" r:id="rId6"/>
    <p:sldLayoutId id="2147483716" r:id="rId7"/>
    <p:sldLayoutId id="2147483735" r:id="rId8"/>
    <p:sldLayoutId id="214748373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net4/ITU-D/idi/2016/" TargetMode="External"/><Relationship Id="rId4" Type="http://schemas.openxmlformats.org/officeDocument/2006/relationships/hyperlink" Target="http://data.worldbank.org/indicator/NY.GDP.PCAP.C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dgindex.org/download/#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The Seed in the Machine: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Will a More Connected World Support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More Sustainable World?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2100"/>
            <a:ext cx="8556625" cy="4762500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20676" y="6324600"/>
            <a:ext cx="8556624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6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Rochelle J. March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| May 2017  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676400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Scatter plot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Variables chosen from Lasso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Clusters determined by silhouette score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92" y="1562100"/>
            <a:ext cx="4209308" cy="2497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5" y="4059623"/>
            <a:ext cx="4585224" cy="18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 Analysis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K-means  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clustering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algorithm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Methods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tests: K-means,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DBSCAN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DBSCAN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Silhouette scores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scores of different clustering algorithms to determine the preferred model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 based on best silhouette coefficients</a:t>
            </a:r>
            <a:endParaRPr lang="en-US" sz="1600" dirty="0" smtClean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back with data to test correlation (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gdp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regions?)</a:t>
            </a: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What is the clustering telling me about the data?</a:t>
            </a:r>
            <a:endParaRPr lang="en-US" sz="1600" dirty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Conclusion: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Takeaways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had the most impact on your work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Isolating certain variables using Lasso and Ridge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Clustering to find similarities among countries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can you confirm? What can you suggest? What is still to be determined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Health-related issues (maternal mortality, neonatal mortality, etc.) are more correlated with ICT development </a:t>
            </a:r>
            <a:endParaRPr lang="en-US" sz="1800" dirty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Next Steps: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Further Explorations 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3120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should this project do moving forward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Test more models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Try different, potentially more relevant, features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would be the next two or three things you want to try? What impact might they have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Try correlation of clusters with other indicative data e.g., regions, income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might your conclusions enable others to do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Focus on health-related issues as an area to tailor ICT solutions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Refine metrics for sustainable development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Acknowledgements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Thanks!!!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Citations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Links to reference material and data 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venir Heavy" charset="0"/>
                <a:ea typeface="Avenir Heavy" charset="0"/>
                <a:cs typeface="Avenir Heavy" charset="0"/>
              </a:rPr>
              <a:t>Github</a:t>
            </a: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Links to </a:t>
            </a:r>
            <a:r>
              <a:rPr lang="en-US" sz="1800" b="1" dirty="0" err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github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Motivation: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Clarifying the link between ICT and sustainable development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" y="1566864"/>
            <a:ext cx="8598846" cy="5105400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The Problem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It is well-understood that there is a need for increased global sustainable development. </a:t>
            </a:r>
            <a:endParaRPr lang="en-US" sz="1800" dirty="0" smtClean="0">
              <a:latin typeface="Avenir Medium" charset="0"/>
              <a:ea typeface="Avenir Medium" charset="0"/>
              <a:cs typeface="Avenir Medium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Information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communications technology (ICT),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which includes technologies such as mobile phones, broadband and the Internet, can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deliver communications and therefore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solutions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at an unprecedented speed and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scale. ICT may be a key enabler for sustainable development, particularly in its ability to: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Increase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access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to information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C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onnect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people and organizations to one another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Improve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efficiencies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in resource, labor and market productivity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What sustainable development goals could most improve from leveraging information communications technologies?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87338" y="342900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Background: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Sustainable Development Goals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History of the Sustainable Development Goals (SDGs)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At the UN Sustainable Development Summit in September 2015, over 150 world leaders agreed upon a new sustainable development agenda.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For the first time, these world leaders also included business leaders, who now must clarify what commitments their companies will make to support the Goals.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68" y="3508555"/>
            <a:ext cx="4279900" cy="2651421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8750" y="3673179"/>
            <a:ext cx="4413250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 Goals offer an ambitious and transformational vision for the future, with a target of 2030. Over the next fifteen years, these Goals will help mobilize efforts to end all forms of poverty, fight inequality, and tackle climate change, among other aims.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Goals of the Project: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Explore and Practice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the relationship between ICT and sustainable development through data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Build off existing research and efforts by the UN, ITU and technology companies (e.g., Huawei, Ericsson, Intel, ARM, etc.)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what are the areas to prioritize ICT investment to support further sustainable 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If there is a positive relationship between ICT development and sustainable development, determine what areas could see more immediate and greater results from increased ICT investment.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Practice using supervised and unsupervised machine learning algorithms to determine correlations and clusters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relationship between ICT and sustainable development using linear regression and regularization (Lasso and Ridge)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if there are country clusters in terms of ICT and certain types of sustainable development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Gathering and cleanup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Gather the data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Sustainable development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http://www.sdgindex.org/download/#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2"/>
              </a:rPr>
              <a:t>data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ICT 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http://www.itu.int/net4/ITU-D/idi/2016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GDP 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data.worldbank.org/indicator/NY.GDP.PCAP.CD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Merge using pandas merge and an outer join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Inspect for </a:t>
            </a:r>
            <a:r>
              <a:rPr lang="en-US" sz="1800" b="1" dirty="0" err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NaNs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and fill or drop them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Fill with mean of column: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filled_final_data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final_data.fillna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final_data.mean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())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Drop remaining nulls: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filled_final_data.dropna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(subset=['GDP_2015'])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Create dummies for regional data that is categorical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pd.get_dummies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final_final_data.UNReg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prefix='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').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iloc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[:, 1:]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pd.concat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([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], axis=1)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1" y="2292516"/>
            <a:ext cx="1807491" cy="328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4" y="2663694"/>
            <a:ext cx="1807488" cy="313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3148473"/>
            <a:ext cx="5800299" cy="16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Linear Regression: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gathering and cleanup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three different datasets to get data for ICT, sustainable development and GDP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Deal with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NaNs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(or null values)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Create dummy variables for categorical variables (e.g.,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UNSubReg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After test and train, normalize/scale data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StandardScaler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linear regression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-Learn for dependent variable “IDI_Value_2016” which is a measure of ICT development of a country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Test and train model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Isolate relevant features using Lasso and Ridge regression and find best coefficients via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GridSearch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</a:t>
            </a: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&amp;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model selection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scores of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different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regression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results 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endParaRPr lang="en-US" sz="1600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egression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676400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Correlation Matrix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Areas with dark blue and dark red have high correlation &gt;0.8 or &lt;-0.8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Too many variables, going to try to find the relevant ones through Lasso and Ridge 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83" y="1716157"/>
            <a:ext cx="4438633" cy="46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Linear Regression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171643"/>
            <a:ext cx="513970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High 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is-IS" sz="1600" dirty="0"/>
              <a:t>LR R2: 0.966786435801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But too many variables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Lasso regression is a regularization that drops non-important features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it-IT" sz="1600" dirty="0"/>
              <a:t>Lasso R2: </a:t>
            </a:r>
            <a:r>
              <a:rPr lang="nb-NO" sz="1600" dirty="0"/>
              <a:t>0.58355930028</a:t>
            </a:r>
            <a:r>
              <a:rPr lang="it-IT" sz="1600" dirty="0" smtClean="0"/>
              <a:t>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coefficients are only two features now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Ridge will not drop non-relevant features but will shrink them near to zero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baseline="30000" dirty="0">
                <a:latin typeface="Avenir Book" charset="0"/>
                <a:ea typeface="Avenir Book" charset="0"/>
                <a:cs typeface="Avenir Book" charset="0"/>
              </a:rPr>
              <a:t>2 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smtClean="0"/>
              <a:t>Ridge </a:t>
            </a:r>
            <a:r>
              <a:rPr lang="en-US" sz="1600" dirty="0"/>
              <a:t>R2: </a:t>
            </a:r>
            <a:r>
              <a:rPr lang="is-IS" sz="1600" dirty="0" smtClean="0"/>
              <a:t>0.667475255468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coefficients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 now more ~7</a:t>
            </a:r>
          </a:p>
          <a:p>
            <a:pPr marL="328613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Most of the high coefficients are health related (SDG 3: Good Health and Well-being), but are positively correlated except for mortality under 5 years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Second most highly correlated is Internet use, which may be collinear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3549927"/>
            <a:ext cx="3604040" cy="58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4525576"/>
            <a:ext cx="3575465" cy="1462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2142" y="3079261"/>
            <a:ext cx="82458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</a:t>
            </a:r>
            <a:r>
              <a:rPr lang="en-US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2141" y="4172790"/>
            <a:ext cx="85985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  <a:r>
              <a:rPr lang="en-US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Cluster Analysis: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Same data gathering and clean-up 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Scatter plots </a:t>
            </a: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Run clustering algorithm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Methods tests: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K-means, DBSCAN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&amp; model selection 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</a:p>
        </p:txBody>
      </p:sp>
    </p:spTree>
    <p:extLst>
      <p:ext uri="{BB962C8B-B14F-4D97-AF65-F5344CB8AC3E}">
        <p14:creationId xmlns:p14="http://schemas.microsoft.com/office/powerpoint/2010/main" val="1691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 Standard Theme">
  <a:themeElements>
    <a:clrScheme name="SA Theme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3"/>
          </a:solidFill>
          <a:miter lim="800000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Plain White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Plain Dark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63609</TotalTime>
  <Words>1062</Words>
  <Application>Microsoft Macintosh PowerPoint</Application>
  <PresentationFormat>Letter Paper (8.5x11 in)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Avenir Book</vt:lpstr>
      <vt:lpstr>Avenir Heavy</vt:lpstr>
      <vt:lpstr>Avenir Medium</vt:lpstr>
      <vt:lpstr>Calibri</vt:lpstr>
      <vt:lpstr>Georgia</vt:lpstr>
      <vt:lpstr>Lucida Grande</vt:lpstr>
      <vt:lpstr>Wingdings</vt:lpstr>
      <vt:lpstr>Arial</vt:lpstr>
      <vt:lpstr>SA Standard Theme</vt:lpstr>
      <vt:lpstr>Plain White Theme</vt:lpstr>
      <vt:lpstr>Plain Dark Theme</vt:lpstr>
      <vt:lpstr>The Seed in the Machine: Will a More Connected World Support a More Sustainable World?</vt:lpstr>
      <vt:lpstr>Motivation: Clarifying the link between ICT and sustainable development </vt:lpstr>
      <vt:lpstr>Background: The Sustainable Development Goals</vt:lpstr>
      <vt:lpstr>Goals of the Project: Explore and Practice </vt:lpstr>
      <vt:lpstr>Data: Gathering and cleanup </vt:lpstr>
      <vt:lpstr>Linear Regression: Steps </vt:lpstr>
      <vt:lpstr>Data: Regression visualization </vt:lpstr>
      <vt:lpstr>Results: Linear Regression </vt:lpstr>
      <vt:lpstr>Cluster Analysis: Steps </vt:lpstr>
      <vt:lpstr>Data: Clusters visualization </vt:lpstr>
      <vt:lpstr>Results: Cluster Analysis </vt:lpstr>
      <vt:lpstr>Conclusion: Takeaways </vt:lpstr>
      <vt:lpstr>Next Steps: Further Explorations  </vt:lpstr>
      <vt:lpstr>Acknowledgements</vt:lpstr>
      <vt:lpstr>Citations</vt:lpstr>
      <vt:lpstr>Github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Guenther</dc:creator>
  <cp:lastModifiedBy>Rochelle March</cp:lastModifiedBy>
  <cp:revision>2223</cp:revision>
  <cp:lastPrinted>2010-10-04T17:48:11Z</cp:lastPrinted>
  <dcterms:created xsi:type="dcterms:W3CDTF">2010-08-14T18:42:36Z</dcterms:created>
  <dcterms:modified xsi:type="dcterms:W3CDTF">2017-05-23T00:28:15Z</dcterms:modified>
</cp:coreProperties>
</file>