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20" r:id="rId2"/>
    <p:sldMasterId id="2147483692" r:id="rId3"/>
  </p:sldMasterIdLst>
  <p:notesMasterIdLst>
    <p:notesMasterId r:id="rId22"/>
  </p:notesMasterIdLst>
  <p:handoutMasterIdLst>
    <p:handoutMasterId r:id="rId23"/>
  </p:handoutMasterIdLst>
  <p:sldIdLst>
    <p:sldId id="703" r:id="rId4"/>
    <p:sldId id="706" r:id="rId5"/>
    <p:sldId id="712" r:id="rId6"/>
    <p:sldId id="704" r:id="rId7"/>
    <p:sldId id="716" r:id="rId8"/>
    <p:sldId id="715" r:id="rId9"/>
    <p:sldId id="717" r:id="rId10"/>
    <p:sldId id="719" r:id="rId11"/>
    <p:sldId id="714" r:id="rId12"/>
    <p:sldId id="726" r:id="rId13"/>
    <p:sldId id="718" r:id="rId14"/>
    <p:sldId id="727" r:id="rId15"/>
    <p:sldId id="720" r:id="rId16"/>
    <p:sldId id="721" r:id="rId17"/>
    <p:sldId id="722" r:id="rId18"/>
    <p:sldId id="723" r:id="rId19"/>
    <p:sldId id="724" r:id="rId20"/>
    <p:sldId id="725" r:id="rId2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orient="horz" pos="144" userDrawn="1">
          <p15:clr>
            <a:srgbClr val="A4A3A4"/>
          </p15:clr>
        </p15:guide>
        <p15:guide id="3" orient="horz" pos="216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  <p15:guide id="5" orient="horz" pos="2232" userDrawn="1">
          <p15:clr>
            <a:srgbClr val="A4A3A4"/>
          </p15:clr>
        </p15:guide>
        <p15:guide id="6" orient="horz" pos="1536" userDrawn="1">
          <p15:clr>
            <a:srgbClr val="A4A3A4"/>
          </p15:clr>
        </p15:guide>
        <p15:guide id="7" orient="horz" pos="744" userDrawn="1">
          <p15:clr>
            <a:srgbClr val="A4A3A4"/>
          </p15:clr>
        </p15:guide>
        <p15:guide id="8" orient="horz" pos="984" userDrawn="1">
          <p15:clr>
            <a:srgbClr val="A4A3A4"/>
          </p15:clr>
        </p15:guide>
        <p15:guide id="9" orient="horz" pos="1056" userDrawn="1">
          <p15:clr>
            <a:srgbClr val="A4A3A4"/>
          </p15:clr>
        </p15:guide>
        <p15:guide id="10" pos="5592" userDrawn="1">
          <p15:clr>
            <a:srgbClr val="A4A3A4"/>
          </p15:clr>
        </p15:guide>
        <p15:guide id="11" pos="4896" userDrawn="1">
          <p15:clr>
            <a:srgbClr val="A4A3A4"/>
          </p15:clr>
        </p15:guide>
        <p15:guide id="12" pos="2880" userDrawn="1">
          <p15:clr>
            <a:srgbClr val="A4A3A4"/>
          </p15:clr>
        </p15:guide>
        <p15:guide id="13" pos="2208" userDrawn="1">
          <p15:clr>
            <a:srgbClr val="A4A3A4"/>
          </p15:clr>
        </p15:guide>
        <p15:guide id="14" pos="1536" userDrawn="1">
          <p15:clr>
            <a:srgbClr val="A4A3A4"/>
          </p15:clr>
        </p15:guide>
        <p15:guide id="15" pos="3555">
          <p15:clr>
            <a:srgbClr val="A4A3A4"/>
          </p15:clr>
        </p15:guide>
        <p15:guide id="16" pos="4224" userDrawn="1">
          <p15:clr>
            <a:srgbClr val="A4A3A4"/>
          </p15:clr>
        </p15:guide>
        <p15:guide id="17" pos="816" userDrawn="1">
          <p15:clr>
            <a:srgbClr val="A4A3A4"/>
          </p15:clr>
        </p15:guide>
        <p15:guide id="18" pos="1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Guenth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ECAE0"/>
    <a:srgbClr val="843A16"/>
    <a:srgbClr val="5ABDBE"/>
    <a:srgbClr val="F3A547"/>
    <a:srgbClr val="50CB79"/>
    <a:srgbClr val="55C9E0"/>
    <a:srgbClr val="2B90B4"/>
    <a:srgbClr val="65C9B8"/>
    <a:srgbClr val="C43533"/>
    <a:srgbClr val="D35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7" autoAdjust="0"/>
    <p:restoredTop sz="95288" autoAdjust="0"/>
  </p:normalViewPr>
  <p:slideViewPr>
    <p:cSldViewPr snapToGrid="0" snapToObjects="1" showGuides="1">
      <p:cViewPr>
        <p:scale>
          <a:sx n="97" d="100"/>
          <a:sy n="97" d="100"/>
        </p:scale>
        <p:origin x="1792" y="80"/>
      </p:cViewPr>
      <p:guideLst>
        <p:guide orient="horz" pos="4200"/>
        <p:guide orient="horz" pos="144"/>
        <p:guide orient="horz" pos="216"/>
        <p:guide orient="horz" pos="3984"/>
        <p:guide orient="horz" pos="2232"/>
        <p:guide orient="horz" pos="1536"/>
        <p:guide orient="horz" pos="744"/>
        <p:guide orient="horz" pos="984"/>
        <p:guide orient="horz" pos="1056"/>
        <p:guide pos="5592"/>
        <p:guide pos="4896"/>
        <p:guide pos="2880"/>
        <p:guide pos="2208"/>
        <p:guide pos="1536"/>
        <p:guide pos="3555"/>
        <p:guide pos="4224"/>
        <p:guide pos="816"/>
        <p:guide pos="184"/>
      </p:guideLst>
    </p:cSldViewPr>
  </p:slideViewPr>
  <p:outlineViewPr>
    <p:cViewPr>
      <p:scale>
        <a:sx n="33" d="100"/>
        <a:sy n="33" d="100"/>
      </p:scale>
      <p:origin x="-7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459D0-64B9-F941-A18D-F0816765E7B4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B4A3A-9089-D749-9258-E45D5432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9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9D523-21B4-3C41-91BC-A1318855F150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5730-D19D-2D43-9086-695939E1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4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document title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2608" y="6469740"/>
            <a:ext cx="1278828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50" dirty="0" smtClean="0">
                <a:solidFill>
                  <a:srgbClr val="FFFFFF"/>
                </a:solidFill>
              </a:rPr>
              <a:t>sustainability.com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074599" y="6469740"/>
            <a:ext cx="5211762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London  |  </a:t>
            </a:r>
            <a:r>
              <a:rPr lang="en-US" sz="1050" baseline="0" dirty="0" smtClean="0">
                <a:solidFill>
                  <a:schemeClr val="bg1">
                    <a:lumMod val="85000"/>
                  </a:schemeClr>
                </a:solidFill>
              </a:rPr>
              <a:t>New York  |  San Francisco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 descr="sa_logo_key_whit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1" y="958850"/>
            <a:ext cx="3192437" cy="5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6"/>
          <p:cNvSpPr>
            <a:spLocks noGrp="1"/>
          </p:cNvSpPr>
          <p:nvPr>
            <p:ph sz="quarter" idx="13"/>
          </p:nvPr>
        </p:nvSpPr>
        <p:spPr>
          <a:xfrm>
            <a:off x="292099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6"/>
          <p:cNvSpPr>
            <a:spLocks noGrp="1"/>
          </p:cNvSpPr>
          <p:nvPr>
            <p:ph sz="quarter" idx="24"/>
          </p:nvPr>
        </p:nvSpPr>
        <p:spPr>
          <a:xfrm>
            <a:off x="6710490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Content Placeholder 26"/>
          <p:cNvSpPr>
            <a:spLocks noGrp="1"/>
          </p:cNvSpPr>
          <p:nvPr>
            <p:ph sz="quarter" idx="25"/>
          </p:nvPr>
        </p:nvSpPr>
        <p:spPr>
          <a:xfrm>
            <a:off x="4571027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26"/>
          <p:cNvSpPr>
            <a:spLocks noGrp="1"/>
          </p:cNvSpPr>
          <p:nvPr>
            <p:ph sz="quarter" idx="26"/>
          </p:nvPr>
        </p:nvSpPr>
        <p:spPr>
          <a:xfrm>
            <a:off x="2431563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2" name="Content Placeholder 26"/>
          <p:cNvSpPr>
            <a:spLocks noGrp="1"/>
          </p:cNvSpPr>
          <p:nvPr>
            <p:ph sz="quarter" idx="13"/>
          </p:nvPr>
        </p:nvSpPr>
        <p:spPr>
          <a:xfrm>
            <a:off x="292099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26"/>
          <p:cNvSpPr>
            <a:spLocks noGrp="1"/>
          </p:cNvSpPr>
          <p:nvPr>
            <p:ph sz="quarter" idx="24"/>
          </p:nvPr>
        </p:nvSpPr>
        <p:spPr>
          <a:xfrm>
            <a:off x="6710490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25"/>
          </p:nvPr>
        </p:nvSpPr>
        <p:spPr>
          <a:xfrm>
            <a:off x="4571027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6"/>
          <p:cNvSpPr>
            <a:spLocks noGrp="1"/>
          </p:cNvSpPr>
          <p:nvPr>
            <p:ph sz="quarter" idx="26"/>
          </p:nvPr>
        </p:nvSpPr>
        <p:spPr>
          <a:xfrm>
            <a:off x="2431563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292099" y="1693863"/>
            <a:ext cx="4278313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4575430" y="1204913"/>
            <a:ext cx="4273295" cy="2743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0"/>
          </p:nvPr>
        </p:nvSpPr>
        <p:spPr>
          <a:xfrm>
            <a:off x="4575430" y="1693863"/>
            <a:ext cx="4273295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1"/>
          </p:nvPr>
        </p:nvSpPr>
        <p:spPr>
          <a:xfrm>
            <a:off x="302135" y="1204913"/>
            <a:ext cx="4273295" cy="2743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23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Four Ce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6"/>
          <p:cNvSpPr>
            <a:spLocks noGrp="1"/>
          </p:cNvSpPr>
          <p:nvPr>
            <p:ph sz="quarter" idx="13"/>
          </p:nvPr>
        </p:nvSpPr>
        <p:spPr>
          <a:xfrm>
            <a:off x="292100" y="1460436"/>
            <a:ext cx="4278312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0" name="Content Placeholder 26"/>
          <p:cNvSpPr>
            <a:spLocks noGrp="1"/>
          </p:cNvSpPr>
          <p:nvPr>
            <p:ph sz="quarter" idx="24"/>
          </p:nvPr>
        </p:nvSpPr>
        <p:spPr>
          <a:xfrm>
            <a:off x="292100" y="3947520"/>
            <a:ext cx="4278312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Content Placeholder 26"/>
          <p:cNvSpPr>
            <a:spLocks noGrp="1"/>
          </p:cNvSpPr>
          <p:nvPr>
            <p:ph sz="quarter" idx="25"/>
          </p:nvPr>
        </p:nvSpPr>
        <p:spPr>
          <a:xfrm>
            <a:off x="4572000" y="1460436"/>
            <a:ext cx="4276725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26"/>
          </p:nvPr>
        </p:nvSpPr>
        <p:spPr>
          <a:xfrm>
            <a:off x="4572000" y="3947520"/>
            <a:ext cx="4276725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1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01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1204790"/>
            <a:ext cx="8556625" cy="4308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buNone/>
              <a:defRPr sz="2800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9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1" y="1450975"/>
            <a:ext cx="7488238" cy="2935391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/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1" y="4386366"/>
            <a:ext cx="6415088" cy="810046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Quote Attribution</a:t>
            </a:r>
          </a:p>
        </p:txBody>
      </p:sp>
    </p:spTree>
    <p:extLst>
      <p:ext uri="{BB962C8B-B14F-4D97-AF65-F5344CB8AC3E}">
        <p14:creationId xmlns:p14="http://schemas.microsoft.com/office/powerpoint/2010/main" val="322377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ess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1946275"/>
            <a:ext cx="7488238" cy="321500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/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6434" y="1204790"/>
            <a:ext cx="8552291" cy="4308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buNone/>
              <a:defRPr sz="2800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or comment</a:t>
            </a:r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92101" y="5172727"/>
            <a:ext cx="6415088" cy="810046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Quote Attribution</a:t>
            </a:r>
          </a:p>
        </p:txBody>
      </p:sp>
    </p:spTree>
    <p:extLst>
      <p:ext uri="{BB962C8B-B14F-4D97-AF65-F5344CB8AC3E}">
        <p14:creationId xmlns:p14="http://schemas.microsoft.com/office/powerpoint/2010/main" val="264796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204913"/>
            <a:ext cx="3206750" cy="5240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98851" y="1204913"/>
            <a:ext cx="5349874" cy="52442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439686"/>
            <a:ext cx="3206750" cy="5005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498850" y="1439863"/>
            <a:ext cx="5349875" cy="50093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 What's Next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68_SA_logo+strap_white_04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607" y="889058"/>
            <a:ext cx="6354028" cy="706004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document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2608" y="6469740"/>
            <a:ext cx="1278828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50" dirty="0" smtClean="0">
                <a:solidFill>
                  <a:srgbClr val="FFFFFF"/>
                </a:solidFill>
              </a:rPr>
              <a:t>sustainability.com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074599" y="6469740"/>
            <a:ext cx="5211762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London  |  </a:t>
            </a:r>
            <a:r>
              <a:rPr lang="en-US" sz="1050" baseline="0" dirty="0" smtClean="0">
                <a:solidFill>
                  <a:schemeClr val="bg1">
                    <a:lumMod val="85000"/>
                  </a:schemeClr>
                </a:solidFill>
              </a:rPr>
              <a:t>New York  |  San Francisco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69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Subtitle &amp; 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696666"/>
            <a:ext cx="3206750" cy="4748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498850" y="1697038"/>
            <a:ext cx="5349875" cy="47521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49212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52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Photo Background, etc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48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Dark image background (no logo)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8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text overla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Dark image background with logo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  <p:pic>
        <p:nvPicPr>
          <p:cNvPr id="5" name="Picture 4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standar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5" name="Picture 4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Dark background image with standard header</a:t>
            </a:r>
            <a:endParaRPr lang="en-US" dirty="0"/>
          </a:p>
        </p:txBody>
      </p:sp>
      <p:sp>
        <p:nvSpPr>
          <p:cNvPr id="6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3988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2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 Image w/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Lighter image background (no logo)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4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Image w/ text overla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Lighter image background with logo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Image w/ standar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292100" y="341313"/>
            <a:ext cx="8556625" cy="617538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Light background image with standard header</a:t>
            </a:r>
            <a:endParaRPr lang="en-US" dirty="0"/>
          </a:p>
        </p:txBody>
      </p:sp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67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 userDrawn="1"/>
        </p:nvCxnSpPr>
        <p:spPr>
          <a:xfrm>
            <a:off x="0" y="6451071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>
            <a:off x="0" y="6671832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 userDrawn="1"/>
        </p:nvCxnSpPr>
        <p:spPr>
          <a:xfrm>
            <a:off x="-2027" y="12049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0" y="1449388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0" y="17002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-2027" y="1946275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31750" y="667226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3.55</a:t>
            </a:r>
          </a:p>
        </p:txBody>
      </p:sp>
      <p:cxnSp>
        <p:nvCxnSpPr>
          <p:cNvPr id="124" name="Straight Connector 123"/>
          <p:cNvCxnSpPr/>
          <p:nvPr userDrawn="1"/>
        </p:nvCxnSpPr>
        <p:spPr>
          <a:xfrm>
            <a:off x="29260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 userDrawn="1"/>
        </p:nvCxnSpPr>
        <p:spPr>
          <a:xfrm>
            <a:off x="136366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 userDrawn="1"/>
        </p:nvCxnSpPr>
        <p:spPr>
          <a:xfrm>
            <a:off x="2442634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 userDrawn="1"/>
        </p:nvCxnSpPr>
        <p:spPr>
          <a:xfrm>
            <a:off x="350033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 userDrawn="1"/>
        </p:nvCxnSpPr>
        <p:spPr>
          <a:xfrm>
            <a:off x="457041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 userDrawn="1"/>
        </p:nvCxnSpPr>
        <p:spPr>
          <a:xfrm>
            <a:off x="5648325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 userDrawn="1"/>
        </p:nvCxnSpPr>
        <p:spPr>
          <a:xfrm>
            <a:off x="670718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 userDrawn="1"/>
        </p:nvCxnSpPr>
        <p:spPr>
          <a:xfrm>
            <a:off x="778033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 userDrawn="1"/>
        </p:nvCxnSpPr>
        <p:spPr>
          <a:xfrm>
            <a:off x="8848725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31750" y="6453489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3.30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2027" y="961496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0" y="3413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 userDrawn="1"/>
        </p:nvSpPr>
        <p:spPr>
          <a:xfrm>
            <a:off x="35489" y="195288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1.62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35489" y="170523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1.89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35489" y="1449388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2.16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35489" y="120993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2.43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35489" y="96201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2.70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35489" y="341559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3.38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35489" y="192592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3.55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0" y="186772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173297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3.51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2252268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2.34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308484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1.17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380047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0.00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1734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4.68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535986" y="1203167"/>
            <a:ext cx="40720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Use this slide to reposition</a:t>
            </a: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guides as needed</a:t>
            </a:r>
          </a:p>
          <a:p>
            <a:pPr algn="ctr"/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(then delete before you send out your deck)</a:t>
            </a:r>
            <a:endParaRPr lang="en-US" sz="16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6523172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2.34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7602143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3.21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8658359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4.68</a:t>
            </a:r>
          </a:p>
        </p:txBody>
      </p:sp>
      <p:sp>
        <p:nvSpPr>
          <p:cNvPr id="59" name="TextBox 58"/>
          <p:cNvSpPr txBox="1"/>
          <p:nvPr userDrawn="1"/>
        </p:nvSpPr>
        <p:spPr>
          <a:xfrm>
            <a:off x="5451609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1.17</a:t>
            </a:r>
          </a:p>
        </p:txBody>
      </p:sp>
    </p:spTree>
    <p:extLst>
      <p:ext uri="{BB962C8B-B14F-4D97-AF65-F5344CB8AC3E}">
        <p14:creationId xmlns:p14="http://schemas.microsoft.com/office/powerpoint/2010/main" val="3262590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itonal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73399" y="1203167"/>
            <a:ext cx="67972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Use this slide to copy color values for</a:t>
            </a: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the additional highlight colors</a:t>
            </a:r>
            <a:b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(if you lose the pre-selected ones under “Recent Colors” in the color menu)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66238" y="2264542"/>
            <a:ext cx="7411524" cy="2724018"/>
            <a:chOff x="866238" y="2264542"/>
            <a:chExt cx="7411524" cy="2724018"/>
          </a:xfrm>
        </p:grpSpPr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5370539" y="2264542"/>
              <a:ext cx="1405177" cy="1313134"/>
            </a:xfrm>
            <a:prstGeom prst="rect">
              <a:avLst/>
            </a:prstGeom>
            <a:solidFill>
              <a:srgbClr val="F3A547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R243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G165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B071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6871970" y="2264542"/>
              <a:ext cx="1405177" cy="1313208"/>
            </a:xfrm>
            <a:prstGeom prst="rect">
              <a:avLst/>
            </a:prstGeom>
            <a:solidFill>
              <a:srgbClr val="FCD246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R252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G210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B070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3869106" y="2264675"/>
              <a:ext cx="1405177" cy="1313208"/>
            </a:xfrm>
            <a:prstGeom prst="rect">
              <a:avLst/>
            </a:prstGeom>
            <a:solidFill>
              <a:srgbClr val="F57703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R245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G119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B003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866238" y="2264675"/>
              <a:ext cx="1405177" cy="1313208"/>
            </a:xfrm>
            <a:prstGeom prst="rect">
              <a:avLst/>
            </a:prstGeom>
            <a:solidFill>
              <a:srgbClr val="C43533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R196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G053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B051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2367672" y="2264675"/>
              <a:ext cx="1405177" cy="1313208"/>
            </a:xfrm>
            <a:prstGeom prst="rect">
              <a:avLst/>
            </a:prstGeom>
            <a:solidFill>
              <a:srgbClr val="D35946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R211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G089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B070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 flipH="1">
              <a:off x="866238" y="3675286"/>
              <a:ext cx="7411524" cy="1313274"/>
              <a:chOff x="-1970617" y="5080336"/>
              <a:chExt cx="5353474" cy="948601"/>
            </a:xfrm>
          </p:grpSpPr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-885995" y="5080336"/>
                <a:ext cx="1014984" cy="948553"/>
              </a:xfrm>
              <a:prstGeom prst="rect">
                <a:avLst/>
              </a:prstGeom>
              <a:solidFill>
                <a:srgbClr val="0E3C87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R014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G060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B135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-1970617" y="5080336"/>
                <a:ext cx="1014984" cy="948500"/>
              </a:xfrm>
              <a:prstGeom prst="rect">
                <a:avLst/>
              </a:prstGeom>
              <a:solidFill>
                <a:srgbClr val="A5D226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R165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G210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B038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2367873" y="5080384"/>
                <a:ext cx="1014984" cy="948553"/>
              </a:xfrm>
              <a:prstGeom prst="rect">
                <a:avLst/>
              </a:prstGeom>
              <a:solidFill>
                <a:srgbClr val="964306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R150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G067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B005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98627" y="5080384"/>
                <a:ext cx="1014984" cy="948553"/>
              </a:xfrm>
              <a:prstGeom prst="rect">
                <a:avLst/>
              </a:prstGeom>
              <a:solidFill>
                <a:srgbClr val="BD8598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R189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G133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B152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1283249" y="5080384"/>
                <a:ext cx="1014984" cy="948553"/>
              </a:xfrm>
              <a:prstGeom prst="rect">
                <a:avLst/>
              </a:prstGeom>
              <a:solidFill>
                <a:srgbClr val="88567E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R136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G086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B126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7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68_SA_logo+strap_04.pd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r="5932"/>
          <a:stretch/>
        </p:blipFill>
        <p:spPr>
          <a:xfrm>
            <a:off x="349145" y="2921000"/>
            <a:ext cx="8445711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0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t w/ Text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(w/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8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Wht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(no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8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12945" y="808331"/>
            <a:ext cx="7124462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ctr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text and visual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012945" y="1450975"/>
            <a:ext cx="7124462" cy="4994275"/>
          </a:xfrm>
          <a:prstGeom prst="rect">
            <a:avLst/>
          </a:prstGeom>
        </p:spPr>
        <p:txBody>
          <a:bodyPr vert="horz" lIns="0" tIns="0" rIns="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92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70294" y="804672"/>
            <a:ext cx="7409764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title/question + list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19481" y="1450975"/>
            <a:ext cx="6911390" cy="4994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46037" indent="0" algn="l">
              <a:spcBef>
                <a:spcPts val="1000"/>
              </a:spcBef>
              <a:buNone/>
              <a:defRPr sz="2800" baseline="0">
                <a:solidFill>
                  <a:schemeClr val="accent4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Possible answer 1?</a:t>
            </a:r>
          </a:p>
          <a:p>
            <a:pPr lvl="0"/>
            <a:r>
              <a:rPr lang="en-US" dirty="0" smtClean="0"/>
              <a:t>Possible answer 2?</a:t>
            </a:r>
          </a:p>
          <a:p>
            <a:pPr lvl="0"/>
            <a:r>
              <a:rPr lang="en-US" dirty="0" smtClean="0"/>
              <a:t>Rephrase the question?</a:t>
            </a:r>
          </a:p>
        </p:txBody>
      </p:sp>
    </p:spTree>
    <p:extLst>
      <p:ext uri="{BB962C8B-B14F-4D97-AF65-F5344CB8AC3E}">
        <p14:creationId xmlns:p14="http://schemas.microsoft.com/office/powerpoint/2010/main" val="1479709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1913" y="685800"/>
            <a:ext cx="3238500" cy="5486400"/>
          </a:xfrm>
          <a:prstGeom prst="rect">
            <a:avLst/>
          </a:prstGeom>
        </p:spPr>
        <p:txBody>
          <a:bodyPr vert="horz" lIns="0" tIns="0" rIns="182880" bIns="0" anchor="ctr" anchorCtr="0"/>
          <a:lstStyle>
            <a:lvl1pPr marL="46037" indent="0" algn="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570414" y="685800"/>
            <a:ext cx="3236911" cy="5486400"/>
          </a:xfrm>
          <a:prstGeom prst="rect">
            <a:avLst/>
          </a:prstGeom>
        </p:spPr>
        <p:txBody>
          <a:bodyPr vert="horz" lIns="182880" tIns="0" rIns="0" bIns="0" anchor="ctr"/>
          <a:lstStyle>
            <a:lvl1pPr marL="46037" indent="0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18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left 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40" y="685800"/>
            <a:ext cx="3227386" cy="5486400"/>
          </a:xfrm>
          <a:prstGeom prst="rect">
            <a:avLst/>
          </a:prstGeom>
        </p:spPr>
        <p:txBody>
          <a:bodyPr vert="horz" lIns="18288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331913" y="685800"/>
            <a:ext cx="3248026" cy="548640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698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three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27713" y="547370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753293" y="543908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7713" y="4475828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27713" y="2511599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15" name="ClipArt Placeholder 7"/>
          <p:cNvSpPr>
            <a:spLocks noGrp="1"/>
          </p:cNvSpPr>
          <p:nvPr>
            <p:ph type="clipArt" sz="quarter" idx="21" hasCustomPrompt="1"/>
          </p:nvPr>
        </p:nvSpPr>
        <p:spPr>
          <a:xfrm>
            <a:off x="4753293" y="251333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16" name="ClipArt Placeholder 7"/>
          <p:cNvSpPr>
            <a:spLocks noGrp="1"/>
          </p:cNvSpPr>
          <p:nvPr>
            <p:ph type="clipArt" sz="quarter" idx="22" hasCustomPrompt="1"/>
          </p:nvPr>
        </p:nvSpPr>
        <p:spPr>
          <a:xfrm>
            <a:off x="4753293" y="447929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4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t 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8311" y="1703377"/>
            <a:ext cx="7481534" cy="293697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804672"/>
            <a:ext cx="8556625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None/>
              <a:defRPr sz="3200" baseline="0">
                <a:solidFill>
                  <a:schemeClr val="tx1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 / intro to quote</a:t>
            </a:r>
          </a:p>
        </p:txBody>
      </p:sp>
    </p:spTree>
    <p:extLst>
      <p:ext uri="{BB962C8B-B14F-4D97-AF65-F5344CB8AC3E}">
        <p14:creationId xmlns:p14="http://schemas.microsoft.com/office/powerpoint/2010/main" val="7498085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w/ Text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(w/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section subtitle / additional info</a:t>
            </a:r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459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Dark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(no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131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w/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4"/>
            <a:ext cx="7488238" cy="272264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89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12945" y="808331"/>
            <a:ext cx="7124462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ctr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text and visual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012945" y="1450975"/>
            <a:ext cx="7124462" cy="4994275"/>
          </a:xfrm>
          <a:prstGeom prst="rect">
            <a:avLst/>
          </a:prstGeom>
        </p:spPr>
        <p:txBody>
          <a:bodyPr vert="horz" lIns="0" tIns="0" rIns="0" bIns="0" anchor="ctr"/>
          <a:lstStyle>
            <a:lvl1pPr marL="46037" indent="0" algn="ctr">
              <a:buNone/>
              <a:defRPr sz="280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989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70294" y="804672"/>
            <a:ext cx="7409764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title/question + list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19481" y="1450975"/>
            <a:ext cx="6911390" cy="4994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46037" indent="0" algn="l">
              <a:spcBef>
                <a:spcPts val="1000"/>
              </a:spcBef>
              <a:buNone/>
              <a:defRPr sz="2800" baseline="0">
                <a:solidFill>
                  <a:schemeClr val="accent4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Possible answer 1?</a:t>
            </a:r>
          </a:p>
          <a:p>
            <a:pPr lvl="0"/>
            <a:r>
              <a:rPr lang="en-US" dirty="0" smtClean="0"/>
              <a:t>Possible answer 2?</a:t>
            </a:r>
          </a:p>
          <a:p>
            <a:pPr lvl="0"/>
            <a:r>
              <a:rPr lang="en-US" dirty="0" smtClean="0"/>
              <a:t>Rephrase the question?</a:t>
            </a:r>
          </a:p>
        </p:txBody>
      </p:sp>
    </p:spTree>
    <p:extLst>
      <p:ext uri="{BB962C8B-B14F-4D97-AF65-F5344CB8AC3E}">
        <p14:creationId xmlns:p14="http://schemas.microsoft.com/office/powerpoint/2010/main" val="11262990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1913" y="685800"/>
            <a:ext cx="3238500" cy="5486400"/>
          </a:xfrm>
          <a:prstGeom prst="rect">
            <a:avLst/>
          </a:prstGeom>
        </p:spPr>
        <p:txBody>
          <a:bodyPr vert="horz" lIns="0" tIns="0" rIns="182880" bIns="0" anchor="ctr" anchorCtr="0"/>
          <a:lstStyle>
            <a:lvl1pPr marL="46037" indent="0" algn="r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570414" y="685800"/>
            <a:ext cx="3236911" cy="5486400"/>
          </a:xfrm>
          <a:prstGeom prst="rect">
            <a:avLst/>
          </a:prstGeom>
        </p:spPr>
        <p:txBody>
          <a:bodyPr vert="horz" lIns="182880" tIns="0" rIns="0" bIns="0" anchor="ctr"/>
          <a:lstStyle>
            <a:lvl1pPr marL="46037" indent="0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left 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40" y="685800"/>
            <a:ext cx="3227386" cy="5486400"/>
          </a:xfrm>
          <a:prstGeom prst="rect">
            <a:avLst/>
          </a:prstGeom>
        </p:spPr>
        <p:txBody>
          <a:bodyPr vert="horz" lIns="18288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331913" y="685800"/>
            <a:ext cx="3248026" cy="548640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8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three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27713" y="547370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753293" y="543908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7713" y="4475828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27713" y="2511599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15" name="ClipArt Placeholder 7"/>
          <p:cNvSpPr>
            <a:spLocks noGrp="1"/>
          </p:cNvSpPr>
          <p:nvPr>
            <p:ph type="clipArt" sz="quarter" idx="21" hasCustomPrompt="1"/>
          </p:nvPr>
        </p:nvSpPr>
        <p:spPr>
          <a:xfrm>
            <a:off x="4753293" y="251333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16" name="ClipArt Placeholder 7"/>
          <p:cNvSpPr>
            <a:spLocks noGrp="1"/>
          </p:cNvSpPr>
          <p:nvPr>
            <p:ph type="clipArt" sz="quarter" idx="22" hasCustomPrompt="1"/>
          </p:nvPr>
        </p:nvSpPr>
        <p:spPr>
          <a:xfrm>
            <a:off x="4753293" y="447929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22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8311" y="1703377"/>
            <a:ext cx="7481534" cy="293697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804672"/>
            <a:ext cx="8556625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None/>
              <a:defRPr sz="32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 / intro to quote</a:t>
            </a:r>
          </a:p>
        </p:txBody>
      </p:sp>
    </p:spTree>
    <p:extLst>
      <p:ext uri="{BB962C8B-B14F-4D97-AF65-F5344CB8AC3E}">
        <p14:creationId xmlns:p14="http://schemas.microsoft.com/office/powerpoint/2010/main" val="2427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449388"/>
            <a:ext cx="8556624" cy="4995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49212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697038"/>
            <a:ext cx="8556624" cy="47482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100" y="341313"/>
            <a:ext cx="8556625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7381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944688"/>
            <a:ext cx="8556624" cy="45005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0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292099" y="1204913"/>
            <a:ext cx="4278313" cy="52403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22"/>
          </p:nvPr>
        </p:nvSpPr>
        <p:spPr>
          <a:xfrm>
            <a:off x="4570413" y="1204913"/>
            <a:ext cx="4278313" cy="52403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8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21"/>
          </p:nvPr>
        </p:nvSpPr>
        <p:spPr>
          <a:xfrm>
            <a:off x="292099" y="1450975"/>
            <a:ext cx="4278313" cy="49942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2"/>
          </p:nvPr>
        </p:nvSpPr>
        <p:spPr>
          <a:xfrm>
            <a:off x="4570413" y="1450975"/>
            <a:ext cx="4278313" cy="49942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theme" Target="../theme/theme2.xml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0338" y="6445250"/>
            <a:ext cx="1068387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1" name="Title Placeholder 30"/>
          <p:cNvSpPr>
            <a:spLocks noGrp="1"/>
          </p:cNvSpPr>
          <p:nvPr>
            <p:ph type="title"/>
          </p:nvPr>
        </p:nvSpPr>
        <p:spPr>
          <a:xfrm>
            <a:off x="292100" y="341313"/>
            <a:ext cx="8556625" cy="617538"/>
          </a:xfrm>
          <a:prstGeom prst="rect">
            <a:avLst/>
          </a:prstGeom>
        </p:spPr>
        <p:txBody>
          <a:bodyPr vert="horz" lIns="0" tIns="0" rIns="0" bIns="9144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292100" y="1204914"/>
            <a:ext cx="8556625" cy="52403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62" r:id="rId4"/>
    <p:sldLayoutId id="2147483682" r:id="rId5"/>
    <p:sldLayoutId id="2147483683" r:id="rId6"/>
    <p:sldLayoutId id="2147483684" r:id="rId7"/>
    <p:sldLayoutId id="2147483652" r:id="rId8"/>
    <p:sldLayoutId id="2147483688" r:id="rId9"/>
    <p:sldLayoutId id="2147483687" r:id="rId10"/>
    <p:sldLayoutId id="2147483666" r:id="rId11"/>
    <p:sldLayoutId id="2147483753" r:id="rId12"/>
    <p:sldLayoutId id="2147483690" r:id="rId13"/>
    <p:sldLayoutId id="2147483654" r:id="rId14"/>
    <p:sldLayoutId id="2147483670" r:id="rId15"/>
    <p:sldLayoutId id="2147483667" r:id="rId16"/>
    <p:sldLayoutId id="2147483669" r:id="rId17"/>
    <p:sldLayoutId id="2147483685" r:id="rId18"/>
    <p:sldLayoutId id="2147483689" r:id="rId19"/>
    <p:sldLayoutId id="2147483751" r:id="rId20"/>
    <p:sldLayoutId id="2147483663" r:id="rId21"/>
    <p:sldLayoutId id="2147483691" r:id="rId22"/>
    <p:sldLayoutId id="2147483738" r:id="rId23"/>
    <p:sldLayoutId id="2147483747" r:id="rId24"/>
    <p:sldLayoutId id="2147483739" r:id="rId25"/>
    <p:sldLayoutId id="2147483740" r:id="rId26"/>
    <p:sldLayoutId id="2147483748" r:id="rId27"/>
    <p:sldLayoutId id="2147483681" r:id="rId28"/>
    <p:sldLayoutId id="2147483750" r:id="rId29"/>
    <p:sldLayoutId id="2147483668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84163" indent="-238125" algn="l" defTabSz="457200" rtl="0" eaLnBrk="1" latinLnBrk="0" hangingPunct="1">
        <a:spcBef>
          <a:spcPts val="8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300"/>
        </a:spcBef>
        <a:buSzPct val="9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200"/>
        </a:spcBef>
        <a:buFont typeface="Lucida Grande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100"/>
        </a:spcBef>
        <a:buFont typeface="Lucida Grande"/>
        <a:buChar char="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163" y="6445250"/>
            <a:ext cx="1071562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sa_logo_key_color.pdf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879" y="187325"/>
            <a:ext cx="1475846" cy="2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1" r:id="rId2"/>
    <p:sldLayoutId id="2147483731" r:id="rId3"/>
    <p:sldLayoutId id="2147483732" r:id="rId4"/>
    <p:sldLayoutId id="2147483733" r:id="rId5"/>
    <p:sldLayoutId id="2147483734" r:id="rId6"/>
    <p:sldLayoutId id="2147483736" r:id="rId7"/>
    <p:sldLayoutId id="214748374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25425" indent="-179388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200"/>
        </a:spcBef>
        <a:buSzPct val="9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100"/>
        </a:spcBef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0"/>
        </a:spcBef>
        <a:buFont typeface="Lucida Grande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0664" y="6445250"/>
            <a:ext cx="1085850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E8AC524-ECFE-0943-AE42-A78C0A9D9D75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5" descr="sa_logo_key_white.pdf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329" y="187325"/>
            <a:ext cx="1472184" cy="2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52" r:id="rId3"/>
    <p:sldLayoutId id="2147483744" r:id="rId4"/>
    <p:sldLayoutId id="2147483745" r:id="rId5"/>
    <p:sldLayoutId id="2147483717" r:id="rId6"/>
    <p:sldLayoutId id="2147483716" r:id="rId7"/>
    <p:sldLayoutId id="2147483735" r:id="rId8"/>
    <p:sldLayoutId id="214748373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25425" indent="-179388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200"/>
        </a:spcBef>
        <a:buSzPct val="9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100"/>
        </a:spcBef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0"/>
        </a:spcBef>
        <a:buFont typeface="Lucida Grande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int/net4/ITU-D/idi/2016/" TargetMode="External"/><Relationship Id="rId4" Type="http://schemas.openxmlformats.org/officeDocument/2006/relationships/hyperlink" Target="http://data.worldbank.org/indicator/NY.GDP.PCAP.CD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dgindex.org/download/#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2101" y="563562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The Seed in the Machine: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Will a More Connected World Support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More Sustainable World?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562100"/>
            <a:ext cx="8556625" cy="4762500"/>
          </a:xfrm>
          <a:prstGeom prst="rect">
            <a:avLst/>
          </a:prstGeom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320676" y="6324600"/>
            <a:ext cx="8556624" cy="617538"/>
          </a:xfrm>
          <a:prstGeom prst="rect">
            <a:avLst/>
          </a:prstGeom>
        </p:spPr>
        <p:txBody>
          <a:bodyPr vert="horz" lIns="0" tIns="0" rIns="0" bIns="9144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6"/>
                </a:solidFill>
                <a:latin typeface="+mj-lt"/>
                <a:ea typeface="+mj-ea"/>
                <a:cs typeface="Georgia"/>
              </a:defRPr>
            </a:lvl1pPr>
          </a:lstStyle>
          <a:p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Rochelle J. March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| May 2017  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Clusters visualization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2100" y="1179844"/>
            <a:ext cx="427831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Clusters determined by silhouette score – 3 clusters = </a:t>
            </a:r>
            <a:r>
              <a:rPr lang="fi-FI" sz="1600" dirty="0"/>
              <a:t>0.68399092238790271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83" y="2031255"/>
            <a:ext cx="5500124" cy="36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Clusters visualization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2100" y="1179844"/>
            <a:ext cx="427831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Scatter plot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Variables chosen from Lasso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Correlation matrix (next time)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Clusters determined by silhouette score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92" y="791670"/>
            <a:ext cx="4209308" cy="2497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92" y="3543300"/>
            <a:ext cx="3988339" cy="26040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3503071"/>
            <a:ext cx="4002157" cy="2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Clusters visualization 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10403"/>
            <a:ext cx="3906940" cy="2695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951109"/>
            <a:ext cx="3906940" cy="2656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54" y="1239706"/>
            <a:ext cx="4160891" cy="26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Results: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 Analysis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K-means  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Run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clustering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algorithm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Methods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tests: K-means,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DBSCAN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Use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Coefficient to determine number of clusters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DBSCAN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Compare silhouette scores of different clustering algorithms to determine the preferred model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Silhouette scores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Compare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scores of different clustering algorithms to determine the preferred model 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Cluster based on best silhouette coefficients</a:t>
            </a:r>
            <a:endParaRPr lang="en-US" sz="1600" dirty="0" smtClean="0"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Results 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Merge back with data to test correlation (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gdp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, regions?)</a:t>
            </a:r>
          </a:p>
          <a:p>
            <a:pPr marL="677863" lvl="1" indent="-342900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What is the clustering telling me about the data?</a:t>
            </a:r>
            <a:endParaRPr lang="en-US" sz="1600" dirty="0"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Conclusion: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Takeaways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8555037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</a:t>
            </a: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had the most impact on your work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Isolating certain variables using Lasso and Ridge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Clustering to find similarities among countries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can you confirm? What can you suggest? What is still to be determined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- Health-related issues (maternal mortality, neonatal mortality, etc.) are more correlated with ICT development </a:t>
            </a:r>
            <a:endParaRPr lang="en-US" sz="1800" dirty="0"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Next Steps: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Further Explorations 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8555037" cy="3120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</a:t>
            </a: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should this project do moving forward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Test more models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Try different, potentially more relevant, features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800" dirty="0"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would be the next two or three things you want to try? What impact might they have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Try correlation of clusters with other indicative data e.g., regions, income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might your conclusions enable others to do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- Focus on health-related issues as an area to tailor ICT solutions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- Refine metrics for sustainable development</a:t>
            </a: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Acknowledgements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Thanks!!!</a:t>
            </a: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Citations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Links to reference material and data </a:t>
            </a: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venir Heavy" charset="0"/>
                <a:ea typeface="Avenir Heavy" charset="0"/>
                <a:cs typeface="Avenir Heavy" charset="0"/>
              </a:rPr>
              <a:t>Github</a:t>
            </a:r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Links to </a:t>
            </a:r>
            <a:r>
              <a:rPr lang="en-US" sz="1800" b="1" dirty="0" err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github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292101" y="563562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Motivation: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Clarifying the link between ICT and sustainable development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7" y="1566864"/>
            <a:ext cx="8598846" cy="5105400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292101" y="15621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Font typeface="Lucida Grande"/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The Problem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It is well-understood that there is a need for increased global sustainable development. </a:t>
            </a:r>
            <a:endParaRPr lang="en-US" sz="1800" dirty="0" smtClean="0">
              <a:latin typeface="Avenir Medium" charset="0"/>
              <a:ea typeface="Avenir Medium" charset="0"/>
              <a:cs typeface="Avenir Medium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venir Medium" charset="0"/>
              <a:ea typeface="Avenir Medium" charset="0"/>
              <a:cs typeface="Avenir Medium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Information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communications technology (ICT),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which includes technologies such as mobile phones, broadband and the Internet, can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deliver communications and therefore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solutions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at an unprecedented speed and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scale. ICT may be a key enabler for sustainable development, particularly in its ability to: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Increase </a:t>
            </a: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access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to information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C</a:t>
            </a: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onnect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people and organizations to one another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Improve </a:t>
            </a: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efficiencies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in resource, labor and market productivity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venir Medium" charset="0"/>
              <a:ea typeface="Avenir Medium" charset="0"/>
              <a:cs typeface="Avenir Medium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What sustainable development goals could most improve from leveraging information communications technologies?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287338" y="342900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Background: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Sustainable Development Goals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2101" y="15621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Font typeface="Lucida Grande"/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History of the Sustainable Development Goals (SDGs)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At the UN Sustainable Development Summit in September 2015, over 150 world leaders agreed upon a new sustainable development agenda.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For the first time, these world leaders also included business leaders, who now must clarify what commitments their companies will make to support the Goals.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68" y="3508555"/>
            <a:ext cx="4279900" cy="2651421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8750" y="3673179"/>
            <a:ext cx="4413250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8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The Goals offer an ambitious and transformational vision for the future, with a target of 2030. Over the next fifteen years, these Goals will help mobilize efforts to end all forms of poverty, fight inequality, and tackle climate change, among other aims.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Goals of the Project: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Explore and Practice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Explore the relationship between ICT and sustainable development through data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Build off existing research and efforts by the UN, ITU and technology companies (e.g., Huawei, Ericsson, Intel, ARM, etc.) 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Explore what are the areas to prioritize ICT investment to support further sustainable 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If there is a positive relationship between ICT development and sustainable development, determine what areas could see more immediate and greater results from increased ICT investment.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Practice using supervised and unsupervised machine learning algorithms to determine correlations and clusters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Determine relationship between ICT and sustainable development using linear regression and regularization (Lasso and Ridge)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Determine if there are country clusters in terms of ICT and certain types of sustainable development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Gathering and cleanup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Gather the data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Sustainable development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data: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http://www.sdgindex.org/download/#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2"/>
              </a:rPr>
              <a:t>data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ICT data: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http://www.itu.int/net4/ITU-D/idi/2016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/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GDP 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4"/>
              </a:rPr>
              <a:t>data.worldbank.org/indicator/NY.GDP.PCAP.CD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Merge using pandas merge and an outer join</a:t>
            </a: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12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12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Inspect for </a:t>
            </a:r>
            <a:r>
              <a:rPr lang="en-US" sz="1800" b="1" dirty="0" err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NaNs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and fill or drop them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Fill with mean of column: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filled_final_data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final_data.fillna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final_data.mean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())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Drop remaining nulls: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filled_final_data.dropna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(subset=['GDP_2015'])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Create dummies for regional data that is categorical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pd.get_dummies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final_final_data.UNReg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, prefix='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').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iloc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[:, 1:]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pd.concat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([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], axis=1)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61" y="2292516"/>
            <a:ext cx="1807491" cy="328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64" y="2663694"/>
            <a:ext cx="1807488" cy="313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3148473"/>
            <a:ext cx="5800299" cy="16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Linear Regression: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Steps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gathering and cleanup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Merge three different datasets to get data for ICT, sustainable development and GDP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Deal with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NaNs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(or null values)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Create dummy variables for categorical variables (e.g.,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UNReg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UNSubReg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After test and train, normalize/scale data using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StandardScaler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inspection and visualization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Correlation matrix </a:t>
            </a: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Linear regression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Run linear regression using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Scikit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-Learn for dependent variable “IDI_Value_2016” which is a measure of ICT development of a country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Test and train model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Isolate relevant features using Lasso and Ridge regression and find best coefficients via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GridSearch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Robustness </a:t>
            </a: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&amp; 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model selection 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Compare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scores of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different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regression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algorithms to determine the preferred model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results  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endParaRPr lang="en-US" sz="1600" dirty="0" smtClean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egression visualization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9" y="1676400"/>
            <a:ext cx="427831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Correlation Matrix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Areas with dark blue and dark red have high correlation &gt;0.8 or &lt;-0.8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Too many variables, going to try to find the relevant ones through Lasso and Ridge 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83" y="1716157"/>
            <a:ext cx="4438633" cy="46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Results: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Linear Regression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9" y="1171643"/>
            <a:ext cx="513970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Linear regression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High R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is-IS" sz="1600" dirty="0"/>
              <a:t>LR R2: 0.966786435801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But too many variables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Lasso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Lasso regression is a regularization that drops non-important features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1600" baseline="30000" dirty="0">
                <a:latin typeface="Avenir Book" charset="0"/>
                <a:ea typeface="Avenir Book" charset="0"/>
                <a:cs typeface="Avenir Book" charset="0"/>
              </a:rPr>
              <a:t>2 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it-IT" sz="1600" dirty="0"/>
              <a:t>Lasso R2: </a:t>
            </a:r>
            <a:r>
              <a:rPr lang="nb-NO" sz="1600" dirty="0"/>
              <a:t>0.58355930028</a:t>
            </a:r>
            <a:r>
              <a:rPr lang="it-IT" sz="1600" dirty="0" smtClean="0"/>
              <a:t>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Relevant coefficients are only two features now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Ridge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Ridge will not drop non-relevant features but will shrink them near to zero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baseline="30000" dirty="0">
                <a:latin typeface="Avenir Book" charset="0"/>
                <a:ea typeface="Avenir Book" charset="0"/>
                <a:cs typeface="Avenir Book" charset="0"/>
              </a:rPr>
              <a:t>2 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en-US" sz="1600" dirty="0" smtClean="0"/>
              <a:t>Ridge </a:t>
            </a:r>
            <a:r>
              <a:rPr lang="en-US" sz="1600" dirty="0"/>
              <a:t>R2: </a:t>
            </a:r>
            <a:r>
              <a:rPr lang="is-IS" sz="1600" dirty="0" smtClean="0"/>
              <a:t>0.667475255468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Relevant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coefficients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are now more ~7</a:t>
            </a:r>
          </a:p>
          <a:p>
            <a:pPr marL="328613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Most of the high coefficients are health related (SDG 3: Good Health and Well-being), but are positively correlated except for mortality under 5 years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Second most highly correlated is Internet use, which may be collinear </a:t>
            </a: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60" y="3549927"/>
            <a:ext cx="3604040" cy="587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60" y="4525576"/>
            <a:ext cx="3575465" cy="14622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92142" y="3079261"/>
            <a:ext cx="82458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038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Lasso</a:t>
            </a:r>
            <a:r>
              <a:rPr lang="en-US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2141" y="4172790"/>
            <a:ext cx="85985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038">
              <a:lnSpc>
                <a:spcPct val="110000"/>
              </a:lnSpc>
              <a:spcBef>
                <a:spcPts val="0"/>
              </a:spcBef>
            </a:pPr>
            <a:r>
              <a:rPr lang="en-US" sz="1600" b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Ridge</a:t>
            </a:r>
            <a:r>
              <a:rPr lang="en-US" b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Cluster Analysis: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Steps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Same data gathering and clean-up </a:t>
            </a: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inspection and visualization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Scatter plots </a:t>
            </a: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Run clustering algorithm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Methods tests: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K-means, DBSCAN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Use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Coefficient to determine number of clusters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Robustness &amp; model selection 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Compare silhouette scores of different clustering algorithms to determine the preferred model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results  </a:t>
            </a:r>
          </a:p>
        </p:txBody>
      </p:sp>
    </p:spTree>
    <p:extLst>
      <p:ext uri="{BB962C8B-B14F-4D97-AF65-F5344CB8AC3E}">
        <p14:creationId xmlns:p14="http://schemas.microsoft.com/office/powerpoint/2010/main" val="1691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 Standard Theme">
  <a:themeElements>
    <a:clrScheme name="SA Theme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3"/>
          </a:solidFill>
          <a:miter lim="800000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Plain White Theme">
  <a:themeElements>
    <a:clrScheme name="SA PowerPoint 1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Plain Dark Theme">
  <a:themeElements>
    <a:clrScheme name="SA PowerPoint 1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63630</TotalTime>
  <Words>1086</Words>
  <Application>Microsoft Macintosh PowerPoint</Application>
  <PresentationFormat>Letter Paper (8.5x11 in)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Avenir Book</vt:lpstr>
      <vt:lpstr>Avenir Heavy</vt:lpstr>
      <vt:lpstr>Avenir Medium</vt:lpstr>
      <vt:lpstr>Calibri</vt:lpstr>
      <vt:lpstr>Georgia</vt:lpstr>
      <vt:lpstr>Lucida Grande</vt:lpstr>
      <vt:lpstr>Wingdings</vt:lpstr>
      <vt:lpstr>Arial</vt:lpstr>
      <vt:lpstr>SA Standard Theme</vt:lpstr>
      <vt:lpstr>Plain White Theme</vt:lpstr>
      <vt:lpstr>Plain Dark Theme</vt:lpstr>
      <vt:lpstr>The Seed in the Machine: Will a More Connected World Support a More Sustainable World?</vt:lpstr>
      <vt:lpstr>Motivation: Clarifying the link between ICT and sustainable development </vt:lpstr>
      <vt:lpstr>Background: The Sustainable Development Goals</vt:lpstr>
      <vt:lpstr>Goals of the Project: Explore and Practice </vt:lpstr>
      <vt:lpstr>Data: Gathering and cleanup </vt:lpstr>
      <vt:lpstr>Linear Regression: Steps </vt:lpstr>
      <vt:lpstr>Data: Regression visualization </vt:lpstr>
      <vt:lpstr>Results: Linear Regression </vt:lpstr>
      <vt:lpstr>Cluster Analysis: Steps </vt:lpstr>
      <vt:lpstr>Data: Clusters visualization </vt:lpstr>
      <vt:lpstr>Data: Clusters visualization </vt:lpstr>
      <vt:lpstr>Data: Clusters visualization </vt:lpstr>
      <vt:lpstr>Results: Cluster Analysis </vt:lpstr>
      <vt:lpstr>Conclusion: Takeaways </vt:lpstr>
      <vt:lpstr>Next Steps: Further Explorations  </vt:lpstr>
      <vt:lpstr>Acknowledgements</vt:lpstr>
      <vt:lpstr>Citations</vt:lpstr>
      <vt:lpstr>Github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Guenther</dc:creator>
  <cp:lastModifiedBy>Rochelle March</cp:lastModifiedBy>
  <cp:revision>2228</cp:revision>
  <cp:lastPrinted>2010-10-04T17:48:11Z</cp:lastPrinted>
  <dcterms:created xsi:type="dcterms:W3CDTF">2010-08-14T18:42:36Z</dcterms:created>
  <dcterms:modified xsi:type="dcterms:W3CDTF">2017-05-23T00:49:37Z</dcterms:modified>
</cp:coreProperties>
</file>