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5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D11E-DF2C-F049-BDAD-86A733F353A7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52D0-E9F7-984C-A330-CFC00E7E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4930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8979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dobe Caslon Pro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254A2EFC-EEFA-E14D-AE93-3C0D575DBE2B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C1C7F1-9A6E-CC40-A272-54BDE994E66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ttp://scer.rpi.edu/sites/default/files/logo-without-ta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6" y="23813"/>
            <a:ext cx="64103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7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BA108AE2-5EC7-AD4B-B202-AAE2DDDCD3BB}" type="datetime1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C5C1C7F1-9A6E-CC40-A272-54BDE994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2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6ADA37CC-4994-BE45-A088-EA1668D624D0}" type="datetime1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C5C1C7F1-9A6E-CC40-A272-54BDE994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687779"/>
          </a:xfrm>
        </p:spPr>
        <p:txBody>
          <a:bodyPr/>
          <a:lstStyle>
            <a:lvl1pPr>
              <a:defRPr baseline="0">
                <a:latin typeface="Adobe Caslon Pro" charset="0"/>
              </a:defRPr>
            </a:lvl1pPr>
            <a:lvl2pPr>
              <a:defRPr baseline="0">
                <a:latin typeface="Adobe Caslon Pro" charset="0"/>
              </a:defRPr>
            </a:lvl2pPr>
            <a:lvl3pPr>
              <a:defRPr baseline="0">
                <a:latin typeface="Adobe Caslon Pro" charset="0"/>
              </a:defRPr>
            </a:lvl3pPr>
            <a:lvl4pPr>
              <a:defRPr baseline="0">
                <a:latin typeface="Adobe Caslon Pro" charset="0"/>
              </a:defRPr>
            </a:lvl4pPr>
            <a:lvl5pPr>
              <a:defRPr baseline="0">
                <a:latin typeface="Adobe Caslon Pro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6A82BE1C-6A11-F74A-B0C0-3E9BF1FAC27D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C1C7F1-9A6E-CC40-A272-54BDE994E6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2" name="Picture 4" descr="ttp://provost.rpi.edu/sites/default/files/images/rpi-se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78" y="5210877"/>
            <a:ext cx="1127018" cy="112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3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1850" y="6492875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81BF392D-3958-5A49-A610-C75D9D91CF38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50" y="6492875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6492875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C1C7F1-9A6E-CC40-A272-54BDE994E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9DDD7EAC-9BEF-8A4F-B858-DE03FBD80595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C1C7F1-9A6E-CC40-A272-54BDE994E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00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0C02BAA7-BC54-F546-81A6-7D888424D717}" type="datetime1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C5C1C7F1-9A6E-CC40-A272-54BDE994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23AA593B-22B3-BE49-8939-F3A61A95B3AF}" type="datetime1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C5C1C7F1-9A6E-CC40-A272-54BDE994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AAD8-2831-3243-9DFD-6166F5BA9E7B}" type="datetime1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9788" y="6492875"/>
            <a:ext cx="2743200" cy="365125"/>
          </a:xfrm>
        </p:spPr>
        <p:txBody>
          <a:bodyPr/>
          <a:lstStyle/>
          <a:p>
            <a:fld id="{2A9AFCD9-499B-FF4B-A448-077E697F06F8}" type="datetime1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0188" y="64928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2188" y="6492875"/>
            <a:ext cx="2743200" cy="365125"/>
          </a:xfrm>
        </p:spPr>
        <p:txBody>
          <a:bodyPr/>
          <a:lstStyle/>
          <a:p>
            <a:fld id="{C5C1C7F1-9A6E-CC40-A272-54BDE994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9788" y="6492875"/>
            <a:ext cx="2743200" cy="365125"/>
          </a:xfrm>
        </p:spPr>
        <p:txBody>
          <a:bodyPr/>
          <a:lstStyle/>
          <a:p>
            <a:fld id="{F5B57ADD-32B2-E849-ABEA-05C1FDA1CDC6}" type="datetime1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0188" y="64928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2188" y="6492875"/>
            <a:ext cx="2743200" cy="365125"/>
          </a:xfrm>
        </p:spPr>
        <p:txBody>
          <a:bodyPr/>
          <a:lstStyle/>
          <a:p>
            <a:fld id="{C5C1C7F1-9A6E-CC40-A272-54BDE994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2874"/>
            <a:ext cx="12192000" cy="390419"/>
          </a:xfrm>
          <a:prstGeom prst="rect">
            <a:avLst/>
          </a:prstGeom>
          <a:solidFill>
            <a:srgbClr val="A7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fld id="{66D0A141-35DA-B745-85A3-FE0314DA9FBE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C5C1C7F1-9A6E-CC40-A272-54BDE994E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dobe Caslon Pro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Adobe Caslon Pro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dobe Caslon Pro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dobe Caslon Pro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dobe Caslon Pro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dobe Caslon Pro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4104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</a:rPr>
              <a:t>Task Instructions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2EFC-EEFA-E14D-AE93-3C0D575DBE2B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80DA-6EA5-9BE7-4A01-766AA825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A128-6DEB-B82A-0C01-5A38BA3A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  <a:p>
            <a:endParaRPr lang="en-US" dirty="0"/>
          </a:p>
          <a:p>
            <a:r>
              <a:rPr lang="en-US" dirty="0"/>
              <a:t>You will now be given a chance to practice the task, and then you will begin the main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065C-9C26-2465-6BB5-3CD4B9A7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E1C-6A11-F74A-B0C0-3E9BF1FAC27D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5E32D-8259-CB3C-A74C-D3202621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0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FEE0-B882-5358-E9C0-468B891D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BB6A-4D1A-0C71-A33F-27C026C9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110"/>
            <a:ext cx="10515600" cy="4687779"/>
          </a:xfrm>
        </p:spPr>
        <p:txBody>
          <a:bodyPr/>
          <a:lstStyle/>
          <a:p>
            <a:r>
              <a:rPr lang="en-US" dirty="0"/>
              <a:t>Thank you for participating in this research project!</a:t>
            </a:r>
          </a:p>
          <a:p>
            <a:r>
              <a:rPr lang="en-US" dirty="0"/>
              <a:t>In this experiment, we will be studying human</a:t>
            </a:r>
            <a:br>
              <a:rPr lang="en-US" dirty="0"/>
            </a:br>
            <a:r>
              <a:rPr lang="en-US" b="1" dirty="0"/>
              <a:t>decision making</a:t>
            </a:r>
            <a:r>
              <a:rPr lang="en-US" dirty="0"/>
              <a:t>, as well as </a:t>
            </a:r>
            <a:r>
              <a:rPr lang="en-US" b="1" dirty="0"/>
              <a:t>visual memory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On each trial of the experiment, you will be shown two “marble jars”, each containing nine (9) randomly-generated marbles. An example might look like this: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2FD0-2FB4-2E63-9F75-844AAC79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E1C-6A11-F74A-B0C0-3E9BF1FAC27D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874ED-FC99-FBEC-31E1-FA152EE6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78C3C8-6918-1E52-6E05-14DE9DC04200}"/>
              </a:ext>
            </a:extLst>
          </p:cNvPr>
          <p:cNvGrpSpPr/>
          <p:nvPr/>
        </p:nvGrpSpPr>
        <p:grpSpPr>
          <a:xfrm>
            <a:off x="4039092" y="3995453"/>
            <a:ext cx="4113815" cy="2137429"/>
            <a:chOff x="3935905" y="3995453"/>
            <a:chExt cx="4113815" cy="21374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92C8C-68CE-65A6-4EDD-142DBC419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5905" y="4545382"/>
              <a:ext cx="1587500" cy="1587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05670B-93C5-1E38-8E20-9F7C45DA9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20" y="4545382"/>
              <a:ext cx="1587500" cy="15875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AAF2206-4891-962A-F8FE-C4858E632D52}"/>
                </a:ext>
              </a:extLst>
            </p:cNvPr>
            <p:cNvSpPr txBox="1"/>
            <p:nvPr/>
          </p:nvSpPr>
          <p:spPr>
            <a:xfrm>
              <a:off x="4299889" y="4022162"/>
              <a:ext cx="859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Jar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D81891-B2B8-9B05-B704-E7566D510B7F}"/>
                </a:ext>
              </a:extLst>
            </p:cNvPr>
            <p:cNvSpPr txBox="1"/>
            <p:nvPr/>
          </p:nvSpPr>
          <p:spPr>
            <a:xfrm>
              <a:off x="6826204" y="3995453"/>
              <a:ext cx="859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Jar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5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E0A5-56C9-8E53-75AF-65D1ED8A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1E11-1D91-F2FF-7A1A-EB9645F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5110"/>
            <a:ext cx="10515600" cy="4687779"/>
          </a:xfrm>
        </p:spPr>
        <p:txBody>
          <a:bodyPr/>
          <a:lstStyle/>
          <a:p>
            <a:r>
              <a:rPr lang="en-US" dirty="0"/>
              <a:t>There are three different possible marble colors</a:t>
            </a:r>
          </a:p>
          <a:p>
            <a:r>
              <a:rPr lang="en-US" dirty="0"/>
              <a:t>The different marble colors are worth different amounts of points—some marbles are “worth” more than others</a:t>
            </a:r>
          </a:p>
          <a:p>
            <a:r>
              <a:rPr lang="en-US" dirty="0"/>
              <a:t>The task will explain how much each marble color is worth</a:t>
            </a:r>
          </a:p>
          <a:p>
            <a:endParaRPr lang="en-US" dirty="0"/>
          </a:p>
          <a:p>
            <a:r>
              <a:rPr lang="en-US" dirty="0"/>
              <a:t>You will need to remember what these marble jars look like: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87A7-91B1-D47F-3EE4-6E247012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E1C-6A11-F74A-B0C0-3E9BF1FAC27D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8A45E-B1D1-212E-1E5C-CDE3CF7C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F23F6D-4432-DD38-68EA-F0D9391182B3}"/>
              </a:ext>
            </a:extLst>
          </p:cNvPr>
          <p:cNvGrpSpPr/>
          <p:nvPr/>
        </p:nvGrpSpPr>
        <p:grpSpPr>
          <a:xfrm>
            <a:off x="4039091" y="3995453"/>
            <a:ext cx="4113815" cy="2137429"/>
            <a:chOff x="3893702" y="3840715"/>
            <a:chExt cx="4113815" cy="21374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969418-77E7-E4AE-BCB7-55D40BEA2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3702" y="4390644"/>
              <a:ext cx="1587500" cy="1587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10299F-9F24-2579-C6FE-7D2DD904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017" y="4390644"/>
              <a:ext cx="1587500" cy="1587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DAFF59-E0F4-D45D-42A9-A80E6D2E045D}"/>
                </a:ext>
              </a:extLst>
            </p:cNvPr>
            <p:cNvSpPr txBox="1"/>
            <p:nvPr/>
          </p:nvSpPr>
          <p:spPr>
            <a:xfrm>
              <a:off x="4257686" y="3867424"/>
              <a:ext cx="859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Jar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110106-DF24-AFB0-A6B0-66BBAF2CD7C7}"/>
                </a:ext>
              </a:extLst>
            </p:cNvPr>
            <p:cNvSpPr txBox="1"/>
            <p:nvPr/>
          </p:nvSpPr>
          <p:spPr>
            <a:xfrm>
              <a:off x="6784001" y="3840715"/>
              <a:ext cx="859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Jar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9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A939-1B28-0589-F741-FF0D6957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algn="ctr"/>
            <a:r>
              <a:rPr lang="en-US" sz="4000" dirty="0"/>
              <a:t>Do you remember??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AA1A-C947-983E-6D03-6A510A3B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E1C-6A11-F74A-B0C0-3E9BF1FAC27D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234B0-7C7E-6C9A-8D71-8278F45B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2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1170-1D82-CE92-5062-0FE88949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F36C-ED2C-F79E-EB6C-853B22A3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942"/>
            <a:ext cx="10515600" cy="4986399"/>
          </a:xfrm>
        </p:spPr>
        <p:txBody>
          <a:bodyPr>
            <a:normAutofit/>
          </a:bodyPr>
          <a:lstStyle/>
          <a:p>
            <a:r>
              <a:rPr lang="en-US" dirty="0"/>
              <a:t>On some trials you will be tested on your </a:t>
            </a:r>
            <a:r>
              <a:rPr lang="en-US" b="1" dirty="0"/>
              <a:t>visual memory</a:t>
            </a:r>
          </a:p>
          <a:p>
            <a:r>
              <a:rPr lang="en-US" dirty="0"/>
              <a:t>You will be prompted with just one of the two marble jars, and asked to indicate whether the jar shown is the </a:t>
            </a:r>
            <a:r>
              <a:rPr lang="en-US" b="1" dirty="0"/>
              <a:t>same</a:t>
            </a:r>
            <a:r>
              <a:rPr lang="en-US" dirty="0"/>
              <a:t> or </a:t>
            </a:r>
            <a:r>
              <a:rPr lang="en-US" b="1" dirty="0"/>
              <a:t>different</a:t>
            </a:r>
            <a:r>
              <a:rPr lang="en-US" dirty="0"/>
              <a:t> than the one you saw previously. For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Is Jar 1 the </a:t>
            </a:r>
            <a:r>
              <a:rPr lang="en-US" b="1" dirty="0"/>
              <a:t>same</a:t>
            </a:r>
            <a:r>
              <a:rPr lang="en-US" dirty="0"/>
              <a:t> or </a:t>
            </a:r>
            <a:r>
              <a:rPr lang="en-US" b="1" dirty="0"/>
              <a:t>different</a:t>
            </a:r>
            <a:r>
              <a:rPr lang="en-US" dirty="0"/>
              <a:t> from the one you saw earlier?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3DF75-88DD-4B20-2254-F5B9568A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E1C-6A11-F74A-B0C0-3E9BF1FAC27D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E46C-395A-1D0B-C179-82443B4B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78B8A2-2F67-2BB5-B331-15EC616DF653}"/>
              </a:ext>
            </a:extLst>
          </p:cNvPr>
          <p:cNvGrpSpPr/>
          <p:nvPr/>
        </p:nvGrpSpPr>
        <p:grpSpPr>
          <a:xfrm>
            <a:off x="4221084" y="2822063"/>
            <a:ext cx="3749831" cy="2174312"/>
            <a:chOff x="3814007" y="3123256"/>
            <a:chExt cx="3749831" cy="21743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9DF646-C7A1-5CDA-A54D-FE492FFE5FF4}"/>
                </a:ext>
              </a:extLst>
            </p:cNvPr>
            <p:cNvSpPr txBox="1"/>
            <p:nvPr/>
          </p:nvSpPr>
          <p:spPr>
            <a:xfrm>
              <a:off x="4177992" y="3149965"/>
              <a:ext cx="859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Jar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0BF086-8023-12E0-BCAC-4E3B94DDE3B3}"/>
                </a:ext>
              </a:extLst>
            </p:cNvPr>
            <p:cNvSpPr txBox="1"/>
            <p:nvPr/>
          </p:nvSpPr>
          <p:spPr>
            <a:xfrm>
              <a:off x="6704307" y="3123256"/>
              <a:ext cx="859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Jar 2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BF8F66-48EA-3170-0A27-DAA23B6F1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4007" y="3710068"/>
              <a:ext cx="1587500" cy="158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64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DEFD-7D46-0010-842F-444A6D92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BCEB-38CA-0286-EDD6-F0FD3418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other trials, you will be tested on </a:t>
            </a:r>
            <a:r>
              <a:rPr lang="en-US" b="1" dirty="0"/>
              <a:t>decision making</a:t>
            </a:r>
          </a:p>
          <a:p>
            <a:r>
              <a:rPr lang="en-US" dirty="0"/>
              <a:t>After being shown two marble jars…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9BC8-E013-C39E-3E15-6A2DF2E6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E1C-6A11-F74A-B0C0-3E9BF1FAC27D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E16C0-FDDD-3420-41AC-87DD848C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F0DD32-045C-A43A-AF67-540864205905}"/>
              </a:ext>
            </a:extLst>
          </p:cNvPr>
          <p:cNvGrpSpPr/>
          <p:nvPr/>
        </p:nvGrpSpPr>
        <p:grpSpPr>
          <a:xfrm>
            <a:off x="4039092" y="2840504"/>
            <a:ext cx="4113815" cy="2137429"/>
            <a:chOff x="3893702" y="3840715"/>
            <a:chExt cx="4113815" cy="21374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1C8762-4A9A-B6C7-9F19-CD80DE93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3702" y="4390644"/>
              <a:ext cx="1587500" cy="15875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680F58-B89D-971D-2F38-26F2C323E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017" y="4390644"/>
              <a:ext cx="1587500" cy="1587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08EA51-9417-DE50-460C-7695CB3E0ADE}"/>
                </a:ext>
              </a:extLst>
            </p:cNvPr>
            <p:cNvSpPr txBox="1"/>
            <p:nvPr/>
          </p:nvSpPr>
          <p:spPr>
            <a:xfrm>
              <a:off x="4257686" y="3867424"/>
              <a:ext cx="859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Jar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585DF1-24CE-2D5F-A51C-39D83B69B075}"/>
                </a:ext>
              </a:extLst>
            </p:cNvPr>
            <p:cNvSpPr txBox="1"/>
            <p:nvPr/>
          </p:nvSpPr>
          <p:spPr>
            <a:xfrm>
              <a:off x="6784001" y="3840715"/>
              <a:ext cx="859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Jar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78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81CB-C75A-2F7B-4BAF-45FA0056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0BFE-BA12-4E16-D84D-5A407EF1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98" y="1111347"/>
            <a:ext cx="10176803" cy="4916061"/>
          </a:xfrm>
        </p:spPr>
        <p:txBody>
          <a:bodyPr/>
          <a:lstStyle/>
          <a:p>
            <a:r>
              <a:rPr lang="en-US" dirty="0"/>
              <a:t>… you will be asked to pick one of the two jars</a:t>
            </a:r>
          </a:p>
          <a:p>
            <a:endParaRPr lang="en-US" dirty="0"/>
          </a:p>
          <a:p>
            <a:pPr algn="ctr"/>
            <a:r>
              <a:rPr lang="en-US" b="1" dirty="0"/>
              <a:t>Would you rather choose Jar 1, or Jar 2?</a:t>
            </a:r>
          </a:p>
          <a:p>
            <a:pPr algn="ctr"/>
            <a:endParaRPr lang="en-US" dirty="0"/>
          </a:p>
          <a:p>
            <a:r>
              <a:rPr lang="en-US" dirty="0"/>
              <a:t>After you choose a jar, the experiment will randomly sample one marble from that jar. For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you will earn an amount of points based on the marble color that is sampled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EE5B-F439-9CBD-2C3B-338641BF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E1C-6A11-F74A-B0C0-3E9BF1FAC27D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FA10D-E7B2-86C9-57FD-C8419DAC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8EFB7-CA97-7E34-3A5A-32520F17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975423"/>
            <a:ext cx="914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7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6EEC-4618-387D-7ECB-155D66F6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0C80-5062-1880-7B56-76106438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Both types of trials (decision-making and visual memory) start out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other words, when you are shown the two marble jars, you will not know whether it is testing decision-making or visual memory.</a:t>
            </a:r>
          </a:p>
          <a:p>
            <a:r>
              <a:rPr lang="en-US" dirty="0"/>
              <a:t>Each task occurs with 50% probability.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C4A0-0DA1-EAA5-FC1B-E32A1BB7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E1C-6A11-F74A-B0C0-3E9BF1FAC27D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C495C-68EC-7A60-D161-BB65A86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2271D-BE12-F0DA-ABC6-686F863DE74C}"/>
              </a:ext>
            </a:extLst>
          </p:cNvPr>
          <p:cNvSpPr txBox="1"/>
          <p:nvPr/>
        </p:nvSpPr>
        <p:spPr>
          <a:xfrm>
            <a:off x="4403076" y="1953243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0B755-ED5E-84A9-A534-BE33A835E416}"/>
              </a:ext>
            </a:extLst>
          </p:cNvPr>
          <p:cNvSpPr txBox="1"/>
          <p:nvPr/>
        </p:nvSpPr>
        <p:spPr>
          <a:xfrm>
            <a:off x="6929391" y="1926534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Jar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BE767-321F-7DE4-F9FC-74799016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94" y="2449754"/>
            <a:ext cx="1587500" cy="158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E0C829-DA24-EFDB-1A87-33C0C300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08" y="2449754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933C-263A-150A-CBE2-4EB5B2EE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12EB-1E64-98B0-4DB5-0C0B59E66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payment in the experiment will be based on your performance in the task</a:t>
            </a:r>
          </a:p>
          <a:p>
            <a:pPr lvl="1"/>
            <a:r>
              <a:rPr lang="en-US" dirty="0"/>
              <a:t>Answering correctly on memory trials will earn you more points</a:t>
            </a:r>
          </a:p>
          <a:p>
            <a:pPr lvl="1"/>
            <a:r>
              <a:rPr lang="en-US" dirty="0"/>
              <a:t>Choosing marble jars with higher expected value on the decision-making trials will also earn you more points</a:t>
            </a:r>
          </a:p>
          <a:p>
            <a:endParaRPr lang="en-US" dirty="0"/>
          </a:p>
          <a:p>
            <a:r>
              <a:rPr lang="en-US" dirty="0"/>
              <a:t>Try your best to earn as many points as possible during the task</a:t>
            </a:r>
          </a:p>
          <a:p>
            <a:r>
              <a:rPr lang="en-US" dirty="0"/>
              <a:t>Points will be translated into money paid to you at the end of the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1F22-4FBA-4254-D62D-F1750503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BE1C-6A11-F74A-B0C0-3E9BF1FAC27D}" type="datetime1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3D540-6545-C8C7-138D-DA88B59B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C7F1-9A6E-CC40-A272-54BDE994E66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3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B4D298D-4145-7C47-96EB-9CA81DBB6341}" vid="{E4B60380-2721-9444-84D1-58DA88AF42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453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Adobe Caslon Pro</vt:lpstr>
      <vt:lpstr>Arial</vt:lpstr>
      <vt:lpstr>Calibri</vt:lpstr>
      <vt:lpstr>Office Theme</vt:lpstr>
      <vt:lpstr>Task Instructions</vt:lpstr>
      <vt:lpstr>Introduction</vt:lpstr>
      <vt:lpstr>Instructions</vt:lpstr>
      <vt:lpstr>PowerPoint Presentation</vt:lpstr>
      <vt:lpstr>Instructions</vt:lpstr>
      <vt:lpstr>Instructions</vt:lpstr>
      <vt:lpstr>Instructions</vt:lpstr>
      <vt:lpstr>Instructions</vt:lpstr>
      <vt:lpstr>Instructions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Instructions</dc:title>
  <dc:creator>Chris R. Sims</dc:creator>
  <cp:lastModifiedBy>Kaper, Rochelle</cp:lastModifiedBy>
  <cp:revision>5</cp:revision>
  <dcterms:created xsi:type="dcterms:W3CDTF">2023-06-21T01:15:03Z</dcterms:created>
  <dcterms:modified xsi:type="dcterms:W3CDTF">2023-06-30T01:16:34Z</dcterms:modified>
</cp:coreProperties>
</file>