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hSKQ0VptkbKcuYCDznWcM04yUJ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/>
          <p:nvPr>
            <p:ph type="ctrTitle"/>
          </p:nvPr>
        </p:nvSpPr>
        <p:spPr>
          <a:xfrm>
            <a:off x="1524000" y="1649304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" type="subTitle"/>
          </p:nvPr>
        </p:nvSpPr>
        <p:spPr>
          <a:xfrm>
            <a:off x="1524000" y="412897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2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tp://scer.rpi.edu/sites/default/files/logo-without-tag.jpg" id="22" name="Google Shape;2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6976" y="23813"/>
            <a:ext cx="641032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8201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8200" y="1325562"/>
            <a:ext cx="10515600" cy="4687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tp://provost.rpi.edu/sites/default/files/images/rpi-seal.png" id="29" name="Google Shape;2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98778" y="5210877"/>
            <a:ext cx="1127018" cy="1127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185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225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0425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/>
          <p:nvPr>
            <p:ph type="title"/>
          </p:nvPr>
        </p:nvSpPr>
        <p:spPr>
          <a:xfrm>
            <a:off x="838200" y="-140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9788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40188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2188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0"/>
          <p:cNvSpPr txBox="1"/>
          <p:nvPr>
            <p:ph idx="10" type="dt"/>
          </p:nvPr>
        </p:nvSpPr>
        <p:spPr>
          <a:xfrm>
            <a:off x="839788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1" type="ftr"/>
          </p:nvPr>
        </p:nvSpPr>
        <p:spPr>
          <a:xfrm>
            <a:off x="4040188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8612188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0" y="6492874"/>
            <a:ext cx="12192000" cy="390419"/>
          </a:xfrm>
          <a:prstGeom prst="rect">
            <a:avLst/>
          </a:prstGeom>
          <a:solidFill>
            <a:srgbClr val="A7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1524000" y="1954104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Marble Jar </a:t>
            </a: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Task Instructions</a:t>
            </a:r>
            <a:endParaRPr sz="4400"/>
          </a:p>
        </p:txBody>
      </p:sp>
      <p:sp>
        <p:nvSpPr>
          <p:cNvPr id="92" name="Google Shape;92;p1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6/29/23</a:t>
            </a:r>
            <a:endParaRPr/>
          </a:p>
        </p:txBody>
      </p:sp>
      <p:sp>
        <p:nvSpPr>
          <p:cNvPr id="93" name="Google Shape;93;p1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/>
          <p:nvPr>
            <p:ph type="title"/>
          </p:nvPr>
        </p:nvSpPr>
        <p:spPr>
          <a:xfrm>
            <a:off x="838201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186" name="Google Shape;186;p10"/>
          <p:cNvSpPr txBox="1"/>
          <p:nvPr>
            <p:ph idx="1" type="body"/>
          </p:nvPr>
        </p:nvSpPr>
        <p:spPr>
          <a:xfrm>
            <a:off x="838200" y="1325562"/>
            <a:ext cx="10515600" cy="4687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 you have any questions?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will soon be given a chance to practice the task, and then you will begin the main experiment</a:t>
            </a:r>
            <a:endParaRPr/>
          </a:p>
        </p:txBody>
      </p:sp>
      <p:sp>
        <p:nvSpPr>
          <p:cNvPr id="187" name="Google Shape;187;p10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6/29/23</a:t>
            </a:r>
            <a:endParaRPr/>
          </a:p>
        </p:txBody>
      </p:sp>
      <p:sp>
        <p:nvSpPr>
          <p:cNvPr id="188" name="Google Shape;188;p10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838201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838200" y="1085110"/>
            <a:ext cx="10515600" cy="4687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Thank you for participating in this research project!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this experiment, we will be studying human</a:t>
            </a:r>
            <a:br>
              <a:rPr lang="en-US"/>
            </a:br>
            <a:r>
              <a:rPr b="1" lang="en-US"/>
              <a:t>decision making</a:t>
            </a:r>
            <a:r>
              <a:rPr lang="en-US"/>
              <a:t>, as well as </a:t>
            </a:r>
            <a:r>
              <a:rPr b="1" lang="en-US"/>
              <a:t>visual memory</a:t>
            </a:r>
            <a:br>
              <a:rPr b="1" lang="en-US"/>
            </a:b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 each trial of the experiment, you will be shown two “marble jars”, each containing nine (9) randomly-generated marbles. An example might look like this:</a:t>
            </a:r>
            <a:endParaRPr/>
          </a:p>
        </p:txBody>
      </p:sp>
      <p:sp>
        <p:nvSpPr>
          <p:cNvPr id="100" name="Google Shape;100;p2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6/29/23</a:t>
            </a:r>
            <a:endParaRPr/>
          </a:p>
        </p:txBody>
      </p:sp>
      <p:sp>
        <p:nvSpPr>
          <p:cNvPr id="101" name="Google Shape;101;p2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2" name="Google Shape;102;p2"/>
          <p:cNvGrpSpPr/>
          <p:nvPr/>
        </p:nvGrpSpPr>
        <p:grpSpPr>
          <a:xfrm>
            <a:off x="4039092" y="3995453"/>
            <a:ext cx="4113815" cy="2137429"/>
            <a:chOff x="3935905" y="3995453"/>
            <a:chExt cx="4113815" cy="2137429"/>
          </a:xfrm>
        </p:grpSpPr>
        <p:pic>
          <p:nvPicPr>
            <p:cNvPr id="103" name="Google Shape;103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35905" y="4545382"/>
              <a:ext cx="1587500" cy="158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62220" y="4545382"/>
              <a:ext cx="1587500" cy="1587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2"/>
            <p:cNvSpPr txBox="1"/>
            <p:nvPr/>
          </p:nvSpPr>
          <p:spPr>
            <a:xfrm>
              <a:off x="4299889" y="4022162"/>
              <a:ext cx="85953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Jar 1</a:t>
              </a:r>
              <a:endParaRPr/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6826204" y="3995453"/>
              <a:ext cx="85953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Jar 2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838201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Instructions</a:t>
            </a:r>
            <a:endParaRPr/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838199" y="1085110"/>
            <a:ext cx="10515600" cy="4687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are three different possible marble colors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different marble colors are worth different amounts of points—some marbles are “worth” more than others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task will explain how much each marble color is worth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will need to remember what these marble jars look like:</a:t>
            </a:r>
            <a:endParaRPr/>
          </a:p>
        </p:txBody>
      </p:sp>
      <p:sp>
        <p:nvSpPr>
          <p:cNvPr id="113" name="Google Shape;113;p3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6/29/23</a:t>
            </a:r>
            <a:endParaRPr/>
          </a:p>
        </p:txBody>
      </p:sp>
      <p:sp>
        <p:nvSpPr>
          <p:cNvPr id="114" name="Google Shape;114;p3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4039091" y="3995453"/>
            <a:ext cx="4113815" cy="2137429"/>
            <a:chOff x="3893702" y="3840715"/>
            <a:chExt cx="4113815" cy="2137429"/>
          </a:xfrm>
        </p:grpSpPr>
        <p:pic>
          <p:nvPicPr>
            <p:cNvPr id="116" name="Google Shape;116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93702" y="4390644"/>
              <a:ext cx="1587500" cy="158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0017" y="4390644"/>
              <a:ext cx="1587500" cy="1587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3"/>
            <p:cNvSpPr txBox="1"/>
            <p:nvPr/>
          </p:nvSpPr>
          <p:spPr>
            <a:xfrm>
              <a:off x="4257686" y="3867424"/>
              <a:ext cx="85953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Jar 1</a:t>
              </a:r>
              <a:endParaRPr/>
            </a:p>
          </p:txBody>
        </p:sp>
        <p:sp>
          <p:nvSpPr>
            <p:cNvPr id="119" name="Google Shape;119;p3"/>
            <p:cNvSpPr txBox="1"/>
            <p:nvPr/>
          </p:nvSpPr>
          <p:spPr>
            <a:xfrm>
              <a:off x="6784001" y="3840715"/>
              <a:ext cx="85953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Jar 2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idx="1" type="body"/>
          </p:nvPr>
        </p:nvSpPr>
        <p:spPr>
          <a:xfrm>
            <a:off x="838200" y="1325562"/>
            <a:ext cx="10515600" cy="4687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sz="40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sz="4000"/>
          </a:p>
          <a:p>
            <a:pPr indent="-2540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Do you remember??</a:t>
            </a:r>
            <a:endParaRPr/>
          </a:p>
        </p:txBody>
      </p:sp>
      <p:sp>
        <p:nvSpPr>
          <p:cNvPr id="125" name="Google Shape;125;p4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6/29/23</a:t>
            </a:r>
            <a:endParaRPr/>
          </a:p>
        </p:txBody>
      </p:sp>
      <p:sp>
        <p:nvSpPr>
          <p:cNvPr id="126" name="Google Shape;126;p4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838201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Instructions</a:t>
            </a:r>
            <a:endParaRPr/>
          </a:p>
        </p:txBody>
      </p:sp>
      <p:sp>
        <p:nvSpPr>
          <p:cNvPr id="132" name="Google Shape;132;p5"/>
          <p:cNvSpPr txBox="1"/>
          <p:nvPr>
            <p:ph idx="1" type="body"/>
          </p:nvPr>
        </p:nvSpPr>
        <p:spPr>
          <a:xfrm>
            <a:off x="838200" y="1026942"/>
            <a:ext cx="10515600" cy="49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 some trials you will be tested on your </a:t>
            </a:r>
            <a:r>
              <a:rPr b="1" lang="en-US"/>
              <a:t>visual memory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will be prompted with just one of the two marble jars, and asked to indicate whether the jar shown is the </a:t>
            </a:r>
            <a:r>
              <a:rPr b="1" lang="en-US"/>
              <a:t>same</a:t>
            </a:r>
            <a:r>
              <a:rPr lang="en-US"/>
              <a:t> or </a:t>
            </a:r>
            <a:r>
              <a:rPr b="1" lang="en-US"/>
              <a:t>different</a:t>
            </a:r>
            <a:r>
              <a:rPr lang="en-US"/>
              <a:t> than the one you saw previously. For example: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Is Jar 1 the </a:t>
            </a:r>
            <a:r>
              <a:rPr b="1" lang="en-US"/>
              <a:t>same</a:t>
            </a:r>
            <a:r>
              <a:rPr lang="en-US"/>
              <a:t> or </a:t>
            </a:r>
            <a:r>
              <a:rPr b="1" lang="en-US"/>
              <a:t>different</a:t>
            </a:r>
            <a:r>
              <a:rPr lang="en-US"/>
              <a:t> from the one you saw earlier?</a:t>
            </a:r>
            <a:endParaRPr/>
          </a:p>
        </p:txBody>
      </p:sp>
      <p:sp>
        <p:nvSpPr>
          <p:cNvPr id="133" name="Google Shape;133;p5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6/29/23</a:t>
            </a:r>
            <a:endParaRPr/>
          </a:p>
        </p:txBody>
      </p:sp>
      <p:sp>
        <p:nvSpPr>
          <p:cNvPr id="134" name="Google Shape;134;p5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5" name="Google Shape;135;p5"/>
          <p:cNvGrpSpPr/>
          <p:nvPr/>
        </p:nvGrpSpPr>
        <p:grpSpPr>
          <a:xfrm>
            <a:off x="4221084" y="2822063"/>
            <a:ext cx="3749831" cy="2174312"/>
            <a:chOff x="3814007" y="3123256"/>
            <a:chExt cx="3749831" cy="2174312"/>
          </a:xfrm>
        </p:grpSpPr>
        <p:sp>
          <p:nvSpPr>
            <p:cNvPr id="136" name="Google Shape;136;p5"/>
            <p:cNvSpPr txBox="1"/>
            <p:nvPr/>
          </p:nvSpPr>
          <p:spPr>
            <a:xfrm>
              <a:off x="4177992" y="3149965"/>
              <a:ext cx="85953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Jar 1</a:t>
              </a:r>
              <a:endParaRPr/>
            </a:p>
          </p:txBody>
        </p:sp>
        <p:sp>
          <p:nvSpPr>
            <p:cNvPr id="137" name="Google Shape;137;p5"/>
            <p:cNvSpPr txBox="1"/>
            <p:nvPr/>
          </p:nvSpPr>
          <p:spPr>
            <a:xfrm>
              <a:off x="6704307" y="3123256"/>
              <a:ext cx="85953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Jar 2</a:t>
              </a:r>
              <a:endParaRPr/>
            </a:p>
          </p:txBody>
        </p:sp>
        <p:pic>
          <p:nvPicPr>
            <p:cNvPr id="138" name="Google Shape;138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14007" y="3710068"/>
              <a:ext cx="1587500" cy="1587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title"/>
          </p:nvPr>
        </p:nvSpPr>
        <p:spPr>
          <a:xfrm>
            <a:off x="838201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Instructions</a:t>
            </a:r>
            <a:endParaRPr/>
          </a:p>
        </p:txBody>
      </p:sp>
      <p:sp>
        <p:nvSpPr>
          <p:cNvPr id="144" name="Google Shape;144;p6"/>
          <p:cNvSpPr txBox="1"/>
          <p:nvPr>
            <p:ph idx="1" type="body"/>
          </p:nvPr>
        </p:nvSpPr>
        <p:spPr>
          <a:xfrm>
            <a:off x="838200" y="1325562"/>
            <a:ext cx="10515600" cy="4687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… Different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 other trials, you will be tested on </a:t>
            </a:r>
            <a:r>
              <a:rPr b="1" lang="en-US"/>
              <a:t>decision making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After being shown two marble jars…</a:t>
            </a:r>
            <a:endParaRPr/>
          </a:p>
        </p:txBody>
      </p:sp>
      <p:sp>
        <p:nvSpPr>
          <p:cNvPr id="145" name="Google Shape;145;p6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6/29/23</a:t>
            </a:r>
            <a:endParaRPr/>
          </a:p>
        </p:txBody>
      </p:sp>
      <p:sp>
        <p:nvSpPr>
          <p:cNvPr id="146" name="Google Shape;146;p6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7" name="Google Shape;147;p6"/>
          <p:cNvGrpSpPr/>
          <p:nvPr/>
        </p:nvGrpSpPr>
        <p:grpSpPr>
          <a:xfrm>
            <a:off x="4039092" y="3907304"/>
            <a:ext cx="4113815" cy="2137429"/>
            <a:chOff x="3893702" y="3840715"/>
            <a:chExt cx="4113815" cy="2137429"/>
          </a:xfrm>
        </p:grpSpPr>
        <p:pic>
          <p:nvPicPr>
            <p:cNvPr id="148" name="Google Shape;148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93702" y="4390644"/>
              <a:ext cx="1587500" cy="158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0017" y="4390644"/>
              <a:ext cx="1587500" cy="1587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6"/>
            <p:cNvSpPr txBox="1"/>
            <p:nvPr/>
          </p:nvSpPr>
          <p:spPr>
            <a:xfrm>
              <a:off x="4257686" y="3867424"/>
              <a:ext cx="85953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Jar 1</a:t>
              </a:r>
              <a:endParaRPr/>
            </a:p>
          </p:txBody>
        </p:sp>
        <p:sp>
          <p:nvSpPr>
            <p:cNvPr id="151" name="Google Shape;151;p6"/>
            <p:cNvSpPr txBox="1"/>
            <p:nvPr/>
          </p:nvSpPr>
          <p:spPr>
            <a:xfrm>
              <a:off x="6784001" y="3840715"/>
              <a:ext cx="85953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Jar 2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/>
          <p:nvPr>
            <p:ph type="title"/>
          </p:nvPr>
        </p:nvSpPr>
        <p:spPr>
          <a:xfrm>
            <a:off x="838201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Instructions</a:t>
            </a:r>
            <a:endParaRPr/>
          </a:p>
        </p:txBody>
      </p:sp>
      <p:sp>
        <p:nvSpPr>
          <p:cNvPr id="157" name="Google Shape;157;p7"/>
          <p:cNvSpPr txBox="1"/>
          <p:nvPr>
            <p:ph idx="1" type="body"/>
          </p:nvPr>
        </p:nvSpPr>
        <p:spPr>
          <a:xfrm>
            <a:off x="1007598" y="1111347"/>
            <a:ext cx="10176803" cy="4916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… you will be asked to pick one of the two jars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Would you rather choose Jar 1, or Jar 2?</a:t>
            </a:r>
            <a:endParaRPr/>
          </a:p>
          <a:p>
            <a:pPr indent="-508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After you choose a jar, the experiment will randomly sample one marble from that jar. For example: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And you will earn an amount of points based on the marble color that is sampled</a:t>
            </a:r>
            <a:endParaRPr/>
          </a:p>
        </p:txBody>
      </p:sp>
      <p:sp>
        <p:nvSpPr>
          <p:cNvPr id="158" name="Google Shape;158;p7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6/29/23</a:t>
            </a:r>
            <a:endParaRPr/>
          </a:p>
        </p:txBody>
      </p:sp>
      <p:sp>
        <p:nvSpPr>
          <p:cNvPr id="159" name="Google Shape;159;p7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0" name="Google Shape;1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8800" y="3975423"/>
            <a:ext cx="914400" cy="10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/>
          <p:nvPr>
            <p:ph type="title"/>
          </p:nvPr>
        </p:nvSpPr>
        <p:spPr>
          <a:xfrm>
            <a:off x="838201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Instructions</a:t>
            </a:r>
            <a:endParaRPr/>
          </a:p>
        </p:txBody>
      </p:sp>
      <p:sp>
        <p:nvSpPr>
          <p:cNvPr id="166" name="Google Shape;166;p8"/>
          <p:cNvSpPr txBox="1"/>
          <p:nvPr>
            <p:ph idx="1" type="body"/>
          </p:nvPr>
        </p:nvSpPr>
        <p:spPr>
          <a:xfrm>
            <a:off x="838200" y="1325562"/>
            <a:ext cx="10515600" cy="4687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Both types of trials (decision-making and visual memory) start out the same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other words, when you are shown the two marble jars, you will not know whether it is testing decision-making or visual memory.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Each task occurs with 50% probability.</a:t>
            </a:r>
            <a:endParaRPr/>
          </a:p>
        </p:txBody>
      </p:sp>
      <p:sp>
        <p:nvSpPr>
          <p:cNvPr id="167" name="Google Shape;167;p8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6/29/23</a:t>
            </a:r>
            <a:endParaRPr/>
          </a:p>
        </p:txBody>
      </p:sp>
      <p:sp>
        <p:nvSpPr>
          <p:cNvPr id="168" name="Google Shape;168;p8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8"/>
          <p:cNvSpPr txBox="1"/>
          <p:nvPr/>
        </p:nvSpPr>
        <p:spPr>
          <a:xfrm>
            <a:off x="4403076" y="1953243"/>
            <a:ext cx="8595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Jar 1</a:t>
            </a:r>
            <a:endParaRPr/>
          </a:p>
        </p:txBody>
      </p:sp>
      <p:sp>
        <p:nvSpPr>
          <p:cNvPr id="170" name="Google Shape;170;p8"/>
          <p:cNvSpPr txBox="1"/>
          <p:nvPr/>
        </p:nvSpPr>
        <p:spPr>
          <a:xfrm>
            <a:off x="6929391" y="1926534"/>
            <a:ext cx="8595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Jar 2</a:t>
            </a:r>
            <a:endParaRPr/>
          </a:p>
        </p:txBody>
      </p:sp>
      <p:pic>
        <p:nvPicPr>
          <p:cNvPr id="171" name="Google Shape;17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9094" y="2449754"/>
            <a:ext cx="1587500" cy="15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5408" y="2449754"/>
            <a:ext cx="1587500" cy="15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/>
          <p:nvPr>
            <p:ph type="title"/>
          </p:nvPr>
        </p:nvSpPr>
        <p:spPr>
          <a:xfrm>
            <a:off x="838201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Instructions</a:t>
            </a:r>
            <a:endParaRPr/>
          </a:p>
        </p:txBody>
      </p:sp>
      <p:sp>
        <p:nvSpPr>
          <p:cNvPr id="178" name="Google Shape;178;p9"/>
          <p:cNvSpPr txBox="1"/>
          <p:nvPr>
            <p:ph idx="1" type="body"/>
          </p:nvPr>
        </p:nvSpPr>
        <p:spPr>
          <a:xfrm>
            <a:off x="838200" y="1325562"/>
            <a:ext cx="10515600" cy="4687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minimum payment for this experiment is $22. You can get paid more by performing well.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Answering correctly on memory trials will earn you more points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Choosing marble jars with higher expected value on the decision-making trials will also earn you more points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Try your best to earn as many points as possible during the task</a:t>
            </a:r>
            <a:endParaRPr/>
          </a:p>
          <a:p>
            <a:pPr indent="-2540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Points will be translated into money paid to you at the end of the experiment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Each </a:t>
            </a:r>
            <a:r>
              <a:rPr lang="en-US"/>
              <a:t>point</a:t>
            </a:r>
            <a:r>
              <a:rPr lang="en-US"/>
              <a:t> is worth $0.045. Thus, scoring 550 points would equal a </a:t>
            </a:r>
            <a:r>
              <a:rPr lang="en-US" u="sng"/>
              <a:t>total</a:t>
            </a:r>
            <a:r>
              <a:rPr lang="en-US"/>
              <a:t> payment of $24.75. </a:t>
            </a:r>
            <a:endParaRPr/>
          </a:p>
        </p:txBody>
      </p:sp>
      <p:sp>
        <p:nvSpPr>
          <p:cNvPr id="179" name="Google Shape;179;p9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6/29/23</a:t>
            </a:r>
            <a:endParaRPr/>
          </a:p>
        </p:txBody>
      </p:sp>
      <p:sp>
        <p:nvSpPr>
          <p:cNvPr id="180" name="Google Shape;180;p9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2023-06-21T01:15:03Z</dcterms:created>
  <dc:creator>Chris R. Sims</dc:creator>
</cp:coreProperties>
</file>