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79" r:id="rId6"/>
    <p:sldId id="259" r:id="rId7"/>
    <p:sldId id="342" r:id="rId8"/>
    <p:sldId id="345" r:id="rId9"/>
    <p:sldId id="347" r:id="rId10"/>
    <p:sldId id="343" r:id="rId11"/>
    <p:sldId id="348" r:id="rId12"/>
    <p:sldId id="327" r:id="rId13"/>
    <p:sldId id="330" r:id="rId14"/>
    <p:sldId id="328" r:id="rId15"/>
    <p:sldId id="349" r:id="rId16"/>
    <p:sldId id="350" r:id="rId17"/>
    <p:sldId id="363" r:id="rId18"/>
    <p:sldId id="351" r:id="rId19"/>
    <p:sldId id="352" r:id="rId20"/>
    <p:sldId id="353" r:id="rId21"/>
    <p:sldId id="354" r:id="rId22"/>
    <p:sldId id="355" r:id="rId23"/>
    <p:sldId id="329" r:id="rId24"/>
    <p:sldId id="331" r:id="rId25"/>
    <p:sldId id="332" r:id="rId26"/>
    <p:sldId id="334" r:id="rId27"/>
    <p:sldId id="356" r:id="rId28"/>
    <p:sldId id="357" r:id="rId29"/>
    <p:sldId id="358" r:id="rId30"/>
    <p:sldId id="359" r:id="rId31"/>
    <p:sldId id="333" r:id="rId32"/>
    <p:sldId id="335" r:id="rId33"/>
    <p:sldId id="336" r:id="rId34"/>
    <p:sldId id="337" r:id="rId35"/>
    <p:sldId id="261" r:id="rId36"/>
    <p:sldId id="263" r:id="rId37"/>
    <p:sldId id="264" r:id="rId38"/>
    <p:sldId id="265" r:id="rId39"/>
    <p:sldId id="266" r:id="rId40"/>
    <p:sldId id="267" r:id="rId41"/>
    <p:sldId id="268" r:id="rId42"/>
    <p:sldId id="269" r:id="rId43"/>
    <p:sldId id="270" r:id="rId44"/>
    <p:sldId id="271" r:id="rId45"/>
    <p:sldId id="272" r:id="rId46"/>
    <p:sldId id="362" r:id="rId47"/>
    <p:sldId id="273" r:id="rId48"/>
    <p:sldId id="338" r:id="rId49"/>
    <p:sldId id="340" r:id="rId50"/>
    <p:sldId id="339" r:id="rId51"/>
    <p:sldId id="274" r:id="rId52"/>
    <p:sldId id="275" r:id="rId53"/>
    <p:sldId id="276" r:id="rId54"/>
    <p:sldId id="277" r:id="rId55"/>
    <p:sldId id="278" r:id="rId56"/>
    <p:sldId id="281" r:id="rId57"/>
    <p:sldId id="284" r:id="rId58"/>
    <p:sldId id="283" r:id="rId59"/>
    <p:sldId id="282" r:id="rId60"/>
    <p:sldId id="285" r:id="rId61"/>
    <p:sldId id="286" r:id="rId62"/>
    <p:sldId id="287" r:id="rId63"/>
    <p:sldId id="289" r:id="rId64"/>
    <p:sldId id="288" r:id="rId65"/>
    <p:sldId id="290" r:id="rId66"/>
    <p:sldId id="293" r:id="rId67"/>
    <p:sldId id="294" r:id="rId68"/>
    <p:sldId id="291" r:id="rId69"/>
    <p:sldId id="292" r:id="rId70"/>
    <p:sldId id="295" r:id="rId71"/>
    <p:sldId id="296" r:id="rId72"/>
    <p:sldId id="297" r:id="rId73"/>
    <p:sldId id="298" r:id="rId74"/>
    <p:sldId id="299" r:id="rId75"/>
    <p:sldId id="302" r:id="rId76"/>
    <p:sldId id="303" r:id="rId77"/>
    <p:sldId id="304" r:id="rId78"/>
    <p:sldId id="306" r:id="rId79"/>
    <p:sldId id="305" r:id="rId80"/>
    <p:sldId id="300" r:id="rId81"/>
    <p:sldId id="301" r:id="rId82"/>
    <p:sldId id="307" r:id="rId83"/>
    <p:sldId id="308" r:id="rId84"/>
    <p:sldId id="309" r:id="rId85"/>
    <p:sldId id="310" r:id="rId86"/>
    <p:sldId id="313" r:id="rId87"/>
    <p:sldId id="312" r:id="rId88"/>
    <p:sldId id="314" r:id="rId89"/>
    <p:sldId id="311" r:id="rId90"/>
    <p:sldId id="315" r:id="rId91"/>
    <p:sldId id="316" r:id="rId92"/>
    <p:sldId id="317" r:id="rId93"/>
    <p:sldId id="318" r:id="rId94"/>
    <p:sldId id="319" r:id="rId95"/>
    <p:sldId id="320" r:id="rId96"/>
    <p:sldId id="321" r:id="rId97"/>
    <p:sldId id="360" r:id="rId98"/>
    <p:sldId id="361" r:id="rId99"/>
    <p:sldId id="322" r:id="rId100"/>
    <p:sldId id="323" r:id="rId101"/>
    <p:sldId id="324" r:id="rId102"/>
    <p:sldId id="325" r:id="rId103"/>
    <p:sldId id="326" r:id="rId104"/>
    <p:sldId id="262" r:id="rId105"/>
    <p:sldId id="341" r:id="rId10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36" autoAdjust="0"/>
    <p:restoredTop sz="94685" autoAdjust="0"/>
  </p:normalViewPr>
  <p:slideViewPr>
    <p:cSldViewPr>
      <p:cViewPr varScale="1">
        <p:scale>
          <a:sx n="41" d="100"/>
          <a:sy n="41" d="100"/>
        </p:scale>
        <p:origin x="1212" y="42"/>
      </p:cViewPr>
      <p:guideLst>
        <p:guide orient="horz" pos="2160"/>
        <p:guide pos="2880"/>
      </p:guideLst>
    </p:cSldViewPr>
  </p:slideViewPr>
  <p:outlineViewPr>
    <p:cViewPr>
      <p:scale>
        <a:sx n="33" d="100"/>
        <a:sy n="33" d="100"/>
      </p:scale>
      <p:origin x="138" y="3248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07/12/2021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07/12/2021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07/12/2021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07/12/2021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t>07/12/2021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t>07/12/2021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t>07/12/2021</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t>07/12/2021</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t>07/12/2021</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07/12/2021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07/12/2021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t>07/12/2021</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5.xml"/><Relationship Id="rId5" Type="http://schemas.openxmlformats.org/officeDocument/2006/relationships/image" Target="../media/image11.gif"/><Relationship Id="rId4" Type="http://schemas.openxmlformats.org/officeDocument/2006/relationships/image" Target="../media/image10.gi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3" Type="http://schemas.openxmlformats.org/officeDocument/2006/relationships/hyperlink" Target="https://fr.wikipedia.org/wiki/Industrie_du_diagnostic_in_vitro" TargetMode="External"/><Relationship Id="rId2" Type="http://schemas.openxmlformats.org/officeDocument/2006/relationships/hyperlink" Target="https://fr.wikipedia.org/wiki/Laboratoires_d'analyses_m%C3%A9dicales" TargetMode="External"/><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8" Type="http://schemas.openxmlformats.org/officeDocument/2006/relationships/hyperlink" Target="https://fr.wikipedia.org/wiki/R%C3%A9p%C3%A9tabilit%C3%A9" TargetMode="External"/><Relationship Id="rId3" Type="http://schemas.openxmlformats.org/officeDocument/2006/relationships/hyperlink" Target="https://fr.wikipedia.org/wiki/Sensibilit%C3%A9_(statistique)" TargetMode="External"/><Relationship Id="rId7" Type="http://schemas.openxmlformats.org/officeDocument/2006/relationships/hyperlink" Target="https://fr.wikipedia.org/wiki/Seuil_de_quantification" TargetMode="External"/><Relationship Id="rId12" Type="http://schemas.openxmlformats.org/officeDocument/2006/relationships/hyperlink" Target="https://fr.wikipedia.org/wiki/Corr%C3%A9lation_(statistiques)" TargetMode="External"/><Relationship Id="rId2" Type="http://schemas.openxmlformats.org/officeDocument/2006/relationships/hyperlink" Target="https://fr.wikipedia.org/wiki/Validation_de_m%C3%A9thode_analytique" TargetMode="External"/><Relationship Id="rId1" Type="http://schemas.openxmlformats.org/officeDocument/2006/relationships/slideLayout" Target="../slideLayouts/slideLayout5.xml"/><Relationship Id="rId6" Type="http://schemas.openxmlformats.org/officeDocument/2006/relationships/hyperlink" Target="https://fr.wikipedia.org/wiki/Lin%C3%A9arit%C3%A9" TargetMode="External"/><Relationship Id="rId11" Type="http://schemas.openxmlformats.org/officeDocument/2006/relationships/hyperlink" Target="https://fr.wikipedia.org/wiki/Incertitude" TargetMode="External"/><Relationship Id="rId5" Type="http://schemas.openxmlformats.org/officeDocument/2006/relationships/hyperlink" Target="https://fr.wikipedia.org/wiki/Limite_de_d%C3%A9tection" TargetMode="External"/><Relationship Id="rId10" Type="http://schemas.openxmlformats.org/officeDocument/2006/relationships/hyperlink" Target="https://fr.wikipedia.org/wiki/Biais_(statistique)" TargetMode="External"/><Relationship Id="rId4" Type="http://schemas.openxmlformats.org/officeDocument/2006/relationships/hyperlink" Target="https://fr.wikipedia.org/wiki/Sp%C3%A9cificit%C3%A9_(statistique)" TargetMode="External"/><Relationship Id="rId9" Type="http://schemas.openxmlformats.org/officeDocument/2006/relationships/hyperlink" Target="https://fr.wikipedia.org/wiki/Reproductibilit%C3%A9" TargetMode="External"/></Relationships>
</file>

<file path=ppt/slides/_rels/slide99.xml.rels><?xml version="1.0" encoding="UTF-8" standalone="yes"?>
<Relationships xmlns="http://schemas.openxmlformats.org/package/2006/relationships"><Relationship Id="rId3" Type="http://schemas.openxmlformats.org/officeDocument/2006/relationships/hyperlink" Target="https://fr.wikipedia.org/wiki/Technologue" TargetMode="External"/><Relationship Id="rId7" Type="http://schemas.openxmlformats.org/officeDocument/2006/relationships/hyperlink" Target="https://fr.wikipedia.org/wiki/Calibration" TargetMode="External"/><Relationship Id="rId2" Type="http://schemas.openxmlformats.org/officeDocument/2006/relationships/hyperlink" Target="https://fr.wikipedia.org/wiki/Technologiste_m%C3%A9dical" TargetMode="External"/><Relationship Id="rId1" Type="http://schemas.openxmlformats.org/officeDocument/2006/relationships/slideLayout" Target="../slideLayouts/slideLayout5.xml"/><Relationship Id="rId6" Type="http://schemas.openxmlformats.org/officeDocument/2006/relationships/hyperlink" Target="https://fr.wikipedia.org/wiki/Contr%C3%B4les_de_qualit%C3%A9" TargetMode="External"/><Relationship Id="rId5" Type="http://schemas.openxmlformats.org/officeDocument/2006/relationships/hyperlink" Target="https://fr.wikipedia.org/wiki/Service_apr%C3%A8s-vente" TargetMode="External"/><Relationship Id="rId4" Type="http://schemas.openxmlformats.org/officeDocument/2006/relationships/hyperlink" Target="https://fr.wikipedia.org/wiki/Techniciens_de_laboratoi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79512" y="2348880"/>
            <a:ext cx="8784976" cy="2331690"/>
          </a:xfrm>
        </p:spPr>
        <p:txBody>
          <a:bodyPr>
            <a:normAutofit/>
          </a:bodyPr>
          <a:lstStyle/>
          <a:p>
            <a:pPr>
              <a:lnSpc>
                <a:spcPct val="150000"/>
              </a:lnSpc>
            </a:pPr>
            <a:r>
              <a:rPr lang="fr-FR" sz="3600" b="1" dirty="0">
                <a:latin typeface="Comic Sans MS" pitchFamily="66" charset="0"/>
              </a:rPr>
              <a:t>Techniques d’analyses biochimiques au laboratoire de biologie médicale</a:t>
            </a:r>
            <a:endParaRPr lang="fr-FR" sz="3600" dirty="0">
              <a:latin typeface="Comic Sans MS" pitchFamily="66" charset="0"/>
            </a:endParaRPr>
          </a:p>
        </p:txBody>
      </p:sp>
      <p:sp>
        <p:nvSpPr>
          <p:cNvPr id="3" name="Sous-titre 2"/>
          <p:cNvSpPr>
            <a:spLocks noGrp="1"/>
          </p:cNvSpPr>
          <p:nvPr>
            <p:ph type="subTitle" idx="1"/>
          </p:nvPr>
        </p:nvSpPr>
        <p:spPr>
          <a:xfrm>
            <a:off x="539552" y="4941168"/>
            <a:ext cx="8208912" cy="1224136"/>
          </a:xfrm>
        </p:spPr>
        <p:txBody>
          <a:bodyPr>
            <a:normAutofit fontScale="85000" lnSpcReduction="10000"/>
          </a:bodyPr>
          <a:lstStyle/>
          <a:p>
            <a:pPr>
              <a:lnSpc>
                <a:spcPct val="150000"/>
              </a:lnSpc>
            </a:pPr>
            <a:r>
              <a:rPr lang="fr-FR" sz="2800" b="1" dirty="0">
                <a:solidFill>
                  <a:schemeClr val="tx1"/>
                </a:solidFill>
                <a:latin typeface="Comic Sans MS" pitchFamily="66" charset="0"/>
              </a:rPr>
              <a:t> COULIBALY  Founzégué Amadou </a:t>
            </a:r>
          </a:p>
          <a:p>
            <a:pPr>
              <a:lnSpc>
                <a:spcPct val="150000"/>
              </a:lnSpc>
            </a:pPr>
            <a:r>
              <a:rPr lang="fr-FR" sz="2800" b="1" dirty="0">
                <a:solidFill>
                  <a:schemeClr val="tx1"/>
                </a:solidFill>
                <a:latin typeface="Comic Sans MS" pitchFamily="66" charset="0"/>
              </a:rPr>
              <a:t>Maître de Conférences des Universités du CAMES </a:t>
            </a:r>
          </a:p>
        </p:txBody>
      </p:sp>
    </p:spTree>
    <p:extLst>
      <p:ext uri="{BB962C8B-B14F-4D97-AF65-F5344CB8AC3E}">
        <p14:creationId xmlns:p14="http://schemas.microsoft.com/office/powerpoint/2010/main" val="166193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333375"/>
            <a:ext cx="8424862" cy="6408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38163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0" y="188640"/>
            <a:ext cx="8964488" cy="576064"/>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IX–4 Combinaison utilisant les associations des techniques </a:t>
            </a:r>
          </a:p>
        </p:txBody>
      </p:sp>
      <p:sp>
        <p:nvSpPr>
          <p:cNvPr id="2" name="Espace réservé du contenu 1"/>
          <p:cNvSpPr>
            <a:spLocks noGrp="1"/>
          </p:cNvSpPr>
          <p:nvPr>
            <p:ph sz="quarter" idx="4"/>
          </p:nvPr>
        </p:nvSpPr>
        <p:spPr>
          <a:xfrm>
            <a:off x="107504" y="980728"/>
            <a:ext cx="8887920" cy="5688632"/>
          </a:xfrm>
        </p:spPr>
        <p:txBody>
          <a:bodyPr>
            <a:noAutofit/>
          </a:bodyPr>
          <a:lstStyle/>
          <a:p>
            <a:pPr lvl="0">
              <a:lnSpc>
                <a:spcPct val="150000"/>
              </a:lnSpc>
              <a:buFont typeface="Wingdings" pitchFamily="2" charset="2"/>
              <a:buChar char="ü"/>
            </a:pPr>
            <a:r>
              <a:rPr lang="fr-FR" b="1" dirty="0">
                <a:latin typeface="Comic Sans MS" pitchFamily="66" charset="0"/>
              </a:rPr>
              <a:t>ELISA est La technique </a:t>
            </a:r>
            <a:r>
              <a:rPr lang="fr-FR" b="1" dirty="0">
                <a:solidFill>
                  <a:srgbClr val="FF0000"/>
                </a:solidFill>
                <a:latin typeface="Comic Sans MS" pitchFamily="66" charset="0"/>
              </a:rPr>
              <a:t>ELISA</a:t>
            </a:r>
            <a:r>
              <a:rPr lang="fr-FR" b="1" dirty="0">
                <a:latin typeface="Comic Sans MS" pitchFamily="66" charset="0"/>
              </a:rPr>
              <a:t> (Enzyme </a:t>
            </a:r>
            <a:r>
              <a:rPr lang="fr-FR" b="1" dirty="0" err="1">
                <a:latin typeface="Comic Sans MS" pitchFamily="66" charset="0"/>
              </a:rPr>
              <a:t>Linked</a:t>
            </a:r>
            <a:r>
              <a:rPr lang="fr-FR" b="1" dirty="0">
                <a:latin typeface="Comic Sans MS" pitchFamily="66" charset="0"/>
              </a:rPr>
              <a:t> </a:t>
            </a:r>
            <a:r>
              <a:rPr lang="fr-FR" b="1" dirty="0" err="1">
                <a:latin typeface="Comic Sans MS" pitchFamily="66" charset="0"/>
              </a:rPr>
              <a:t>ImmunoSorbent</a:t>
            </a:r>
            <a:r>
              <a:rPr lang="fr-FR" b="1" dirty="0">
                <a:latin typeface="Comic Sans MS" pitchFamily="66" charset="0"/>
              </a:rPr>
              <a:t> </a:t>
            </a:r>
            <a:r>
              <a:rPr lang="fr-FR" b="1" dirty="0" err="1">
                <a:latin typeface="Comic Sans MS" pitchFamily="66" charset="0"/>
              </a:rPr>
              <a:t>Assay</a:t>
            </a:r>
            <a:r>
              <a:rPr lang="fr-FR" b="1" dirty="0">
                <a:latin typeface="Comic Sans MS" pitchFamily="66" charset="0"/>
              </a:rPr>
              <a:t>) est une technique </a:t>
            </a:r>
            <a:r>
              <a:rPr lang="fr-FR" b="1" dirty="0" err="1">
                <a:latin typeface="Comic Sans MS" pitchFamily="66" charset="0"/>
              </a:rPr>
              <a:t>immuno</a:t>
            </a:r>
            <a:r>
              <a:rPr lang="fr-FR" b="1" dirty="0">
                <a:latin typeface="Comic Sans MS" pitchFamily="66" charset="0"/>
              </a:rPr>
              <a:t>-enzymatique de détection qui permet  de visualiser une réaction antigène-anticorps grâce à une réaction colorée produite par l'action sur un substrat d'une enzyme préalablement fixée à l'anticorps. </a:t>
            </a:r>
          </a:p>
          <a:p>
            <a:pPr marL="0" indent="0">
              <a:lnSpc>
                <a:spcPct val="150000"/>
              </a:lnSpc>
              <a:buNone/>
            </a:pPr>
            <a:endParaRPr lang="fr-FR" b="1" dirty="0">
              <a:latin typeface="Comic Sans MS" pitchFamily="66" charset="0"/>
            </a:endParaRPr>
          </a:p>
          <a:p>
            <a:pPr marL="0" indent="0">
              <a:lnSpc>
                <a:spcPct val="150000"/>
              </a:lnSpc>
              <a:buNone/>
            </a:pPr>
            <a:endParaRPr lang="en-US" b="1" dirty="0">
              <a:latin typeface="Comic Sans MS" pitchFamily="66" charset="0"/>
            </a:endParaRPr>
          </a:p>
        </p:txBody>
      </p:sp>
    </p:spTree>
    <p:extLst>
      <p:ext uri="{BB962C8B-B14F-4D97-AF65-F5344CB8AC3E}">
        <p14:creationId xmlns:p14="http://schemas.microsoft.com/office/powerpoint/2010/main" val="141621534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0" y="188640"/>
            <a:ext cx="8964488" cy="576064"/>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IX–4 Combinaison utilisant les associations des techniques </a:t>
            </a:r>
          </a:p>
        </p:txBody>
      </p:sp>
      <p:sp>
        <p:nvSpPr>
          <p:cNvPr id="2" name="Espace réservé du contenu 1"/>
          <p:cNvSpPr>
            <a:spLocks noGrp="1"/>
          </p:cNvSpPr>
          <p:nvPr>
            <p:ph sz="quarter" idx="4"/>
          </p:nvPr>
        </p:nvSpPr>
        <p:spPr>
          <a:xfrm>
            <a:off x="107504" y="980728"/>
            <a:ext cx="8887920" cy="5688632"/>
          </a:xfrm>
        </p:spPr>
        <p:txBody>
          <a:bodyPr>
            <a:noAutofit/>
          </a:bodyPr>
          <a:lstStyle/>
          <a:p>
            <a:pPr lvl="0">
              <a:lnSpc>
                <a:spcPct val="150000"/>
              </a:lnSpc>
              <a:buFont typeface="Wingdings" pitchFamily="2" charset="2"/>
              <a:buChar char="ü"/>
            </a:pPr>
            <a:r>
              <a:rPr lang="fr-FR" b="1" dirty="0">
                <a:solidFill>
                  <a:srgbClr val="FF0000"/>
                </a:solidFill>
                <a:latin typeface="Comic Sans MS" pitchFamily="66" charset="0"/>
              </a:rPr>
              <a:t>HPLC</a:t>
            </a:r>
            <a:r>
              <a:rPr lang="fr-FR" b="1" dirty="0">
                <a:latin typeface="Comic Sans MS" pitchFamily="66" charset="0"/>
              </a:rPr>
              <a:t> est une technique qui consiste à séparer sur une colonne (phase stationnaire) un mélange entrainé  par un éluant (phase mobile). Cette technique qui se fait sous l’effet de la pression est appelée  </a:t>
            </a:r>
            <a:r>
              <a:rPr lang="fr-FR" b="1" dirty="0">
                <a:solidFill>
                  <a:srgbClr val="FF0000"/>
                </a:solidFill>
                <a:latin typeface="Comic Sans MS" pitchFamily="66" charset="0"/>
              </a:rPr>
              <a:t>Chromatographie liquide à haute performance</a:t>
            </a:r>
            <a:r>
              <a:rPr lang="fr-FR" b="1" dirty="0">
                <a:latin typeface="Comic Sans MS" pitchFamily="66" charset="0"/>
              </a:rPr>
              <a:t>.</a:t>
            </a:r>
          </a:p>
          <a:p>
            <a:pPr marL="0" indent="0">
              <a:lnSpc>
                <a:spcPct val="150000"/>
              </a:lnSpc>
              <a:buNone/>
            </a:pPr>
            <a:r>
              <a:rPr lang="fr-FR" b="1" dirty="0">
                <a:latin typeface="Comic Sans MS" pitchFamily="66" charset="0"/>
              </a:rPr>
              <a:t>   Par conte la</a:t>
            </a:r>
            <a:r>
              <a:rPr lang="fr-FR" b="1" dirty="0">
                <a:solidFill>
                  <a:srgbClr val="FF0000"/>
                </a:solidFill>
                <a:latin typeface="Comic Sans MS" pitchFamily="66" charset="0"/>
              </a:rPr>
              <a:t> CPG </a:t>
            </a:r>
            <a:r>
              <a:rPr lang="fr-FR" b="1" dirty="0">
                <a:latin typeface="Comic Sans MS" pitchFamily="66" charset="0"/>
              </a:rPr>
              <a:t>est</a:t>
            </a:r>
            <a:r>
              <a:rPr lang="fr-FR" b="1" dirty="0">
                <a:solidFill>
                  <a:srgbClr val="FF0000"/>
                </a:solidFill>
                <a:latin typeface="Comic Sans MS" pitchFamily="66" charset="0"/>
              </a:rPr>
              <a:t> </a:t>
            </a:r>
            <a:r>
              <a:rPr lang="fr-FR" b="1" dirty="0">
                <a:latin typeface="Comic Sans MS" pitchFamily="66" charset="0"/>
              </a:rPr>
              <a:t>la séparation qui se fait en phase </a:t>
            </a:r>
          </a:p>
          <a:p>
            <a:pPr marL="0" indent="0">
              <a:lnSpc>
                <a:spcPct val="150000"/>
              </a:lnSpc>
              <a:buNone/>
            </a:pPr>
            <a:r>
              <a:rPr lang="fr-FR" b="1" dirty="0">
                <a:latin typeface="Comic Sans MS" pitchFamily="66" charset="0"/>
              </a:rPr>
              <a:t>   gazeuse en prenant en compte la volatilité des </a:t>
            </a:r>
          </a:p>
          <a:p>
            <a:pPr marL="0" indent="0">
              <a:lnSpc>
                <a:spcPct val="150000"/>
              </a:lnSpc>
              <a:buNone/>
            </a:pPr>
            <a:r>
              <a:rPr lang="fr-FR" b="1" dirty="0">
                <a:latin typeface="Comic Sans MS" pitchFamily="66" charset="0"/>
              </a:rPr>
              <a:t>   substances, c’est pour cette raison que cette technique </a:t>
            </a:r>
          </a:p>
          <a:p>
            <a:pPr marL="0" indent="0">
              <a:lnSpc>
                <a:spcPct val="150000"/>
              </a:lnSpc>
              <a:buNone/>
            </a:pPr>
            <a:r>
              <a:rPr lang="fr-FR" b="1" dirty="0">
                <a:latin typeface="Comic Sans MS" pitchFamily="66" charset="0"/>
              </a:rPr>
              <a:t>   est appelée </a:t>
            </a:r>
            <a:r>
              <a:rPr lang="fr-FR" b="1" dirty="0">
                <a:solidFill>
                  <a:srgbClr val="FF0000"/>
                </a:solidFill>
                <a:latin typeface="Comic Sans MS" pitchFamily="66" charset="0"/>
              </a:rPr>
              <a:t>Chromatographie en Phase Gazeuse</a:t>
            </a:r>
            <a:r>
              <a:rPr lang="fr-FR" b="1" dirty="0">
                <a:latin typeface="Comic Sans MS" pitchFamily="66" charset="0"/>
              </a:rPr>
              <a:t>. </a:t>
            </a:r>
          </a:p>
          <a:p>
            <a:pPr marL="0" indent="0">
              <a:lnSpc>
                <a:spcPct val="150000"/>
              </a:lnSpc>
              <a:buNone/>
            </a:pPr>
            <a:endParaRPr lang="fr-FR" b="1" dirty="0">
              <a:latin typeface="Comic Sans MS" pitchFamily="66" charset="0"/>
            </a:endParaRPr>
          </a:p>
          <a:p>
            <a:pPr marL="0" indent="0">
              <a:lnSpc>
                <a:spcPct val="150000"/>
              </a:lnSpc>
              <a:buNone/>
            </a:pPr>
            <a:endParaRPr lang="en-US" b="1" dirty="0">
              <a:latin typeface="Comic Sans MS" pitchFamily="66" charset="0"/>
            </a:endParaRPr>
          </a:p>
        </p:txBody>
      </p:sp>
    </p:spTree>
    <p:extLst>
      <p:ext uri="{BB962C8B-B14F-4D97-AF65-F5344CB8AC3E}">
        <p14:creationId xmlns:p14="http://schemas.microsoft.com/office/powerpoint/2010/main" val="75523567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0" y="188640"/>
            <a:ext cx="8964488" cy="576064"/>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IX–4 Combinaison utilisant les associations des techniques </a:t>
            </a:r>
          </a:p>
        </p:txBody>
      </p:sp>
      <p:sp>
        <p:nvSpPr>
          <p:cNvPr id="2" name="Espace réservé du contenu 1"/>
          <p:cNvSpPr>
            <a:spLocks noGrp="1"/>
          </p:cNvSpPr>
          <p:nvPr>
            <p:ph sz="quarter" idx="4"/>
          </p:nvPr>
        </p:nvSpPr>
        <p:spPr>
          <a:xfrm>
            <a:off x="107504" y="980728"/>
            <a:ext cx="8887920" cy="5688632"/>
          </a:xfrm>
        </p:spPr>
        <p:txBody>
          <a:bodyPr>
            <a:noAutofit/>
          </a:bodyPr>
          <a:lstStyle/>
          <a:p>
            <a:pPr lvl="0">
              <a:buFont typeface="Wingdings" pitchFamily="2" charset="2"/>
              <a:buChar char="ü"/>
            </a:pPr>
            <a:r>
              <a:rPr lang="fr-FR" b="1" dirty="0">
                <a:latin typeface="Comic Sans MS" pitchFamily="66" charset="0"/>
              </a:rPr>
              <a:t>Biologie moléculaire </a:t>
            </a:r>
          </a:p>
          <a:p>
            <a:pPr marL="0" indent="0">
              <a:buNone/>
            </a:pPr>
            <a:r>
              <a:rPr lang="fr-FR" b="1" dirty="0">
                <a:latin typeface="Comic Sans MS" pitchFamily="66" charset="0"/>
              </a:rPr>
              <a:t> </a:t>
            </a:r>
          </a:p>
          <a:p>
            <a:pPr lvl="0">
              <a:lnSpc>
                <a:spcPct val="150000"/>
              </a:lnSpc>
              <a:buFont typeface="Wingdings" pitchFamily="2" charset="2"/>
              <a:buChar char="ü"/>
            </a:pPr>
            <a:r>
              <a:rPr lang="fr-FR" b="1" dirty="0">
                <a:latin typeface="Comic Sans MS" pitchFamily="66" charset="0"/>
              </a:rPr>
              <a:t>Sciences OMICS  </a:t>
            </a:r>
          </a:p>
          <a:p>
            <a:pPr lvl="1">
              <a:lnSpc>
                <a:spcPct val="150000"/>
              </a:lnSpc>
              <a:buFont typeface="Wingdings" pitchFamily="2" charset="2"/>
              <a:buChar char="§"/>
            </a:pPr>
            <a:r>
              <a:rPr lang="fr-FR" sz="2400" b="1" dirty="0">
                <a:latin typeface="Comic Sans MS" pitchFamily="66" charset="0"/>
              </a:rPr>
              <a:t>Génomiques, </a:t>
            </a:r>
          </a:p>
          <a:p>
            <a:pPr lvl="1">
              <a:lnSpc>
                <a:spcPct val="150000"/>
              </a:lnSpc>
              <a:buFont typeface="Wingdings" pitchFamily="2" charset="2"/>
              <a:buChar char="§"/>
            </a:pPr>
            <a:r>
              <a:rPr lang="fr-FR" sz="2400" b="1" dirty="0" err="1">
                <a:latin typeface="Comic Sans MS" pitchFamily="66" charset="0"/>
              </a:rPr>
              <a:t>Transcriptomiques</a:t>
            </a:r>
            <a:r>
              <a:rPr lang="fr-FR" sz="2400" b="1" dirty="0">
                <a:latin typeface="Comic Sans MS" pitchFamily="66" charset="0"/>
              </a:rPr>
              <a:t>, </a:t>
            </a:r>
          </a:p>
          <a:p>
            <a:pPr lvl="1">
              <a:lnSpc>
                <a:spcPct val="150000"/>
              </a:lnSpc>
              <a:buFont typeface="Wingdings" pitchFamily="2" charset="2"/>
              <a:buChar char="§"/>
            </a:pPr>
            <a:r>
              <a:rPr lang="fr-FR" sz="2400" b="1" dirty="0" err="1">
                <a:latin typeface="Comic Sans MS" pitchFamily="66" charset="0"/>
              </a:rPr>
              <a:t>Protéomiques</a:t>
            </a:r>
            <a:r>
              <a:rPr lang="fr-FR" sz="2400" b="1" dirty="0">
                <a:latin typeface="Comic Sans MS" pitchFamily="66" charset="0"/>
              </a:rPr>
              <a:t> </a:t>
            </a:r>
          </a:p>
          <a:p>
            <a:pPr lvl="1">
              <a:lnSpc>
                <a:spcPct val="150000"/>
              </a:lnSpc>
              <a:buFont typeface="Wingdings" pitchFamily="2" charset="2"/>
              <a:buChar char="§"/>
            </a:pPr>
            <a:r>
              <a:rPr lang="fr-FR" sz="2400" b="1" dirty="0" err="1">
                <a:latin typeface="Comic Sans MS" pitchFamily="66" charset="0"/>
              </a:rPr>
              <a:t>Métabolomiques</a:t>
            </a:r>
            <a:r>
              <a:rPr lang="fr-FR" b="1" dirty="0">
                <a:latin typeface="Comic Sans MS" pitchFamily="66" charset="0"/>
              </a:rPr>
              <a:t>. </a:t>
            </a:r>
          </a:p>
          <a:p>
            <a:pPr marL="0" indent="0">
              <a:lnSpc>
                <a:spcPct val="150000"/>
              </a:lnSpc>
              <a:buNone/>
            </a:pPr>
            <a:endParaRPr lang="fr-FR" b="1" dirty="0">
              <a:latin typeface="Comic Sans MS" pitchFamily="66" charset="0"/>
            </a:endParaRPr>
          </a:p>
          <a:p>
            <a:pPr marL="0" indent="0">
              <a:lnSpc>
                <a:spcPct val="150000"/>
              </a:lnSpc>
              <a:buNone/>
            </a:pPr>
            <a:endParaRPr lang="en-US" b="1" dirty="0">
              <a:latin typeface="Comic Sans MS" pitchFamily="66" charset="0"/>
            </a:endParaRPr>
          </a:p>
        </p:txBody>
      </p:sp>
    </p:spTree>
    <p:extLst>
      <p:ext uri="{BB962C8B-B14F-4D97-AF65-F5344CB8AC3E}">
        <p14:creationId xmlns:p14="http://schemas.microsoft.com/office/powerpoint/2010/main" val="274008214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0" y="188640"/>
            <a:ext cx="8964488" cy="576064"/>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X - Applications dans les autres disciplines </a:t>
            </a:r>
          </a:p>
        </p:txBody>
      </p:sp>
      <p:sp>
        <p:nvSpPr>
          <p:cNvPr id="2" name="Espace réservé du contenu 1"/>
          <p:cNvSpPr>
            <a:spLocks noGrp="1"/>
          </p:cNvSpPr>
          <p:nvPr>
            <p:ph sz="quarter" idx="4"/>
          </p:nvPr>
        </p:nvSpPr>
        <p:spPr>
          <a:xfrm>
            <a:off x="0" y="836712"/>
            <a:ext cx="8887920" cy="5688632"/>
          </a:xfrm>
        </p:spPr>
        <p:txBody>
          <a:bodyPr>
            <a:noAutofit/>
          </a:bodyPr>
          <a:lstStyle/>
          <a:p>
            <a:pPr marL="0" indent="0">
              <a:lnSpc>
                <a:spcPct val="150000"/>
              </a:lnSpc>
              <a:buNone/>
            </a:pPr>
            <a:r>
              <a:rPr lang="fr-FR" b="1" dirty="0">
                <a:latin typeface="Comic Sans MS" pitchFamily="66" charset="0"/>
              </a:rPr>
              <a:t>Les techniques utilisées au niveau des différents appareils ont été aussi adaptés dans d’autres disciplines </a:t>
            </a:r>
          </a:p>
          <a:p>
            <a:pPr lvl="0">
              <a:lnSpc>
                <a:spcPct val="150000"/>
              </a:lnSpc>
              <a:buFont typeface="Wingdings" pitchFamily="2" charset="2"/>
              <a:buChar char="v"/>
            </a:pPr>
            <a:r>
              <a:rPr lang="fr-FR" b="1" dirty="0">
                <a:latin typeface="Comic Sans MS" pitchFamily="66" charset="0"/>
              </a:rPr>
              <a:t>Hormonologie – sérologie : </a:t>
            </a:r>
          </a:p>
          <a:p>
            <a:pPr lvl="1">
              <a:lnSpc>
                <a:spcPct val="150000"/>
              </a:lnSpc>
              <a:buFont typeface="Wingdings" pitchFamily="2" charset="2"/>
              <a:buChar char="ü"/>
            </a:pPr>
            <a:r>
              <a:rPr lang="fr-FR" sz="2400" b="1" dirty="0">
                <a:latin typeface="Comic Sans MS" pitchFamily="66" charset="0"/>
              </a:rPr>
              <a:t>Architect</a:t>
            </a:r>
          </a:p>
          <a:p>
            <a:pPr lvl="1">
              <a:lnSpc>
                <a:spcPct val="150000"/>
              </a:lnSpc>
              <a:buFont typeface="Wingdings" pitchFamily="2" charset="2"/>
              <a:buChar char="ü"/>
            </a:pPr>
            <a:r>
              <a:rPr lang="fr-FR" sz="2400" b="1" dirty="0">
                <a:latin typeface="Comic Sans MS" pitchFamily="66" charset="0"/>
              </a:rPr>
              <a:t> Vidas </a:t>
            </a:r>
          </a:p>
          <a:p>
            <a:pPr lvl="1">
              <a:lnSpc>
                <a:spcPct val="150000"/>
              </a:lnSpc>
              <a:buFont typeface="Wingdings" pitchFamily="2" charset="2"/>
              <a:buChar char="ü"/>
            </a:pPr>
            <a:r>
              <a:rPr lang="fr-FR" sz="2400" b="1" dirty="0" err="1">
                <a:latin typeface="Comic Sans MS" pitchFamily="66" charset="0"/>
              </a:rPr>
              <a:t>Cobas</a:t>
            </a:r>
            <a:r>
              <a:rPr lang="fr-FR" sz="2400" b="1" dirty="0">
                <a:latin typeface="Comic Sans MS" pitchFamily="66" charset="0"/>
              </a:rPr>
              <a:t> </a:t>
            </a:r>
          </a:p>
          <a:p>
            <a:pPr lvl="0">
              <a:lnSpc>
                <a:spcPct val="150000"/>
              </a:lnSpc>
              <a:buFont typeface="Wingdings" pitchFamily="2" charset="2"/>
              <a:buChar char="v"/>
            </a:pPr>
            <a:r>
              <a:rPr lang="fr-FR" b="1" dirty="0">
                <a:latin typeface="Comic Sans MS" pitchFamily="66" charset="0"/>
              </a:rPr>
              <a:t>Bactériologie : </a:t>
            </a:r>
          </a:p>
          <a:p>
            <a:pPr lvl="1">
              <a:lnSpc>
                <a:spcPct val="150000"/>
              </a:lnSpc>
              <a:buFont typeface="Wingdings" pitchFamily="2" charset="2"/>
              <a:buChar char="ü"/>
            </a:pPr>
            <a:r>
              <a:rPr lang="fr-FR" sz="2400" b="1" dirty="0" err="1">
                <a:latin typeface="Comic Sans MS" pitchFamily="66" charset="0"/>
              </a:rPr>
              <a:t>Viteck</a:t>
            </a:r>
            <a:endParaRPr lang="fr-FR" sz="2400" b="1" dirty="0">
              <a:latin typeface="Comic Sans MS" pitchFamily="66" charset="0"/>
            </a:endParaRPr>
          </a:p>
          <a:p>
            <a:pPr lvl="1">
              <a:lnSpc>
                <a:spcPct val="150000"/>
              </a:lnSpc>
              <a:buFont typeface="Wingdings" pitchFamily="2" charset="2"/>
              <a:buChar char="ü"/>
            </a:pPr>
            <a:r>
              <a:rPr lang="fr-FR" sz="2400" b="1" dirty="0" err="1">
                <a:latin typeface="Comic Sans MS" pitchFamily="66" charset="0"/>
              </a:rPr>
              <a:t>Malditov</a:t>
            </a:r>
            <a:endParaRPr lang="fr-FR" sz="2400" b="1" dirty="0">
              <a:latin typeface="Comic Sans MS" pitchFamily="66" charset="0"/>
            </a:endParaRPr>
          </a:p>
          <a:p>
            <a:pPr marL="0" indent="0">
              <a:lnSpc>
                <a:spcPct val="150000"/>
              </a:lnSpc>
              <a:buNone/>
            </a:pPr>
            <a:endParaRPr lang="en-US" b="1" dirty="0">
              <a:latin typeface="Comic Sans MS" pitchFamily="66" charset="0"/>
            </a:endParaRPr>
          </a:p>
        </p:txBody>
      </p:sp>
    </p:spTree>
    <p:extLst>
      <p:ext uri="{BB962C8B-B14F-4D97-AF65-F5344CB8AC3E}">
        <p14:creationId xmlns:p14="http://schemas.microsoft.com/office/powerpoint/2010/main" val="251578258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06090"/>
          </a:xfrm>
        </p:spPr>
        <p:txBody>
          <a:bodyPr>
            <a:normAutofit/>
          </a:bodyPr>
          <a:lstStyle/>
          <a:p>
            <a:pPr algn="l"/>
            <a:r>
              <a:rPr lang="fr-FR" sz="2400" b="1" dirty="0">
                <a:latin typeface="Comic Sans MS" pitchFamily="66" charset="0"/>
              </a:rPr>
              <a:t>Conclusion </a:t>
            </a:r>
          </a:p>
        </p:txBody>
      </p:sp>
      <p:sp>
        <p:nvSpPr>
          <p:cNvPr id="3" name="Espace réservé du contenu 2"/>
          <p:cNvSpPr>
            <a:spLocks noGrp="1"/>
          </p:cNvSpPr>
          <p:nvPr>
            <p:ph idx="1"/>
          </p:nvPr>
        </p:nvSpPr>
        <p:spPr>
          <a:xfrm>
            <a:off x="457200" y="836712"/>
            <a:ext cx="8229600" cy="5688632"/>
          </a:xfrm>
        </p:spPr>
        <p:txBody>
          <a:bodyPr>
            <a:normAutofit fontScale="92500"/>
          </a:bodyPr>
          <a:lstStyle/>
          <a:p>
            <a:pPr marL="0" indent="0" algn="just">
              <a:lnSpc>
                <a:spcPct val="150000"/>
              </a:lnSpc>
              <a:buNone/>
            </a:pPr>
            <a:r>
              <a:rPr lang="fr-FR" sz="2400" b="1" dirty="0">
                <a:latin typeface="Comic Sans MS" pitchFamily="66" charset="0"/>
              </a:rPr>
              <a:t>Ces quelques notions sur les techniques biochimiques aux laboratoires de biologie médicale devront permettre une intégration aisée des apprenants dans une équipe quand les différents développement au cours de enseignement ont été aisément  appréhender.</a:t>
            </a:r>
          </a:p>
          <a:p>
            <a:pPr marL="0" indent="0" algn="just">
              <a:lnSpc>
                <a:spcPct val="150000"/>
              </a:lnSpc>
              <a:buNone/>
            </a:pPr>
            <a:r>
              <a:rPr lang="fr-FR" sz="2400" b="1" dirty="0">
                <a:latin typeface="Comic Sans MS" pitchFamily="66" charset="0"/>
              </a:rPr>
              <a:t>Cependant un renforcement des connaissances  initier par l’apprenants à travers des recherches serait un atout favorable pour atteindre la perfection dans ce vaste domaine des techniques biochimiques au laboratoire de biologie médicale. </a:t>
            </a:r>
          </a:p>
        </p:txBody>
      </p:sp>
    </p:spTree>
    <p:extLst>
      <p:ext uri="{BB962C8B-B14F-4D97-AF65-F5344CB8AC3E}">
        <p14:creationId xmlns:p14="http://schemas.microsoft.com/office/powerpoint/2010/main" val="290877021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836712"/>
            <a:ext cx="8229600" cy="5688632"/>
          </a:xfrm>
        </p:spPr>
        <p:txBody>
          <a:bodyPr>
            <a:normAutofit/>
          </a:bodyPr>
          <a:lstStyle/>
          <a:p>
            <a:pPr marL="0" indent="0" algn="just">
              <a:lnSpc>
                <a:spcPct val="150000"/>
              </a:lnSpc>
              <a:buNone/>
            </a:pPr>
            <a:endParaRPr lang="fr-FR" sz="2400" b="1" dirty="0">
              <a:latin typeface="Comic Sans MS" pitchFamily="66" charset="0"/>
            </a:endParaRPr>
          </a:p>
          <a:p>
            <a:pPr marL="0" indent="0" algn="just">
              <a:lnSpc>
                <a:spcPct val="150000"/>
              </a:lnSpc>
              <a:buNone/>
            </a:pPr>
            <a:endParaRPr lang="fr-FR" sz="2400" b="1" dirty="0">
              <a:latin typeface="Comic Sans MS" pitchFamily="66" charset="0"/>
            </a:endParaRPr>
          </a:p>
          <a:p>
            <a:pPr marL="0" indent="0" algn="just">
              <a:lnSpc>
                <a:spcPct val="150000"/>
              </a:lnSpc>
              <a:buNone/>
            </a:pPr>
            <a:r>
              <a:rPr lang="fr-FR" sz="2800" b="1" dirty="0">
                <a:latin typeface="Comic Sans MS" pitchFamily="66" charset="0"/>
              </a:rPr>
              <a:t>Mercie pour votre attention </a:t>
            </a:r>
          </a:p>
        </p:txBody>
      </p:sp>
    </p:spTree>
    <p:extLst>
      <p:ext uri="{BB962C8B-B14F-4D97-AF65-F5344CB8AC3E}">
        <p14:creationId xmlns:p14="http://schemas.microsoft.com/office/powerpoint/2010/main" val="1533320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274638"/>
            <a:ext cx="8507288" cy="634082"/>
          </a:xfrm>
        </p:spPr>
        <p:txBody>
          <a:bodyPr>
            <a:normAutofit/>
          </a:bodyPr>
          <a:lstStyle/>
          <a:p>
            <a:pPr marL="0" indent="0" algn="l"/>
            <a:r>
              <a:rPr lang="fr-FR" sz="2800" b="1" dirty="0">
                <a:latin typeface="Comic Sans MS" pitchFamily="66" charset="0"/>
              </a:rPr>
              <a:t>I - Rappels historiques</a:t>
            </a:r>
          </a:p>
        </p:txBody>
      </p:sp>
      <p:sp>
        <p:nvSpPr>
          <p:cNvPr id="3" name="Espace réservé du contenu 2"/>
          <p:cNvSpPr>
            <a:spLocks noGrp="1"/>
          </p:cNvSpPr>
          <p:nvPr>
            <p:ph idx="1"/>
          </p:nvPr>
        </p:nvSpPr>
        <p:spPr>
          <a:xfrm>
            <a:off x="179512" y="836712"/>
            <a:ext cx="8784976" cy="5472608"/>
          </a:xfrm>
        </p:spPr>
        <p:txBody>
          <a:bodyPr>
            <a:normAutofit/>
          </a:bodyPr>
          <a:lstStyle/>
          <a:p>
            <a:pPr marL="0" indent="0">
              <a:buNone/>
            </a:pPr>
            <a:r>
              <a:rPr lang="fr-FR" sz="2800" b="1" dirty="0">
                <a:latin typeface="Comic Sans MS" pitchFamily="66" charset="0"/>
                <a:cs typeface="Arial" pitchFamily="34" charset="0"/>
              </a:rPr>
              <a:t>Les sous-disciplines de la biochimie</a:t>
            </a:r>
          </a:p>
          <a:p>
            <a:endParaRPr lang="fr-FR" sz="2800" b="1" dirty="0">
              <a:latin typeface="Comic Sans MS" pitchFamily="66" charset="0"/>
              <a:cs typeface="Arial" pitchFamily="34" charset="0"/>
            </a:endParaRPr>
          </a:p>
          <a:p>
            <a:pPr marL="0" indent="0">
              <a:lnSpc>
                <a:spcPct val="120000"/>
              </a:lnSpc>
              <a:buNone/>
            </a:pPr>
            <a:r>
              <a:rPr lang="fr-FR" sz="2800" dirty="0">
                <a:latin typeface="Comic Sans MS" pitchFamily="66" charset="0"/>
                <a:cs typeface="Arial" pitchFamily="34" charset="0"/>
              </a:rPr>
              <a:t>--  </a:t>
            </a:r>
            <a:r>
              <a:rPr lang="fr-FR" sz="2400" b="1" dirty="0">
                <a:latin typeface="Comic Sans MS" pitchFamily="66" charset="0"/>
                <a:cs typeface="Arial" pitchFamily="34" charset="0"/>
              </a:rPr>
              <a:t>Biochimie structurale </a:t>
            </a:r>
          </a:p>
          <a:p>
            <a:pPr marL="0" indent="0">
              <a:lnSpc>
                <a:spcPct val="120000"/>
              </a:lnSpc>
              <a:buNone/>
            </a:pPr>
            <a:r>
              <a:rPr lang="fr-FR" sz="2400" b="1" dirty="0">
                <a:latin typeface="Comic Sans MS" pitchFamily="66" charset="0"/>
                <a:cs typeface="Arial" pitchFamily="34" charset="0"/>
              </a:rPr>
              <a:t>-- Biochimie métabolique </a:t>
            </a:r>
          </a:p>
          <a:p>
            <a:pPr marL="0" indent="0">
              <a:lnSpc>
                <a:spcPct val="120000"/>
              </a:lnSpc>
              <a:buNone/>
            </a:pPr>
            <a:r>
              <a:rPr lang="fr-FR" sz="2400" b="1" dirty="0">
                <a:latin typeface="Comic Sans MS" pitchFamily="66" charset="0"/>
                <a:cs typeface="Arial" pitchFamily="34" charset="0"/>
              </a:rPr>
              <a:t>-- Biochimie génétique </a:t>
            </a:r>
          </a:p>
          <a:p>
            <a:pPr marL="0" indent="0">
              <a:lnSpc>
                <a:spcPct val="120000"/>
              </a:lnSpc>
              <a:buNone/>
            </a:pPr>
            <a:r>
              <a:rPr lang="fr-FR" sz="2400" b="1" dirty="0">
                <a:latin typeface="Comic Sans MS" pitchFamily="66" charset="0"/>
                <a:cs typeface="Arial" pitchFamily="34" charset="0"/>
              </a:rPr>
              <a:t>-- Biochimie fonctionnelle </a:t>
            </a:r>
          </a:p>
          <a:p>
            <a:pPr marL="0" indent="0">
              <a:lnSpc>
                <a:spcPct val="120000"/>
              </a:lnSpc>
              <a:buNone/>
            </a:pPr>
            <a:r>
              <a:rPr lang="fr-FR" sz="2400" b="1" dirty="0">
                <a:latin typeface="Comic Sans MS" pitchFamily="66" charset="0"/>
                <a:cs typeface="Arial" pitchFamily="34" charset="0"/>
              </a:rPr>
              <a:t>-- Biochimie médicale ou clinique</a:t>
            </a:r>
          </a:p>
          <a:p>
            <a:pPr marL="0" indent="0">
              <a:lnSpc>
                <a:spcPct val="120000"/>
              </a:lnSpc>
              <a:buNone/>
            </a:pPr>
            <a:r>
              <a:rPr lang="fr-FR" sz="2400" b="1" dirty="0">
                <a:latin typeface="Comic Sans MS" pitchFamily="66" charset="0"/>
                <a:cs typeface="Arial" pitchFamily="34" charset="0"/>
              </a:rPr>
              <a:t>-- </a:t>
            </a:r>
            <a:r>
              <a:rPr lang="fr-FR" sz="2400" b="1" dirty="0" err="1">
                <a:latin typeface="Comic Sans MS" pitchFamily="66" charset="0"/>
                <a:cs typeface="Arial" pitchFamily="34" charset="0"/>
              </a:rPr>
              <a:t>etc</a:t>
            </a:r>
            <a:r>
              <a:rPr lang="fr-FR" sz="2400" b="1" dirty="0">
                <a:latin typeface="Comic Sans MS" pitchFamily="66" charset="0"/>
                <a:cs typeface="Arial" pitchFamily="34" charset="0"/>
              </a:rPr>
              <a:t> </a:t>
            </a:r>
          </a:p>
          <a:p>
            <a:pPr marL="0" indent="0">
              <a:buNone/>
            </a:pPr>
            <a:endParaRPr lang="fr-FR" sz="2800" b="1" dirty="0">
              <a:latin typeface="Comic Sans MS" pitchFamily="66" charset="0"/>
              <a:cs typeface="Arial" pitchFamily="34" charset="0"/>
            </a:endParaRPr>
          </a:p>
        </p:txBody>
      </p:sp>
    </p:spTree>
    <p:extLst>
      <p:ext uri="{BB962C8B-B14F-4D97-AF65-F5344CB8AC3E}">
        <p14:creationId xmlns:p14="http://schemas.microsoft.com/office/powerpoint/2010/main" val="3493454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188640"/>
            <a:ext cx="8445624" cy="706090"/>
          </a:xfrm>
        </p:spPr>
        <p:txBody>
          <a:bodyPr>
            <a:normAutofit fontScale="90000"/>
          </a:bodyPr>
          <a:lstStyle/>
          <a:p>
            <a:pPr algn="l"/>
            <a:br>
              <a:rPr lang="fr-FR" b="1" dirty="0"/>
            </a:br>
            <a:r>
              <a:rPr lang="fr-FR" sz="3100" b="1" dirty="0">
                <a:latin typeface="Comic Sans MS" pitchFamily="66" charset="0"/>
              </a:rPr>
              <a:t>II</a:t>
            </a:r>
            <a:r>
              <a:rPr lang="fr-FR" sz="3100" b="1" dirty="0"/>
              <a:t> - </a:t>
            </a:r>
            <a:r>
              <a:rPr lang="fr-FR" sz="3100" b="1" dirty="0">
                <a:latin typeface="Comic Sans MS" pitchFamily="66" charset="0"/>
              </a:rPr>
              <a:t>Concept des laboratoires </a:t>
            </a:r>
            <a:br>
              <a:rPr lang="fr-FR" dirty="0"/>
            </a:br>
            <a:endParaRPr lang="fr-FR" dirty="0"/>
          </a:p>
        </p:txBody>
      </p:sp>
      <p:sp>
        <p:nvSpPr>
          <p:cNvPr id="3" name="Espace réservé du contenu 2"/>
          <p:cNvSpPr>
            <a:spLocks noGrp="1"/>
          </p:cNvSpPr>
          <p:nvPr>
            <p:ph idx="1"/>
          </p:nvPr>
        </p:nvSpPr>
        <p:spPr>
          <a:xfrm>
            <a:off x="166960" y="836712"/>
            <a:ext cx="8964488" cy="5832648"/>
          </a:xfrm>
        </p:spPr>
        <p:txBody>
          <a:bodyPr>
            <a:normAutofit/>
          </a:bodyPr>
          <a:lstStyle/>
          <a:p>
            <a:pPr marL="0" indent="0">
              <a:lnSpc>
                <a:spcPct val="150000"/>
              </a:lnSpc>
              <a:buNone/>
            </a:pPr>
            <a:r>
              <a:rPr lang="fr-FR" sz="2400" b="1" dirty="0">
                <a:latin typeface="Comic Sans MS" pitchFamily="66" charset="0"/>
              </a:rPr>
              <a:t>Il existe plusieurs types de laboratoire d’analyses biologiques selon l’origine des échantillons qui sont analysés:</a:t>
            </a:r>
          </a:p>
          <a:p>
            <a:pPr>
              <a:lnSpc>
                <a:spcPct val="150000"/>
              </a:lnSpc>
              <a:buFontTx/>
              <a:buChar char="-"/>
            </a:pPr>
            <a:r>
              <a:rPr lang="fr-FR" sz="2400" b="1" dirty="0">
                <a:latin typeface="Comic Sans MS" pitchFamily="66" charset="0"/>
                <a:cs typeface="Arial" pitchFamily="34" charset="0"/>
              </a:rPr>
              <a:t>Laboratoire d</a:t>
            </a:r>
            <a:r>
              <a:rPr lang="fr-FR" altLang="fr-FR" sz="2400" b="1" dirty="0">
                <a:latin typeface="Comic Sans MS" pitchFamily="66" charset="0"/>
                <a:cs typeface="Arial" pitchFamily="34" charset="0"/>
              </a:rPr>
              <a:t>’</a:t>
            </a:r>
            <a:r>
              <a:rPr lang="fr-FR" sz="2400" b="1" dirty="0">
                <a:latin typeface="Comic Sans MS" pitchFamily="66" charset="0"/>
                <a:cs typeface="Arial" pitchFamily="34" charset="0"/>
              </a:rPr>
              <a:t>analyses de recherche</a:t>
            </a:r>
            <a:endParaRPr lang="fr-FR" sz="2400" b="1" dirty="0">
              <a:latin typeface="Comic Sans MS" pitchFamily="66" charset="0"/>
            </a:endParaRPr>
          </a:p>
          <a:p>
            <a:pPr>
              <a:lnSpc>
                <a:spcPct val="150000"/>
              </a:lnSpc>
              <a:buFontTx/>
              <a:buChar char="-"/>
            </a:pPr>
            <a:r>
              <a:rPr lang="fr-FR" sz="2400" b="1" dirty="0">
                <a:latin typeface="Comic Sans MS" pitchFamily="66" charset="0"/>
              </a:rPr>
              <a:t>Laboratoire d’analyses industrielles </a:t>
            </a:r>
          </a:p>
          <a:p>
            <a:pPr>
              <a:lnSpc>
                <a:spcPct val="150000"/>
              </a:lnSpc>
              <a:buFontTx/>
              <a:buChar char="-"/>
            </a:pPr>
            <a:r>
              <a:rPr lang="fr-FR" sz="2400" b="1" dirty="0">
                <a:latin typeface="Comic Sans MS" pitchFamily="66" charset="0"/>
              </a:rPr>
              <a:t>Laboratoire d’analyses vétérinaires </a:t>
            </a:r>
          </a:p>
          <a:p>
            <a:pPr>
              <a:lnSpc>
                <a:spcPct val="150000"/>
              </a:lnSpc>
              <a:buFontTx/>
              <a:buChar char="-"/>
            </a:pPr>
            <a:r>
              <a:rPr lang="fr-FR" sz="2400" b="1" dirty="0">
                <a:latin typeface="Comic Sans MS" pitchFamily="66" charset="0"/>
              </a:rPr>
              <a:t>Laboratoire d’analyses de biologies médicales </a:t>
            </a:r>
          </a:p>
          <a:p>
            <a:pPr>
              <a:lnSpc>
                <a:spcPct val="150000"/>
              </a:lnSpc>
              <a:buFontTx/>
              <a:buChar char="-"/>
            </a:pPr>
            <a:r>
              <a:rPr lang="fr-FR" sz="2400" b="1" dirty="0">
                <a:latin typeface="Comic Sans MS" pitchFamily="66" charset="0"/>
              </a:rPr>
              <a:t>…..</a:t>
            </a:r>
            <a:r>
              <a:rPr lang="fr-FR" sz="2400" b="1" dirty="0" err="1">
                <a:latin typeface="Comic Sans MS" pitchFamily="66" charset="0"/>
              </a:rPr>
              <a:t>etc</a:t>
            </a:r>
            <a:r>
              <a:rPr lang="fr-FR" sz="2400" b="1" dirty="0">
                <a:latin typeface="Comic Sans MS" pitchFamily="66" charset="0"/>
              </a:rPr>
              <a:t> </a:t>
            </a:r>
          </a:p>
          <a:p>
            <a:pPr>
              <a:buFontTx/>
              <a:buChar char="-"/>
            </a:pPr>
            <a:endParaRPr lang="fr-FR" sz="2400" b="1" dirty="0">
              <a:latin typeface="Comic Sans MS" pitchFamily="66" charset="0"/>
            </a:endParaRPr>
          </a:p>
        </p:txBody>
      </p:sp>
    </p:spTree>
    <p:extLst>
      <p:ext uri="{BB962C8B-B14F-4D97-AF65-F5344CB8AC3E}">
        <p14:creationId xmlns:p14="http://schemas.microsoft.com/office/powerpoint/2010/main" val="281314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188640"/>
            <a:ext cx="8445624" cy="706090"/>
          </a:xfrm>
        </p:spPr>
        <p:txBody>
          <a:bodyPr>
            <a:normAutofit fontScale="90000"/>
          </a:bodyPr>
          <a:lstStyle/>
          <a:p>
            <a:pPr algn="l"/>
            <a:br>
              <a:rPr lang="fr-FR" b="1" dirty="0"/>
            </a:br>
            <a:r>
              <a:rPr lang="fr-FR" sz="3100" b="1" dirty="0">
                <a:latin typeface="Comic Sans MS" pitchFamily="66" charset="0"/>
              </a:rPr>
              <a:t>II</a:t>
            </a:r>
            <a:r>
              <a:rPr lang="fr-FR" sz="3100" b="1" dirty="0"/>
              <a:t> - </a:t>
            </a:r>
            <a:r>
              <a:rPr lang="fr-FR" sz="3100" b="1" dirty="0">
                <a:latin typeface="Comic Sans MS" pitchFamily="66" charset="0"/>
              </a:rPr>
              <a:t>Concept des laboratoires </a:t>
            </a:r>
            <a:br>
              <a:rPr lang="fr-FR" dirty="0"/>
            </a:br>
            <a:endParaRPr lang="fr-FR" dirty="0"/>
          </a:p>
        </p:txBody>
      </p:sp>
      <p:sp>
        <p:nvSpPr>
          <p:cNvPr id="3" name="Espace réservé du contenu 2"/>
          <p:cNvSpPr>
            <a:spLocks noGrp="1"/>
          </p:cNvSpPr>
          <p:nvPr>
            <p:ph idx="1"/>
          </p:nvPr>
        </p:nvSpPr>
        <p:spPr>
          <a:xfrm>
            <a:off x="166960" y="836712"/>
            <a:ext cx="8964488" cy="5832648"/>
          </a:xfrm>
        </p:spPr>
        <p:txBody>
          <a:bodyPr>
            <a:normAutofit/>
          </a:bodyPr>
          <a:lstStyle/>
          <a:p>
            <a:pPr marL="0" indent="0">
              <a:lnSpc>
                <a:spcPct val="150000"/>
              </a:lnSpc>
              <a:buNone/>
            </a:pPr>
            <a:r>
              <a:rPr lang="fr-FR" sz="2400" b="1" dirty="0">
                <a:latin typeface="Comic Sans MS" pitchFamily="66" charset="0"/>
              </a:rPr>
              <a:t>Ces laboratoires doivent suivre les règlementations précises à différents niveaux:</a:t>
            </a:r>
          </a:p>
          <a:p>
            <a:pPr>
              <a:lnSpc>
                <a:spcPct val="150000"/>
              </a:lnSpc>
              <a:buFontTx/>
              <a:buChar char="-"/>
            </a:pPr>
            <a:r>
              <a:rPr lang="fr-FR" sz="2400" b="1" dirty="0">
                <a:latin typeface="Comic Sans MS" pitchFamily="66" charset="0"/>
              </a:rPr>
              <a:t>Santé et sécurité des personnes </a:t>
            </a:r>
          </a:p>
          <a:p>
            <a:pPr>
              <a:lnSpc>
                <a:spcPct val="150000"/>
              </a:lnSpc>
              <a:buFontTx/>
              <a:buChar char="-"/>
            </a:pPr>
            <a:r>
              <a:rPr lang="fr-FR" sz="2400" b="1" dirty="0">
                <a:latin typeface="Comic Sans MS" pitchFamily="66" charset="0"/>
              </a:rPr>
              <a:t>Qualité des analyses </a:t>
            </a:r>
          </a:p>
          <a:p>
            <a:pPr>
              <a:buFontTx/>
              <a:buChar char="-"/>
            </a:pPr>
            <a:endParaRPr lang="fr-FR" sz="2400" b="1" dirty="0">
              <a:latin typeface="Comic Sans MS" pitchFamily="66" charset="0"/>
            </a:endParaRPr>
          </a:p>
        </p:txBody>
      </p:sp>
    </p:spTree>
    <p:extLst>
      <p:ext uri="{BB962C8B-B14F-4D97-AF65-F5344CB8AC3E}">
        <p14:creationId xmlns:p14="http://schemas.microsoft.com/office/powerpoint/2010/main" val="3428162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188640"/>
            <a:ext cx="8445624" cy="706090"/>
          </a:xfrm>
        </p:spPr>
        <p:txBody>
          <a:bodyPr>
            <a:normAutofit fontScale="90000"/>
          </a:bodyPr>
          <a:lstStyle/>
          <a:p>
            <a:pPr algn="l"/>
            <a:br>
              <a:rPr lang="fr-FR" b="1" dirty="0"/>
            </a:br>
            <a:r>
              <a:rPr lang="fr-FR" sz="3100" b="1" dirty="0">
                <a:latin typeface="Comic Sans MS" pitchFamily="66" charset="0"/>
              </a:rPr>
              <a:t>II</a:t>
            </a:r>
            <a:r>
              <a:rPr lang="fr-FR" sz="3100" b="1" dirty="0"/>
              <a:t> - </a:t>
            </a:r>
            <a:r>
              <a:rPr lang="fr-FR" sz="3100" b="1" dirty="0">
                <a:latin typeface="Comic Sans MS" pitchFamily="66" charset="0"/>
              </a:rPr>
              <a:t>Concept des laboratoires </a:t>
            </a:r>
            <a:br>
              <a:rPr lang="fr-FR" dirty="0"/>
            </a:br>
            <a:endParaRPr lang="fr-FR" dirty="0"/>
          </a:p>
        </p:txBody>
      </p:sp>
      <p:sp>
        <p:nvSpPr>
          <p:cNvPr id="3" name="Espace réservé du contenu 2"/>
          <p:cNvSpPr>
            <a:spLocks noGrp="1"/>
          </p:cNvSpPr>
          <p:nvPr>
            <p:ph idx="1"/>
          </p:nvPr>
        </p:nvSpPr>
        <p:spPr>
          <a:xfrm>
            <a:off x="26640" y="836712"/>
            <a:ext cx="8964488" cy="5832648"/>
          </a:xfrm>
        </p:spPr>
        <p:txBody>
          <a:bodyPr>
            <a:normAutofit/>
          </a:bodyPr>
          <a:lstStyle/>
          <a:p>
            <a:pPr marL="0" indent="0">
              <a:lnSpc>
                <a:spcPct val="150000"/>
              </a:lnSpc>
              <a:buNone/>
            </a:pPr>
            <a:r>
              <a:rPr lang="fr-FR" sz="2400" b="1" dirty="0">
                <a:latin typeface="Comic Sans MS" pitchFamily="66" charset="0"/>
              </a:rPr>
              <a:t>La démarche sur le concept des laboratoires vise au moins trois objectifs qui sont: </a:t>
            </a:r>
          </a:p>
          <a:p>
            <a:pPr>
              <a:lnSpc>
                <a:spcPct val="150000"/>
              </a:lnSpc>
              <a:buFontTx/>
              <a:buChar char="-"/>
            </a:pPr>
            <a:r>
              <a:rPr lang="fr-FR" sz="2400" b="1" dirty="0">
                <a:latin typeface="Comic Sans MS" pitchFamily="66" charset="0"/>
              </a:rPr>
              <a:t>Réduire les risques d’accident du travail et de maladie professionnelle</a:t>
            </a:r>
          </a:p>
          <a:p>
            <a:pPr>
              <a:lnSpc>
                <a:spcPct val="150000"/>
              </a:lnSpc>
              <a:buFontTx/>
              <a:buChar char="-"/>
            </a:pPr>
            <a:r>
              <a:rPr lang="fr-FR" sz="2400" b="1" dirty="0">
                <a:latin typeface="Comic Sans MS" pitchFamily="66" charset="0"/>
              </a:rPr>
              <a:t>Assurer la qualité du service </a:t>
            </a:r>
          </a:p>
          <a:p>
            <a:pPr>
              <a:lnSpc>
                <a:spcPct val="150000"/>
              </a:lnSpc>
              <a:buFontTx/>
              <a:buChar char="-"/>
            </a:pPr>
            <a:r>
              <a:rPr lang="fr-FR" sz="2400" b="1" dirty="0">
                <a:latin typeface="Comic Sans MS" pitchFamily="66" charset="0"/>
              </a:rPr>
              <a:t>Tenir compte de l’évolution technologiques dans le temps   	</a:t>
            </a:r>
          </a:p>
        </p:txBody>
      </p:sp>
    </p:spTree>
    <p:extLst>
      <p:ext uri="{BB962C8B-B14F-4D97-AF65-F5344CB8AC3E}">
        <p14:creationId xmlns:p14="http://schemas.microsoft.com/office/powerpoint/2010/main" val="1781607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274638"/>
            <a:ext cx="8784976" cy="850106"/>
          </a:xfrm>
        </p:spPr>
        <p:txBody>
          <a:bodyPr>
            <a:normAutofit fontScale="90000"/>
          </a:bodyPr>
          <a:lstStyle/>
          <a:p>
            <a:pPr algn="l"/>
            <a:br>
              <a:rPr lang="fr-FR" b="1" dirty="0"/>
            </a:br>
            <a:r>
              <a:rPr lang="fr-FR" sz="3100" b="1" dirty="0">
                <a:latin typeface="Comic Sans MS" pitchFamily="66" charset="0"/>
              </a:rPr>
              <a:t> III - Exigences du laboratoire </a:t>
            </a:r>
            <a:br>
              <a:rPr lang="fr-FR" dirty="0">
                <a:latin typeface="Comic Sans MS" pitchFamily="66" charset="0"/>
              </a:rPr>
            </a:br>
            <a:endParaRPr lang="fr-FR" dirty="0">
              <a:latin typeface="Comic Sans MS" pitchFamily="66" charset="0"/>
            </a:endParaRPr>
          </a:p>
        </p:txBody>
      </p:sp>
      <p:sp>
        <p:nvSpPr>
          <p:cNvPr id="4" name="Espace réservé du contenu 3"/>
          <p:cNvSpPr>
            <a:spLocks noGrp="1"/>
          </p:cNvSpPr>
          <p:nvPr>
            <p:ph idx="1"/>
          </p:nvPr>
        </p:nvSpPr>
        <p:spPr>
          <a:xfrm>
            <a:off x="251520" y="1052736"/>
            <a:ext cx="8640960" cy="5472608"/>
          </a:xfrm>
        </p:spPr>
        <p:txBody>
          <a:bodyPr>
            <a:normAutofit/>
          </a:bodyPr>
          <a:lstStyle/>
          <a:p>
            <a:pPr marL="0" indent="0">
              <a:buFont typeface="Wingdings 2" pitchFamily="18" charset="2"/>
              <a:buNone/>
            </a:pPr>
            <a:r>
              <a:rPr lang="fr-FR" sz="3600" b="1" dirty="0">
                <a:latin typeface="Comic Sans MS" pitchFamily="66" charset="0"/>
                <a:cs typeface="Arial" pitchFamily="34" charset="0"/>
              </a:rPr>
              <a:t>	</a:t>
            </a:r>
            <a:r>
              <a:rPr lang="fr-FR" sz="2400" b="1" dirty="0">
                <a:latin typeface="Comic Sans MS" pitchFamily="66" charset="0"/>
                <a:cs typeface="Arial" pitchFamily="34" charset="0"/>
              </a:rPr>
              <a:t>- Normes, </a:t>
            </a:r>
          </a:p>
          <a:p>
            <a:pPr marL="0" indent="0">
              <a:buFont typeface="Wingdings 2" pitchFamily="18" charset="2"/>
              <a:buNone/>
            </a:pPr>
            <a:r>
              <a:rPr lang="fr-FR" sz="2400" b="1" dirty="0">
                <a:latin typeface="Comic Sans MS" pitchFamily="66" charset="0"/>
                <a:cs typeface="Arial" pitchFamily="34" charset="0"/>
              </a:rPr>
              <a:t>	- Assurance qualité </a:t>
            </a:r>
          </a:p>
          <a:p>
            <a:pPr marL="0" indent="0">
              <a:buFont typeface="Wingdings 2" pitchFamily="18" charset="2"/>
              <a:buNone/>
            </a:pPr>
            <a:r>
              <a:rPr lang="fr-FR" sz="2400" b="1" dirty="0">
                <a:latin typeface="Comic Sans MS" pitchFamily="66" charset="0"/>
                <a:cs typeface="Arial" pitchFamily="34" charset="0"/>
              </a:rPr>
              <a:t>	- Traçabilité</a:t>
            </a:r>
          </a:p>
          <a:p>
            <a:pPr marL="0" indent="0">
              <a:buFont typeface="Wingdings 2" pitchFamily="18" charset="2"/>
              <a:buNone/>
            </a:pPr>
            <a:r>
              <a:rPr lang="fr-FR" sz="2400" b="1" dirty="0">
                <a:latin typeface="Comic Sans MS" pitchFamily="66" charset="0"/>
                <a:cs typeface="Arial" pitchFamily="34" charset="0"/>
              </a:rPr>
              <a:t>	- Bonnes pratiques au laboratoire </a:t>
            </a:r>
          </a:p>
          <a:p>
            <a:pPr marL="0" indent="0">
              <a:buFont typeface="Wingdings 2" pitchFamily="18" charset="2"/>
              <a:buNone/>
            </a:pPr>
            <a:r>
              <a:rPr lang="fr-FR" sz="2400" b="1" dirty="0">
                <a:latin typeface="Comic Sans MS" pitchFamily="66" charset="0"/>
                <a:cs typeface="Arial" pitchFamily="34" charset="0"/>
              </a:rPr>
              <a:t>	- Tenue des cahiers de laboratoire </a:t>
            </a:r>
          </a:p>
          <a:p>
            <a:pPr marL="0" indent="0">
              <a:buFont typeface="Wingdings 2" pitchFamily="18" charset="2"/>
              <a:buNone/>
            </a:pPr>
            <a:endParaRPr lang="fr-FR" sz="1000" b="1" dirty="0">
              <a:latin typeface="Comic Sans MS" pitchFamily="66" charset="0"/>
              <a:cs typeface="Arial" pitchFamily="34" charset="0"/>
            </a:endParaRPr>
          </a:p>
          <a:p>
            <a:pPr marL="0" indent="0">
              <a:buNone/>
            </a:pPr>
            <a:endParaRPr lang="fr-FR" dirty="0"/>
          </a:p>
        </p:txBody>
      </p:sp>
    </p:spTree>
    <p:extLst>
      <p:ext uri="{BB962C8B-B14F-4D97-AF65-F5344CB8AC3E}">
        <p14:creationId xmlns:p14="http://schemas.microsoft.com/office/powerpoint/2010/main" val="8937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274638"/>
            <a:ext cx="8784976" cy="850106"/>
          </a:xfrm>
        </p:spPr>
        <p:txBody>
          <a:bodyPr>
            <a:normAutofit fontScale="90000"/>
          </a:bodyPr>
          <a:lstStyle/>
          <a:p>
            <a:pPr algn="l"/>
            <a:br>
              <a:rPr lang="fr-FR" b="1" dirty="0"/>
            </a:br>
            <a:r>
              <a:rPr lang="fr-FR" sz="3100" b="1" dirty="0">
                <a:latin typeface="Comic Sans MS" pitchFamily="66" charset="0"/>
              </a:rPr>
              <a:t> III - Exigences du laboratoire </a:t>
            </a:r>
            <a:br>
              <a:rPr lang="fr-FR" dirty="0">
                <a:latin typeface="Comic Sans MS" pitchFamily="66" charset="0"/>
              </a:rPr>
            </a:br>
            <a:endParaRPr lang="fr-FR" dirty="0">
              <a:latin typeface="Comic Sans MS" pitchFamily="66" charset="0"/>
            </a:endParaRPr>
          </a:p>
        </p:txBody>
      </p:sp>
      <p:sp>
        <p:nvSpPr>
          <p:cNvPr id="4" name="Espace réservé du contenu 3"/>
          <p:cNvSpPr>
            <a:spLocks noGrp="1"/>
          </p:cNvSpPr>
          <p:nvPr>
            <p:ph idx="1"/>
          </p:nvPr>
        </p:nvSpPr>
        <p:spPr>
          <a:xfrm>
            <a:off x="251520" y="1052736"/>
            <a:ext cx="8640960" cy="5472608"/>
          </a:xfrm>
        </p:spPr>
        <p:txBody>
          <a:bodyPr>
            <a:normAutofit/>
          </a:bodyPr>
          <a:lstStyle/>
          <a:p>
            <a:pPr marL="0" indent="0">
              <a:buFont typeface="Wingdings 2" pitchFamily="18" charset="2"/>
              <a:buNone/>
            </a:pPr>
            <a:r>
              <a:rPr lang="fr-FR" sz="2600" b="1" dirty="0">
                <a:latin typeface="Comic Sans MS" pitchFamily="66" charset="0"/>
                <a:cs typeface="Arial" pitchFamily="34" charset="0"/>
              </a:rPr>
              <a:t>III-1. Les normes ISO</a:t>
            </a:r>
          </a:p>
          <a:p>
            <a:pPr>
              <a:buFont typeface="Wingdings" pitchFamily="2" charset="2"/>
              <a:buChar char="Ø"/>
            </a:pPr>
            <a:r>
              <a:rPr lang="fr-FR" sz="2600" b="1" dirty="0">
                <a:latin typeface="Comic Sans MS" pitchFamily="66" charset="0"/>
                <a:cs typeface="Arial" pitchFamily="34" charset="0"/>
              </a:rPr>
              <a:t> ISO 15189 spécifiques aux LAM</a:t>
            </a:r>
          </a:p>
          <a:p>
            <a:pPr marL="0" indent="0">
              <a:buFont typeface="Wingdings 2" pitchFamily="18" charset="2"/>
              <a:buNone/>
            </a:pPr>
            <a:r>
              <a:rPr lang="fr-FR" sz="2600" b="1" dirty="0">
                <a:latin typeface="Comic Sans MS" pitchFamily="66" charset="0"/>
                <a:cs typeface="Arial" pitchFamily="34" charset="0"/>
              </a:rPr>
              <a:t>III-2. L</a:t>
            </a:r>
            <a:r>
              <a:rPr lang="fr-FR" altLang="fr-FR" sz="2600" b="1" dirty="0">
                <a:latin typeface="Comic Sans MS" pitchFamily="66" charset="0"/>
                <a:cs typeface="Arial" pitchFamily="34" charset="0"/>
              </a:rPr>
              <a:t>’</a:t>
            </a:r>
            <a:r>
              <a:rPr lang="fr-FR" sz="2600" b="1" dirty="0">
                <a:latin typeface="Comic Sans MS" pitchFamily="66" charset="0"/>
                <a:cs typeface="Arial" pitchFamily="34" charset="0"/>
              </a:rPr>
              <a:t>assurance qualité</a:t>
            </a:r>
          </a:p>
          <a:p>
            <a:pPr marL="0" indent="0">
              <a:buFont typeface="Wingdings 2" pitchFamily="18" charset="2"/>
              <a:buNone/>
            </a:pPr>
            <a:r>
              <a:rPr lang="fr-FR" sz="2600" b="1" dirty="0">
                <a:latin typeface="Comic Sans MS" pitchFamily="66" charset="0"/>
                <a:cs typeface="Arial" pitchFamily="34" charset="0"/>
              </a:rPr>
              <a:t>Elle prend comme référence les normes ISO 15189 qui permet de retenir les points essentiels suivants:</a:t>
            </a:r>
          </a:p>
          <a:p>
            <a:pPr marL="0" indent="0">
              <a:buFont typeface="Wingdings 2" pitchFamily="18" charset="2"/>
              <a:buNone/>
            </a:pPr>
            <a:r>
              <a:rPr lang="fr-FR" sz="2600" b="1" dirty="0">
                <a:latin typeface="Comic Sans MS" pitchFamily="66" charset="0"/>
                <a:cs typeface="Arial" pitchFamily="34" charset="0"/>
              </a:rPr>
              <a:t> </a:t>
            </a:r>
          </a:p>
          <a:p>
            <a:pPr marL="0" indent="0">
              <a:buFont typeface="Wingdings 2" pitchFamily="18" charset="2"/>
              <a:buNone/>
            </a:pPr>
            <a:r>
              <a:rPr lang="fr-FR" sz="2600" b="1" dirty="0">
                <a:latin typeface="Comic Sans MS" pitchFamily="66" charset="0"/>
                <a:cs typeface="Arial" pitchFamily="34" charset="0"/>
              </a:rPr>
              <a:t>	</a:t>
            </a:r>
            <a:r>
              <a:rPr lang="fr-FR" sz="2600" b="1" dirty="0">
                <a:solidFill>
                  <a:srgbClr val="FF0000"/>
                </a:solidFill>
                <a:latin typeface="Comic Sans MS" pitchFamily="66" charset="0"/>
                <a:cs typeface="Arial" pitchFamily="34" charset="0"/>
              </a:rPr>
              <a:t>- Fait le bien dès la première fois  </a:t>
            </a:r>
          </a:p>
          <a:p>
            <a:pPr marL="0" indent="0">
              <a:buFont typeface="Wingdings 2" pitchFamily="18" charset="2"/>
              <a:buNone/>
            </a:pPr>
            <a:endParaRPr lang="fr-FR" sz="2600" b="1" dirty="0">
              <a:solidFill>
                <a:srgbClr val="FF0000"/>
              </a:solidFill>
              <a:latin typeface="Comic Sans MS" pitchFamily="66" charset="0"/>
              <a:cs typeface="Arial" pitchFamily="34" charset="0"/>
            </a:endParaRPr>
          </a:p>
          <a:p>
            <a:pPr marL="0" indent="0">
              <a:buFont typeface="Wingdings 2" pitchFamily="18" charset="2"/>
              <a:buNone/>
            </a:pPr>
            <a:r>
              <a:rPr lang="fr-FR" sz="2600" b="1" dirty="0">
                <a:solidFill>
                  <a:srgbClr val="FF0000"/>
                </a:solidFill>
                <a:latin typeface="Comic Sans MS" pitchFamily="66" charset="0"/>
                <a:cs typeface="Arial" pitchFamily="34" charset="0"/>
              </a:rPr>
              <a:t>	- Va droit au but </a:t>
            </a:r>
          </a:p>
          <a:p>
            <a:pPr marL="0" indent="0">
              <a:buNone/>
            </a:pPr>
            <a:endParaRPr lang="fr-FR" dirty="0">
              <a:solidFill>
                <a:srgbClr val="FF0000"/>
              </a:solidFill>
            </a:endParaRPr>
          </a:p>
        </p:txBody>
      </p:sp>
    </p:spTree>
    <p:extLst>
      <p:ext uri="{BB962C8B-B14F-4D97-AF65-F5344CB8AC3E}">
        <p14:creationId xmlns:p14="http://schemas.microsoft.com/office/powerpoint/2010/main" val="1375502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274638"/>
            <a:ext cx="8784976" cy="850106"/>
          </a:xfrm>
        </p:spPr>
        <p:txBody>
          <a:bodyPr>
            <a:normAutofit fontScale="90000"/>
          </a:bodyPr>
          <a:lstStyle/>
          <a:p>
            <a:pPr algn="l"/>
            <a:br>
              <a:rPr lang="fr-FR" b="1" dirty="0"/>
            </a:br>
            <a:r>
              <a:rPr lang="fr-FR" sz="3100" b="1" dirty="0">
                <a:latin typeface="Comic Sans MS" pitchFamily="66" charset="0"/>
              </a:rPr>
              <a:t> III - Exigences du laboratoire </a:t>
            </a:r>
            <a:br>
              <a:rPr lang="fr-FR" dirty="0">
                <a:latin typeface="Comic Sans MS" pitchFamily="66" charset="0"/>
              </a:rPr>
            </a:br>
            <a:endParaRPr lang="fr-FR" dirty="0">
              <a:latin typeface="Comic Sans MS" pitchFamily="66" charset="0"/>
            </a:endParaRPr>
          </a:p>
        </p:txBody>
      </p:sp>
      <p:sp>
        <p:nvSpPr>
          <p:cNvPr id="4" name="Espace réservé du contenu 3"/>
          <p:cNvSpPr>
            <a:spLocks noGrp="1"/>
          </p:cNvSpPr>
          <p:nvPr>
            <p:ph idx="1"/>
          </p:nvPr>
        </p:nvSpPr>
        <p:spPr>
          <a:xfrm>
            <a:off x="107504" y="1052736"/>
            <a:ext cx="8928992" cy="5472608"/>
          </a:xfrm>
        </p:spPr>
        <p:txBody>
          <a:bodyPr>
            <a:normAutofit/>
          </a:bodyPr>
          <a:lstStyle/>
          <a:p>
            <a:pPr marL="0" indent="0">
              <a:buFont typeface="Wingdings 2" pitchFamily="18" charset="2"/>
              <a:buNone/>
            </a:pPr>
            <a:r>
              <a:rPr lang="fr-FR" sz="2400" b="1" dirty="0">
                <a:latin typeface="Comic Sans MS" pitchFamily="66" charset="0"/>
                <a:cs typeface="Arial" pitchFamily="34" charset="0"/>
              </a:rPr>
              <a:t>III-2. L</a:t>
            </a:r>
            <a:r>
              <a:rPr lang="fr-FR" altLang="fr-FR" sz="2400" b="1" dirty="0">
                <a:latin typeface="Comic Sans MS" pitchFamily="66" charset="0"/>
                <a:cs typeface="Arial" pitchFamily="34" charset="0"/>
              </a:rPr>
              <a:t>’</a:t>
            </a:r>
            <a:r>
              <a:rPr lang="fr-FR" sz="2400" b="1" dirty="0">
                <a:latin typeface="Comic Sans MS" pitchFamily="66" charset="0"/>
                <a:cs typeface="Arial" pitchFamily="34" charset="0"/>
              </a:rPr>
              <a:t>assurance qualité</a:t>
            </a:r>
          </a:p>
          <a:p>
            <a:pPr marL="0" indent="0">
              <a:buFont typeface="Wingdings 2" pitchFamily="18" charset="2"/>
              <a:buNone/>
            </a:pPr>
            <a:r>
              <a:rPr lang="fr-FR" sz="2400" b="1" dirty="0">
                <a:latin typeface="Comic Sans MS" pitchFamily="66" charset="0"/>
                <a:cs typeface="Arial" pitchFamily="34" charset="0"/>
              </a:rPr>
              <a:t>La mise en place par le laboratoire de cette activité importante est le contraire de l</a:t>
            </a:r>
            <a:r>
              <a:rPr lang="fr-FR" altLang="fr-FR" sz="2400" b="1" dirty="0">
                <a:latin typeface="Comic Sans MS" pitchFamily="66" charset="0"/>
                <a:cs typeface="Arial" pitchFamily="34" charset="0"/>
              </a:rPr>
              <a:t>’</a:t>
            </a:r>
            <a:r>
              <a:rPr lang="fr-FR" sz="2400" b="1" dirty="0">
                <a:latin typeface="Comic Sans MS" pitchFamily="66" charset="0"/>
                <a:cs typeface="Arial" pitchFamily="34" charset="0"/>
              </a:rPr>
              <a:t>improvisation</a:t>
            </a:r>
          </a:p>
          <a:p>
            <a:pPr marL="0" indent="0">
              <a:buFont typeface="Wingdings 2" pitchFamily="18" charset="2"/>
              <a:buNone/>
            </a:pPr>
            <a:r>
              <a:rPr lang="fr-FR" sz="2400" b="1" dirty="0">
                <a:latin typeface="Comic Sans MS" pitchFamily="66" charset="0"/>
                <a:cs typeface="Arial" pitchFamily="34" charset="0"/>
              </a:rPr>
              <a:t>Les points à prendre en compte sont les suivants: </a:t>
            </a:r>
          </a:p>
          <a:p>
            <a:pPr lvl="1">
              <a:buFont typeface="Wingdings" pitchFamily="2" charset="2"/>
              <a:buChar char="Ø"/>
            </a:pPr>
            <a:r>
              <a:rPr lang="fr-FR" sz="2400" b="1" dirty="0">
                <a:solidFill>
                  <a:srgbClr val="FF0000"/>
                </a:solidFill>
                <a:latin typeface="Comic Sans MS" pitchFamily="66" charset="0"/>
                <a:cs typeface="Arial" pitchFamily="34" charset="0"/>
              </a:rPr>
              <a:t>   Préétablir ce que l</a:t>
            </a:r>
            <a:r>
              <a:rPr lang="fr-FR" altLang="fr-FR" sz="2400" b="1" dirty="0">
                <a:solidFill>
                  <a:srgbClr val="FF0000"/>
                </a:solidFill>
                <a:latin typeface="Comic Sans MS" pitchFamily="66" charset="0"/>
                <a:cs typeface="Arial" pitchFamily="34" charset="0"/>
              </a:rPr>
              <a:t>’</a:t>
            </a:r>
            <a:r>
              <a:rPr lang="fr-FR" sz="2400" b="1" dirty="0">
                <a:solidFill>
                  <a:srgbClr val="FF0000"/>
                </a:solidFill>
                <a:latin typeface="Comic Sans MS" pitchFamily="66" charset="0"/>
                <a:cs typeface="Arial" pitchFamily="34" charset="0"/>
              </a:rPr>
              <a:t>on doit faire;</a:t>
            </a:r>
          </a:p>
          <a:p>
            <a:pPr lvl="1">
              <a:buFont typeface="Wingdings" pitchFamily="2" charset="2"/>
              <a:buChar char="Ø"/>
            </a:pPr>
            <a:r>
              <a:rPr lang="fr-FR" sz="2400" b="1" dirty="0">
                <a:solidFill>
                  <a:srgbClr val="FF0000"/>
                </a:solidFill>
                <a:latin typeface="Comic Sans MS" pitchFamily="66" charset="0"/>
                <a:cs typeface="Arial" pitchFamily="34" charset="0"/>
              </a:rPr>
              <a:t>  Savoir le faire; </a:t>
            </a:r>
          </a:p>
          <a:p>
            <a:pPr lvl="1">
              <a:buFont typeface="Wingdings" pitchFamily="2" charset="2"/>
              <a:buChar char="Ø"/>
            </a:pPr>
            <a:r>
              <a:rPr lang="fr-FR" sz="2400" b="1" dirty="0">
                <a:solidFill>
                  <a:srgbClr val="FF0000"/>
                </a:solidFill>
                <a:latin typeface="Comic Sans MS" pitchFamily="66" charset="0"/>
                <a:cs typeface="Arial" pitchFamily="34" charset="0"/>
              </a:rPr>
              <a:t>  Apporter la preuve que cela a été fait.</a:t>
            </a:r>
          </a:p>
          <a:p>
            <a:pPr marL="0" indent="0">
              <a:buNone/>
            </a:pPr>
            <a:endParaRPr lang="fr-FR" dirty="0"/>
          </a:p>
        </p:txBody>
      </p:sp>
    </p:spTree>
    <p:extLst>
      <p:ext uri="{BB962C8B-B14F-4D97-AF65-F5344CB8AC3E}">
        <p14:creationId xmlns:p14="http://schemas.microsoft.com/office/powerpoint/2010/main" val="3027078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274638"/>
            <a:ext cx="8784976" cy="778098"/>
          </a:xfrm>
        </p:spPr>
        <p:txBody>
          <a:bodyPr>
            <a:normAutofit fontScale="90000"/>
          </a:bodyPr>
          <a:lstStyle/>
          <a:p>
            <a:pPr algn="l"/>
            <a:br>
              <a:rPr lang="fr-FR" b="1" dirty="0"/>
            </a:br>
            <a:r>
              <a:rPr lang="fr-FR" sz="3100" b="1" dirty="0">
                <a:latin typeface="Comic Sans MS" pitchFamily="66" charset="0"/>
              </a:rPr>
              <a:t>III - Exigences du laboratoire </a:t>
            </a:r>
            <a:br>
              <a:rPr lang="fr-FR" dirty="0">
                <a:latin typeface="Comic Sans MS" pitchFamily="66" charset="0"/>
              </a:rPr>
            </a:br>
            <a:endParaRPr lang="fr-FR" dirty="0">
              <a:latin typeface="Comic Sans MS" pitchFamily="66" charset="0"/>
            </a:endParaRPr>
          </a:p>
        </p:txBody>
      </p:sp>
      <p:sp>
        <p:nvSpPr>
          <p:cNvPr id="4" name="Espace réservé du contenu 3"/>
          <p:cNvSpPr>
            <a:spLocks noGrp="1"/>
          </p:cNvSpPr>
          <p:nvPr>
            <p:ph idx="1"/>
          </p:nvPr>
        </p:nvSpPr>
        <p:spPr>
          <a:xfrm>
            <a:off x="179512" y="1052736"/>
            <a:ext cx="8856984" cy="5688632"/>
          </a:xfrm>
        </p:spPr>
        <p:txBody>
          <a:bodyPr>
            <a:normAutofit/>
          </a:bodyPr>
          <a:lstStyle/>
          <a:p>
            <a:pPr marL="0" indent="0" algn="just">
              <a:buNone/>
            </a:pPr>
            <a:r>
              <a:rPr lang="fr-FR" sz="2400" b="1" dirty="0">
                <a:latin typeface="Comic Sans MS" pitchFamily="66" charset="0"/>
                <a:cs typeface="Arial" pitchFamily="34" charset="0"/>
              </a:rPr>
              <a:t>III.3-Traçabilité</a:t>
            </a:r>
          </a:p>
          <a:p>
            <a:pPr marL="0" indent="0" algn="just">
              <a:buNone/>
            </a:pPr>
            <a:r>
              <a:rPr lang="fr-FR" sz="2400" b="1" dirty="0">
                <a:latin typeface="Comic Sans MS" pitchFamily="66" charset="0"/>
                <a:cs typeface="Arial" pitchFamily="34" charset="0"/>
              </a:rPr>
              <a:t>Elle est constituée des renseignements écrites</a:t>
            </a:r>
          </a:p>
          <a:p>
            <a:pPr marL="0" indent="0" algn="just">
              <a:buNone/>
            </a:pPr>
            <a:r>
              <a:rPr lang="fr-FR" sz="2400" b="1" dirty="0">
                <a:latin typeface="Comic Sans MS" pitchFamily="66" charset="0"/>
                <a:cs typeface="Arial" pitchFamily="34" charset="0"/>
              </a:rPr>
              <a:t> </a:t>
            </a:r>
          </a:p>
          <a:p>
            <a:pPr marL="0" indent="0" algn="just">
              <a:buFont typeface="Wingdings 2" pitchFamily="18" charset="2"/>
              <a:buNone/>
            </a:pPr>
            <a:r>
              <a:rPr lang="fr-FR" sz="2400" b="1" dirty="0">
                <a:latin typeface="Comic Sans MS" pitchFamily="66" charset="0"/>
                <a:cs typeface="Arial" pitchFamily="34" charset="0"/>
              </a:rPr>
              <a:t>III.4-Bonnes Pratiques au Laboratoire (BLP) </a:t>
            </a:r>
          </a:p>
          <a:p>
            <a:pPr marL="0" indent="0" algn="just">
              <a:buFont typeface="Wingdings 2" pitchFamily="18" charset="2"/>
              <a:buNone/>
            </a:pPr>
            <a:r>
              <a:rPr lang="fr-FR" sz="2400" b="1" dirty="0">
                <a:latin typeface="Comic Sans MS" pitchFamily="66" charset="0"/>
                <a:cs typeface="Arial" pitchFamily="34" charset="0"/>
              </a:rPr>
              <a:t>Elles consistent à renforcer la sécurité au laboratoire, la traçabilité des manipulations, assurer la reproductibilité des résultats.</a:t>
            </a:r>
          </a:p>
          <a:p>
            <a:pPr marL="0" indent="0" algn="just">
              <a:buFont typeface="Wingdings 2" pitchFamily="18" charset="2"/>
              <a:buNone/>
            </a:pPr>
            <a:endParaRPr lang="fr-FR" sz="2400" b="1" dirty="0">
              <a:latin typeface="Comic Sans MS" pitchFamily="66" charset="0"/>
              <a:cs typeface="Arial" pitchFamily="34" charset="0"/>
            </a:endParaRPr>
          </a:p>
          <a:p>
            <a:pPr marL="0" indent="0" algn="just">
              <a:buFont typeface="Wingdings 2" pitchFamily="18" charset="2"/>
              <a:buNone/>
            </a:pPr>
            <a:r>
              <a:rPr lang="fr-FR" sz="2400" b="1" dirty="0">
                <a:latin typeface="Comic Sans MS" pitchFamily="66" charset="0"/>
                <a:cs typeface="Arial" pitchFamily="34" charset="0"/>
              </a:rPr>
              <a:t>III.5-Tenue des cahiers de laboratoire</a:t>
            </a:r>
          </a:p>
          <a:p>
            <a:pPr marL="0" indent="0">
              <a:buFont typeface="Wingdings 2" pitchFamily="18" charset="2"/>
              <a:buNone/>
            </a:pPr>
            <a:r>
              <a:rPr lang="fr-FR" sz="2400" b="1" dirty="0">
                <a:latin typeface="Comic Sans MS" pitchFamily="66" charset="0"/>
                <a:cs typeface="Arial" pitchFamily="34" charset="0"/>
              </a:rPr>
              <a:t>Il permet l</a:t>
            </a:r>
            <a:r>
              <a:rPr lang="fr-FR" altLang="fr-FR" sz="2400" b="1" dirty="0">
                <a:latin typeface="Comic Sans MS" pitchFamily="66" charset="0"/>
                <a:cs typeface="Arial" pitchFamily="34" charset="0"/>
              </a:rPr>
              <a:t>’</a:t>
            </a:r>
            <a:r>
              <a:rPr lang="fr-FR" sz="2400" b="1" dirty="0">
                <a:latin typeface="Comic Sans MS" pitchFamily="66" charset="0"/>
                <a:cs typeface="Arial" pitchFamily="34" charset="0"/>
              </a:rPr>
              <a:t>enregistrement des données techniques et assure la traçabilité. Il s</a:t>
            </a:r>
            <a:r>
              <a:rPr lang="fr-FR" altLang="fr-FR" sz="2400" b="1" dirty="0">
                <a:latin typeface="Comic Sans MS" pitchFamily="66" charset="0"/>
                <a:cs typeface="Arial" pitchFamily="34" charset="0"/>
              </a:rPr>
              <a:t>’</a:t>
            </a:r>
            <a:r>
              <a:rPr lang="fr-FR" sz="2400" b="1" dirty="0">
                <a:latin typeface="Comic Sans MS" pitchFamily="66" charset="0"/>
                <a:cs typeface="Arial" pitchFamily="34" charset="0"/>
              </a:rPr>
              <a:t>inscrit dans l</a:t>
            </a:r>
            <a:r>
              <a:rPr lang="fr-FR" altLang="fr-FR" sz="2400" b="1" dirty="0">
                <a:latin typeface="Comic Sans MS" pitchFamily="66" charset="0"/>
                <a:cs typeface="Arial" pitchFamily="34" charset="0"/>
              </a:rPr>
              <a:t>’</a:t>
            </a:r>
            <a:r>
              <a:rPr lang="fr-FR" sz="2400" b="1" dirty="0">
                <a:latin typeface="Comic Sans MS" pitchFamily="66" charset="0"/>
                <a:cs typeface="Arial" pitchFamily="34" charset="0"/>
              </a:rPr>
              <a:t>assurance qualité.</a:t>
            </a:r>
          </a:p>
          <a:p>
            <a:pPr marL="0" indent="0">
              <a:buNone/>
            </a:pPr>
            <a:endParaRPr lang="fr-FR" sz="2400" dirty="0"/>
          </a:p>
        </p:txBody>
      </p:sp>
    </p:spTree>
    <p:extLst>
      <p:ext uri="{BB962C8B-B14F-4D97-AF65-F5344CB8AC3E}">
        <p14:creationId xmlns:p14="http://schemas.microsoft.com/office/powerpoint/2010/main" val="3401686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536" y="260648"/>
            <a:ext cx="8949952" cy="850106"/>
          </a:xfrm>
        </p:spPr>
        <p:txBody>
          <a:bodyPr>
            <a:normAutofit fontScale="90000"/>
          </a:bodyPr>
          <a:lstStyle/>
          <a:p>
            <a:pPr algn="l"/>
            <a:br>
              <a:rPr lang="fr-FR" b="1" dirty="0"/>
            </a:br>
            <a:r>
              <a:rPr lang="fr-FR" sz="3100" b="1" dirty="0">
                <a:latin typeface="Comic Sans MS" pitchFamily="66" charset="0"/>
              </a:rPr>
              <a:t> IV– Préparations des réactifs et des échantillons  </a:t>
            </a:r>
            <a:br>
              <a:rPr lang="fr-FR" dirty="0">
                <a:latin typeface="Comic Sans MS" pitchFamily="66" charset="0"/>
              </a:rPr>
            </a:br>
            <a:endParaRPr lang="fr-FR" dirty="0">
              <a:latin typeface="Comic Sans MS" pitchFamily="66" charset="0"/>
            </a:endParaRPr>
          </a:p>
        </p:txBody>
      </p:sp>
      <p:sp>
        <p:nvSpPr>
          <p:cNvPr id="4" name="Espace réservé du contenu 3"/>
          <p:cNvSpPr>
            <a:spLocks noGrp="1"/>
          </p:cNvSpPr>
          <p:nvPr>
            <p:ph idx="1"/>
          </p:nvPr>
        </p:nvSpPr>
        <p:spPr>
          <a:xfrm>
            <a:off x="179512" y="1124744"/>
            <a:ext cx="8856984" cy="5328592"/>
          </a:xfrm>
        </p:spPr>
        <p:txBody>
          <a:bodyPr>
            <a:normAutofit/>
          </a:bodyPr>
          <a:lstStyle/>
          <a:p>
            <a:pPr marL="0" indent="0" algn="just">
              <a:buFont typeface="Wingdings 2" pitchFamily="18" charset="2"/>
              <a:buNone/>
            </a:pPr>
            <a:r>
              <a:rPr lang="fr-FR" sz="2400" b="1" dirty="0">
                <a:latin typeface="Comic Sans MS" pitchFamily="66" charset="0"/>
                <a:cs typeface="Arial" pitchFamily="34" charset="0"/>
              </a:rPr>
              <a:t>IV.1. Définitions</a:t>
            </a:r>
          </a:p>
          <a:p>
            <a:pPr marL="0" indent="0" algn="just">
              <a:buFont typeface="Wingdings 2" pitchFamily="18" charset="2"/>
              <a:buNone/>
            </a:pPr>
            <a:r>
              <a:rPr lang="fr-FR" sz="2400" b="1" dirty="0">
                <a:latin typeface="Comic Sans MS" pitchFamily="66" charset="0"/>
                <a:cs typeface="Arial" pitchFamily="34" charset="0"/>
              </a:rPr>
              <a:t>L’</a:t>
            </a:r>
            <a:r>
              <a:rPr lang="fr-FR" sz="2400" b="1" dirty="0">
                <a:solidFill>
                  <a:srgbClr val="FF0000"/>
                </a:solidFill>
                <a:latin typeface="Comic Sans MS" pitchFamily="66" charset="0"/>
                <a:cs typeface="Arial" pitchFamily="34" charset="0"/>
              </a:rPr>
              <a:t>échantillon</a:t>
            </a:r>
            <a:r>
              <a:rPr lang="fr-FR" sz="2400" b="1" dirty="0">
                <a:latin typeface="Comic Sans MS" pitchFamily="66" charset="0"/>
                <a:cs typeface="Arial" pitchFamily="34" charset="0"/>
              </a:rPr>
              <a:t> est un produit biologique qui contient les éléments suivants:   </a:t>
            </a:r>
          </a:p>
          <a:p>
            <a:pPr>
              <a:buFont typeface="Wingdings" pitchFamily="2" charset="2"/>
              <a:buChar char="Ø"/>
            </a:pPr>
            <a:r>
              <a:rPr lang="fr-FR" sz="2400" b="1" dirty="0" err="1">
                <a:latin typeface="Comic Sans MS" pitchFamily="66" charset="0"/>
                <a:cs typeface="Arial" pitchFamily="34" charset="0"/>
              </a:rPr>
              <a:t>Analyte</a:t>
            </a:r>
            <a:r>
              <a:rPr lang="fr-FR" sz="2400" b="1" dirty="0">
                <a:latin typeface="Comic Sans MS" pitchFamily="66" charset="0"/>
                <a:cs typeface="Arial" pitchFamily="34" charset="0"/>
              </a:rPr>
              <a:t>: espèce recherché à doser en quantité        </a:t>
            </a:r>
          </a:p>
          <a:p>
            <a:pPr marL="0" indent="0">
              <a:buNone/>
            </a:pPr>
            <a:r>
              <a:rPr lang="fr-FR" sz="2400" b="1" dirty="0">
                <a:latin typeface="Comic Sans MS" pitchFamily="66" charset="0"/>
                <a:cs typeface="Arial" pitchFamily="34" charset="0"/>
              </a:rPr>
              <a:t>             suffisante</a:t>
            </a:r>
          </a:p>
          <a:p>
            <a:pPr algn="just">
              <a:buFont typeface="Wingdings" pitchFamily="2" charset="2"/>
              <a:buChar char="Ø"/>
            </a:pPr>
            <a:r>
              <a:rPr lang="fr-FR" sz="2400" b="1" dirty="0">
                <a:latin typeface="Comic Sans MS" pitchFamily="66" charset="0"/>
                <a:cs typeface="Arial" pitchFamily="34" charset="0"/>
              </a:rPr>
              <a:t>Matrice: reste des composés en nombre variable </a:t>
            </a:r>
          </a:p>
          <a:p>
            <a:pPr marL="0" indent="0" algn="just">
              <a:buFont typeface="Wingdings 2" pitchFamily="18" charset="2"/>
              <a:buNone/>
            </a:pPr>
            <a:endParaRPr lang="fr-FR" sz="2400" b="1" dirty="0">
              <a:latin typeface="Comic Sans MS" pitchFamily="66" charset="0"/>
              <a:cs typeface="Arial" pitchFamily="34" charset="0"/>
            </a:endParaRPr>
          </a:p>
          <a:p>
            <a:pPr marL="0" indent="0" algn="just">
              <a:buNone/>
            </a:pPr>
            <a:r>
              <a:rPr lang="fr-FR" sz="2400" b="1" dirty="0">
                <a:latin typeface="Comic Sans MS" pitchFamily="66" charset="0"/>
                <a:cs typeface="Arial" pitchFamily="34" charset="0"/>
              </a:rPr>
              <a:t>Le </a:t>
            </a:r>
            <a:r>
              <a:rPr lang="fr-FR" sz="2400" b="1" dirty="0">
                <a:solidFill>
                  <a:srgbClr val="FF0000"/>
                </a:solidFill>
                <a:latin typeface="Comic Sans MS" pitchFamily="66" charset="0"/>
                <a:cs typeface="Arial" pitchFamily="34" charset="0"/>
              </a:rPr>
              <a:t>réactif</a:t>
            </a:r>
            <a:r>
              <a:rPr lang="fr-FR" sz="2400" b="1" dirty="0">
                <a:latin typeface="Comic Sans MS" pitchFamily="66" charset="0"/>
                <a:cs typeface="Arial" pitchFamily="34" charset="0"/>
              </a:rPr>
              <a:t> un composé qui réagit de façon caractéristique en présence d</a:t>
            </a:r>
            <a:r>
              <a:rPr lang="fr-FR" altLang="fr-FR" sz="2400" b="1" dirty="0">
                <a:latin typeface="Comic Sans MS" pitchFamily="66" charset="0"/>
                <a:cs typeface="Arial" pitchFamily="34" charset="0"/>
              </a:rPr>
              <a:t>’</a:t>
            </a:r>
            <a:r>
              <a:rPr lang="fr-FR" sz="2400" b="1" dirty="0">
                <a:latin typeface="Comic Sans MS" pitchFamily="66" charset="0"/>
                <a:cs typeface="Arial" pitchFamily="34" charset="0"/>
              </a:rPr>
              <a:t>une autre espèce et qui permet d</a:t>
            </a:r>
            <a:r>
              <a:rPr lang="fr-FR" altLang="fr-FR" sz="2400" b="1" dirty="0">
                <a:latin typeface="Comic Sans MS" pitchFamily="66" charset="0"/>
                <a:cs typeface="Arial" pitchFamily="34" charset="0"/>
              </a:rPr>
              <a:t>’</a:t>
            </a:r>
            <a:r>
              <a:rPr lang="fr-FR" sz="2400" b="1" dirty="0">
                <a:latin typeface="Comic Sans MS" pitchFamily="66" charset="0"/>
                <a:cs typeface="Arial" pitchFamily="34" charset="0"/>
              </a:rPr>
              <a:t>en attester la présence ou d</a:t>
            </a:r>
            <a:r>
              <a:rPr lang="fr-FR" altLang="fr-FR" sz="2400" b="1" dirty="0">
                <a:latin typeface="Comic Sans MS" pitchFamily="66" charset="0"/>
                <a:cs typeface="Arial" pitchFamily="34" charset="0"/>
              </a:rPr>
              <a:t>’</a:t>
            </a:r>
            <a:r>
              <a:rPr lang="fr-FR" sz="2400" b="1" dirty="0">
                <a:latin typeface="Comic Sans MS" pitchFamily="66" charset="0"/>
                <a:cs typeface="Arial" pitchFamily="34" charset="0"/>
              </a:rPr>
              <a:t>en mesurer la quantité.</a:t>
            </a:r>
          </a:p>
          <a:p>
            <a:pPr marL="0" indent="0">
              <a:buNone/>
            </a:pPr>
            <a:endParaRPr lang="fr-FR" sz="2400" dirty="0"/>
          </a:p>
        </p:txBody>
      </p:sp>
    </p:spTree>
    <p:extLst>
      <p:ext uri="{BB962C8B-B14F-4D97-AF65-F5344CB8AC3E}">
        <p14:creationId xmlns:p14="http://schemas.microsoft.com/office/powerpoint/2010/main" val="3854876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274638"/>
            <a:ext cx="8579296" cy="850106"/>
          </a:xfrm>
        </p:spPr>
        <p:txBody>
          <a:bodyPr/>
          <a:lstStyle/>
          <a:p>
            <a:pPr algn="l"/>
            <a:r>
              <a:rPr lang="fr-FR" b="1" dirty="0">
                <a:latin typeface="Comic Sans MS" pitchFamily="66" charset="0"/>
                <a:cs typeface="Arial" pitchFamily="34" charset="0"/>
              </a:rPr>
              <a:t>Plan</a:t>
            </a:r>
            <a:r>
              <a:rPr lang="fr-FR" dirty="0">
                <a:latin typeface="Comic Sans MS" pitchFamily="66" charset="0"/>
              </a:rPr>
              <a:t> </a:t>
            </a:r>
          </a:p>
        </p:txBody>
      </p:sp>
      <p:sp>
        <p:nvSpPr>
          <p:cNvPr id="3" name="Espace réservé du contenu 2"/>
          <p:cNvSpPr>
            <a:spLocks noGrp="1"/>
          </p:cNvSpPr>
          <p:nvPr>
            <p:ph idx="1"/>
          </p:nvPr>
        </p:nvSpPr>
        <p:spPr>
          <a:xfrm>
            <a:off x="107504" y="980728"/>
            <a:ext cx="8856984" cy="5616624"/>
          </a:xfrm>
        </p:spPr>
        <p:txBody>
          <a:bodyPr>
            <a:noAutofit/>
          </a:bodyPr>
          <a:lstStyle/>
          <a:p>
            <a:pPr marL="0" indent="0">
              <a:buNone/>
            </a:pPr>
            <a:r>
              <a:rPr lang="fr-FR" sz="2400" b="1" dirty="0">
                <a:latin typeface="Comic Sans MS" pitchFamily="66" charset="0"/>
                <a:cs typeface="Arial" pitchFamily="34" charset="0"/>
              </a:rPr>
              <a:t>Introduction</a:t>
            </a:r>
          </a:p>
          <a:p>
            <a:pPr marL="0" indent="0">
              <a:buNone/>
            </a:pPr>
            <a:r>
              <a:rPr lang="fr-FR" sz="2400" b="1" dirty="0">
                <a:latin typeface="Comic Sans MS" pitchFamily="66" charset="0"/>
                <a:cs typeface="Arial" pitchFamily="34" charset="0"/>
              </a:rPr>
              <a:t>I       -   Rappels historiques </a:t>
            </a:r>
          </a:p>
          <a:p>
            <a:pPr marL="0" indent="0">
              <a:buNone/>
            </a:pPr>
            <a:r>
              <a:rPr lang="fr-FR" sz="2400" b="1" dirty="0">
                <a:latin typeface="Comic Sans MS" pitchFamily="66" charset="0"/>
                <a:cs typeface="Arial" pitchFamily="34" charset="0"/>
              </a:rPr>
              <a:t>II      -   Concept des laboratoires</a:t>
            </a:r>
          </a:p>
          <a:p>
            <a:pPr marL="0" indent="0">
              <a:buNone/>
            </a:pPr>
            <a:r>
              <a:rPr lang="fr-FR" sz="2400" b="1" dirty="0">
                <a:latin typeface="Comic Sans MS" pitchFamily="66" charset="0"/>
                <a:cs typeface="Arial" pitchFamily="34" charset="0"/>
              </a:rPr>
              <a:t>III     -   Exigences du laboratoire </a:t>
            </a:r>
          </a:p>
          <a:p>
            <a:pPr marL="0" indent="0">
              <a:buNone/>
            </a:pPr>
            <a:r>
              <a:rPr lang="fr-FR" sz="2400" b="1" dirty="0">
                <a:latin typeface="Comic Sans MS" pitchFamily="66" charset="0"/>
                <a:cs typeface="Arial" pitchFamily="34" charset="0"/>
              </a:rPr>
              <a:t>IV      -   Préparations des réactifs et échantillons </a:t>
            </a:r>
          </a:p>
          <a:p>
            <a:pPr marL="0" indent="0">
              <a:buNone/>
            </a:pPr>
            <a:r>
              <a:rPr lang="fr-FR" sz="2400" b="1" dirty="0">
                <a:latin typeface="Comic Sans MS" pitchFamily="66" charset="0"/>
                <a:cs typeface="Arial" pitchFamily="34" charset="0"/>
              </a:rPr>
              <a:t>V       -   Risques</a:t>
            </a:r>
          </a:p>
          <a:p>
            <a:pPr marL="0" indent="0">
              <a:buNone/>
            </a:pPr>
            <a:r>
              <a:rPr lang="fr-FR" sz="2400" b="1" dirty="0">
                <a:latin typeface="Comic Sans MS" pitchFamily="66" charset="0"/>
                <a:cs typeface="Arial" pitchFamily="34" charset="0"/>
              </a:rPr>
              <a:t>VI      -   Incertitudes de mesures </a:t>
            </a:r>
          </a:p>
          <a:p>
            <a:pPr marL="0" indent="0">
              <a:buNone/>
            </a:pPr>
            <a:r>
              <a:rPr lang="fr-FR" sz="2400" b="1" dirty="0">
                <a:latin typeface="Comic Sans MS" pitchFamily="66" charset="0"/>
                <a:cs typeface="Arial" pitchFamily="34" charset="0"/>
              </a:rPr>
              <a:t>VII     -   Démarche qualité </a:t>
            </a:r>
          </a:p>
          <a:p>
            <a:pPr marL="0" indent="0">
              <a:buNone/>
            </a:pPr>
            <a:r>
              <a:rPr lang="fr-FR" sz="2400" b="1" dirty="0">
                <a:latin typeface="Comic Sans MS" pitchFamily="66" charset="0"/>
                <a:cs typeface="Arial" pitchFamily="34" charset="0"/>
              </a:rPr>
              <a:t>VIII    -  Organisation des activités au laboratoire </a:t>
            </a:r>
          </a:p>
          <a:p>
            <a:pPr marL="0" indent="0">
              <a:buNone/>
            </a:pPr>
            <a:r>
              <a:rPr lang="fr-FR" sz="2400" b="1" dirty="0">
                <a:latin typeface="Comic Sans MS" pitchFamily="66" charset="0"/>
                <a:cs typeface="Arial" pitchFamily="34" charset="0"/>
              </a:rPr>
              <a:t>IX      -   Techniques d’analyses</a:t>
            </a:r>
          </a:p>
          <a:p>
            <a:pPr marL="0" indent="0">
              <a:buNone/>
            </a:pPr>
            <a:r>
              <a:rPr lang="fr-FR" sz="2400" b="1" dirty="0">
                <a:latin typeface="Comic Sans MS" pitchFamily="66" charset="0"/>
                <a:cs typeface="Arial" pitchFamily="34" charset="0"/>
              </a:rPr>
              <a:t>X        -   Applications dans les autres domaines </a:t>
            </a:r>
          </a:p>
          <a:p>
            <a:pPr marL="0" indent="0">
              <a:buNone/>
            </a:pPr>
            <a:r>
              <a:rPr lang="fr-FR" sz="2400" b="1" dirty="0">
                <a:latin typeface="Comic Sans MS" pitchFamily="66" charset="0"/>
                <a:cs typeface="Arial" pitchFamily="34" charset="0"/>
              </a:rPr>
              <a:t>Conclusion  </a:t>
            </a:r>
          </a:p>
        </p:txBody>
      </p:sp>
    </p:spTree>
    <p:extLst>
      <p:ext uri="{BB962C8B-B14F-4D97-AF65-F5344CB8AC3E}">
        <p14:creationId xmlns:p14="http://schemas.microsoft.com/office/powerpoint/2010/main" val="137614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274638"/>
            <a:ext cx="8784976" cy="850106"/>
          </a:xfrm>
        </p:spPr>
        <p:txBody>
          <a:bodyPr>
            <a:normAutofit fontScale="90000"/>
          </a:bodyPr>
          <a:lstStyle/>
          <a:p>
            <a:pPr algn="l"/>
            <a:br>
              <a:rPr lang="fr-FR" b="1" dirty="0"/>
            </a:br>
            <a:r>
              <a:rPr lang="fr-FR" sz="3100" b="1" dirty="0">
                <a:latin typeface="Comic Sans MS" pitchFamily="66" charset="0"/>
              </a:rPr>
              <a:t>IV– Préparations des réactifs et des échantillons  </a:t>
            </a:r>
            <a:br>
              <a:rPr lang="fr-FR" dirty="0">
                <a:latin typeface="Comic Sans MS" pitchFamily="66" charset="0"/>
              </a:rPr>
            </a:br>
            <a:endParaRPr lang="fr-FR" dirty="0">
              <a:latin typeface="Comic Sans MS" pitchFamily="66" charset="0"/>
            </a:endParaRPr>
          </a:p>
        </p:txBody>
      </p:sp>
      <p:sp>
        <p:nvSpPr>
          <p:cNvPr id="4" name="Espace réservé du contenu 3"/>
          <p:cNvSpPr>
            <a:spLocks noGrp="1"/>
          </p:cNvSpPr>
          <p:nvPr>
            <p:ph idx="1"/>
          </p:nvPr>
        </p:nvSpPr>
        <p:spPr>
          <a:xfrm>
            <a:off x="107504" y="1196752"/>
            <a:ext cx="8784976" cy="5328592"/>
          </a:xfrm>
        </p:spPr>
        <p:txBody>
          <a:bodyPr>
            <a:normAutofit lnSpcReduction="10000"/>
          </a:bodyPr>
          <a:lstStyle/>
          <a:p>
            <a:pPr marL="0" indent="0">
              <a:buFont typeface="Wingdings 2" pitchFamily="18" charset="2"/>
              <a:buNone/>
            </a:pPr>
            <a:r>
              <a:rPr lang="fr-FR" sz="2600" b="1" dirty="0">
                <a:latin typeface="Comic Sans MS" pitchFamily="66" charset="0"/>
                <a:cs typeface="Arial" pitchFamily="34" charset="0"/>
              </a:rPr>
              <a:t>IV.2 - Méthode de préparation des réactifs</a:t>
            </a:r>
          </a:p>
          <a:p>
            <a:pPr marL="0" indent="0">
              <a:buNone/>
            </a:pPr>
            <a:r>
              <a:rPr lang="fr-FR" sz="2600" b="1" dirty="0">
                <a:latin typeface="Comic Sans MS" pitchFamily="66" charset="0"/>
                <a:cs typeface="Arial" pitchFamily="34" charset="0"/>
              </a:rPr>
              <a:t>- Par pesée à partir d</a:t>
            </a:r>
            <a:r>
              <a:rPr lang="fr-FR" altLang="fr-FR" sz="2600" b="1" dirty="0">
                <a:latin typeface="Comic Sans MS" pitchFamily="66" charset="0"/>
                <a:cs typeface="Arial" pitchFamily="34" charset="0"/>
              </a:rPr>
              <a:t>’</a:t>
            </a:r>
            <a:r>
              <a:rPr lang="fr-FR" sz="2600" b="1" dirty="0">
                <a:latin typeface="Comic Sans MS" pitchFamily="66" charset="0"/>
                <a:cs typeface="Arial" pitchFamily="34" charset="0"/>
              </a:rPr>
              <a:t>un solide chimiquement pure en lisant attentivement les étiquettes et tenant compte de l</a:t>
            </a:r>
            <a:r>
              <a:rPr lang="fr-FR" altLang="fr-FR" sz="2600" b="1" dirty="0">
                <a:latin typeface="Comic Sans MS" pitchFamily="66" charset="0"/>
                <a:cs typeface="Arial" pitchFamily="34" charset="0"/>
              </a:rPr>
              <a:t>’</a:t>
            </a:r>
            <a:r>
              <a:rPr lang="fr-FR" sz="2600" b="1" dirty="0">
                <a:latin typeface="Comic Sans MS" pitchFamily="66" charset="0"/>
                <a:cs typeface="Arial" pitchFamily="34" charset="0"/>
              </a:rPr>
              <a:t>eau cristallisée dans les calculs, cette activité se fait avec l</a:t>
            </a:r>
            <a:r>
              <a:rPr lang="fr-FR" altLang="fr-FR" sz="2600" b="1" dirty="0">
                <a:latin typeface="Comic Sans MS" pitchFamily="66" charset="0"/>
                <a:cs typeface="Arial" pitchFamily="34" charset="0"/>
              </a:rPr>
              <a:t>’</a:t>
            </a:r>
            <a:r>
              <a:rPr lang="fr-FR" sz="2600" b="1" dirty="0">
                <a:latin typeface="Comic Sans MS" pitchFamily="66" charset="0"/>
                <a:cs typeface="Arial" pitchFamily="34" charset="0"/>
              </a:rPr>
              <a:t>aide d</a:t>
            </a:r>
            <a:r>
              <a:rPr lang="fr-FR" altLang="fr-FR" sz="2600" b="1" dirty="0">
                <a:latin typeface="Comic Sans MS" pitchFamily="66" charset="0"/>
                <a:cs typeface="Arial" pitchFamily="34" charset="0"/>
              </a:rPr>
              <a:t>’</a:t>
            </a:r>
            <a:r>
              <a:rPr lang="fr-FR" sz="2600" b="1" dirty="0">
                <a:latin typeface="Comic Sans MS" pitchFamily="66" charset="0"/>
                <a:cs typeface="Arial" pitchFamily="34" charset="0"/>
              </a:rPr>
              <a:t>une balance analytique.</a:t>
            </a:r>
          </a:p>
          <a:p>
            <a:pPr marL="0" indent="0"/>
            <a:endParaRPr lang="fr-FR" sz="2600" b="1" dirty="0">
              <a:latin typeface="Comic Sans MS" pitchFamily="66" charset="0"/>
              <a:cs typeface="Arial" pitchFamily="34" charset="0"/>
            </a:endParaRPr>
          </a:p>
          <a:p>
            <a:pPr marL="0" indent="0">
              <a:buNone/>
            </a:pPr>
            <a:r>
              <a:rPr lang="fr-FR" sz="2600" b="1" dirty="0">
                <a:latin typeface="Comic Sans MS" pitchFamily="66" charset="0"/>
                <a:cs typeface="Arial" pitchFamily="34" charset="0"/>
              </a:rPr>
              <a:t>- Par dilution d</a:t>
            </a:r>
            <a:r>
              <a:rPr lang="fr-FR" altLang="fr-FR" sz="2600" b="1" dirty="0">
                <a:latin typeface="Comic Sans MS" pitchFamily="66" charset="0"/>
                <a:cs typeface="Arial" pitchFamily="34" charset="0"/>
              </a:rPr>
              <a:t>’</a:t>
            </a:r>
            <a:r>
              <a:rPr lang="fr-FR" sz="2600" b="1" dirty="0">
                <a:latin typeface="Comic Sans MS" pitchFamily="66" charset="0"/>
                <a:cs typeface="Arial" pitchFamily="34" charset="0"/>
              </a:rPr>
              <a:t>une solution déjà préparé ou par une solution ayant une présence ou une absence de  pourcentage de produit de pur.</a:t>
            </a:r>
          </a:p>
          <a:p>
            <a:pPr marL="0" indent="0"/>
            <a:endParaRPr lang="fr-FR" sz="2600" b="1" dirty="0">
              <a:latin typeface="Comic Sans MS" pitchFamily="66" charset="0"/>
              <a:cs typeface="Arial" pitchFamily="34" charset="0"/>
            </a:endParaRPr>
          </a:p>
          <a:p>
            <a:pPr marL="0" indent="0">
              <a:buFont typeface="Wingdings 2" pitchFamily="18" charset="2"/>
              <a:buNone/>
            </a:pPr>
            <a:r>
              <a:rPr lang="fr-FR" sz="2600" b="1" dirty="0">
                <a:latin typeface="Comic Sans MS" pitchFamily="66" charset="0"/>
                <a:cs typeface="Arial" pitchFamily="34" charset="0"/>
              </a:rPr>
              <a:t>IV.3 - Etiquetage </a:t>
            </a:r>
          </a:p>
          <a:p>
            <a:pPr marL="0" indent="0">
              <a:buNone/>
            </a:pPr>
            <a:r>
              <a:rPr lang="fr-FR" sz="2600" b="1" dirty="0">
                <a:latin typeface="Comic Sans MS" pitchFamily="66" charset="0"/>
                <a:cs typeface="Arial" pitchFamily="34" charset="0"/>
              </a:rPr>
              <a:t>- Mettre : nom, concentration, date de préparation et faire attention aux</a:t>
            </a:r>
            <a:r>
              <a:rPr lang="fr-FR" sz="2600" b="1" i="1" dirty="0">
                <a:latin typeface="Comic Sans MS" pitchFamily="66" charset="0"/>
                <a:cs typeface="Arial" pitchFamily="34" charset="0"/>
              </a:rPr>
              <a:t> </a:t>
            </a:r>
            <a:r>
              <a:rPr lang="fr-FR" sz="2600" b="1" dirty="0">
                <a:latin typeface="Comic Sans MS" pitchFamily="66" charset="0"/>
                <a:cs typeface="Arial" pitchFamily="34" charset="0"/>
              </a:rPr>
              <a:t>pictogrammes</a:t>
            </a:r>
            <a:r>
              <a:rPr lang="fr-FR" sz="2600" b="1" i="1" dirty="0">
                <a:latin typeface="Comic Sans MS" pitchFamily="66" charset="0"/>
                <a:cs typeface="Arial" pitchFamily="34" charset="0"/>
              </a:rPr>
              <a:t> </a:t>
            </a:r>
            <a:r>
              <a:rPr lang="fr-FR" sz="2600" b="1" dirty="0">
                <a:latin typeface="Comic Sans MS" pitchFamily="66" charset="0"/>
                <a:cs typeface="Arial" pitchFamily="34" charset="0"/>
              </a:rPr>
              <a:t>de sécurité</a:t>
            </a:r>
          </a:p>
          <a:p>
            <a:pPr marL="0" indent="0">
              <a:buNone/>
            </a:pPr>
            <a:endParaRPr lang="fr-FR" dirty="0"/>
          </a:p>
        </p:txBody>
      </p:sp>
    </p:spTree>
    <p:extLst>
      <p:ext uri="{BB962C8B-B14F-4D97-AF65-F5344CB8AC3E}">
        <p14:creationId xmlns:p14="http://schemas.microsoft.com/office/powerpoint/2010/main" val="786732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274638"/>
            <a:ext cx="8784976" cy="850106"/>
          </a:xfrm>
        </p:spPr>
        <p:txBody>
          <a:bodyPr>
            <a:normAutofit fontScale="90000"/>
          </a:bodyPr>
          <a:lstStyle/>
          <a:p>
            <a:pPr algn="l"/>
            <a:br>
              <a:rPr lang="fr-FR" b="1" dirty="0"/>
            </a:br>
            <a:r>
              <a:rPr lang="fr-FR" sz="3100" b="1" dirty="0">
                <a:latin typeface="Comic Sans MS" pitchFamily="66" charset="0"/>
              </a:rPr>
              <a:t>IV–Préparations des réactifs et des échantillons  </a:t>
            </a:r>
            <a:br>
              <a:rPr lang="fr-FR" dirty="0">
                <a:latin typeface="Comic Sans MS" pitchFamily="66" charset="0"/>
              </a:rPr>
            </a:br>
            <a:endParaRPr lang="fr-FR" dirty="0">
              <a:latin typeface="Comic Sans MS" pitchFamily="66" charset="0"/>
            </a:endParaRPr>
          </a:p>
        </p:txBody>
      </p:sp>
      <p:sp>
        <p:nvSpPr>
          <p:cNvPr id="4" name="Espace réservé du contenu 3"/>
          <p:cNvSpPr>
            <a:spLocks noGrp="1"/>
          </p:cNvSpPr>
          <p:nvPr>
            <p:ph idx="1"/>
          </p:nvPr>
        </p:nvSpPr>
        <p:spPr>
          <a:xfrm>
            <a:off x="251520" y="1196752"/>
            <a:ext cx="8640960" cy="5544616"/>
          </a:xfrm>
        </p:spPr>
        <p:txBody>
          <a:bodyPr>
            <a:normAutofit fontScale="70000" lnSpcReduction="20000"/>
          </a:bodyPr>
          <a:lstStyle/>
          <a:p>
            <a:pPr marL="0" indent="0">
              <a:buFont typeface="Wingdings 2" pitchFamily="18" charset="2"/>
              <a:buNone/>
            </a:pPr>
            <a:r>
              <a:rPr lang="fr-FR" sz="3400" b="1" dirty="0">
                <a:latin typeface="Comic Sans MS" pitchFamily="66" charset="0"/>
              </a:rPr>
              <a:t>IV.4. La conservation</a:t>
            </a:r>
          </a:p>
          <a:p>
            <a:pPr marL="0" indent="0">
              <a:buFont typeface="Wingdings 2" pitchFamily="18" charset="2"/>
              <a:buNone/>
            </a:pPr>
            <a:r>
              <a:rPr lang="fr-FR" sz="3400" b="1" dirty="0">
                <a:latin typeface="Comic Sans MS" pitchFamily="66" charset="0"/>
              </a:rPr>
              <a:t>Le but est de conserver l</a:t>
            </a:r>
            <a:r>
              <a:rPr lang="fr-FR" altLang="fr-FR" sz="3400" b="1" dirty="0">
                <a:latin typeface="Comic Sans MS" pitchFamily="66" charset="0"/>
              </a:rPr>
              <a:t>’</a:t>
            </a:r>
            <a:r>
              <a:rPr lang="fr-FR" sz="3400" b="1" dirty="0">
                <a:latin typeface="Comic Sans MS" pitchFamily="66" charset="0"/>
              </a:rPr>
              <a:t>intégrité du produit.</a:t>
            </a:r>
          </a:p>
          <a:p>
            <a:pPr>
              <a:buFont typeface="Wingdings" pitchFamily="2" charset="2"/>
              <a:buChar char="Ø"/>
            </a:pPr>
            <a:r>
              <a:rPr lang="fr-FR" sz="3400" b="1" dirty="0">
                <a:latin typeface="Comic Sans MS" pitchFamily="66" charset="0"/>
              </a:rPr>
              <a:t>La lyophilisation est une technique de déshydratation par le froid et le vide. Elle se fait en trois étapes</a:t>
            </a:r>
          </a:p>
          <a:p>
            <a:pPr marL="0" indent="0">
              <a:buFont typeface="Wingdings 2" pitchFamily="18" charset="2"/>
              <a:buNone/>
            </a:pPr>
            <a:r>
              <a:rPr lang="fr-FR" sz="3400" b="1" dirty="0">
                <a:latin typeface="Comic Sans MS" pitchFamily="66" charset="0"/>
              </a:rPr>
              <a:t>- 1</a:t>
            </a:r>
            <a:r>
              <a:rPr lang="fr-FR" sz="3400" b="1" baseline="30000" dirty="0">
                <a:latin typeface="Comic Sans MS" pitchFamily="66" charset="0"/>
              </a:rPr>
              <a:t>er</a:t>
            </a:r>
            <a:r>
              <a:rPr lang="fr-FR" sz="3400" b="1" dirty="0">
                <a:latin typeface="Comic Sans MS" pitchFamily="66" charset="0"/>
              </a:rPr>
              <a:t>  étape : congélation (T inférieur à -20°C)</a:t>
            </a:r>
          </a:p>
          <a:p>
            <a:pPr>
              <a:buFontTx/>
              <a:buChar char="-"/>
            </a:pPr>
            <a:r>
              <a:rPr lang="fr-FR" sz="3400" b="1" dirty="0">
                <a:latin typeface="Comic Sans MS" pitchFamily="66" charset="0"/>
              </a:rPr>
              <a:t>2</a:t>
            </a:r>
            <a:r>
              <a:rPr lang="fr-FR" sz="3400" b="1" baseline="30000" dirty="0">
                <a:latin typeface="Comic Sans MS" pitchFamily="66" charset="0"/>
              </a:rPr>
              <a:t>ème</a:t>
            </a:r>
            <a:r>
              <a:rPr lang="fr-FR" sz="3400" b="1" dirty="0">
                <a:latin typeface="Comic Sans MS" pitchFamily="66" charset="0"/>
              </a:rPr>
              <a:t>  étape : mise sous vide ou la sublimation, l</a:t>
            </a:r>
            <a:r>
              <a:rPr lang="fr-FR" altLang="fr-FR" sz="3400" b="1" dirty="0">
                <a:latin typeface="Comic Sans MS" pitchFamily="66" charset="0"/>
              </a:rPr>
              <a:t>’</a:t>
            </a:r>
            <a:r>
              <a:rPr lang="fr-FR" sz="3400" b="1" dirty="0">
                <a:latin typeface="Comic Sans MS" pitchFamily="66" charset="0"/>
              </a:rPr>
              <a:t>eau se </a:t>
            </a:r>
          </a:p>
          <a:p>
            <a:pPr marL="0" indent="0">
              <a:buNone/>
            </a:pPr>
            <a:r>
              <a:rPr lang="fr-FR" sz="3400" b="1" dirty="0">
                <a:latin typeface="Comic Sans MS" pitchFamily="66" charset="0"/>
              </a:rPr>
              <a:t>                  transforme en gaz</a:t>
            </a:r>
          </a:p>
          <a:p>
            <a:pPr marL="0" indent="0">
              <a:buFont typeface="Wingdings 2" pitchFamily="18" charset="2"/>
              <a:buNone/>
            </a:pPr>
            <a:r>
              <a:rPr lang="fr-FR" sz="3400" b="1" dirty="0">
                <a:latin typeface="Comic Sans MS" pitchFamily="66" charset="0"/>
              </a:rPr>
              <a:t>- 3</a:t>
            </a:r>
            <a:r>
              <a:rPr lang="fr-FR" sz="3400" b="1" baseline="30000" dirty="0">
                <a:latin typeface="Comic Sans MS" pitchFamily="66" charset="0"/>
              </a:rPr>
              <a:t>ème</a:t>
            </a:r>
            <a:r>
              <a:rPr lang="fr-FR" sz="3400" b="1" dirty="0">
                <a:latin typeface="Comic Sans MS" pitchFamily="66" charset="0"/>
              </a:rPr>
              <a:t> étape : séchage final</a:t>
            </a:r>
          </a:p>
          <a:p>
            <a:pPr marL="0" indent="0">
              <a:buFont typeface="Wingdings 2" pitchFamily="18" charset="2"/>
              <a:buNone/>
            </a:pPr>
            <a:r>
              <a:rPr lang="fr-FR" sz="3400" b="1" dirty="0">
                <a:latin typeface="Comic Sans MS" pitchFamily="66" charset="0"/>
              </a:rPr>
              <a:t>On obtient donc un extrait sec qui se réhydrate en quelques minutes. Ce processus respect l</a:t>
            </a:r>
            <a:r>
              <a:rPr lang="fr-FR" altLang="fr-FR" sz="3400" b="1" dirty="0">
                <a:latin typeface="Comic Sans MS" pitchFamily="66" charset="0"/>
              </a:rPr>
              <a:t>’</a:t>
            </a:r>
            <a:r>
              <a:rPr lang="fr-FR" sz="3400" b="1" dirty="0">
                <a:latin typeface="Comic Sans MS" pitchFamily="66" charset="0"/>
              </a:rPr>
              <a:t>intégrité des cellules mais est très onéreux.</a:t>
            </a:r>
          </a:p>
          <a:p>
            <a:pPr marL="0" indent="0">
              <a:buFont typeface="Wingdings 2" pitchFamily="18" charset="2"/>
              <a:buNone/>
            </a:pPr>
            <a:r>
              <a:rPr lang="fr-FR" sz="3400" b="1" dirty="0">
                <a:latin typeface="Comic Sans MS" pitchFamily="66" charset="0"/>
              </a:rPr>
              <a:t>Cette technique permet de conserver les vaccins, les hormones, les enzymes, le lait maternel.</a:t>
            </a:r>
          </a:p>
          <a:p>
            <a:pPr marL="0" indent="0">
              <a:buFont typeface="Wingdings 2" pitchFamily="18" charset="2"/>
              <a:buNone/>
            </a:pPr>
            <a:r>
              <a:rPr lang="fr-FR" sz="3400" b="1" dirty="0">
                <a:latin typeface="Comic Sans MS" pitchFamily="66" charset="0"/>
              </a:rPr>
              <a:t>- Il est aussi possible d</a:t>
            </a:r>
            <a:r>
              <a:rPr lang="fr-FR" altLang="fr-FR" sz="3400" b="1" dirty="0">
                <a:latin typeface="Comic Sans MS" pitchFamily="66" charset="0"/>
              </a:rPr>
              <a:t>’</a:t>
            </a:r>
            <a:r>
              <a:rPr lang="fr-FR" sz="3400" b="1" dirty="0">
                <a:latin typeface="Comic Sans MS" pitchFamily="66" charset="0"/>
              </a:rPr>
              <a:t>utiliser un agent protecteur (SAB : sérum albumine bovine, ou le lait écrémé, qui contient de la caséine).</a:t>
            </a:r>
          </a:p>
          <a:p>
            <a:pPr marL="0" indent="0">
              <a:buNone/>
            </a:pPr>
            <a:endParaRPr lang="fr-FR" dirty="0"/>
          </a:p>
        </p:txBody>
      </p:sp>
    </p:spTree>
    <p:extLst>
      <p:ext uri="{BB962C8B-B14F-4D97-AF65-F5344CB8AC3E}">
        <p14:creationId xmlns:p14="http://schemas.microsoft.com/office/powerpoint/2010/main" val="852348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116632"/>
            <a:ext cx="8784976" cy="850106"/>
          </a:xfrm>
        </p:spPr>
        <p:txBody>
          <a:bodyPr>
            <a:normAutofit fontScale="90000"/>
          </a:bodyPr>
          <a:lstStyle/>
          <a:p>
            <a:pPr algn="l"/>
            <a:br>
              <a:rPr lang="fr-FR" b="1" dirty="0"/>
            </a:br>
            <a:r>
              <a:rPr lang="fr-FR" sz="3100" b="1" dirty="0">
                <a:latin typeface="Comic Sans MS" pitchFamily="66" charset="0"/>
              </a:rPr>
              <a:t>IV–Préparations des réactifs et des échantillons  </a:t>
            </a:r>
            <a:br>
              <a:rPr lang="fr-FR" dirty="0">
                <a:latin typeface="Comic Sans MS" pitchFamily="66" charset="0"/>
              </a:rPr>
            </a:br>
            <a:endParaRPr lang="fr-FR" dirty="0">
              <a:latin typeface="Comic Sans MS" pitchFamily="66" charset="0"/>
            </a:endParaRPr>
          </a:p>
        </p:txBody>
      </p:sp>
      <p:sp>
        <p:nvSpPr>
          <p:cNvPr id="4" name="Espace réservé du contenu 3"/>
          <p:cNvSpPr>
            <a:spLocks noGrp="1"/>
          </p:cNvSpPr>
          <p:nvPr>
            <p:ph idx="1"/>
          </p:nvPr>
        </p:nvSpPr>
        <p:spPr>
          <a:xfrm>
            <a:off x="251520" y="1124744"/>
            <a:ext cx="8712968" cy="5616624"/>
          </a:xfrm>
        </p:spPr>
        <p:txBody>
          <a:bodyPr>
            <a:normAutofit fontScale="85000" lnSpcReduction="10000"/>
          </a:bodyPr>
          <a:lstStyle/>
          <a:p>
            <a:pPr marL="0" indent="0">
              <a:buFont typeface="Wingdings 2" pitchFamily="18" charset="2"/>
              <a:buNone/>
            </a:pPr>
            <a:r>
              <a:rPr lang="fr-FR" sz="3100" b="1" dirty="0">
                <a:latin typeface="Comic Sans MS" pitchFamily="66" charset="0"/>
              </a:rPr>
              <a:t>IV.4. La conservation</a:t>
            </a:r>
          </a:p>
          <a:p>
            <a:pPr>
              <a:buFont typeface="Wingdings" pitchFamily="2" charset="2"/>
              <a:buChar char="Ø"/>
            </a:pPr>
            <a:r>
              <a:rPr lang="fr-FR" sz="3100" b="1" dirty="0">
                <a:solidFill>
                  <a:srgbClr val="FF0000"/>
                </a:solidFill>
                <a:latin typeface="Comic Sans MS" pitchFamily="66" charset="0"/>
              </a:rPr>
              <a:t>Congélation </a:t>
            </a:r>
            <a:r>
              <a:rPr lang="fr-FR" sz="3100" b="1" dirty="0">
                <a:latin typeface="Comic Sans MS" pitchFamily="66" charset="0"/>
              </a:rPr>
              <a:t>: passage rapide à une température comprise entre -40°C et -80°C. </a:t>
            </a:r>
          </a:p>
          <a:p>
            <a:pPr marL="0" indent="0">
              <a:buNone/>
            </a:pPr>
            <a:r>
              <a:rPr lang="fr-FR" sz="3100" b="1" dirty="0">
                <a:latin typeface="Comic Sans MS" pitchFamily="66" charset="0"/>
              </a:rPr>
              <a:t>L</a:t>
            </a:r>
            <a:r>
              <a:rPr lang="fr-FR" altLang="fr-FR" sz="3100" b="1" dirty="0">
                <a:latin typeface="Comic Sans MS" pitchFamily="66" charset="0"/>
              </a:rPr>
              <a:t>’</a:t>
            </a:r>
            <a:r>
              <a:rPr lang="fr-FR" sz="3100" b="1" dirty="0">
                <a:latin typeface="Comic Sans MS" pitchFamily="66" charset="0"/>
              </a:rPr>
              <a:t>objectif est de bloquer l</a:t>
            </a:r>
            <a:r>
              <a:rPr lang="fr-FR" altLang="fr-FR" sz="3100" b="1" dirty="0">
                <a:latin typeface="Comic Sans MS" pitchFamily="66" charset="0"/>
              </a:rPr>
              <a:t>’</a:t>
            </a:r>
            <a:r>
              <a:rPr lang="fr-FR" sz="3100" b="1" dirty="0">
                <a:latin typeface="Comic Sans MS" pitchFamily="66" charset="0"/>
              </a:rPr>
              <a:t>eau sous forme de glace dans la situation où elle se trouvait (état liquide).</a:t>
            </a:r>
          </a:p>
          <a:p>
            <a:pPr marL="0" indent="0">
              <a:buFont typeface="Wingdings 2" pitchFamily="18" charset="2"/>
              <a:buNone/>
            </a:pPr>
            <a:r>
              <a:rPr lang="fr-FR" sz="3100" b="1" dirty="0">
                <a:latin typeface="Comic Sans MS" pitchFamily="66" charset="0"/>
              </a:rPr>
              <a:t>- Agent protecteur : DMSO (</a:t>
            </a:r>
            <a:r>
              <a:rPr lang="fr-FR" sz="3100" b="1" dirty="0" err="1">
                <a:latin typeface="Comic Sans MS" pitchFamily="66" charset="0"/>
              </a:rPr>
              <a:t>dimethylsulfoxyde</a:t>
            </a:r>
            <a:r>
              <a:rPr lang="fr-FR" sz="3100" b="1" dirty="0">
                <a:latin typeface="Comic Sans MS" pitchFamily="66" charset="0"/>
              </a:rPr>
              <a:t>)</a:t>
            </a:r>
          </a:p>
          <a:p>
            <a:pPr marL="0" indent="0">
              <a:buFont typeface="Wingdings 2" pitchFamily="18" charset="2"/>
              <a:buNone/>
            </a:pPr>
            <a:r>
              <a:rPr lang="fr-FR" sz="3100" b="1" dirty="0">
                <a:latin typeface="Comic Sans MS" pitchFamily="66" charset="0"/>
              </a:rPr>
              <a:t>- glycérol (pénètre dans la cellule)</a:t>
            </a:r>
          </a:p>
          <a:p>
            <a:pPr>
              <a:buFontTx/>
              <a:buChar char="-"/>
            </a:pPr>
            <a:r>
              <a:rPr lang="fr-FR" sz="3100" b="1" dirty="0">
                <a:latin typeface="Comic Sans MS" pitchFamily="66" charset="0"/>
              </a:rPr>
              <a:t>PEG (polyéthylène glycol)</a:t>
            </a:r>
          </a:p>
          <a:p>
            <a:pPr>
              <a:buFontTx/>
              <a:buChar char="-"/>
            </a:pPr>
            <a:endParaRPr lang="fr-FR" sz="1400" b="1" dirty="0">
              <a:latin typeface="Comic Sans MS" pitchFamily="66" charset="0"/>
            </a:endParaRPr>
          </a:p>
          <a:p>
            <a:pPr>
              <a:buFont typeface="Wingdings" pitchFamily="2" charset="2"/>
              <a:buChar char="Ø"/>
            </a:pPr>
            <a:r>
              <a:rPr lang="fr-FR" sz="3100" b="1" dirty="0">
                <a:solidFill>
                  <a:srgbClr val="FF0000"/>
                </a:solidFill>
                <a:latin typeface="Comic Sans MS" pitchFamily="66" charset="0"/>
              </a:rPr>
              <a:t>Sous atmosphère inerte</a:t>
            </a:r>
            <a:r>
              <a:rPr lang="fr-FR" sz="3100" b="1" dirty="0">
                <a:latin typeface="Comic Sans MS" pitchFamily="66" charset="0"/>
              </a:rPr>
              <a:t> : air chassé et remplacé par un gaz neutre (hélium, azote)</a:t>
            </a:r>
          </a:p>
          <a:p>
            <a:pPr>
              <a:buFont typeface="Wingdings" pitchFamily="2" charset="2"/>
              <a:buChar char="Ø"/>
            </a:pPr>
            <a:endParaRPr lang="fr-FR" sz="1400" b="1" dirty="0">
              <a:latin typeface="Comic Sans MS" pitchFamily="66" charset="0"/>
            </a:endParaRPr>
          </a:p>
          <a:p>
            <a:pPr>
              <a:buFont typeface="Wingdings" pitchFamily="2" charset="2"/>
              <a:buChar char="Ø"/>
            </a:pPr>
            <a:r>
              <a:rPr lang="fr-FR" sz="3100" b="1" dirty="0">
                <a:solidFill>
                  <a:srgbClr val="FF0000"/>
                </a:solidFill>
                <a:latin typeface="Comic Sans MS" pitchFamily="66" charset="0"/>
              </a:rPr>
              <a:t>Sous vide d</a:t>
            </a:r>
            <a:r>
              <a:rPr lang="fr-FR" altLang="fr-FR" sz="3100" b="1" dirty="0">
                <a:solidFill>
                  <a:srgbClr val="FF0000"/>
                </a:solidFill>
                <a:latin typeface="Comic Sans MS" pitchFamily="66" charset="0"/>
              </a:rPr>
              <a:t>’</a:t>
            </a:r>
            <a:r>
              <a:rPr lang="fr-FR" sz="3100" b="1" dirty="0">
                <a:solidFill>
                  <a:srgbClr val="FF0000"/>
                </a:solidFill>
                <a:latin typeface="Comic Sans MS" pitchFamily="66" charset="0"/>
              </a:rPr>
              <a:t>air</a:t>
            </a:r>
            <a:r>
              <a:rPr lang="fr-FR" sz="3100" b="1" dirty="0">
                <a:latin typeface="Comic Sans MS" pitchFamily="66" charset="0"/>
              </a:rPr>
              <a:t> : air chassé</a:t>
            </a:r>
            <a:endParaRPr lang="fr-FR" sz="4000" b="1" dirty="0">
              <a:latin typeface="Comic Sans MS" pitchFamily="66" charset="0"/>
            </a:endParaRPr>
          </a:p>
          <a:p>
            <a:pPr marL="0" indent="0">
              <a:buNone/>
            </a:pPr>
            <a:r>
              <a:rPr lang="fr-FR" sz="2800" b="1" dirty="0">
                <a:latin typeface="Comic Sans MS" pitchFamily="66" charset="0"/>
              </a:rPr>
              <a:t>IV.5. Préparation des solutions tampons</a:t>
            </a:r>
            <a:endParaRPr lang="fr-FR" sz="2800" dirty="0">
              <a:latin typeface="Comic Sans MS" pitchFamily="66" charset="0"/>
            </a:endParaRPr>
          </a:p>
          <a:p>
            <a:pPr marL="0" indent="0">
              <a:buNone/>
            </a:pPr>
            <a:endParaRPr lang="fr-FR" dirty="0"/>
          </a:p>
        </p:txBody>
      </p:sp>
    </p:spTree>
    <p:extLst>
      <p:ext uri="{BB962C8B-B14F-4D97-AF65-F5344CB8AC3E}">
        <p14:creationId xmlns:p14="http://schemas.microsoft.com/office/powerpoint/2010/main" val="598945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188640"/>
            <a:ext cx="8445624" cy="706090"/>
          </a:xfrm>
        </p:spPr>
        <p:txBody>
          <a:bodyPr>
            <a:normAutofit fontScale="90000"/>
          </a:bodyPr>
          <a:lstStyle/>
          <a:p>
            <a:pPr algn="l"/>
            <a:br>
              <a:rPr lang="fr-FR" b="1" dirty="0"/>
            </a:br>
            <a:r>
              <a:rPr lang="fr-FR" sz="3100" b="1" dirty="0">
                <a:latin typeface="Comic Sans MS" pitchFamily="66" charset="0"/>
              </a:rPr>
              <a:t>V – Risques aux laboratoires </a:t>
            </a:r>
            <a:br>
              <a:rPr lang="fr-FR" dirty="0">
                <a:latin typeface="Comic Sans MS" pitchFamily="66" charset="0"/>
              </a:rPr>
            </a:br>
            <a:endParaRPr lang="fr-FR" dirty="0">
              <a:latin typeface="Comic Sans MS" pitchFamily="66" charset="0"/>
            </a:endParaRPr>
          </a:p>
        </p:txBody>
      </p:sp>
      <p:sp>
        <p:nvSpPr>
          <p:cNvPr id="3" name="Espace réservé du contenu 2"/>
          <p:cNvSpPr>
            <a:spLocks noGrp="1"/>
          </p:cNvSpPr>
          <p:nvPr>
            <p:ph idx="1"/>
          </p:nvPr>
        </p:nvSpPr>
        <p:spPr>
          <a:xfrm>
            <a:off x="179512" y="836712"/>
            <a:ext cx="8793832" cy="5832648"/>
          </a:xfrm>
        </p:spPr>
        <p:txBody>
          <a:bodyPr>
            <a:normAutofit/>
          </a:bodyPr>
          <a:lstStyle/>
          <a:p>
            <a:pPr marL="0" indent="0">
              <a:lnSpc>
                <a:spcPct val="150000"/>
              </a:lnSpc>
              <a:buNone/>
            </a:pPr>
            <a:r>
              <a:rPr lang="fr-FR" sz="2400" b="1" dirty="0">
                <a:latin typeface="Comic Sans MS" pitchFamily="66" charset="0"/>
              </a:rPr>
              <a:t>Au niveau des laboratoires en général, plusieurs risques ont été identifiés, parmi lesquels se trouvent:</a:t>
            </a:r>
          </a:p>
          <a:p>
            <a:pPr>
              <a:lnSpc>
                <a:spcPct val="150000"/>
              </a:lnSpc>
              <a:buFontTx/>
              <a:buChar char="-"/>
            </a:pPr>
            <a:r>
              <a:rPr lang="fr-FR" sz="2400" b="1" dirty="0">
                <a:latin typeface="Comic Sans MS" pitchFamily="66" charset="0"/>
              </a:rPr>
              <a:t>Les risques électriques =&gt; Installations des appareils </a:t>
            </a:r>
          </a:p>
          <a:p>
            <a:pPr>
              <a:lnSpc>
                <a:spcPct val="150000"/>
              </a:lnSpc>
              <a:buFontTx/>
              <a:buChar char="-"/>
            </a:pPr>
            <a:r>
              <a:rPr lang="fr-FR" sz="2400" b="1" dirty="0">
                <a:latin typeface="Comic Sans MS" pitchFamily="66" charset="0"/>
              </a:rPr>
              <a:t>Les risques d’incendies =&gt;  Produits inflammables </a:t>
            </a:r>
          </a:p>
          <a:p>
            <a:pPr>
              <a:lnSpc>
                <a:spcPct val="150000"/>
              </a:lnSpc>
              <a:buFontTx/>
              <a:buChar char="-"/>
            </a:pPr>
            <a:r>
              <a:rPr lang="fr-FR" sz="2400" b="1" dirty="0">
                <a:latin typeface="Comic Sans MS" pitchFamily="66" charset="0"/>
              </a:rPr>
              <a:t>Les risques chimiques =&gt; Produits dangereux </a:t>
            </a:r>
          </a:p>
          <a:p>
            <a:pPr>
              <a:lnSpc>
                <a:spcPct val="150000"/>
              </a:lnSpc>
              <a:buFontTx/>
              <a:buChar char="-"/>
            </a:pPr>
            <a:r>
              <a:rPr lang="fr-FR" sz="2400" b="1" dirty="0">
                <a:latin typeface="Comic Sans MS" pitchFamily="66" charset="0"/>
              </a:rPr>
              <a:t>Les risques de radioactivités =&gt; Eléments radioactifs </a:t>
            </a:r>
          </a:p>
          <a:p>
            <a:pPr>
              <a:lnSpc>
                <a:spcPct val="150000"/>
              </a:lnSpc>
              <a:buFontTx/>
              <a:buChar char="-"/>
            </a:pPr>
            <a:r>
              <a:rPr lang="fr-FR" sz="2400" b="1" dirty="0">
                <a:latin typeface="Comic Sans MS" pitchFamily="66" charset="0"/>
              </a:rPr>
              <a:t>Les risques biologiques =&gt; Agents pathogènes   </a:t>
            </a:r>
          </a:p>
        </p:txBody>
      </p:sp>
    </p:spTree>
    <p:extLst>
      <p:ext uri="{BB962C8B-B14F-4D97-AF65-F5344CB8AC3E}">
        <p14:creationId xmlns:p14="http://schemas.microsoft.com/office/powerpoint/2010/main" val="827885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188640"/>
            <a:ext cx="8445624" cy="706090"/>
          </a:xfrm>
        </p:spPr>
        <p:txBody>
          <a:bodyPr>
            <a:normAutofit fontScale="90000"/>
          </a:bodyPr>
          <a:lstStyle/>
          <a:p>
            <a:pPr algn="l"/>
            <a:br>
              <a:rPr lang="fr-FR" b="1" dirty="0"/>
            </a:br>
            <a:r>
              <a:rPr lang="fr-FR" sz="3100" b="1" dirty="0">
                <a:latin typeface="Comic Sans MS" pitchFamily="66" charset="0"/>
              </a:rPr>
              <a:t>V – Risques aux laboratoires </a:t>
            </a:r>
            <a:br>
              <a:rPr lang="fr-FR" dirty="0">
                <a:latin typeface="Comic Sans MS" pitchFamily="66" charset="0"/>
              </a:rPr>
            </a:br>
            <a:endParaRPr lang="fr-FR" dirty="0">
              <a:latin typeface="Comic Sans MS" pitchFamily="66" charset="0"/>
            </a:endParaRPr>
          </a:p>
        </p:txBody>
      </p:sp>
      <p:sp>
        <p:nvSpPr>
          <p:cNvPr id="3" name="Espace réservé du contenu 2"/>
          <p:cNvSpPr>
            <a:spLocks noGrp="1"/>
          </p:cNvSpPr>
          <p:nvPr>
            <p:ph idx="1"/>
          </p:nvPr>
        </p:nvSpPr>
        <p:spPr>
          <a:xfrm>
            <a:off x="179512" y="836712"/>
            <a:ext cx="8793832" cy="5832648"/>
          </a:xfrm>
        </p:spPr>
        <p:txBody>
          <a:bodyPr>
            <a:normAutofit/>
          </a:bodyPr>
          <a:lstStyle/>
          <a:p>
            <a:pPr marL="0" indent="0">
              <a:lnSpc>
                <a:spcPct val="150000"/>
              </a:lnSpc>
              <a:buNone/>
            </a:pPr>
            <a:r>
              <a:rPr lang="fr-FR" sz="2400" b="1" dirty="0">
                <a:latin typeface="Comic Sans MS" pitchFamily="66" charset="0"/>
              </a:rPr>
              <a:t>Au niveau des laboratoires de biologie, les agents infectieux sont classés en fonctions des actions suivantes:</a:t>
            </a:r>
          </a:p>
          <a:p>
            <a:pPr marL="0" indent="0">
              <a:lnSpc>
                <a:spcPct val="150000"/>
              </a:lnSpc>
              <a:buNone/>
            </a:pPr>
            <a:r>
              <a:rPr lang="fr-FR" sz="2400" b="1" dirty="0">
                <a:latin typeface="Comic Sans MS" pitchFamily="66" charset="0"/>
              </a:rPr>
              <a:t> - Susceptibilité de provoquer une maladie chez  l’humain </a:t>
            </a:r>
          </a:p>
          <a:p>
            <a:pPr marL="0" indent="0">
              <a:lnSpc>
                <a:spcPct val="150000"/>
              </a:lnSpc>
              <a:buNone/>
            </a:pPr>
            <a:r>
              <a:rPr lang="fr-FR" sz="2400" b="1" dirty="0">
                <a:latin typeface="Comic Sans MS" pitchFamily="66" charset="0"/>
              </a:rPr>
              <a:t> - Constitution d’un danger pour le travailleurs </a:t>
            </a:r>
          </a:p>
          <a:p>
            <a:pPr marL="0" indent="0">
              <a:lnSpc>
                <a:spcPct val="150000"/>
              </a:lnSpc>
              <a:buNone/>
            </a:pPr>
            <a:r>
              <a:rPr lang="fr-FR" sz="2400" b="1" dirty="0">
                <a:latin typeface="Comic Sans MS" pitchFamily="66" charset="0"/>
              </a:rPr>
              <a:t> - Propagation dans la collectivité </a:t>
            </a:r>
          </a:p>
          <a:p>
            <a:pPr marL="0" indent="0">
              <a:lnSpc>
                <a:spcPct val="150000"/>
              </a:lnSpc>
              <a:buNone/>
            </a:pPr>
            <a:r>
              <a:rPr lang="fr-FR" sz="2400" b="1" dirty="0">
                <a:latin typeface="Comic Sans MS" pitchFamily="66" charset="0"/>
              </a:rPr>
              <a:t> - Existence d’un traitement efficace </a:t>
            </a:r>
          </a:p>
        </p:txBody>
      </p:sp>
    </p:spTree>
    <p:extLst>
      <p:ext uri="{BB962C8B-B14F-4D97-AF65-F5344CB8AC3E}">
        <p14:creationId xmlns:p14="http://schemas.microsoft.com/office/powerpoint/2010/main" val="3495327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188640"/>
            <a:ext cx="8445624" cy="706090"/>
          </a:xfrm>
        </p:spPr>
        <p:txBody>
          <a:bodyPr>
            <a:normAutofit fontScale="90000"/>
          </a:bodyPr>
          <a:lstStyle/>
          <a:p>
            <a:pPr algn="l"/>
            <a:br>
              <a:rPr lang="fr-FR" b="1" dirty="0"/>
            </a:br>
            <a:r>
              <a:rPr lang="fr-FR" sz="3100" b="1" dirty="0">
                <a:latin typeface="Comic Sans MS" pitchFamily="66" charset="0"/>
              </a:rPr>
              <a:t>V – Risques aux laboratoires </a:t>
            </a:r>
            <a:br>
              <a:rPr lang="fr-FR" dirty="0">
                <a:latin typeface="Comic Sans MS" pitchFamily="66" charset="0"/>
              </a:rPr>
            </a:br>
            <a:endParaRPr lang="fr-FR" dirty="0">
              <a:latin typeface="Comic Sans MS" pitchFamily="66" charset="0"/>
            </a:endParaRPr>
          </a:p>
        </p:txBody>
      </p:sp>
      <p:sp>
        <p:nvSpPr>
          <p:cNvPr id="3" name="Espace réservé du contenu 2"/>
          <p:cNvSpPr>
            <a:spLocks noGrp="1"/>
          </p:cNvSpPr>
          <p:nvPr>
            <p:ph idx="1"/>
          </p:nvPr>
        </p:nvSpPr>
        <p:spPr>
          <a:xfrm>
            <a:off x="179512" y="836712"/>
            <a:ext cx="8793832" cy="5832648"/>
          </a:xfrm>
        </p:spPr>
        <p:txBody>
          <a:bodyPr>
            <a:normAutofit/>
          </a:bodyPr>
          <a:lstStyle/>
          <a:p>
            <a:pPr marL="0" indent="0">
              <a:lnSpc>
                <a:spcPct val="150000"/>
              </a:lnSpc>
              <a:buNone/>
            </a:pPr>
            <a:r>
              <a:rPr lang="fr-FR" sz="2400" b="1" dirty="0">
                <a:latin typeface="Comic Sans MS" pitchFamily="66" charset="0"/>
              </a:rPr>
              <a:t>Ces agents peuvent se transmettre par différentes voies:</a:t>
            </a:r>
          </a:p>
          <a:p>
            <a:pPr marL="0" indent="0">
              <a:lnSpc>
                <a:spcPct val="150000"/>
              </a:lnSpc>
              <a:buNone/>
            </a:pPr>
            <a:r>
              <a:rPr lang="fr-FR" sz="2400" b="1" dirty="0">
                <a:latin typeface="Comic Sans MS" pitchFamily="66" charset="0"/>
              </a:rPr>
              <a:t>	- Respiratoire </a:t>
            </a:r>
          </a:p>
          <a:p>
            <a:pPr marL="0" indent="0">
              <a:lnSpc>
                <a:spcPct val="150000"/>
              </a:lnSpc>
              <a:buNone/>
            </a:pPr>
            <a:r>
              <a:rPr lang="fr-FR" sz="2400" b="1" dirty="0">
                <a:latin typeface="Comic Sans MS" pitchFamily="66" charset="0"/>
              </a:rPr>
              <a:t>	- </a:t>
            </a:r>
            <a:r>
              <a:rPr lang="fr-FR" sz="2400" b="1" dirty="0" err="1">
                <a:latin typeface="Comic Sans MS" pitchFamily="66" charset="0"/>
              </a:rPr>
              <a:t>Cutanéo</a:t>
            </a:r>
            <a:r>
              <a:rPr lang="fr-FR" sz="2400" b="1" dirty="0">
                <a:latin typeface="Comic Sans MS" pitchFamily="66" charset="0"/>
              </a:rPr>
              <a:t>-muqueuse  </a:t>
            </a:r>
          </a:p>
          <a:p>
            <a:pPr marL="0" indent="0">
              <a:lnSpc>
                <a:spcPct val="150000"/>
              </a:lnSpc>
              <a:buNone/>
            </a:pPr>
            <a:r>
              <a:rPr lang="fr-FR" sz="2400" b="1" dirty="0">
                <a:latin typeface="Comic Sans MS" pitchFamily="66" charset="0"/>
              </a:rPr>
              <a:t>	- Digestive</a:t>
            </a:r>
          </a:p>
          <a:p>
            <a:pPr marL="0" indent="0">
              <a:lnSpc>
                <a:spcPct val="150000"/>
              </a:lnSpc>
              <a:buNone/>
            </a:pPr>
            <a:r>
              <a:rPr lang="fr-FR" sz="2400" b="1" dirty="0">
                <a:latin typeface="Comic Sans MS" pitchFamily="66" charset="0"/>
              </a:rPr>
              <a:t>L’entré de ces agents dans l’organisme peuvent être la causes d’infections suivantes:</a:t>
            </a:r>
          </a:p>
          <a:p>
            <a:pPr marL="0" indent="0">
              <a:lnSpc>
                <a:spcPct val="150000"/>
              </a:lnSpc>
              <a:buNone/>
            </a:pPr>
            <a:r>
              <a:rPr lang="fr-FR" sz="2400" b="1" dirty="0">
                <a:latin typeface="Comic Sans MS" pitchFamily="66" charset="0"/>
              </a:rPr>
              <a:t>	- Intoxication </a:t>
            </a:r>
          </a:p>
          <a:p>
            <a:pPr marL="0" indent="0">
              <a:lnSpc>
                <a:spcPct val="150000"/>
              </a:lnSpc>
              <a:buNone/>
            </a:pPr>
            <a:r>
              <a:rPr lang="fr-FR" sz="2400" b="1" dirty="0">
                <a:latin typeface="Comic Sans MS" pitchFamily="66" charset="0"/>
              </a:rPr>
              <a:t>	- Allergies ou </a:t>
            </a:r>
            <a:r>
              <a:rPr lang="fr-FR" sz="2400" b="1" dirty="0" err="1">
                <a:latin typeface="Comic Sans MS" pitchFamily="66" charset="0"/>
              </a:rPr>
              <a:t>hypersensiblité</a:t>
            </a:r>
            <a:r>
              <a:rPr lang="fr-FR" sz="2400" b="1" dirty="0">
                <a:latin typeface="Comic Sans MS" pitchFamily="66" charset="0"/>
              </a:rPr>
              <a:t> </a:t>
            </a:r>
          </a:p>
          <a:p>
            <a:pPr marL="0" indent="0">
              <a:lnSpc>
                <a:spcPct val="150000"/>
              </a:lnSpc>
              <a:buNone/>
            </a:pPr>
            <a:r>
              <a:rPr lang="fr-FR" sz="2400" b="1" dirty="0">
                <a:latin typeface="Comic Sans MS" pitchFamily="66" charset="0"/>
              </a:rPr>
              <a:t>	- Cancer </a:t>
            </a:r>
          </a:p>
        </p:txBody>
      </p:sp>
    </p:spTree>
    <p:extLst>
      <p:ext uri="{BB962C8B-B14F-4D97-AF65-F5344CB8AC3E}">
        <p14:creationId xmlns:p14="http://schemas.microsoft.com/office/powerpoint/2010/main" val="424244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188640"/>
            <a:ext cx="8445624" cy="706090"/>
          </a:xfrm>
        </p:spPr>
        <p:txBody>
          <a:bodyPr>
            <a:normAutofit fontScale="90000"/>
          </a:bodyPr>
          <a:lstStyle/>
          <a:p>
            <a:pPr algn="l"/>
            <a:br>
              <a:rPr lang="fr-FR" b="1" dirty="0"/>
            </a:br>
            <a:r>
              <a:rPr lang="fr-FR" sz="3100" b="1" dirty="0">
                <a:latin typeface="Comic Sans MS" pitchFamily="66" charset="0"/>
              </a:rPr>
              <a:t>V – Risques aux laboratoires </a:t>
            </a:r>
            <a:br>
              <a:rPr lang="fr-FR" dirty="0">
                <a:latin typeface="Comic Sans MS" pitchFamily="66" charset="0"/>
              </a:rPr>
            </a:br>
            <a:endParaRPr lang="fr-FR" dirty="0">
              <a:latin typeface="Comic Sans MS" pitchFamily="66" charset="0"/>
            </a:endParaRPr>
          </a:p>
        </p:txBody>
      </p:sp>
      <p:sp>
        <p:nvSpPr>
          <p:cNvPr id="3" name="Espace réservé du contenu 2"/>
          <p:cNvSpPr>
            <a:spLocks noGrp="1"/>
          </p:cNvSpPr>
          <p:nvPr>
            <p:ph idx="1"/>
          </p:nvPr>
        </p:nvSpPr>
        <p:spPr>
          <a:xfrm>
            <a:off x="179512" y="836712"/>
            <a:ext cx="8793832" cy="5832648"/>
          </a:xfrm>
        </p:spPr>
        <p:txBody>
          <a:bodyPr>
            <a:normAutofit/>
          </a:bodyPr>
          <a:lstStyle/>
          <a:p>
            <a:pPr marL="0" indent="0">
              <a:lnSpc>
                <a:spcPct val="150000"/>
              </a:lnSpc>
              <a:buNone/>
            </a:pPr>
            <a:r>
              <a:rPr lang="fr-FR" sz="2400" b="1" dirty="0">
                <a:latin typeface="Comic Sans MS" pitchFamily="66" charset="0"/>
              </a:rPr>
              <a:t>Face aux différents risques dans les laboratoires de biologie en générale, des précautions s’imposent au niveau des domaines d’activés particuliers comme la biochimie  </a:t>
            </a:r>
          </a:p>
        </p:txBody>
      </p:sp>
    </p:spTree>
    <p:extLst>
      <p:ext uri="{BB962C8B-B14F-4D97-AF65-F5344CB8AC3E}">
        <p14:creationId xmlns:p14="http://schemas.microsoft.com/office/powerpoint/2010/main" val="2716475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188640"/>
            <a:ext cx="8445624" cy="706090"/>
          </a:xfrm>
        </p:spPr>
        <p:txBody>
          <a:bodyPr>
            <a:normAutofit fontScale="90000"/>
          </a:bodyPr>
          <a:lstStyle/>
          <a:p>
            <a:pPr algn="l"/>
            <a:br>
              <a:rPr lang="fr-FR" b="1" dirty="0"/>
            </a:br>
            <a:r>
              <a:rPr lang="fr-FR" sz="3100" b="1" dirty="0">
                <a:latin typeface="Comic Sans MS" pitchFamily="66" charset="0"/>
              </a:rPr>
              <a:t>VI – Incertitudes de mesures </a:t>
            </a:r>
            <a:br>
              <a:rPr lang="fr-FR" dirty="0">
                <a:latin typeface="Comic Sans MS" pitchFamily="66" charset="0"/>
              </a:rPr>
            </a:br>
            <a:endParaRPr lang="fr-FR" dirty="0">
              <a:latin typeface="Comic Sans MS" pitchFamily="66" charset="0"/>
            </a:endParaRPr>
          </a:p>
        </p:txBody>
      </p:sp>
      <p:sp>
        <p:nvSpPr>
          <p:cNvPr id="3" name="Espace réservé du contenu 2"/>
          <p:cNvSpPr>
            <a:spLocks noGrp="1"/>
          </p:cNvSpPr>
          <p:nvPr>
            <p:ph idx="1"/>
          </p:nvPr>
        </p:nvSpPr>
        <p:spPr>
          <a:xfrm>
            <a:off x="179512" y="836712"/>
            <a:ext cx="8793832" cy="5832648"/>
          </a:xfrm>
        </p:spPr>
        <p:txBody>
          <a:bodyPr>
            <a:normAutofit/>
          </a:bodyPr>
          <a:lstStyle/>
          <a:p>
            <a:pPr marL="0" indent="0" algn="just">
              <a:lnSpc>
                <a:spcPct val="120000"/>
              </a:lnSpc>
              <a:buNone/>
            </a:pPr>
            <a:r>
              <a:rPr lang="fr-FR" sz="2400" b="1" dirty="0">
                <a:latin typeface="Comic Sans MS" pitchFamily="66" charset="0"/>
              </a:rPr>
              <a:t>VI– 1 </a:t>
            </a:r>
            <a:r>
              <a:rPr lang="fr-FR" sz="2800" b="1" dirty="0">
                <a:latin typeface="Comic Sans MS" pitchFamily="66" charset="0"/>
                <a:cs typeface="Arial" pitchFamily="34" charset="0"/>
              </a:rPr>
              <a:t>Définitions</a:t>
            </a:r>
          </a:p>
          <a:p>
            <a:pPr marL="457200" indent="-457200" algn="just">
              <a:lnSpc>
                <a:spcPct val="120000"/>
              </a:lnSpc>
            </a:pPr>
            <a:endParaRPr lang="fr-FR" sz="2400" b="1" dirty="0">
              <a:latin typeface="Comic Sans MS" pitchFamily="66" charset="0"/>
              <a:cs typeface="Arial" pitchFamily="34" charset="0"/>
            </a:endParaRPr>
          </a:p>
          <a:p>
            <a:pPr marL="0" indent="0" algn="just">
              <a:lnSpc>
                <a:spcPct val="120000"/>
              </a:lnSpc>
              <a:buNone/>
            </a:pPr>
            <a:r>
              <a:rPr lang="fr-FR" sz="2400" b="1" dirty="0">
                <a:solidFill>
                  <a:srgbClr val="FF0000"/>
                </a:solidFill>
                <a:latin typeface="Comic Sans MS" pitchFamily="66" charset="0"/>
                <a:cs typeface="Arial" pitchFamily="34" charset="0"/>
              </a:rPr>
              <a:t>Répétabilité</a:t>
            </a:r>
            <a:r>
              <a:rPr lang="fr-FR" sz="2400" b="1" dirty="0">
                <a:latin typeface="Comic Sans MS" pitchFamily="66" charset="0"/>
                <a:cs typeface="Arial" pitchFamily="34" charset="0"/>
              </a:rPr>
              <a:t> : c</a:t>
            </a:r>
            <a:r>
              <a:rPr lang="fr-FR" altLang="fr-FR" sz="2400" b="1" dirty="0">
                <a:latin typeface="Comic Sans MS" pitchFamily="66" charset="0"/>
                <a:cs typeface="Arial" pitchFamily="34" charset="0"/>
              </a:rPr>
              <a:t>’</a:t>
            </a:r>
            <a:r>
              <a:rPr lang="fr-FR" sz="2400" b="1" dirty="0">
                <a:latin typeface="Comic Sans MS" pitchFamily="66" charset="0"/>
                <a:cs typeface="Arial" pitchFamily="34" charset="0"/>
              </a:rPr>
              <a:t>est un même manipulateur qui fait plusieurs fois la même mesure sur le même échantillon avec le même matériel.</a:t>
            </a:r>
          </a:p>
          <a:p>
            <a:pPr marL="457200" indent="-457200" algn="just">
              <a:lnSpc>
                <a:spcPct val="120000"/>
              </a:lnSpc>
            </a:pPr>
            <a:endParaRPr lang="fr-FR" sz="2400" b="1" dirty="0">
              <a:latin typeface="Comic Sans MS" pitchFamily="66" charset="0"/>
              <a:cs typeface="Arial" pitchFamily="34" charset="0"/>
            </a:endParaRPr>
          </a:p>
          <a:p>
            <a:pPr marL="0" indent="0" algn="just">
              <a:lnSpc>
                <a:spcPct val="120000"/>
              </a:lnSpc>
              <a:buNone/>
            </a:pPr>
            <a:r>
              <a:rPr lang="fr-FR" sz="2400" b="1" dirty="0">
                <a:solidFill>
                  <a:srgbClr val="FF0000"/>
                </a:solidFill>
                <a:latin typeface="Comic Sans MS" pitchFamily="66" charset="0"/>
                <a:cs typeface="Arial" pitchFamily="34" charset="0"/>
              </a:rPr>
              <a:t>Reproductibilité</a:t>
            </a:r>
            <a:r>
              <a:rPr lang="fr-FR" sz="2400" b="1" dirty="0">
                <a:latin typeface="Comic Sans MS" pitchFamily="66" charset="0"/>
                <a:cs typeface="Arial" pitchFamily="34" charset="0"/>
              </a:rPr>
              <a:t> : c</a:t>
            </a:r>
            <a:r>
              <a:rPr lang="fr-FR" altLang="fr-FR" sz="2400" b="1" dirty="0">
                <a:latin typeface="Comic Sans MS" pitchFamily="66" charset="0"/>
                <a:cs typeface="Arial" pitchFamily="34" charset="0"/>
              </a:rPr>
              <a:t>’</a:t>
            </a:r>
            <a:r>
              <a:rPr lang="fr-FR" sz="2400" b="1" dirty="0">
                <a:latin typeface="Comic Sans MS" pitchFamily="66" charset="0"/>
                <a:cs typeface="Arial" pitchFamily="34" charset="0"/>
              </a:rPr>
              <a:t>est plusieurs mesures d</a:t>
            </a:r>
            <a:r>
              <a:rPr lang="fr-FR" altLang="fr-FR" sz="2400" b="1" dirty="0">
                <a:latin typeface="Comic Sans MS" pitchFamily="66" charset="0"/>
                <a:cs typeface="Arial" pitchFamily="34" charset="0"/>
              </a:rPr>
              <a:t>’</a:t>
            </a:r>
            <a:r>
              <a:rPr lang="fr-FR" sz="2400" b="1" dirty="0">
                <a:latin typeface="Comic Sans MS" pitchFamily="66" charset="0"/>
                <a:cs typeface="Arial" pitchFamily="34" charset="0"/>
              </a:rPr>
              <a:t>un même échantillon par différentes personnes avec des équipements différents mais avec la même méthode.</a:t>
            </a:r>
          </a:p>
          <a:p>
            <a:pPr marL="0" indent="0">
              <a:lnSpc>
                <a:spcPct val="150000"/>
              </a:lnSpc>
              <a:buNone/>
            </a:pPr>
            <a:endParaRPr lang="fr-FR" sz="2400" b="1" dirty="0">
              <a:latin typeface="Comic Sans MS" pitchFamily="66" charset="0"/>
            </a:endParaRPr>
          </a:p>
        </p:txBody>
      </p:sp>
    </p:spTree>
    <p:extLst>
      <p:ext uri="{BB962C8B-B14F-4D97-AF65-F5344CB8AC3E}">
        <p14:creationId xmlns:p14="http://schemas.microsoft.com/office/powerpoint/2010/main" val="14908099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188640"/>
            <a:ext cx="8445624" cy="706090"/>
          </a:xfrm>
        </p:spPr>
        <p:txBody>
          <a:bodyPr>
            <a:normAutofit fontScale="90000"/>
          </a:bodyPr>
          <a:lstStyle/>
          <a:p>
            <a:pPr algn="l"/>
            <a:br>
              <a:rPr lang="fr-FR" b="1" dirty="0"/>
            </a:br>
            <a:r>
              <a:rPr lang="fr-FR" sz="3100" b="1" dirty="0">
                <a:latin typeface="Comic Sans MS" pitchFamily="66" charset="0"/>
              </a:rPr>
              <a:t>VI – Incertitudes de mesures </a:t>
            </a:r>
            <a:br>
              <a:rPr lang="fr-FR" dirty="0">
                <a:latin typeface="Comic Sans MS" pitchFamily="66" charset="0"/>
              </a:rPr>
            </a:br>
            <a:endParaRPr lang="fr-FR" dirty="0">
              <a:latin typeface="Comic Sans MS" pitchFamily="66" charset="0"/>
            </a:endParaRPr>
          </a:p>
        </p:txBody>
      </p:sp>
      <p:sp>
        <p:nvSpPr>
          <p:cNvPr id="3" name="Espace réservé du contenu 2"/>
          <p:cNvSpPr>
            <a:spLocks noGrp="1"/>
          </p:cNvSpPr>
          <p:nvPr>
            <p:ph idx="1"/>
          </p:nvPr>
        </p:nvSpPr>
        <p:spPr>
          <a:xfrm>
            <a:off x="179512" y="836712"/>
            <a:ext cx="8793832" cy="5832648"/>
          </a:xfrm>
        </p:spPr>
        <p:txBody>
          <a:bodyPr>
            <a:normAutofit fontScale="92500" lnSpcReduction="20000"/>
          </a:bodyPr>
          <a:lstStyle/>
          <a:p>
            <a:pPr marL="0" indent="0" algn="just">
              <a:lnSpc>
                <a:spcPct val="120000"/>
              </a:lnSpc>
              <a:buNone/>
            </a:pPr>
            <a:r>
              <a:rPr lang="fr-FR" sz="3000" b="1" dirty="0">
                <a:latin typeface="Comic Sans MS" pitchFamily="66" charset="0"/>
              </a:rPr>
              <a:t>VI – 2 </a:t>
            </a:r>
            <a:r>
              <a:rPr lang="fr-FR" sz="3000" b="1" dirty="0">
                <a:latin typeface="Comic Sans MS" pitchFamily="66" charset="0"/>
                <a:cs typeface="Arial" pitchFamily="34" charset="0"/>
              </a:rPr>
              <a:t>Présentation d</a:t>
            </a:r>
            <a:r>
              <a:rPr lang="fr-FR" altLang="fr-FR" sz="3000" b="1" dirty="0">
                <a:latin typeface="Comic Sans MS" pitchFamily="66" charset="0"/>
                <a:cs typeface="Arial" pitchFamily="34" charset="0"/>
              </a:rPr>
              <a:t>’</a:t>
            </a:r>
            <a:r>
              <a:rPr lang="fr-FR" sz="3000" b="1" dirty="0">
                <a:latin typeface="Comic Sans MS" pitchFamily="66" charset="0"/>
                <a:cs typeface="Arial" pitchFamily="34" charset="0"/>
              </a:rPr>
              <a:t>un résultat de mesure</a:t>
            </a:r>
          </a:p>
          <a:p>
            <a:pPr marL="0" indent="0">
              <a:lnSpc>
                <a:spcPct val="120000"/>
              </a:lnSpc>
              <a:buNone/>
            </a:pPr>
            <a:r>
              <a:rPr lang="fr-FR" sz="2600" b="1" dirty="0">
                <a:latin typeface="Comic Sans MS" pitchFamily="66" charset="0"/>
                <a:cs typeface="Arial" pitchFamily="34" charset="0"/>
              </a:rPr>
              <a:t>Elle se fait selon une norme ISO, qui définit « les exigences générales concernant la compétence des laboratoires d</a:t>
            </a:r>
            <a:r>
              <a:rPr lang="fr-FR" altLang="fr-FR" sz="2600" b="1" dirty="0">
                <a:latin typeface="Comic Sans MS" pitchFamily="66" charset="0"/>
                <a:cs typeface="Arial" pitchFamily="34" charset="0"/>
              </a:rPr>
              <a:t>’analyses médicales</a:t>
            </a:r>
            <a:r>
              <a:rPr lang="fr-FR" sz="2600" b="1" dirty="0">
                <a:latin typeface="Comic Sans MS" pitchFamily="66" charset="0"/>
                <a:cs typeface="Arial" pitchFamily="34" charset="0"/>
              </a:rPr>
              <a:t> »</a:t>
            </a:r>
          </a:p>
          <a:p>
            <a:pPr>
              <a:lnSpc>
                <a:spcPct val="120000"/>
              </a:lnSpc>
            </a:pPr>
            <a:endParaRPr lang="fr-FR" sz="2600" b="1" u="sng" dirty="0">
              <a:latin typeface="Comic Sans MS" pitchFamily="66" charset="0"/>
              <a:cs typeface="Arial" pitchFamily="34" charset="0"/>
            </a:endParaRPr>
          </a:p>
          <a:p>
            <a:pPr marL="0" indent="0">
              <a:lnSpc>
                <a:spcPct val="120000"/>
              </a:lnSpc>
              <a:buNone/>
            </a:pPr>
            <a:r>
              <a:rPr lang="fr-FR" sz="2600" b="1" dirty="0">
                <a:latin typeface="Comic Sans MS" pitchFamily="66" charset="0"/>
                <a:cs typeface="Arial" pitchFamily="34" charset="0"/>
              </a:rPr>
              <a:t>Validation des résultats :</a:t>
            </a:r>
          </a:p>
          <a:p>
            <a:pPr>
              <a:lnSpc>
                <a:spcPct val="120000"/>
              </a:lnSpc>
            </a:pPr>
            <a:r>
              <a:rPr lang="fr-FR" sz="2600" b="1" dirty="0">
                <a:latin typeface="Comic Sans MS" pitchFamily="66" charset="0"/>
                <a:cs typeface="Arial" pitchFamily="34" charset="0"/>
              </a:rPr>
              <a:t>A partir de  plusieurs mesures en condition de répétabilité =&gt; prendre la moyenne ou la médianes en tenant compte de l’écart type de répétabilité (Sr).</a:t>
            </a:r>
          </a:p>
          <a:p>
            <a:pPr>
              <a:lnSpc>
                <a:spcPct val="120000"/>
              </a:lnSpc>
            </a:pPr>
            <a:r>
              <a:rPr lang="fr-FR" sz="2600" b="1" dirty="0">
                <a:latin typeface="Comic Sans MS" pitchFamily="66" charset="0"/>
                <a:cs typeface="Arial" pitchFamily="34" charset="0"/>
              </a:rPr>
              <a:t>A l</a:t>
            </a:r>
            <a:r>
              <a:rPr lang="fr-FR" altLang="fr-FR" sz="2600" b="1" dirty="0">
                <a:latin typeface="Comic Sans MS" pitchFamily="66" charset="0"/>
                <a:cs typeface="Arial" pitchFamily="34" charset="0"/>
              </a:rPr>
              <a:t>’</a:t>
            </a:r>
            <a:r>
              <a:rPr lang="fr-FR" sz="2600" b="1" dirty="0">
                <a:latin typeface="Comic Sans MS" pitchFamily="66" charset="0"/>
                <a:cs typeface="Arial" pitchFamily="34" charset="0"/>
              </a:rPr>
              <a:t>aide d</a:t>
            </a:r>
            <a:r>
              <a:rPr lang="fr-FR" altLang="fr-FR" sz="2600" b="1" dirty="0">
                <a:latin typeface="Comic Sans MS" pitchFamily="66" charset="0"/>
                <a:cs typeface="Arial" pitchFamily="34" charset="0"/>
              </a:rPr>
              <a:t>’</a:t>
            </a:r>
            <a:r>
              <a:rPr lang="fr-FR" sz="2600" b="1" dirty="0">
                <a:latin typeface="Comic Sans MS" pitchFamily="66" charset="0"/>
                <a:cs typeface="Arial" pitchFamily="34" charset="0"/>
              </a:rPr>
              <a:t>une mesure ponctuelle d</a:t>
            </a:r>
            <a:r>
              <a:rPr lang="fr-FR" altLang="fr-FR" sz="2600" b="1" dirty="0">
                <a:latin typeface="Comic Sans MS" pitchFamily="66" charset="0"/>
                <a:cs typeface="Arial" pitchFamily="34" charset="0"/>
              </a:rPr>
              <a:t>’</a:t>
            </a:r>
            <a:r>
              <a:rPr lang="fr-FR" sz="2600" b="1" dirty="0">
                <a:latin typeface="Comic Sans MS" pitchFamily="66" charset="0"/>
                <a:cs typeface="Arial" pitchFamily="34" charset="0"/>
              </a:rPr>
              <a:t>un échantillon contrôle (référence accompagné de la valeur de l</a:t>
            </a:r>
            <a:r>
              <a:rPr lang="fr-FR" altLang="fr-FR" sz="2600" b="1" dirty="0">
                <a:latin typeface="Comic Sans MS" pitchFamily="66" charset="0"/>
                <a:cs typeface="Arial" pitchFamily="34" charset="0"/>
              </a:rPr>
              <a:t>’</a:t>
            </a:r>
            <a:r>
              <a:rPr lang="fr-FR" sz="2600" b="1" dirty="0">
                <a:latin typeface="Comic Sans MS" pitchFamily="66" charset="0"/>
                <a:cs typeface="Arial" pitchFamily="34" charset="0"/>
              </a:rPr>
              <a:t>incertitude type contrôlé)</a:t>
            </a:r>
          </a:p>
          <a:p>
            <a:pPr>
              <a:lnSpc>
                <a:spcPct val="120000"/>
              </a:lnSpc>
            </a:pPr>
            <a:r>
              <a:rPr lang="fr-FR" sz="2600" b="1" dirty="0">
                <a:latin typeface="Comic Sans MS" pitchFamily="66" charset="0"/>
                <a:cs typeface="Arial" pitchFamily="34" charset="0"/>
              </a:rPr>
              <a:t>L</a:t>
            </a:r>
            <a:r>
              <a:rPr lang="fr-FR" altLang="fr-FR" sz="2600" b="1" dirty="0">
                <a:latin typeface="Comic Sans MS" pitchFamily="66" charset="0"/>
                <a:cs typeface="Arial" pitchFamily="34" charset="0"/>
              </a:rPr>
              <a:t>’</a:t>
            </a:r>
            <a:r>
              <a:rPr lang="fr-FR" sz="2600" b="1" dirty="0">
                <a:latin typeface="Comic Sans MS" pitchFamily="66" charset="0"/>
                <a:cs typeface="Arial" pitchFamily="34" charset="0"/>
              </a:rPr>
              <a:t>expression des résultats doit tenir compte de l</a:t>
            </a:r>
            <a:r>
              <a:rPr lang="fr-FR" altLang="fr-FR" sz="2600" b="1" dirty="0">
                <a:latin typeface="Comic Sans MS" pitchFamily="66" charset="0"/>
                <a:cs typeface="Arial" pitchFamily="34" charset="0"/>
              </a:rPr>
              <a:t>’</a:t>
            </a:r>
            <a:r>
              <a:rPr lang="fr-FR" sz="2600" b="1" dirty="0">
                <a:latin typeface="Comic Sans MS" pitchFamily="66" charset="0"/>
                <a:cs typeface="Arial" pitchFamily="34" charset="0"/>
              </a:rPr>
              <a:t>incertitude de la méthode</a:t>
            </a:r>
          </a:p>
          <a:p>
            <a:pPr marL="0" indent="0" algn="just">
              <a:lnSpc>
                <a:spcPct val="120000"/>
              </a:lnSpc>
              <a:buNone/>
            </a:pPr>
            <a:endParaRPr lang="fr-FR" sz="2400" b="1" dirty="0">
              <a:latin typeface="Comic Sans MS" pitchFamily="66" charset="0"/>
            </a:endParaRPr>
          </a:p>
        </p:txBody>
      </p:sp>
    </p:spTree>
    <p:extLst>
      <p:ext uri="{BB962C8B-B14F-4D97-AF65-F5344CB8AC3E}">
        <p14:creationId xmlns:p14="http://schemas.microsoft.com/office/powerpoint/2010/main" val="386121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188640"/>
            <a:ext cx="8445624" cy="706090"/>
          </a:xfrm>
        </p:spPr>
        <p:txBody>
          <a:bodyPr>
            <a:normAutofit fontScale="90000"/>
          </a:bodyPr>
          <a:lstStyle/>
          <a:p>
            <a:pPr algn="l"/>
            <a:br>
              <a:rPr lang="fr-FR" b="1" dirty="0"/>
            </a:br>
            <a:r>
              <a:rPr lang="fr-FR" sz="3100" b="1" dirty="0">
                <a:latin typeface="Comic Sans MS" pitchFamily="66" charset="0"/>
              </a:rPr>
              <a:t>VI – Incertitudes de mesures </a:t>
            </a:r>
            <a:br>
              <a:rPr lang="fr-FR" dirty="0">
                <a:latin typeface="Comic Sans MS" pitchFamily="66" charset="0"/>
              </a:rPr>
            </a:br>
            <a:endParaRPr lang="fr-FR" dirty="0">
              <a:latin typeface="Comic Sans MS" pitchFamily="66" charset="0"/>
            </a:endParaRPr>
          </a:p>
        </p:txBody>
      </p:sp>
      <p:sp>
        <p:nvSpPr>
          <p:cNvPr id="3" name="Espace réservé du contenu 2"/>
          <p:cNvSpPr>
            <a:spLocks noGrp="1"/>
          </p:cNvSpPr>
          <p:nvPr>
            <p:ph idx="1"/>
          </p:nvPr>
        </p:nvSpPr>
        <p:spPr>
          <a:xfrm>
            <a:off x="179512" y="836712"/>
            <a:ext cx="8793832" cy="5832648"/>
          </a:xfrm>
        </p:spPr>
        <p:txBody>
          <a:bodyPr>
            <a:normAutofit fontScale="92500" lnSpcReduction="20000"/>
          </a:bodyPr>
          <a:lstStyle/>
          <a:p>
            <a:pPr marL="0" indent="0">
              <a:lnSpc>
                <a:spcPct val="120000"/>
              </a:lnSpc>
              <a:buNone/>
            </a:pPr>
            <a:r>
              <a:rPr lang="fr-FR" sz="3000" b="1" dirty="0">
                <a:latin typeface="Comic Sans MS" pitchFamily="66" charset="0"/>
              </a:rPr>
              <a:t>VI – 3  </a:t>
            </a:r>
            <a:r>
              <a:rPr lang="fr-FR" sz="3000" b="1" dirty="0">
                <a:latin typeface="Comic Sans MS" pitchFamily="66" charset="0"/>
                <a:cs typeface="Arial" pitchFamily="34" charset="0"/>
              </a:rPr>
              <a:t>Sensibilité, linéarité et détection d</a:t>
            </a:r>
            <a:r>
              <a:rPr lang="fr-FR" altLang="fr-FR" sz="3000" b="1" dirty="0">
                <a:latin typeface="Comic Sans MS" pitchFamily="66" charset="0"/>
                <a:cs typeface="Arial" pitchFamily="34" charset="0"/>
              </a:rPr>
              <a:t>’</a:t>
            </a:r>
            <a:r>
              <a:rPr lang="fr-FR" sz="3000" b="1" dirty="0">
                <a:latin typeface="Comic Sans MS" pitchFamily="66" charset="0"/>
                <a:cs typeface="Arial" pitchFamily="34" charset="0"/>
              </a:rPr>
              <a:t>une     </a:t>
            </a:r>
          </a:p>
          <a:p>
            <a:pPr marL="0" indent="0">
              <a:lnSpc>
                <a:spcPct val="120000"/>
              </a:lnSpc>
              <a:buNone/>
            </a:pPr>
            <a:r>
              <a:rPr lang="fr-FR" sz="3000" b="1" dirty="0">
                <a:latin typeface="Comic Sans MS" pitchFamily="66" charset="0"/>
                <a:cs typeface="Arial" pitchFamily="34" charset="0"/>
              </a:rPr>
              <a:t>         méthode d</a:t>
            </a:r>
            <a:r>
              <a:rPr lang="fr-FR" altLang="fr-FR" sz="3000" b="1" dirty="0">
                <a:latin typeface="Comic Sans MS" pitchFamily="66" charset="0"/>
                <a:cs typeface="Arial" pitchFamily="34" charset="0"/>
              </a:rPr>
              <a:t>’</a:t>
            </a:r>
            <a:r>
              <a:rPr lang="fr-FR" sz="3000" b="1" dirty="0">
                <a:latin typeface="Comic Sans MS" pitchFamily="66" charset="0"/>
                <a:cs typeface="Arial" pitchFamily="34" charset="0"/>
              </a:rPr>
              <a:t>analyse</a:t>
            </a:r>
          </a:p>
          <a:p>
            <a:pPr>
              <a:lnSpc>
                <a:spcPct val="120000"/>
              </a:lnSpc>
            </a:pPr>
            <a:endParaRPr lang="fr-FR" sz="1600" dirty="0">
              <a:latin typeface="Arial" pitchFamily="34" charset="0"/>
              <a:cs typeface="Arial" pitchFamily="34" charset="0"/>
            </a:endParaRPr>
          </a:p>
          <a:p>
            <a:pPr>
              <a:lnSpc>
                <a:spcPct val="120000"/>
              </a:lnSpc>
              <a:buFont typeface="Wingdings" pitchFamily="2" charset="2"/>
              <a:buChar char="Ø"/>
            </a:pPr>
            <a:r>
              <a:rPr lang="fr-FR" sz="2600" b="1" dirty="0">
                <a:solidFill>
                  <a:srgbClr val="FF0000"/>
                </a:solidFill>
                <a:latin typeface="Comic Sans MS" pitchFamily="66" charset="0"/>
                <a:cs typeface="Arial" pitchFamily="34" charset="0"/>
              </a:rPr>
              <a:t>Sensibilité </a:t>
            </a:r>
            <a:r>
              <a:rPr lang="fr-FR" sz="2600" b="1" dirty="0">
                <a:latin typeface="Comic Sans MS" pitchFamily="66" charset="0"/>
                <a:cs typeface="Arial" pitchFamily="34" charset="0"/>
              </a:rPr>
              <a:t>: une méthode qui donne un signal d</a:t>
            </a:r>
            <a:r>
              <a:rPr lang="fr-FR" altLang="fr-FR" sz="2600" b="1" dirty="0">
                <a:latin typeface="Comic Sans MS" pitchFamily="66" charset="0"/>
                <a:cs typeface="Arial" pitchFamily="34" charset="0"/>
              </a:rPr>
              <a:t>’</a:t>
            </a:r>
            <a:r>
              <a:rPr lang="fr-FR" sz="2600" b="1" dirty="0">
                <a:latin typeface="Comic Sans MS" pitchFamily="66" charset="0"/>
                <a:cs typeface="Arial" pitchFamily="34" charset="0"/>
              </a:rPr>
              <a:t>une intensité I relié à la concentration d</a:t>
            </a:r>
            <a:r>
              <a:rPr lang="fr-FR" altLang="fr-FR" sz="2600" b="1" dirty="0">
                <a:latin typeface="Comic Sans MS" pitchFamily="66" charset="0"/>
                <a:cs typeface="Arial" pitchFamily="34" charset="0"/>
              </a:rPr>
              <a:t>’</a:t>
            </a:r>
            <a:r>
              <a:rPr lang="fr-FR" altLang="ja-JP" sz="2600" b="1" dirty="0" err="1">
                <a:latin typeface="Comic Sans MS" pitchFamily="66" charset="0"/>
                <a:cs typeface="Arial" pitchFamily="34" charset="0"/>
              </a:rPr>
              <a:t>analyte</a:t>
            </a:r>
            <a:r>
              <a:rPr lang="fr-FR" altLang="ja-JP" sz="2600" b="1" dirty="0">
                <a:latin typeface="Comic Sans MS" pitchFamily="66" charset="0"/>
                <a:cs typeface="Arial" pitchFamily="34" charset="0"/>
              </a:rPr>
              <a:t> : I=f(C)      </a:t>
            </a:r>
          </a:p>
          <a:p>
            <a:pPr marL="0" indent="0">
              <a:lnSpc>
                <a:spcPct val="120000"/>
              </a:lnSpc>
              <a:buNone/>
            </a:pPr>
            <a:r>
              <a:rPr lang="fr-FR" altLang="ja-JP" sz="2600" b="1" dirty="0">
                <a:latin typeface="Comic Sans MS" pitchFamily="66" charset="0"/>
                <a:cs typeface="Arial" pitchFamily="34" charset="0"/>
              </a:rPr>
              <a:t>          sensibilité : S= (∆I)/(∆C)         </a:t>
            </a:r>
          </a:p>
          <a:p>
            <a:pPr marL="0" indent="0">
              <a:lnSpc>
                <a:spcPct val="120000"/>
              </a:lnSpc>
              <a:buNone/>
            </a:pPr>
            <a:r>
              <a:rPr lang="fr-FR" altLang="ja-JP" sz="2600" b="1" dirty="0">
                <a:latin typeface="Comic Sans MS" pitchFamily="66" charset="0"/>
                <a:cs typeface="Arial" pitchFamily="34" charset="0"/>
              </a:rPr>
              <a:t>   S se calcule à partir de la pente de la droite.</a:t>
            </a:r>
            <a:endParaRPr lang="fr-FR" sz="2600" b="1" dirty="0">
              <a:latin typeface="Comic Sans MS" pitchFamily="66" charset="0"/>
              <a:cs typeface="Arial" pitchFamily="34" charset="0"/>
            </a:endParaRPr>
          </a:p>
          <a:p>
            <a:pPr>
              <a:lnSpc>
                <a:spcPct val="120000"/>
              </a:lnSpc>
              <a:buFont typeface="Wingdings" pitchFamily="2" charset="2"/>
              <a:buChar char="Ø"/>
            </a:pPr>
            <a:r>
              <a:rPr lang="fr-FR" sz="2600" b="1" dirty="0">
                <a:solidFill>
                  <a:srgbClr val="FF0000"/>
                </a:solidFill>
                <a:latin typeface="Comic Sans MS" pitchFamily="66" charset="0"/>
                <a:cs typeface="Arial" pitchFamily="34" charset="0"/>
              </a:rPr>
              <a:t>Domaine de linéarité</a:t>
            </a:r>
            <a:r>
              <a:rPr lang="fr-FR" sz="2600" b="1" dirty="0">
                <a:latin typeface="Comic Sans MS" pitchFamily="66" charset="0"/>
                <a:cs typeface="Arial" pitchFamily="34" charset="0"/>
              </a:rPr>
              <a:t> : c</a:t>
            </a:r>
            <a:r>
              <a:rPr lang="fr-FR" altLang="fr-FR" sz="2600" b="1" dirty="0">
                <a:latin typeface="Comic Sans MS" pitchFamily="66" charset="0"/>
                <a:cs typeface="Arial" pitchFamily="34" charset="0"/>
              </a:rPr>
              <a:t>’</a:t>
            </a:r>
            <a:r>
              <a:rPr lang="fr-FR" sz="2600" b="1" dirty="0">
                <a:latin typeface="Comic Sans MS" pitchFamily="66" charset="0"/>
                <a:cs typeface="Arial" pitchFamily="34" charset="0"/>
              </a:rPr>
              <a:t>est le domaine de concentration dans laquelle le signal varie de manière linéaire =&gt; linéarité constante.</a:t>
            </a:r>
          </a:p>
          <a:p>
            <a:pPr>
              <a:lnSpc>
                <a:spcPct val="120000"/>
              </a:lnSpc>
              <a:buFont typeface="Wingdings" pitchFamily="2" charset="2"/>
              <a:buChar char="Ø"/>
            </a:pPr>
            <a:r>
              <a:rPr lang="fr-FR" sz="2600" b="1" dirty="0">
                <a:solidFill>
                  <a:srgbClr val="FF0000"/>
                </a:solidFill>
                <a:latin typeface="Comic Sans MS" pitchFamily="66" charset="0"/>
                <a:cs typeface="Arial" pitchFamily="34" charset="0"/>
              </a:rPr>
              <a:t>Limite de détection</a:t>
            </a:r>
            <a:r>
              <a:rPr lang="fr-FR" sz="2600" b="1" dirty="0">
                <a:latin typeface="Comic Sans MS" pitchFamily="66" charset="0"/>
                <a:cs typeface="Arial" pitchFamily="34" charset="0"/>
              </a:rPr>
              <a:t> : c</a:t>
            </a:r>
            <a:r>
              <a:rPr lang="fr-FR" altLang="fr-FR" sz="2600" b="1" dirty="0">
                <a:latin typeface="Comic Sans MS" pitchFamily="66" charset="0"/>
                <a:cs typeface="Arial" pitchFamily="34" charset="0"/>
              </a:rPr>
              <a:t>’</a:t>
            </a:r>
            <a:r>
              <a:rPr lang="fr-FR" sz="2600" b="1" dirty="0">
                <a:latin typeface="Comic Sans MS" pitchFamily="66" charset="0"/>
                <a:cs typeface="Arial" pitchFamily="34" charset="0"/>
              </a:rPr>
              <a:t>est la plus petite quantité d</a:t>
            </a:r>
            <a:r>
              <a:rPr lang="fr-FR" altLang="fr-FR" sz="2600" b="1" dirty="0">
                <a:latin typeface="Comic Sans MS" pitchFamily="66" charset="0"/>
                <a:cs typeface="Arial" pitchFamily="34" charset="0"/>
              </a:rPr>
              <a:t>’</a:t>
            </a:r>
            <a:r>
              <a:rPr lang="fr-FR" altLang="ja-JP" sz="2600" b="1" dirty="0" err="1">
                <a:latin typeface="Comic Sans MS" pitchFamily="66" charset="0"/>
                <a:cs typeface="Arial" pitchFamily="34" charset="0"/>
              </a:rPr>
              <a:t>analyte</a:t>
            </a:r>
            <a:r>
              <a:rPr lang="fr-FR" altLang="ja-JP" sz="2600" b="1" dirty="0">
                <a:latin typeface="Comic Sans MS" pitchFamily="66" charset="0"/>
                <a:cs typeface="Arial" pitchFamily="34" charset="0"/>
              </a:rPr>
              <a:t> qui peut être détecter (pas nécessairement quantifié) avec une bonne certitude et une valeur différente du blanc.</a:t>
            </a:r>
            <a:endParaRPr lang="fr-FR" sz="2600" b="1" dirty="0">
              <a:latin typeface="Comic Sans MS" pitchFamily="66" charset="0"/>
              <a:cs typeface="Arial" pitchFamily="34" charset="0"/>
            </a:endParaRPr>
          </a:p>
          <a:p>
            <a:pPr marL="0" indent="0" algn="just">
              <a:lnSpc>
                <a:spcPct val="120000"/>
              </a:lnSpc>
              <a:buNone/>
            </a:pPr>
            <a:endParaRPr lang="fr-FR" sz="2400" b="1" dirty="0">
              <a:latin typeface="Comic Sans MS" pitchFamily="66" charset="0"/>
            </a:endParaRPr>
          </a:p>
        </p:txBody>
      </p:sp>
    </p:spTree>
    <p:extLst>
      <p:ext uri="{BB962C8B-B14F-4D97-AF65-F5344CB8AC3E}">
        <p14:creationId xmlns:p14="http://schemas.microsoft.com/office/powerpoint/2010/main" val="253503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188640"/>
            <a:ext cx="8229600" cy="706090"/>
          </a:xfrm>
        </p:spPr>
        <p:txBody>
          <a:bodyPr>
            <a:normAutofit fontScale="90000"/>
          </a:bodyPr>
          <a:lstStyle/>
          <a:p>
            <a:pPr algn="l"/>
            <a:br>
              <a:rPr lang="fr-FR" b="1" dirty="0"/>
            </a:br>
            <a:r>
              <a:rPr lang="fr-FR" sz="3100" b="1" dirty="0">
                <a:latin typeface="Comic Sans MS" pitchFamily="66" charset="0"/>
              </a:rPr>
              <a:t>Introduction </a:t>
            </a:r>
            <a:br>
              <a:rPr lang="fr-FR" dirty="0"/>
            </a:br>
            <a:endParaRPr lang="fr-FR" dirty="0"/>
          </a:p>
        </p:txBody>
      </p:sp>
      <p:sp>
        <p:nvSpPr>
          <p:cNvPr id="3" name="Espace réservé du contenu 2"/>
          <p:cNvSpPr>
            <a:spLocks noGrp="1"/>
          </p:cNvSpPr>
          <p:nvPr>
            <p:ph idx="1"/>
          </p:nvPr>
        </p:nvSpPr>
        <p:spPr>
          <a:xfrm>
            <a:off x="166960" y="836712"/>
            <a:ext cx="8964488" cy="5832648"/>
          </a:xfrm>
        </p:spPr>
        <p:txBody>
          <a:bodyPr>
            <a:normAutofit lnSpcReduction="10000"/>
          </a:bodyPr>
          <a:lstStyle/>
          <a:p>
            <a:pPr marL="0" indent="0">
              <a:lnSpc>
                <a:spcPct val="150000"/>
              </a:lnSpc>
              <a:buNone/>
            </a:pPr>
            <a:r>
              <a:rPr lang="fr-FR" sz="2400" b="1" dirty="0">
                <a:latin typeface="Comic Sans MS" pitchFamily="66" charset="0"/>
              </a:rPr>
              <a:t>Ce cours relatif aux  techniques d’analyses biochimiques est destinés aux étudiants de la troisième année de licence (L</a:t>
            </a:r>
            <a:r>
              <a:rPr lang="fr-FR" sz="2400" b="1" baseline="-25000" dirty="0">
                <a:latin typeface="Comic Sans MS" pitchFamily="66" charset="0"/>
              </a:rPr>
              <a:t>3</a:t>
            </a:r>
            <a:r>
              <a:rPr lang="fr-FR" sz="2400" b="1" dirty="0">
                <a:latin typeface="Comic Sans MS" pitchFamily="66" charset="0"/>
              </a:rPr>
              <a:t>). </a:t>
            </a:r>
          </a:p>
          <a:p>
            <a:pPr marL="0" indent="0">
              <a:lnSpc>
                <a:spcPct val="150000"/>
              </a:lnSpc>
              <a:buNone/>
            </a:pPr>
            <a:r>
              <a:rPr lang="fr-FR" sz="2400" b="1" dirty="0">
                <a:latin typeface="Comic Sans MS" pitchFamily="66" charset="0"/>
              </a:rPr>
              <a:t>Ce  enseignement a pour but  de donner les notions  suivantes : </a:t>
            </a:r>
          </a:p>
          <a:p>
            <a:pPr marL="0" indent="0">
              <a:lnSpc>
                <a:spcPct val="150000"/>
              </a:lnSpc>
              <a:buNone/>
            </a:pPr>
            <a:r>
              <a:rPr lang="fr-FR" sz="2400" b="1" dirty="0">
                <a:latin typeface="Comic Sans MS" pitchFamily="66" charset="0"/>
              </a:rPr>
              <a:t>	- Comprendre la mise en œuvre de la méthodologie    </a:t>
            </a:r>
          </a:p>
          <a:p>
            <a:pPr marL="0" indent="0">
              <a:lnSpc>
                <a:spcPct val="150000"/>
              </a:lnSpc>
              <a:buNone/>
            </a:pPr>
            <a:r>
              <a:rPr lang="fr-FR" sz="2400" b="1" dirty="0">
                <a:latin typeface="Comic Sans MS" pitchFamily="66" charset="0"/>
              </a:rPr>
              <a:t>          des analyses biochimiques au laboratoire </a:t>
            </a:r>
          </a:p>
          <a:p>
            <a:pPr marL="0" indent="0">
              <a:lnSpc>
                <a:spcPct val="150000"/>
              </a:lnSpc>
              <a:buNone/>
            </a:pPr>
            <a:r>
              <a:rPr lang="fr-FR" sz="2400" b="1" dirty="0">
                <a:latin typeface="Comic Sans MS" pitchFamily="66" charset="0"/>
              </a:rPr>
              <a:t>	- Comprendre l’application des techniques  </a:t>
            </a:r>
          </a:p>
          <a:p>
            <a:pPr marL="0" indent="0">
              <a:lnSpc>
                <a:spcPct val="150000"/>
              </a:lnSpc>
              <a:buNone/>
            </a:pPr>
            <a:r>
              <a:rPr lang="fr-FR" sz="2400" b="1" dirty="0">
                <a:latin typeface="Comic Sans MS" pitchFamily="66" charset="0"/>
              </a:rPr>
              <a:t>          biochimiques aux cours des études en recherche </a:t>
            </a:r>
          </a:p>
          <a:p>
            <a:pPr marL="0" indent="0">
              <a:lnSpc>
                <a:spcPct val="150000"/>
              </a:lnSpc>
              <a:buNone/>
            </a:pPr>
            <a:r>
              <a:rPr lang="fr-FR" sz="2400" b="1" dirty="0">
                <a:latin typeface="Comic Sans MS" pitchFamily="66" charset="0"/>
              </a:rPr>
              <a:t>          et développement   	</a:t>
            </a:r>
          </a:p>
        </p:txBody>
      </p:sp>
    </p:spTree>
    <p:extLst>
      <p:ext uri="{BB962C8B-B14F-4D97-AF65-F5344CB8AC3E}">
        <p14:creationId xmlns:p14="http://schemas.microsoft.com/office/powerpoint/2010/main" val="2108087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188640"/>
            <a:ext cx="8445624" cy="706090"/>
          </a:xfrm>
        </p:spPr>
        <p:txBody>
          <a:bodyPr>
            <a:normAutofit fontScale="90000"/>
          </a:bodyPr>
          <a:lstStyle/>
          <a:p>
            <a:pPr algn="l"/>
            <a:br>
              <a:rPr lang="fr-FR" b="1" dirty="0"/>
            </a:br>
            <a:r>
              <a:rPr lang="fr-FR" sz="3100" b="1" dirty="0">
                <a:latin typeface="Comic Sans MS" pitchFamily="66" charset="0"/>
              </a:rPr>
              <a:t>VI – Incertitudes de mesures </a:t>
            </a:r>
            <a:br>
              <a:rPr lang="fr-FR" dirty="0">
                <a:latin typeface="Comic Sans MS" pitchFamily="66" charset="0"/>
              </a:rPr>
            </a:br>
            <a:endParaRPr lang="fr-FR" dirty="0">
              <a:latin typeface="Comic Sans MS" pitchFamily="66" charset="0"/>
            </a:endParaRPr>
          </a:p>
        </p:txBody>
      </p:sp>
      <p:sp>
        <p:nvSpPr>
          <p:cNvPr id="3" name="Espace réservé du contenu 2"/>
          <p:cNvSpPr>
            <a:spLocks noGrp="1"/>
          </p:cNvSpPr>
          <p:nvPr>
            <p:ph idx="1"/>
          </p:nvPr>
        </p:nvSpPr>
        <p:spPr>
          <a:xfrm>
            <a:off x="179512" y="836712"/>
            <a:ext cx="8793832" cy="5832648"/>
          </a:xfrm>
        </p:spPr>
        <p:txBody>
          <a:bodyPr>
            <a:normAutofit/>
          </a:bodyPr>
          <a:lstStyle/>
          <a:p>
            <a:pPr marL="0" indent="0">
              <a:lnSpc>
                <a:spcPct val="120000"/>
              </a:lnSpc>
              <a:buNone/>
            </a:pPr>
            <a:r>
              <a:rPr lang="fr-FR" sz="2800" b="1" dirty="0">
                <a:latin typeface="Comic Sans MS" pitchFamily="66" charset="0"/>
              </a:rPr>
              <a:t>VI – 3  </a:t>
            </a:r>
            <a:r>
              <a:rPr lang="fr-FR" sz="2800" b="1" dirty="0">
                <a:latin typeface="Comic Sans MS" pitchFamily="66" charset="0"/>
                <a:cs typeface="Arial" pitchFamily="34" charset="0"/>
              </a:rPr>
              <a:t>Sensibilité, linéarité et détection d</a:t>
            </a:r>
            <a:r>
              <a:rPr lang="fr-FR" altLang="fr-FR" sz="2800" b="1" dirty="0">
                <a:latin typeface="Comic Sans MS" pitchFamily="66" charset="0"/>
                <a:cs typeface="Arial" pitchFamily="34" charset="0"/>
              </a:rPr>
              <a:t>’</a:t>
            </a:r>
            <a:r>
              <a:rPr lang="fr-FR" sz="2800" b="1" dirty="0">
                <a:latin typeface="Comic Sans MS" pitchFamily="66" charset="0"/>
                <a:cs typeface="Arial" pitchFamily="34" charset="0"/>
              </a:rPr>
              <a:t>une </a:t>
            </a:r>
          </a:p>
          <a:p>
            <a:pPr marL="0" indent="0">
              <a:lnSpc>
                <a:spcPct val="120000"/>
              </a:lnSpc>
              <a:buNone/>
            </a:pPr>
            <a:r>
              <a:rPr lang="fr-FR" sz="2800" b="1" dirty="0">
                <a:latin typeface="Comic Sans MS" pitchFamily="66" charset="0"/>
                <a:cs typeface="Arial" pitchFamily="34" charset="0"/>
              </a:rPr>
              <a:t>          méthode d</a:t>
            </a:r>
            <a:r>
              <a:rPr lang="fr-FR" altLang="fr-FR" sz="2800" b="1" dirty="0">
                <a:latin typeface="Comic Sans MS" pitchFamily="66" charset="0"/>
                <a:cs typeface="Arial" pitchFamily="34" charset="0"/>
              </a:rPr>
              <a:t>’</a:t>
            </a:r>
            <a:r>
              <a:rPr lang="fr-FR" sz="2800" b="1" dirty="0">
                <a:latin typeface="Comic Sans MS" pitchFamily="66" charset="0"/>
                <a:cs typeface="Arial" pitchFamily="34" charset="0"/>
              </a:rPr>
              <a:t>analyse</a:t>
            </a:r>
          </a:p>
          <a:p>
            <a:pPr marL="0" indent="0">
              <a:lnSpc>
                <a:spcPct val="120000"/>
              </a:lnSpc>
              <a:buNone/>
            </a:pPr>
            <a:r>
              <a:rPr lang="fr-FR" sz="2400" b="1" dirty="0">
                <a:latin typeface="Comic Sans MS" pitchFamily="66" charset="0"/>
                <a:cs typeface="Arial" pitchFamily="34" charset="0"/>
              </a:rPr>
              <a:t>Blanc : c</a:t>
            </a:r>
            <a:r>
              <a:rPr lang="fr-FR" altLang="fr-FR" sz="2400" b="1" dirty="0">
                <a:latin typeface="Comic Sans MS" pitchFamily="66" charset="0"/>
                <a:cs typeface="Arial" pitchFamily="34" charset="0"/>
              </a:rPr>
              <a:t>’</a:t>
            </a:r>
            <a:r>
              <a:rPr lang="fr-FR" sz="2400" b="1" dirty="0">
                <a:latin typeface="Comic Sans MS" pitchFamily="66" charset="0"/>
                <a:cs typeface="Arial" pitchFamily="34" charset="0"/>
              </a:rPr>
              <a:t>est une solution de référence qui contient toute les espèces présentes dans la solution sauf l</a:t>
            </a:r>
            <a:r>
              <a:rPr lang="fr-FR" altLang="fr-FR" sz="2400" b="1" dirty="0">
                <a:latin typeface="Comic Sans MS" pitchFamily="66" charset="0"/>
                <a:cs typeface="Arial" pitchFamily="34" charset="0"/>
              </a:rPr>
              <a:t>’</a:t>
            </a:r>
            <a:r>
              <a:rPr lang="fr-FR" altLang="ja-JP" sz="2400" b="1" dirty="0" err="1">
                <a:latin typeface="Comic Sans MS" pitchFamily="66" charset="0"/>
                <a:cs typeface="Arial" pitchFamily="34" charset="0"/>
              </a:rPr>
              <a:t>analyte</a:t>
            </a:r>
            <a:r>
              <a:rPr lang="fr-FR" altLang="ja-JP" sz="2400" b="1" dirty="0">
                <a:latin typeface="Comic Sans MS" pitchFamily="66" charset="0"/>
                <a:cs typeface="Arial" pitchFamily="34" charset="0"/>
              </a:rPr>
              <a:t>.</a:t>
            </a:r>
          </a:p>
          <a:p>
            <a:pPr marL="0" indent="0">
              <a:lnSpc>
                <a:spcPct val="120000"/>
              </a:lnSpc>
              <a:buNone/>
            </a:pPr>
            <a:r>
              <a:rPr lang="fr-FR" sz="2400" b="1" dirty="0">
                <a:latin typeface="Comic Sans MS" pitchFamily="66" charset="0"/>
                <a:cs typeface="Arial" pitchFamily="34" charset="0"/>
              </a:rPr>
              <a:t>En spectrophotométrie, il permet d</a:t>
            </a:r>
            <a:r>
              <a:rPr lang="fr-FR" altLang="fr-FR" sz="2400" b="1" dirty="0">
                <a:latin typeface="Comic Sans MS" pitchFamily="66" charset="0"/>
                <a:cs typeface="Arial" pitchFamily="34" charset="0"/>
              </a:rPr>
              <a:t>’</a:t>
            </a:r>
            <a:r>
              <a:rPr lang="fr-FR" sz="2400" b="1" dirty="0">
                <a:latin typeface="Comic Sans MS" pitchFamily="66" charset="0"/>
                <a:cs typeface="Arial" pitchFamily="34" charset="0"/>
              </a:rPr>
              <a:t>enlever l</a:t>
            </a:r>
            <a:r>
              <a:rPr lang="fr-FR" altLang="fr-FR" sz="2400" b="1" dirty="0">
                <a:latin typeface="Comic Sans MS" pitchFamily="66" charset="0"/>
                <a:cs typeface="Arial" pitchFamily="34" charset="0"/>
              </a:rPr>
              <a:t>’</a:t>
            </a:r>
            <a:r>
              <a:rPr lang="fr-FR" sz="2400" b="1" dirty="0">
                <a:latin typeface="Comic Sans MS" pitchFamily="66" charset="0"/>
                <a:cs typeface="Arial" pitchFamily="34" charset="0"/>
              </a:rPr>
              <a:t>absorbance des composés différents de l</a:t>
            </a:r>
            <a:r>
              <a:rPr lang="fr-FR" altLang="fr-FR" sz="2400" b="1" dirty="0">
                <a:latin typeface="Comic Sans MS" pitchFamily="66" charset="0"/>
                <a:cs typeface="Arial" pitchFamily="34" charset="0"/>
              </a:rPr>
              <a:t>’</a:t>
            </a:r>
            <a:r>
              <a:rPr lang="fr-FR" altLang="ja-JP" sz="2400" b="1" dirty="0" err="1">
                <a:latin typeface="Comic Sans MS" pitchFamily="66" charset="0"/>
                <a:cs typeface="Arial" pitchFamily="34" charset="0"/>
              </a:rPr>
              <a:t>analyte</a:t>
            </a:r>
            <a:r>
              <a:rPr lang="fr-FR" altLang="ja-JP" sz="2400" b="1" dirty="0">
                <a:latin typeface="Comic Sans MS" pitchFamily="66" charset="0"/>
                <a:cs typeface="Arial" pitchFamily="34" charset="0"/>
              </a:rPr>
              <a:t> au absorbance des étalons et des échantillons.</a:t>
            </a:r>
          </a:p>
          <a:p>
            <a:pPr>
              <a:lnSpc>
                <a:spcPct val="120000"/>
              </a:lnSpc>
            </a:pPr>
            <a:endParaRPr lang="fr-FR" sz="2400" b="1" dirty="0">
              <a:latin typeface="Comic Sans MS" pitchFamily="66" charset="0"/>
              <a:cs typeface="Arial" pitchFamily="34" charset="0"/>
            </a:endParaRPr>
          </a:p>
          <a:p>
            <a:pPr marL="0" indent="0">
              <a:lnSpc>
                <a:spcPct val="120000"/>
              </a:lnSpc>
              <a:buNone/>
            </a:pPr>
            <a:r>
              <a:rPr lang="fr-FR" sz="2400" b="1" dirty="0">
                <a:latin typeface="Comic Sans MS" pitchFamily="66" charset="0"/>
                <a:cs typeface="Arial" pitchFamily="34" charset="0"/>
              </a:rPr>
              <a:t>Ex : -réglage du zéro (spectrophotomètre mono faisceau)</a:t>
            </a:r>
          </a:p>
          <a:p>
            <a:pPr marL="0" indent="0">
              <a:lnSpc>
                <a:spcPct val="120000"/>
              </a:lnSpc>
              <a:buNone/>
            </a:pPr>
            <a:r>
              <a:rPr lang="fr-FR" sz="2400" b="1" dirty="0">
                <a:latin typeface="Comic Sans MS" pitchFamily="66" charset="0"/>
                <a:cs typeface="Arial" pitchFamily="34" charset="0"/>
              </a:rPr>
              <a:t>      - lecture A contre la référence A-blanc   </a:t>
            </a:r>
          </a:p>
          <a:p>
            <a:pPr marL="0" indent="0">
              <a:lnSpc>
                <a:spcPct val="120000"/>
              </a:lnSpc>
              <a:buNone/>
            </a:pPr>
            <a:r>
              <a:rPr lang="fr-FR" sz="2400" b="1" dirty="0">
                <a:latin typeface="Comic Sans MS" pitchFamily="66" charset="0"/>
                <a:cs typeface="Arial" pitchFamily="34" charset="0"/>
              </a:rPr>
              <a:t>      (spectrophotomètre bi faisceau).</a:t>
            </a:r>
          </a:p>
          <a:p>
            <a:pPr marL="0" indent="0">
              <a:lnSpc>
                <a:spcPct val="120000"/>
              </a:lnSpc>
              <a:buNone/>
            </a:pPr>
            <a:endParaRPr lang="fr-FR" sz="1600" dirty="0">
              <a:latin typeface="Arial" pitchFamily="34" charset="0"/>
              <a:cs typeface="Arial" pitchFamily="34" charset="0"/>
            </a:endParaRPr>
          </a:p>
          <a:p>
            <a:pPr marL="0" indent="0" algn="just">
              <a:lnSpc>
                <a:spcPct val="120000"/>
              </a:lnSpc>
              <a:buNone/>
            </a:pPr>
            <a:endParaRPr lang="fr-FR" sz="2400" b="1" dirty="0">
              <a:latin typeface="Comic Sans MS" pitchFamily="66" charset="0"/>
            </a:endParaRPr>
          </a:p>
        </p:txBody>
      </p:sp>
    </p:spTree>
    <p:extLst>
      <p:ext uri="{BB962C8B-B14F-4D97-AF65-F5344CB8AC3E}">
        <p14:creationId xmlns:p14="http://schemas.microsoft.com/office/powerpoint/2010/main" val="4022095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188640"/>
            <a:ext cx="8445624" cy="706090"/>
          </a:xfrm>
        </p:spPr>
        <p:txBody>
          <a:bodyPr>
            <a:normAutofit fontScale="90000"/>
          </a:bodyPr>
          <a:lstStyle/>
          <a:p>
            <a:pPr algn="l"/>
            <a:br>
              <a:rPr lang="fr-FR" b="1" dirty="0"/>
            </a:br>
            <a:r>
              <a:rPr lang="fr-FR" sz="3100" b="1" dirty="0">
                <a:latin typeface="Comic Sans MS" pitchFamily="66" charset="0"/>
              </a:rPr>
              <a:t>VII – Démarche qualité  </a:t>
            </a:r>
            <a:br>
              <a:rPr lang="fr-FR" dirty="0">
                <a:latin typeface="Comic Sans MS" pitchFamily="66" charset="0"/>
              </a:rPr>
            </a:br>
            <a:endParaRPr lang="fr-FR" dirty="0">
              <a:latin typeface="Comic Sans MS" pitchFamily="66" charset="0"/>
            </a:endParaRPr>
          </a:p>
        </p:txBody>
      </p:sp>
      <p:sp>
        <p:nvSpPr>
          <p:cNvPr id="3" name="Espace réservé du contenu 2"/>
          <p:cNvSpPr>
            <a:spLocks noGrp="1"/>
          </p:cNvSpPr>
          <p:nvPr>
            <p:ph idx="1"/>
          </p:nvPr>
        </p:nvSpPr>
        <p:spPr>
          <a:xfrm>
            <a:off x="179512" y="836712"/>
            <a:ext cx="8793832" cy="5832648"/>
          </a:xfrm>
        </p:spPr>
        <p:txBody>
          <a:bodyPr>
            <a:normAutofit/>
          </a:bodyPr>
          <a:lstStyle/>
          <a:p>
            <a:pPr marL="0" indent="0">
              <a:lnSpc>
                <a:spcPct val="150000"/>
              </a:lnSpc>
              <a:buNone/>
            </a:pPr>
            <a:r>
              <a:rPr lang="fr-FR" sz="2400" b="1" dirty="0">
                <a:latin typeface="Comic Sans MS" pitchFamily="66" charset="0"/>
              </a:rPr>
              <a:t>Au laboratoire d’analyses biologiques, les activités en rapport avec la  biochimie utilisent  les référentiels qualités suivants:</a:t>
            </a:r>
          </a:p>
          <a:p>
            <a:pPr>
              <a:lnSpc>
                <a:spcPct val="150000"/>
              </a:lnSpc>
              <a:buFont typeface="Wingdings" pitchFamily="2" charset="2"/>
              <a:buChar char="Ø"/>
            </a:pPr>
            <a:r>
              <a:rPr lang="fr-FR" sz="2400" b="1" dirty="0">
                <a:latin typeface="Comic Sans MS" pitchFamily="66" charset="0"/>
              </a:rPr>
              <a:t>Au niveau de la  France </a:t>
            </a:r>
          </a:p>
          <a:p>
            <a:pPr marL="0" indent="0">
              <a:lnSpc>
                <a:spcPct val="150000"/>
              </a:lnSpc>
              <a:buNone/>
            </a:pPr>
            <a:r>
              <a:rPr lang="fr-FR" sz="2400" b="1" dirty="0">
                <a:latin typeface="Comic Sans MS" pitchFamily="66" charset="0"/>
              </a:rPr>
              <a:t>     - Guide de Bonne Exécution des analyses (GBEA)</a:t>
            </a:r>
          </a:p>
          <a:p>
            <a:pPr>
              <a:lnSpc>
                <a:spcPct val="150000"/>
              </a:lnSpc>
              <a:buFont typeface="Wingdings" pitchFamily="2" charset="2"/>
              <a:buChar char="Ø"/>
            </a:pPr>
            <a:r>
              <a:rPr lang="fr-FR" sz="2400" b="1" dirty="0">
                <a:latin typeface="Comic Sans MS" pitchFamily="66" charset="0"/>
              </a:rPr>
              <a:t>Au niveau international </a:t>
            </a:r>
          </a:p>
          <a:p>
            <a:pPr marL="0" indent="0">
              <a:lnSpc>
                <a:spcPct val="150000"/>
              </a:lnSpc>
              <a:buNone/>
            </a:pPr>
            <a:r>
              <a:rPr lang="fr-FR" sz="2400" b="1" dirty="0">
                <a:latin typeface="Comic Sans MS" pitchFamily="66" charset="0"/>
              </a:rPr>
              <a:t>     - </a:t>
            </a:r>
            <a:r>
              <a:rPr lang="fr-FR" sz="2400" b="1" dirty="0">
                <a:solidFill>
                  <a:srgbClr val="FF0000"/>
                </a:solidFill>
                <a:latin typeface="Comic Sans MS" pitchFamily="66" charset="0"/>
              </a:rPr>
              <a:t>Normes International Standard Organisation (ISO)</a:t>
            </a:r>
          </a:p>
          <a:p>
            <a:pPr lvl="2">
              <a:lnSpc>
                <a:spcPct val="150000"/>
              </a:lnSpc>
              <a:buFont typeface="Wingdings" pitchFamily="2" charset="2"/>
              <a:buChar char="ü"/>
            </a:pPr>
            <a:r>
              <a:rPr lang="fr-FR" b="1" dirty="0">
                <a:solidFill>
                  <a:srgbClr val="FF0000"/>
                </a:solidFill>
                <a:latin typeface="Comic Sans MS" pitchFamily="66" charset="0"/>
              </a:rPr>
              <a:t>ISO 17025</a:t>
            </a:r>
          </a:p>
          <a:p>
            <a:pPr lvl="2">
              <a:lnSpc>
                <a:spcPct val="150000"/>
              </a:lnSpc>
              <a:buFont typeface="Wingdings" pitchFamily="2" charset="2"/>
              <a:buChar char="ü"/>
            </a:pPr>
            <a:r>
              <a:rPr lang="fr-FR" b="1" dirty="0">
                <a:solidFill>
                  <a:srgbClr val="FF0000"/>
                </a:solidFill>
                <a:latin typeface="Comic Sans MS" pitchFamily="66" charset="0"/>
              </a:rPr>
              <a:t>ISO 15189</a:t>
            </a:r>
          </a:p>
          <a:p>
            <a:pPr marL="0" indent="0">
              <a:lnSpc>
                <a:spcPct val="150000"/>
              </a:lnSpc>
              <a:buNone/>
            </a:pPr>
            <a:endParaRPr lang="fr-FR" sz="2400" b="1" dirty="0">
              <a:latin typeface="Comic Sans MS" pitchFamily="66" charset="0"/>
            </a:endParaRPr>
          </a:p>
        </p:txBody>
      </p:sp>
    </p:spTree>
    <p:extLst>
      <p:ext uri="{BB962C8B-B14F-4D97-AF65-F5344CB8AC3E}">
        <p14:creationId xmlns:p14="http://schemas.microsoft.com/office/powerpoint/2010/main" val="36947507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188640"/>
            <a:ext cx="8445624" cy="706090"/>
          </a:xfrm>
        </p:spPr>
        <p:txBody>
          <a:bodyPr>
            <a:normAutofit fontScale="90000"/>
          </a:bodyPr>
          <a:lstStyle/>
          <a:p>
            <a:pPr algn="l"/>
            <a:br>
              <a:rPr lang="fr-FR" b="1" dirty="0"/>
            </a:br>
            <a:r>
              <a:rPr lang="fr-FR" sz="3100" b="1" dirty="0">
                <a:latin typeface="Comic Sans MS" pitchFamily="66" charset="0"/>
              </a:rPr>
              <a:t>VII – Démarche qualité  </a:t>
            </a:r>
            <a:br>
              <a:rPr lang="fr-FR" dirty="0">
                <a:latin typeface="Comic Sans MS" pitchFamily="66" charset="0"/>
              </a:rPr>
            </a:br>
            <a:endParaRPr lang="fr-FR" dirty="0">
              <a:latin typeface="Comic Sans MS" pitchFamily="66" charset="0"/>
            </a:endParaRPr>
          </a:p>
        </p:txBody>
      </p:sp>
      <p:sp>
        <p:nvSpPr>
          <p:cNvPr id="3" name="Espace réservé du contenu 2"/>
          <p:cNvSpPr>
            <a:spLocks noGrp="1"/>
          </p:cNvSpPr>
          <p:nvPr>
            <p:ph idx="1"/>
          </p:nvPr>
        </p:nvSpPr>
        <p:spPr>
          <a:xfrm>
            <a:off x="179512" y="836712"/>
            <a:ext cx="8793832" cy="5832648"/>
          </a:xfrm>
        </p:spPr>
        <p:txBody>
          <a:bodyPr>
            <a:normAutofit/>
          </a:bodyPr>
          <a:lstStyle/>
          <a:p>
            <a:pPr marL="0" indent="0">
              <a:lnSpc>
                <a:spcPct val="150000"/>
              </a:lnSpc>
              <a:buNone/>
            </a:pPr>
            <a:r>
              <a:rPr lang="fr-FR" sz="2400" b="1" dirty="0">
                <a:latin typeface="Comic Sans MS" pitchFamily="66" charset="0"/>
              </a:rPr>
              <a:t>ISO 17025</a:t>
            </a:r>
          </a:p>
          <a:p>
            <a:pPr marL="0" indent="0">
              <a:lnSpc>
                <a:spcPct val="150000"/>
              </a:lnSpc>
              <a:buNone/>
            </a:pPr>
            <a:r>
              <a:rPr lang="fr-FR" sz="2400" b="1" dirty="0">
                <a:latin typeface="Comic Sans MS" pitchFamily="66" charset="0"/>
              </a:rPr>
              <a:t>Elle est conçue pour l’accréditation des laboratoires d’étalonnage et d’essais. Les exigences de cette normes concernent :</a:t>
            </a:r>
          </a:p>
          <a:p>
            <a:pPr marL="0" indent="0">
              <a:lnSpc>
                <a:spcPct val="150000"/>
              </a:lnSpc>
              <a:buNone/>
            </a:pPr>
            <a:r>
              <a:rPr lang="fr-FR" sz="2400" b="1" dirty="0">
                <a:latin typeface="Comic Sans MS" pitchFamily="66" charset="0"/>
              </a:rPr>
              <a:t>	- Le système de management de la qualité </a:t>
            </a:r>
          </a:p>
          <a:p>
            <a:pPr marL="0" indent="0">
              <a:lnSpc>
                <a:spcPct val="150000"/>
              </a:lnSpc>
              <a:buNone/>
            </a:pPr>
            <a:r>
              <a:rPr lang="fr-FR" sz="2400" b="1" dirty="0">
                <a:latin typeface="Comic Sans MS" pitchFamily="66" charset="0"/>
              </a:rPr>
              <a:t>	- la responsabilité de la direction </a:t>
            </a:r>
          </a:p>
          <a:p>
            <a:pPr marL="0" indent="0">
              <a:lnSpc>
                <a:spcPct val="150000"/>
              </a:lnSpc>
              <a:buNone/>
            </a:pPr>
            <a:r>
              <a:rPr lang="fr-FR" sz="2400" b="1" dirty="0">
                <a:latin typeface="Comic Sans MS" pitchFamily="66" charset="0"/>
              </a:rPr>
              <a:t>	- l’analyse et l’amélioration de l’activité</a:t>
            </a:r>
          </a:p>
          <a:p>
            <a:pPr marL="0" indent="0">
              <a:lnSpc>
                <a:spcPct val="150000"/>
              </a:lnSpc>
              <a:buNone/>
            </a:pPr>
            <a:r>
              <a:rPr lang="fr-FR" sz="2400" b="1" dirty="0">
                <a:latin typeface="Comic Sans MS" pitchFamily="66" charset="0"/>
              </a:rPr>
              <a:t>NB: Cette norme ne fait pas de référence à la biologie, au patient et au prescripteur.</a:t>
            </a:r>
          </a:p>
          <a:p>
            <a:pPr marL="0" indent="0">
              <a:lnSpc>
                <a:spcPct val="150000"/>
              </a:lnSpc>
              <a:buNone/>
            </a:pPr>
            <a:endParaRPr lang="fr-FR" sz="2400" b="1" dirty="0">
              <a:latin typeface="Comic Sans MS" pitchFamily="66" charset="0"/>
            </a:endParaRPr>
          </a:p>
        </p:txBody>
      </p:sp>
    </p:spTree>
    <p:extLst>
      <p:ext uri="{BB962C8B-B14F-4D97-AF65-F5344CB8AC3E}">
        <p14:creationId xmlns:p14="http://schemas.microsoft.com/office/powerpoint/2010/main" val="28523302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188640"/>
            <a:ext cx="8445624" cy="706090"/>
          </a:xfrm>
        </p:spPr>
        <p:txBody>
          <a:bodyPr>
            <a:normAutofit fontScale="90000"/>
          </a:bodyPr>
          <a:lstStyle/>
          <a:p>
            <a:pPr algn="l"/>
            <a:br>
              <a:rPr lang="fr-FR" b="1" dirty="0"/>
            </a:br>
            <a:r>
              <a:rPr lang="fr-FR" sz="3100" b="1" dirty="0">
                <a:latin typeface="Comic Sans MS" pitchFamily="66" charset="0"/>
              </a:rPr>
              <a:t>VII – Démarche qualité  </a:t>
            </a:r>
            <a:br>
              <a:rPr lang="fr-FR" dirty="0">
                <a:latin typeface="Comic Sans MS" pitchFamily="66" charset="0"/>
              </a:rPr>
            </a:br>
            <a:endParaRPr lang="fr-FR" dirty="0">
              <a:latin typeface="Comic Sans MS" pitchFamily="66" charset="0"/>
            </a:endParaRPr>
          </a:p>
        </p:txBody>
      </p:sp>
      <p:sp>
        <p:nvSpPr>
          <p:cNvPr id="3" name="Espace réservé du contenu 2"/>
          <p:cNvSpPr>
            <a:spLocks noGrp="1"/>
          </p:cNvSpPr>
          <p:nvPr>
            <p:ph idx="1"/>
          </p:nvPr>
        </p:nvSpPr>
        <p:spPr>
          <a:xfrm>
            <a:off x="179512" y="836712"/>
            <a:ext cx="8793832" cy="5832648"/>
          </a:xfrm>
        </p:spPr>
        <p:txBody>
          <a:bodyPr>
            <a:normAutofit/>
          </a:bodyPr>
          <a:lstStyle/>
          <a:p>
            <a:pPr marL="0" indent="0">
              <a:lnSpc>
                <a:spcPct val="150000"/>
              </a:lnSpc>
              <a:buNone/>
            </a:pPr>
            <a:r>
              <a:rPr lang="fr-FR" sz="2400" b="1" dirty="0">
                <a:latin typeface="Comic Sans MS" pitchFamily="66" charset="0"/>
              </a:rPr>
              <a:t>ISO 15189</a:t>
            </a:r>
          </a:p>
          <a:p>
            <a:pPr marL="0" indent="0">
              <a:lnSpc>
                <a:spcPct val="150000"/>
              </a:lnSpc>
              <a:buNone/>
            </a:pPr>
            <a:r>
              <a:rPr lang="fr-FR" sz="2400" b="1" dirty="0">
                <a:latin typeface="Comic Sans MS" pitchFamily="66" charset="0"/>
              </a:rPr>
              <a:t>Elle est spécifique aux laboratoires d’analyses de biologie médicale. Elle est facilement appréhendée par les biologistes et couvre la quasi-totalité de leurs activité.</a:t>
            </a:r>
          </a:p>
          <a:p>
            <a:pPr marL="0" indent="0">
              <a:lnSpc>
                <a:spcPct val="150000"/>
              </a:lnSpc>
              <a:buNone/>
            </a:pPr>
            <a:r>
              <a:rPr lang="fr-FR" sz="2400" b="1" dirty="0">
                <a:latin typeface="Comic Sans MS" pitchFamily="66" charset="0"/>
              </a:rPr>
              <a:t>Les exigences de cette normes concernent:</a:t>
            </a:r>
          </a:p>
          <a:p>
            <a:pPr marL="0" indent="0">
              <a:lnSpc>
                <a:spcPct val="150000"/>
              </a:lnSpc>
              <a:buNone/>
            </a:pPr>
            <a:r>
              <a:rPr lang="fr-FR" sz="2400" b="1" dirty="0">
                <a:latin typeface="Comic Sans MS" pitchFamily="66" charset="0"/>
              </a:rPr>
              <a:t>	 - les compétences du personnel</a:t>
            </a:r>
          </a:p>
          <a:p>
            <a:pPr marL="0" indent="0">
              <a:lnSpc>
                <a:spcPct val="150000"/>
              </a:lnSpc>
              <a:buNone/>
            </a:pPr>
            <a:r>
              <a:rPr lang="fr-FR" sz="2400" b="1" dirty="0">
                <a:latin typeface="Comic Sans MS" pitchFamily="66" charset="0"/>
              </a:rPr>
              <a:t>	 - les locaux </a:t>
            </a:r>
          </a:p>
          <a:p>
            <a:pPr marL="0" indent="0">
              <a:lnSpc>
                <a:spcPct val="150000"/>
              </a:lnSpc>
              <a:buNone/>
            </a:pPr>
            <a:r>
              <a:rPr lang="fr-FR" sz="2400" b="1" dirty="0">
                <a:latin typeface="Comic Sans MS" pitchFamily="66" charset="0"/>
              </a:rPr>
              <a:t>	 - La qualité du matériels </a:t>
            </a:r>
          </a:p>
          <a:p>
            <a:pPr marL="0" indent="0">
              <a:lnSpc>
                <a:spcPct val="150000"/>
              </a:lnSpc>
              <a:buNone/>
            </a:pPr>
            <a:r>
              <a:rPr lang="fr-FR" sz="2400" b="1" dirty="0">
                <a:latin typeface="Comic Sans MS" pitchFamily="66" charset="0"/>
              </a:rPr>
              <a:t>	 - les différentes phases des analyses </a:t>
            </a:r>
          </a:p>
        </p:txBody>
      </p:sp>
    </p:spTree>
    <p:extLst>
      <p:ext uri="{BB962C8B-B14F-4D97-AF65-F5344CB8AC3E}">
        <p14:creationId xmlns:p14="http://schemas.microsoft.com/office/powerpoint/2010/main" val="22513147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188640"/>
            <a:ext cx="8445624" cy="706090"/>
          </a:xfrm>
        </p:spPr>
        <p:txBody>
          <a:bodyPr>
            <a:normAutofit fontScale="90000"/>
          </a:bodyPr>
          <a:lstStyle/>
          <a:p>
            <a:pPr algn="l"/>
            <a:br>
              <a:rPr lang="fr-FR" b="1" dirty="0"/>
            </a:br>
            <a:r>
              <a:rPr lang="fr-FR" sz="3100" b="1" dirty="0">
                <a:latin typeface="Comic Sans MS" pitchFamily="66" charset="0"/>
              </a:rPr>
              <a:t>VII – Démarche qualité  </a:t>
            </a:r>
            <a:br>
              <a:rPr lang="fr-FR" dirty="0">
                <a:latin typeface="Comic Sans MS" pitchFamily="66" charset="0"/>
              </a:rPr>
            </a:br>
            <a:endParaRPr lang="fr-FR" dirty="0">
              <a:latin typeface="Comic Sans MS" pitchFamily="66" charset="0"/>
            </a:endParaRPr>
          </a:p>
        </p:txBody>
      </p:sp>
      <p:sp>
        <p:nvSpPr>
          <p:cNvPr id="3" name="Espace réservé du contenu 2"/>
          <p:cNvSpPr>
            <a:spLocks noGrp="1"/>
          </p:cNvSpPr>
          <p:nvPr>
            <p:ph idx="1"/>
          </p:nvPr>
        </p:nvSpPr>
        <p:spPr>
          <a:xfrm>
            <a:off x="179512" y="836712"/>
            <a:ext cx="8793832" cy="5832648"/>
          </a:xfrm>
        </p:spPr>
        <p:txBody>
          <a:bodyPr>
            <a:normAutofit/>
          </a:bodyPr>
          <a:lstStyle/>
          <a:p>
            <a:pPr marL="0" indent="0">
              <a:lnSpc>
                <a:spcPct val="150000"/>
              </a:lnSpc>
              <a:buNone/>
            </a:pPr>
            <a:r>
              <a:rPr lang="fr-FR" sz="2400" b="1" dirty="0">
                <a:latin typeface="Comic Sans MS" pitchFamily="66" charset="0"/>
              </a:rPr>
              <a:t>La norme ISO 15189 reprend dans son exécution la norme 17025 auxquelles s’ajoutent les éléments suivants:</a:t>
            </a:r>
          </a:p>
          <a:p>
            <a:pPr marL="0" indent="0">
              <a:lnSpc>
                <a:spcPct val="150000"/>
              </a:lnSpc>
              <a:buNone/>
            </a:pPr>
            <a:r>
              <a:rPr lang="fr-FR" sz="2400" b="1" dirty="0">
                <a:latin typeface="Comic Sans MS" pitchFamily="66" charset="0"/>
              </a:rPr>
              <a:t>	 - la communication interne </a:t>
            </a:r>
          </a:p>
          <a:p>
            <a:pPr marL="0" indent="0">
              <a:lnSpc>
                <a:spcPct val="150000"/>
              </a:lnSpc>
              <a:buNone/>
            </a:pPr>
            <a:r>
              <a:rPr lang="fr-FR" sz="2400" b="1" dirty="0">
                <a:latin typeface="Comic Sans MS" pitchFamily="66" charset="0"/>
              </a:rPr>
              <a:t>	 - la mesure de la satisfaction des  clients</a:t>
            </a:r>
          </a:p>
          <a:p>
            <a:pPr marL="0" indent="0">
              <a:lnSpc>
                <a:spcPct val="150000"/>
              </a:lnSpc>
              <a:buNone/>
            </a:pPr>
            <a:r>
              <a:rPr lang="fr-FR" sz="2400" b="1" dirty="0">
                <a:latin typeface="Comic Sans MS" pitchFamily="66" charset="0"/>
              </a:rPr>
              <a:t>	 - la surveillance de tous le processus de qualité </a:t>
            </a:r>
          </a:p>
          <a:p>
            <a:pPr marL="0" indent="0">
              <a:lnSpc>
                <a:spcPct val="150000"/>
              </a:lnSpc>
              <a:buNone/>
            </a:pPr>
            <a:r>
              <a:rPr lang="fr-FR" sz="2400" b="1" dirty="0">
                <a:latin typeface="Comic Sans MS" pitchFamily="66" charset="0"/>
              </a:rPr>
              <a:t>	 - l’amélioration en continue de la qualité  </a:t>
            </a:r>
          </a:p>
        </p:txBody>
      </p:sp>
    </p:spTree>
    <p:extLst>
      <p:ext uri="{BB962C8B-B14F-4D97-AF65-F5344CB8AC3E}">
        <p14:creationId xmlns:p14="http://schemas.microsoft.com/office/powerpoint/2010/main" val="13547222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188640"/>
            <a:ext cx="8229600" cy="1080120"/>
          </a:xfrm>
        </p:spPr>
        <p:txBody>
          <a:bodyPr>
            <a:normAutofit fontScale="90000"/>
          </a:bodyPr>
          <a:lstStyle/>
          <a:p>
            <a:pPr algn="l"/>
            <a:br>
              <a:rPr lang="fr-FR" b="1" dirty="0"/>
            </a:br>
            <a:r>
              <a:rPr lang="fr-FR" sz="3100" b="1" dirty="0">
                <a:latin typeface="Comic Sans MS" pitchFamily="66" charset="0"/>
              </a:rPr>
              <a:t>VIII – Organisation des activités au </a:t>
            </a:r>
            <a:br>
              <a:rPr lang="fr-FR" sz="3100" b="1" dirty="0">
                <a:latin typeface="Comic Sans MS" pitchFamily="66" charset="0"/>
              </a:rPr>
            </a:br>
            <a:r>
              <a:rPr lang="fr-FR" sz="3100" b="1" dirty="0">
                <a:latin typeface="Comic Sans MS" pitchFamily="66" charset="0"/>
              </a:rPr>
              <a:t>        laboratoire de biochimie   </a:t>
            </a:r>
            <a:br>
              <a:rPr lang="fr-FR" dirty="0"/>
            </a:br>
            <a:r>
              <a:rPr lang="fr-FR" dirty="0"/>
              <a:t>  </a:t>
            </a:r>
          </a:p>
        </p:txBody>
      </p:sp>
      <p:sp>
        <p:nvSpPr>
          <p:cNvPr id="3" name="Espace réservé du contenu 2"/>
          <p:cNvSpPr>
            <a:spLocks noGrp="1"/>
          </p:cNvSpPr>
          <p:nvPr>
            <p:ph idx="1"/>
          </p:nvPr>
        </p:nvSpPr>
        <p:spPr>
          <a:xfrm>
            <a:off x="166960" y="1196752"/>
            <a:ext cx="8797528" cy="5472608"/>
          </a:xfrm>
        </p:spPr>
        <p:txBody>
          <a:bodyPr>
            <a:normAutofit/>
          </a:bodyPr>
          <a:lstStyle/>
          <a:p>
            <a:pPr marL="0" indent="0">
              <a:lnSpc>
                <a:spcPct val="150000"/>
              </a:lnSpc>
              <a:buNone/>
            </a:pPr>
            <a:r>
              <a:rPr lang="fr-FR" sz="2400" b="1" dirty="0">
                <a:latin typeface="Comic Sans MS" pitchFamily="66" charset="0"/>
              </a:rPr>
              <a:t>Les techniques utilisées dans les laboratoires de biochimie  répondent aux exigences de la norme ISO 15189 qui imposent des procédures de qualité dans l’exécution des taches.  </a:t>
            </a:r>
          </a:p>
          <a:p>
            <a:pPr marL="0" indent="0">
              <a:lnSpc>
                <a:spcPct val="150000"/>
              </a:lnSpc>
              <a:buNone/>
            </a:pPr>
            <a:r>
              <a:rPr lang="fr-FR" sz="2400" b="1" dirty="0">
                <a:latin typeface="Comic Sans MS" pitchFamily="66" charset="0"/>
              </a:rPr>
              <a:t>Ces procédures sont constituées de trois phases principales :</a:t>
            </a:r>
          </a:p>
          <a:p>
            <a:pPr lvl="1">
              <a:lnSpc>
                <a:spcPct val="150000"/>
              </a:lnSpc>
              <a:buFont typeface="Wingdings" pitchFamily="2" charset="2"/>
              <a:buChar char="Ø"/>
            </a:pPr>
            <a:r>
              <a:rPr lang="fr-FR" sz="2400" b="1" dirty="0">
                <a:latin typeface="Comic Sans MS" pitchFamily="66" charset="0"/>
              </a:rPr>
              <a:t>Phase pré-analytique</a:t>
            </a:r>
          </a:p>
          <a:p>
            <a:pPr lvl="1">
              <a:lnSpc>
                <a:spcPct val="150000"/>
              </a:lnSpc>
              <a:buFont typeface="Wingdings" pitchFamily="2" charset="2"/>
              <a:buChar char="Ø"/>
            </a:pPr>
            <a:r>
              <a:rPr lang="fr-FR" sz="2400" b="1" dirty="0">
                <a:latin typeface="Comic Sans MS" pitchFamily="66" charset="0"/>
              </a:rPr>
              <a:t>Phase analytique</a:t>
            </a:r>
          </a:p>
          <a:p>
            <a:pPr lvl="1">
              <a:lnSpc>
                <a:spcPct val="150000"/>
              </a:lnSpc>
              <a:buFont typeface="Wingdings" pitchFamily="2" charset="2"/>
              <a:buChar char="Ø"/>
            </a:pPr>
            <a:r>
              <a:rPr lang="fr-FR" sz="2400" b="1" dirty="0">
                <a:latin typeface="Comic Sans MS" pitchFamily="66" charset="0"/>
              </a:rPr>
              <a:t>Post analytique </a:t>
            </a:r>
          </a:p>
          <a:p>
            <a:pPr marL="0" indent="0">
              <a:buNone/>
            </a:pPr>
            <a:endParaRPr lang="fr-FR" sz="2400" b="1" dirty="0">
              <a:latin typeface="Comic Sans MS" pitchFamily="66" charset="0"/>
            </a:endParaRPr>
          </a:p>
        </p:txBody>
      </p:sp>
    </p:spTree>
    <p:extLst>
      <p:ext uri="{BB962C8B-B14F-4D97-AF65-F5344CB8AC3E}">
        <p14:creationId xmlns:p14="http://schemas.microsoft.com/office/powerpoint/2010/main" val="4211715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3131840" y="1839824"/>
            <a:ext cx="2808312" cy="4037448"/>
          </a:xfrm>
        </p:spPr>
        <p:txBody>
          <a:bodyPr anchor="t">
            <a:normAutofit fontScale="55000" lnSpcReduction="20000"/>
          </a:bodyPr>
          <a:lstStyle/>
          <a:p>
            <a:pPr lvl="0"/>
            <a:r>
              <a:rPr lang="fr-FR" sz="4400" u="sng" dirty="0">
                <a:solidFill>
                  <a:srgbClr val="00B050"/>
                </a:solidFill>
                <a:latin typeface="Comic Sans MS" pitchFamily="66" charset="0"/>
              </a:rPr>
              <a:t>Le prétraitement</a:t>
            </a:r>
          </a:p>
          <a:p>
            <a:pPr lvl="0"/>
            <a:endParaRPr lang="fr-FR" sz="4400" dirty="0">
              <a:solidFill>
                <a:srgbClr val="00B050"/>
              </a:solidFill>
              <a:latin typeface="Comic Sans MS" pitchFamily="66" charset="0"/>
            </a:endParaRPr>
          </a:p>
          <a:p>
            <a:pPr marL="342900" lvl="0" indent="-342900">
              <a:buFont typeface="Wingdings" pitchFamily="2" charset="2"/>
              <a:buChar char="§"/>
            </a:pPr>
            <a:r>
              <a:rPr lang="fr-FR" sz="4400" dirty="0">
                <a:solidFill>
                  <a:srgbClr val="00B050"/>
                </a:solidFill>
                <a:latin typeface="Comic Sans MS" pitchFamily="66" charset="0"/>
              </a:rPr>
              <a:t>Décantation</a:t>
            </a:r>
          </a:p>
          <a:p>
            <a:pPr lvl="0"/>
            <a:endParaRPr lang="fr-FR" sz="4400" dirty="0">
              <a:solidFill>
                <a:srgbClr val="00B050"/>
              </a:solidFill>
              <a:latin typeface="Comic Sans MS" pitchFamily="66" charset="0"/>
            </a:endParaRPr>
          </a:p>
          <a:p>
            <a:pPr marL="342900" lvl="0" indent="-342900">
              <a:buFont typeface="Wingdings" pitchFamily="2" charset="2"/>
              <a:buChar char="§"/>
            </a:pPr>
            <a:r>
              <a:rPr lang="fr-FR" sz="4400" dirty="0">
                <a:solidFill>
                  <a:srgbClr val="00B050"/>
                </a:solidFill>
                <a:latin typeface="Comic Sans MS" pitchFamily="66" charset="0"/>
              </a:rPr>
              <a:t>Centrifugation</a:t>
            </a:r>
          </a:p>
          <a:p>
            <a:pPr marL="342900" lvl="0" indent="-342900">
              <a:buFont typeface="Wingdings" pitchFamily="2" charset="2"/>
              <a:buChar char="§"/>
            </a:pPr>
            <a:endParaRPr lang="fr-FR" sz="4400" dirty="0">
              <a:solidFill>
                <a:srgbClr val="00B050"/>
              </a:solidFill>
              <a:latin typeface="Comic Sans MS" pitchFamily="66" charset="0"/>
            </a:endParaRPr>
          </a:p>
          <a:p>
            <a:pPr marL="342900" lvl="0" indent="-342900">
              <a:buFont typeface="Wingdings" pitchFamily="2" charset="2"/>
              <a:buChar char="§"/>
            </a:pPr>
            <a:r>
              <a:rPr lang="fr-FR" sz="4400" dirty="0">
                <a:solidFill>
                  <a:srgbClr val="00B050"/>
                </a:solidFill>
                <a:latin typeface="Comic Sans MS" pitchFamily="66" charset="0"/>
              </a:rPr>
              <a:t>Incubation   37°C</a:t>
            </a:r>
          </a:p>
          <a:p>
            <a:pPr marL="342900" lvl="0" indent="-342900">
              <a:buFont typeface="Wingdings" pitchFamily="2" charset="2"/>
              <a:buChar char="§"/>
            </a:pPr>
            <a:endParaRPr lang="fr-FR" sz="4400" dirty="0">
              <a:solidFill>
                <a:srgbClr val="00B050"/>
              </a:solidFill>
              <a:latin typeface="Comic Sans MS" pitchFamily="66" charset="0"/>
            </a:endParaRPr>
          </a:p>
          <a:p>
            <a:pPr marL="342900" lvl="0" indent="-342900">
              <a:buFont typeface="Wingdings" pitchFamily="2" charset="2"/>
              <a:buChar char="§"/>
            </a:pPr>
            <a:r>
              <a:rPr lang="fr-FR" sz="4400" dirty="0">
                <a:solidFill>
                  <a:srgbClr val="00B050"/>
                </a:solidFill>
                <a:latin typeface="Comic Sans MS" pitchFamily="66" charset="0"/>
              </a:rPr>
              <a:t>Réfrigération   4°C</a:t>
            </a:r>
          </a:p>
          <a:p>
            <a:endParaRPr lang="fr-FR" b="0" dirty="0"/>
          </a:p>
        </p:txBody>
      </p:sp>
      <p:sp>
        <p:nvSpPr>
          <p:cNvPr id="4" name="Espace réservé du contenu 3"/>
          <p:cNvSpPr>
            <a:spLocks noGrp="1"/>
          </p:cNvSpPr>
          <p:nvPr>
            <p:ph sz="half" idx="2"/>
          </p:nvPr>
        </p:nvSpPr>
        <p:spPr>
          <a:xfrm>
            <a:off x="0" y="764704"/>
            <a:ext cx="3446650" cy="5904655"/>
          </a:xfrm>
        </p:spPr>
        <p:txBody>
          <a:bodyPr/>
          <a:lstStyle/>
          <a:p>
            <a:pPr marL="0" lvl="0" indent="0">
              <a:buNone/>
            </a:pPr>
            <a:r>
              <a:rPr lang="fr-FR" b="1" u="sng" dirty="0">
                <a:solidFill>
                  <a:srgbClr val="C00000"/>
                </a:solidFill>
                <a:latin typeface="Comic Sans MS" pitchFamily="66" charset="0"/>
              </a:rPr>
              <a:t>Le conditionnement </a:t>
            </a:r>
          </a:p>
          <a:p>
            <a:pPr lvl="0">
              <a:buFont typeface="Wingdings" pitchFamily="2" charset="2"/>
              <a:buChar char="§"/>
            </a:pPr>
            <a:r>
              <a:rPr lang="fr-FR" b="1" dirty="0">
                <a:solidFill>
                  <a:srgbClr val="C00000"/>
                </a:solidFill>
                <a:latin typeface="Comic Sans MS" pitchFamily="66" charset="0"/>
              </a:rPr>
              <a:t>Tubes avec ou </a:t>
            </a:r>
          </a:p>
          <a:p>
            <a:pPr marL="0" lvl="0" indent="0">
              <a:buNone/>
            </a:pPr>
            <a:r>
              <a:rPr lang="fr-FR" b="1" dirty="0">
                <a:solidFill>
                  <a:srgbClr val="C00000"/>
                </a:solidFill>
                <a:latin typeface="Comic Sans MS" pitchFamily="66" charset="0"/>
              </a:rPr>
              <a:t>sans conservateur, </a:t>
            </a:r>
          </a:p>
          <a:p>
            <a:pPr lvl="0">
              <a:buFont typeface="Wingdings" pitchFamily="2" charset="2"/>
              <a:buChar char="§"/>
            </a:pPr>
            <a:endParaRPr lang="fr-FR" b="1" dirty="0">
              <a:solidFill>
                <a:srgbClr val="C00000"/>
              </a:solidFill>
              <a:latin typeface="Comic Sans MS" pitchFamily="66" charset="0"/>
            </a:endParaRPr>
          </a:p>
          <a:p>
            <a:pPr lvl="0">
              <a:buFont typeface="Wingdings" pitchFamily="2" charset="2"/>
              <a:buChar char="§"/>
            </a:pPr>
            <a:r>
              <a:rPr lang="fr-FR" b="1" dirty="0">
                <a:solidFill>
                  <a:srgbClr val="C00000"/>
                </a:solidFill>
                <a:latin typeface="Comic Sans MS" pitchFamily="66" charset="0"/>
              </a:rPr>
              <a:t>Bocaux  avec ou </a:t>
            </a:r>
          </a:p>
          <a:p>
            <a:pPr marL="0" lvl="0" indent="0">
              <a:buNone/>
            </a:pPr>
            <a:r>
              <a:rPr lang="fr-FR" b="1" dirty="0">
                <a:solidFill>
                  <a:srgbClr val="C00000"/>
                </a:solidFill>
                <a:latin typeface="Comic Sans MS" pitchFamily="66" charset="0"/>
              </a:rPr>
              <a:t>sans conservateur,</a:t>
            </a:r>
          </a:p>
          <a:p>
            <a:pPr lvl="0">
              <a:buFont typeface="Wingdings" pitchFamily="2" charset="2"/>
              <a:buChar char="§"/>
            </a:pPr>
            <a:endParaRPr lang="fr-FR" b="1" dirty="0">
              <a:solidFill>
                <a:srgbClr val="C00000"/>
              </a:solidFill>
              <a:latin typeface="Comic Sans MS" pitchFamily="66" charset="0"/>
            </a:endParaRPr>
          </a:p>
          <a:p>
            <a:pPr>
              <a:buFont typeface="Wingdings" pitchFamily="2" charset="2"/>
              <a:buChar char="§"/>
            </a:pPr>
            <a:r>
              <a:rPr lang="fr-FR" b="1" dirty="0">
                <a:solidFill>
                  <a:srgbClr val="C00000"/>
                </a:solidFill>
                <a:latin typeface="Comic Sans MS" pitchFamily="66" charset="0"/>
              </a:rPr>
              <a:t>Pots stériles </a:t>
            </a:r>
          </a:p>
        </p:txBody>
      </p:sp>
      <p:sp>
        <p:nvSpPr>
          <p:cNvPr id="5" name="Espace réservé du texte 4"/>
          <p:cNvSpPr>
            <a:spLocks noGrp="1"/>
          </p:cNvSpPr>
          <p:nvPr>
            <p:ph type="body" sz="quarter" idx="3"/>
          </p:nvPr>
        </p:nvSpPr>
        <p:spPr>
          <a:xfrm>
            <a:off x="251520" y="188640"/>
            <a:ext cx="5913983" cy="567754"/>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r>
              <a:rPr lang="fr-FR" dirty="0">
                <a:latin typeface="Comic Sans MS" pitchFamily="66" charset="0"/>
              </a:rPr>
              <a:t>VIII – 1  Phase pré-analytique </a:t>
            </a:r>
          </a:p>
        </p:txBody>
      </p:sp>
      <p:sp>
        <p:nvSpPr>
          <p:cNvPr id="6" name="Espace réservé du contenu 5"/>
          <p:cNvSpPr>
            <a:spLocks noGrp="1"/>
          </p:cNvSpPr>
          <p:nvPr>
            <p:ph sz="quarter" idx="4"/>
          </p:nvPr>
        </p:nvSpPr>
        <p:spPr>
          <a:xfrm>
            <a:off x="5868144" y="2996952"/>
            <a:ext cx="3275856" cy="3744416"/>
          </a:xfrm>
        </p:spPr>
        <p:txBody>
          <a:bodyPr>
            <a:normAutofit fontScale="85000" lnSpcReduction="10000"/>
          </a:bodyPr>
          <a:lstStyle/>
          <a:p>
            <a:pPr marL="0" lvl="0" indent="0">
              <a:buNone/>
            </a:pPr>
            <a:r>
              <a:rPr lang="fr-FR" b="1" u="sng" dirty="0">
                <a:solidFill>
                  <a:srgbClr val="0070C0"/>
                </a:solidFill>
                <a:latin typeface="Comic Sans MS" pitchFamily="66" charset="0"/>
              </a:rPr>
              <a:t>La conservation </a:t>
            </a:r>
          </a:p>
          <a:p>
            <a:pPr marL="0" lvl="0" indent="0">
              <a:buNone/>
            </a:pPr>
            <a:endParaRPr lang="fr-FR" b="1" u="sng" dirty="0">
              <a:solidFill>
                <a:srgbClr val="0070C0"/>
              </a:solidFill>
              <a:latin typeface="Comic Sans MS" pitchFamily="66" charset="0"/>
            </a:endParaRPr>
          </a:p>
          <a:p>
            <a:pPr lvl="0">
              <a:buFont typeface="Wingdings" pitchFamily="2" charset="2"/>
              <a:buChar char="§"/>
            </a:pPr>
            <a:r>
              <a:rPr lang="fr-FR" b="1" dirty="0">
                <a:solidFill>
                  <a:srgbClr val="0070C0"/>
                </a:solidFill>
                <a:latin typeface="Comic Sans MS" pitchFamily="66" charset="0"/>
              </a:rPr>
              <a:t>Congélation</a:t>
            </a:r>
          </a:p>
          <a:p>
            <a:pPr marL="0" lvl="0" indent="0">
              <a:lnSpc>
                <a:spcPct val="160000"/>
              </a:lnSpc>
              <a:buNone/>
            </a:pPr>
            <a:r>
              <a:rPr lang="fr-FR" b="1" dirty="0">
                <a:solidFill>
                  <a:srgbClr val="0070C0"/>
                </a:solidFill>
                <a:latin typeface="Comic Sans MS" pitchFamily="66" charset="0"/>
              </a:rPr>
              <a:t>–20°C (5 à 10 ans)</a:t>
            </a:r>
          </a:p>
          <a:p>
            <a:pPr marL="0" lvl="0" indent="0">
              <a:lnSpc>
                <a:spcPct val="160000"/>
              </a:lnSpc>
              <a:buNone/>
            </a:pPr>
            <a:r>
              <a:rPr lang="fr-FR" b="1" dirty="0">
                <a:solidFill>
                  <a:srgbClr val="0070C0"/>
                </a:solidFill>
                <a:latin typeface="Comic Sans MS" pitchFamily="66" charset="0"/>
              </a:rPr>
              <a:t>–80°C (10 à 15 ans)</a:t>
            </a:r>
          </a:p>
          <a:p>
            <a:pPr marL="0" lvl="0" indent="0">
              <a:lnSpc>
                <a:spcPct val="160000"/>
              </a:lnSpc>
              <a:buNone/>
            </a:pPr>
            <a:r>
              <a:rPr lang="fr-FR" b="1" dirty="0">
                <a:solidFill>
                  <a:srgbClr val="0070C0"/>
                </a:solidFill>
                <a:latin typeface="Comic Sans MS" pitchFamily="66" charset="0"/>
              </a:rPr>
              <a:t>–196 °C dans l’N</a:t>
            </a:r>
            <a:r>
              <a:rPr lang="fr-FR" b="1" baseline="-25000" dirty="0">
                <a:solidFill>
                  <a:srgbClr val="0070C0"/>
                </a:solidFill>
                <a:latin typeface="Comic Sans MS" pitchFamily="66" charset="0"/>
              </a:rPr>
              <a:t>2</a:t>
            </a:r>
            <a:r>
              <a:rPr lang="fr-FR" b="1" dirty="0">
                <a:solidFill>
                  <a:srgbClr val="0070C0"/>
                </a:solidFill>
                <a:latin typeface="Comic Sans MS" pitchFamily="66" charset="0"/>
              </a:rPr>
              <a:t> liquide</a:t>
            </a:r>
          </a:p>
          <a:p>
            <a:pPr marL="0" lvl="0" indent="0">
              <a:buNone/>
            </a:pPr>
            <a:endParaRPr lang="fr-FR" b="1" dirty="0">
              <a:solidFill>
                <a:srgbClr val="0070C0"/>
              </a:solidFill>
              <a:latin typeface="Comic Sans MS" pitchFamily="66" charset="0"/>
            </a:endParaRPr>
          </a:p>
          <a:p>
            <a:pPr>
              <a:buFont typeface="Wingdings" pitchFamily="2" charset="2"/>
              <a:buChar char="§"/>
            </a:pPr>
            <a:r>
              <a:rPr lang="fr-FR" b="1" dirty="0">
                <a:solidFill>
                  <a:srgbClr val="0070C0"/>
                </a:solidFill>
                <a:latin typeface="Comic Sans MS" pitchFamily="66" charset="0"/>
              </a:rPr>
              <a:t>Vitrification </a:t>
            </a:r>
          </a:p>
        </p:txBody>
      </p:sp>
      <p:sp>
        <p:nvSpPr>
          <p:cNvPr id="7" name="Virage 6"/>
          <p:cNvSpPr/>
          <p:nvPr/>
        </p:nvSpPr>
        <p:spPr>
          <a:xfrm rot="5400000">
            <a:off x="3286441" y="728003"/>
            <a:ext cx="802280" cy="1255498"/>
          </a:xfrm>
          <a:prstGeom prst="bentArrow">
            <a:avLst>
              <a:gd name="adj1" fmla="val 25000"/>
              <a:gd name="adj2" fmla="val 32944"/>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a:solidFill>
                <a:schemeClr val="tx1"/>
              </a:solidFill>
            </a:endParaRPr>
          </a:p>
        </p:txBody>
      </p:sp>
      <p:sp>
        <p:nvSpPr>
          <p:cNvPr id="8" name="Virage 7"/>
          <p:cNvSpPr/>
          <p:nvPr/>
        </p:nvSpPr>
        <p:spPr>
          <a:xfrm rot="5400000">
            <a:off x="6153372" y="1698512"/>
            <a:ext cx="802280" cy="1228720"/>
          </a:xfrm>
          <a:prstGeom prst="bentArrow">
            <a:avLst>
              <a:gd name="adj1" fmla="val 25000"/>
              <a:gd name="adj2" fmla="val 32944"/>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Tree>
    <p:extLst>
      <p:ext uri="{BB962C8B-B14F-4D97-AF65-F5344CB8AC3E}">
        <p14:creationId xmlns:p14="http://schemas.microsoft.com/office/powerpoint/2010/main" val="3016060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188640"/>
            <a:ext cx="5913983" cy="567754"/>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r>
              <a:rPr lang="fr-FR" dirty="0">
                <a:latin typeface="Comic Sans MS" pitchFamily="66" charset="0"/>
              </a:rPr>
              <a:t>VIII – 2  Phase analytique </a:t>
            </a:r>
          </a:p>
        </p:txBody>
      </p:sp>
      <p:sp>
        <p:nvSpPr>
          <p:cNvPr id="2" name="Espace réservé du contenu 1"/>
          <p:cNvSpPr>
            <a:spLocks noGrp="1"/>
          </p:cNvSpPr>
          <p:nvPr>
            <p:ph sz="quarter" idx="4"/>
          </p:nvPr>
        </p:nvSpPr>
        <p:spPr>
          <a:xfrm>
            <a:off x="105216" y="836712"/>
            <a:ext cx="8892480" cy="5616624"/>
          </a:xfrm>
        </p:spPr>
        <p:txBody>
          <a:bodyPr>
            <a:normAutofit lnSpcReduction="10000"/>
          </a:bodyPr>
          <a:lstStyle/>
          <a:p>
            <a:pPr marL="0" indent="0">
              <a:lnSpc>
                <a:spcPct val="150000"/>
              </a:lnSpc>
              <a:buNone/>
            </a:pPr>
            <a:r>
              <a:rPr lang="fr-FR" b="1" dirty="0">
                <a:latin typeface="Comic Sans MS" pitchFamily="66" charset="0"/>
              </a:rPr>
              <a:t>Ce sont des techniques utilisées pour la réalisation effective de l’analyse des échantillons. </a:t>
            </a:r>
          </a:p>
          <a:p>
            <a:pPr marL="0" indent="0">
              <a:lnSpc>
                <a:spcPct val="150000"/>
              </a:lnSpc>
              <a:buNone/>
            </a:pPr>
            <a:r>
              <a:rPr lang="fr-FR" b="1" dirty="0">
                <a:latin typeface="Comic Sans MS" pitchFamily="66" charset="0"/>
              </a:rPr>
              <a:t>Parmi ces nombreuses procédures techniques, les plus courantes sont les suivantes : </a:t>
            </a:r>
          </a:p>
          <a:p>
            <a:pPr lvl="1">
              <a:lnSpc>
                <a:spcPct val="150000"/>
              </a:lnSpc>
              <a:buFont typeface="Wingdings" pitchFamily="2" charset="2"/>
              <a:buChar char="§"/>
            </a:pPr>
            <a:r>
              <a:rPr lang="fr-FR" sz="2400" b="1" dirty="0">
                <a:latin typeface="Comic Sans MS" pitchFamily="66" charset="0"/>
              </a:rPr>
              <a:t>Les procédures manuelles </a:t>
            </a:r>
          </a:p>
          <a:p>
            <a:pPr lvl="1">
              <a:lnSpc>
                <a:spcPct val="150000"/>
              </a:lnSpc>
              <a:buFont typeface="Wingdings" pitchFamily="2" charset="2"/>
              <a:buChar char="§"/>
            </a:pPr>
            <a:r>
              <a:rPr lang="fr-FR" sz="2400" b="1" dirty="0">
                <a:latin typeface="Comic Sans MS" pitchFamily="66" charset="0"/>
              </a:rPr>
              <a:t>Les procédures semi - automatiques </a:t>
            </a:r>
          </a:p>
          <a:p>
            <a:pPr lvl="1">
              <a:lnSpc>
                <a:spcPct val="150000"/>
              </a:lnSpc>
              <a:buFont typeface="Wingdings" pitchFamily="2" charset="2"/>
              <a:buChar char="§"/>
            </a:pPr>
            <a:r>
              <a:rPr lang="fr-FR" sz="2400" b="1" dirty="0">
                <a:latin typeface="Comic Sans MS" pitchFamily="66" charset="0"/>
              </a:rPr>
              <a:t>Les procédures automatiques </a:t>
            </a:r>
          </a:p>
          <a:p>
            <a:pPr lvl="1">
              <a:lnSpc>
                <a:spcPct val="150000"/>
              </a:lnSpc>
              <a:buFont typeface="Wingdings" pitchFamily="2" charset="2"/>
              <a:buChar char="§"/>
            </a:pPr>
            <a:r>
              <a:rPr lang="fr-FR" sz="2400" b="1" dirty="0">
                <a:latin typeface="Comic Sans MS" pitchFamily="66" charset="0"/>
              </a:rPr>
              <a:t>Les procédures utilisant les associations de techniques </a:t>
            </a:r>
          </a:p>
          <a:p>
            <a:pPr marL="457200" lvl="1" indent="0">
              <a:buNone/>
            </a:pPr>
            <a:r>
              <a:rPr lang="fr-FR" b="1" dirty="0">
                <a:latin typeface="Comic Sans MS" pitchFamily="66" charset="0"/>
              </a:rPr>
              <a:t>	</a:t>
            </a:r>
            <a:endParaRPr lang="fr-FR" sz="2400" b="1" dirty="0">
              <a:latin typeface="Comic Sans MS" pitchFamily="66" charset="0"/>
            </a:endParaRPr>
          </a:p>
        </p:txBody>
      </p:sp>
    </p:spTree>
    <p:extLst>
      <p:ext uri="{BB962C8B-B14F-4D97-AF65-F5344CB8AC3E}">
        <p14:creationId xmlns:p14="http://schemas.microsoft.com/office/powerpoint/2010/main" val="31243496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188640"/>
            <a:ext cx="5913983" cy="567754"/>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r>
              <a:rPr lang="fr-FR" dirty="0">
                <a:latin typeface="Comic Sans MS" pitchFamily="66" charset="0"/>
              </a:rPr>
              <a:t>VIII – 2  Phase post - analytique </a:t>
            </a:r>
          </a:p>
        </p:txBody>
      </p:sp>
      <p:sp>
        <p:nvSpPr>
          <p:cNvPr id="2" name="Espace réservé du contenu 1"/>
          <p:cNvSpPr>
            <a:spLocks noGrp="1"/>
          </p:cNvSpPr>
          <p:nvPr>
            <p:ph sz="quarter" idx="4"/>
          </p:nvPr>
        </p:nvSpPr>
        <p:spPr>
          <a:xfrm>
            <a:off x="105216" y="836712"/>
            <a:ext cx="8892480" cy="5616624"/>
          </a:xfrm>
        </p:spPr>
        <p:txBody>
          <a:bodyPr/>
          <a:lstStyle/>
          <a:p>
            <a:pPr marL="0" lvl="0" indent="0">
              <a:buNone/>
            </a:pPr>
            <a:endParaRPr lang="fr-FR" b="1" dirty="0">
              <a:latin typeface="Comic Sans MS" pitchFamily="66" charset="0"/>
            </a:endParaRPr>
          </a:p>
          <a:p>
            <a:pPr lvl="0">
              <a:lnSpc>
                <a:spcPct val="150000"/>
              </a:lnSpc>
              <a:buFont typeface="Wingdings" pitchFamily="2" charset="2"/>
              <a:buChar char="§"/>
            </a:pPr>
            <a:r>
              <a:rPr lang="fr-FR" b="1" dirty="0">
                <a:latin typeface="Comic Sans MS" pitchFamily="66" charset="0"/>
              </a:rPr>
              <a:t>La validation des résultats techniques</a:t>
            </a:r>
          </a:p>
          <a:p>
            <a:pPr lvl="1">
              <a:lnSpc>
                <a:spcPct val="150000"/>
              </a:lnSpc>
              <a:buFont typeface="Wingdings" pitchFamily="2" charset="2"/>
              <a:buChar char="ü"/>
            </a:pPr>
            <a:r>
              <a:rPr lang="fr-FR" sz="2400" b="1" dirty="0">
                <a:latin typeface="Comic Sans MS" pitchFamily="66" charset="0"/>
              </a:rPr>
              <a:t>Calibrations</a:t>
            </a:r>
          </a:p>
          <a:p>
            <a:pPr lvl="1">
              <a:lnSpc>
                <a:spcPct val="150000"/>
              </a:lnSpc>
              <a:buFont typeface="Wingdings" pitchFamily="2" charset="2"/>
              <a:buChar char="ü"/>
            </a:pPr>
            <a:r>
              <a:rPr lang="fr-FR" sz="2400" b="1" dirty="0">
                <a:latin typeface="Comic Sans MS" pitchFamily="66" charset="0"/>
              </a:rPr>
              <a:t>Contrôles</a:t>
            </a:r>
          </a:p>
          <a:p>
            <a:pPr lvl="1">
              <a:lnSpc>
                <a:spcPct val="150000"/>
              </a:lnSpc>
              <a:buFont typeface="Wingdings" pitchFamily="2" charset="2"/>
              <a:buChar char="ü"/>
            </a:pPr>
            <a:r>
              <a:rPr lang="fr-FR" sz="2400" b="1" dirty="0">
                <a:latin typeface="Comic Sans MS" pitchFamily="66" charset="0"/>
              </a:rPr>
              <a:t>Analyses  des échantillons</a:t>
            </a:r>
          </a:p>
          <a:p>
            <a:pPr marL="0" indent="0">
              <a:buNone/>
            </a:pPr>
            <a:endParaRPr lang="fr-FR" b="1" dirty="0">
              <a:latin typeface="Comic Sans MS" pitchFamily="66" charset="0"/>
            </a:endParaRPr>
          </a:p>
          <a:p>
            <a:pPr lvl="0">
              <a:buFont typeface="Wingdings" pitchFamily="2" charset="2"/>
              <a:buChar char="§"/>
            </a:pPr>
            <a:r>
              <a:rPr lang="fr-FR" b="1" dirty="0">
                <a:latin typeface="Comic Sans MS" pitchFamily="66" charset="0"/>
              </a:rPr>
              <a:t>L’édition des résultats </a:t>
            </a:r>
          </a:p>
          <a:p>
            <a:pPr lvl="1">
              <a:buFont typeface="Wingdings" pitchFamily="2" charset="2"/>
              <a:buChar char="ü"/>
            </a:pPr>
            <a:r>
              <a:rPr lang="fr-FR" sz="2400" b="1" dirty="0">
                <a:latin typeface="Comic Sans MS" pitchFamily="66" charset="0"/>
              </a:rPr>
              <a:t>Respect du délais de réalisation    </a:t>
            </a:r>
          </a:p>
        </p:txBody>
      </p:sp>
    </p:spTree>
    <p:extLst>
      <p:ext uri="{BB962C8B-B14F-4D97-AF65-F5344CB8AC3E}">
        <p14:creationId xmlns:p14="http://schemas.microsoft.com/office/powerpoint/2010/main" val="26977425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188640"/>
            <a:ext cx="8280920" cy="567754"/>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r>
              <a:rPr lang="fr-FR" dirty="0">
                <a:latin typeface="Comic Sans MS" pitchFamily="66" charset="0"/>
              </a:rPr>
              <a:t>IX - Techniques d’analyses Biochimiques </a:t>
            </a:r>
          </a:p>
        </p:txBody>
      </p:sp>
      <p:sp>
        <p:nvSpPr>
          <p:cNvPr id="2" name="Espace réservé du contenu 1"/>
          <p:cNvSpPr>
            <a:spLocks noGrp="1"/>
          </p:cNvSpPr>
          <p:nvPr>
            <p:ph sz="quarter" idx="4"/>
          </p:nvPr>
        </p:nvSpPr>
        <p:spPr>
          <a:xfrm>
            <a:off x="105216" y="836712"/>
            <a:ext cx="8892480" cy="5616624"/>
          </a:xfrm>
        </p:spPr>
        <p:txBody>
          <a:bodyPr>
            <a:normAutofit/>
          </a:bodyPr>
          <a:lstStyle/>
          <a:p>
            <a:pPr marL="0" indent="0">
              <a:lnSpc>
                <a:spcPct val="150000"/>
              </a:lnSpc>
              <a:buNone/>
            </a:pPr>
            <a:r>
              <a:rPr lang="fr-FR" b="1" dirty="0">
                <a:latin typeface="Comic Sans MS" pitchFamily="66" charset="0"/>
              </a:rPr>
              <a:t>L’ensemble des procédures techniques biochimiques utilisées au laboratoire de biologie médicale peuvent se regrouper de manière suivante :</a:t>
            </a:r>
          </a:p>
          <a:p>
            <a:pPr lvl="1">
              <a:lnSpc>
                <a:spcPct val="150000"/>
              </a:lnSpc>
              <a:buFont typeface="Wingdings" pitchFamily="2" charset="2"/>
              <a:buChar char="§"/>
            </a:pPr>
            <a:r>
              <a:rPr lang="fr-FR" sz="2400" b="1" dirty="0">
                <a:latin typeface="Comic Sans MS" pitchFamily="66" charset="0"/>
              </a:rPr>
              <a:t>Les procédures manuelles </a:t>
            </a:r>
          </a:p>
          <a:p>
            <a:pPr lvl="1">
              <a:lnSpc>
                <a:spcPct val="150000"/>
              </a:lnSpc>
              <a:buFont typeface="Wingdings" pitchFamily="2" charset="2"/>
              <a:buChar char="§"/>
            </a:pPr>
            <a:r>
              <a:rPr lang="fr-FR" sz="2400" b="1" dirty="0">
                <a:latin typeface="Comic Sans MS" pitchFamily="66" charset="0"/>
              </a:rPr>
              <a:t>Les procédures semi - automatiques </a:t>
            </a:r>
          </a:p>
          <a:p>
            <a:pPr lvl="1">
              <a:lnSpc>
                <a:spcPct val="150000"/>
              </a:lnSpc>
              <a:buFont typeface="Wingdings" pitchFamily="2" charset="2"/>
              <a:buChar char="§"/>
            </a:pPr>
            <a:r>
              <a:rPr lang="fr-FR" sz="2400" b="1" dirty="0">
                <a:latin typeface="Comic Sans MS" pitchFamily="66" charset="0"/>
              </a:rPr>
              <a:t>Les procédures automatiques </a:t>
            </a:r>
          </a:p>
          <a:p>
            <a:pPr lvl="1">
              <a:lnSpc>
                <a:spcPct val="150000"/>
              </a:lnSpc>
              <a:buFont typeface="Wingdings" pitchFamily="2" charset="2"/>
              <a:buChar char="§"/>
            </a:pPr>
            <a:r>
              <a:rPr lang="fr-FR" sz="2400" b="1" dirty="0">
                <a:latin typeface="Comic Sans MS" pitchFamily="66" charset="0"/>
              </a:rPr>
              <a:t>Les procédures utilisant les associations des techniques </a:t>
            </a:r>
          </a:p>
        </p:txBody>
      </p:sp>
    </p:spTree>
    <p:extLst>
      <p:ext uri="{BB962C8B-B14F-4D97-AF65-F5344CB8AC3E}">
        <p14:creationId xmlns:p14="http://schemas.microsoft.com/office/powerpoint/2010/main" val="3197681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274638"/>
            <a:ext cx="8579296" cy="706090"/>
          </a:xfrm>
        </p:spPr>
        <p:txBody>
          <a:bodyPr>
            <a:normAutofit fontScale="90000"/>
          </a:bodyPr>
          <a:lstStyle/>
          <a:p>
            <a:pPr algn="l"/>
            <a:br>
              <a:rPr lang="fr-FR" b="1" dirty="0"/>
            </a:br>
            <a:r>
              <a:rPr lang="fr-FR" sz="3100" b="1" dirty="0">
                <a:latin typeface="Comic Sans MS" pitchFamily="66" charset="0"/>
              </a:rPr>
              <a:t>Introduction </a:t>
            </a:r>
            <a:br>
              <a:rPr lang="fr-FR" dirty="0"/>
            </a:br>
            <a:endParaRPr lang="fr-FR" dirty="0"/>
          </a:p>
        </p:txBody>
      </p:sp>
      <p:sp>
        <p:nvSpPr>
          <p:cNvPr id="3" name="Espace réservé du contenu 2"/>
          <p:cNvSpPr>
            <a:spLocks noGrp="1"/>
          </p:cNvSpPr>
          <p:nvPr>
            <p:ph idx="1"/>
          </p:nvPr>
        </p:nvSpPr>
        <p:spPr>
          <a:xfrm>
            <a:off x="179512" y="836712"/>
            <a:ext cx="8784976" cy="5832648"/>
          </a:xfrm>
        </p:spPr>
        <p:txBody>
          <a:bodyPr>
            <a:normAutofit/>
          </a:bodyPr>
          <a:lstStyle/>
          <a:p>
            <a:pPr marL="0" indent="0">
              <a:lnSpc>
                <a:spcPct val="150000"/>
              </a:lnSpc>
              <a:buNone/>
            </a:pPr>
            <a:r>
              <a:rPr lang="fr-FR" sz="2400" b="1" dirty="0">
                <a:latin typeface="Comic Sans MS" pitchFamily="66" charset="0"/>
              </a:rPr>
              <a:t>L’activité des êtres vivants est entretenue par un ensemble de réactions chimiques et biologiques aussi bien à l’intérieur de chaque cellule que dans l’environnement de manière générale.</a:t>
            </a:r>
          </a:p>
          <a:p>
            <a:pPr marL="0" indent="0">
              <a:lnSpc>
                <a:spcPct val="150000"/>
              </a:lnSpc>
              <a:buNone/>
            </a:pPr>
            <a:r>
              <a:rPr lang="fr-FR" sz="2400" b="1" dirty="0">
                <a:latin typeface="Comic Sans MS" pitchFamily="66" charset="0"/>
              </a:rPr>
              <a:t>A cet effet, la survie de l’espèce  humaine nécessite une amélioration  permanente de sa santé individuellement d’une part et d’autre part d’une évaluation au niveau de l’état de santé  l’ensemble de la population. </a:t>
            </a:r>
          </a:p>
          <a:p>
            <a:pPr marL="0" indent="0">
              <a:buNone/>
            </a:pPr>
            <a:endParaRPr lang="fr-FR" sz="2600" b="1" dirty="0">
              <a:latin typeface="Comic Sans MS" pitchFamily="66" charset="0"/>
            </a:endParaRPr>
          </a:p>
          <a:p>
            <a:pPr marL="0" indent="0">
              <a:buNone/>
            </a:pPr>
            <a:endParaRPr lang="fr-FR" dirty="0"/>
          </a:p>
        </p:txBody>
      </p:sp>
    </p:spTree>
    <p:extLst>
      <p:ext uri="{BB962C8B-B14F-4D97-AF65-F5344CB8AC3E}">
        <p14:creationId xmlns:p14="http://schemas.microsoft.com/office/powerpoint/2010/main" val="9024011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188640"/>
            <a:ext cx="8280920" cy="567754"/>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latin typeface="Comic Sans MS" pitchFamily="66" charset="0"/>
              </a:rPr>
              <a:t> IX - Techniques d’analyses Biochimiques </a:t>
            </a:r>
          </a:p>
        </p:txBody>
      </p:sp>
      <p:sp>
        <p:nvSpPr>
          <p:cNvPr id="2" name="Espace réservé du contenu 1"/>
          <p:cNvSpPr>
            <a:spLocks noGrp="1"/>
          </p:cNvSpPr>
          <p:nvPr>
            <p:ph sz="quarter" idx="4"/>
          </p:nvPr>
        </p:nvSpPr>
        <p:spPr>
          <a:xfrm>
            <a:off x="231008" y="764704"/>
            <a:ext cx="8733480" cy="5616624"/>
          </a:xfrm>
        </p:spPr>
        <p:txBody>
          <a:bodyPr>
            <a:normAutofit/>
          </a:bodyPr>
          <a:lstStyle/>
          <a:p>
            <a:pPr marL="0" lvl="1" indent="0">
              <a:buNone/>
            </a:pPr>
            <a:r>
              <a:rPr lang="fr-FR" b="1" dirty="0">
                <a:latin typeface="Comic Sans MS" pitchFamily="66" charset="0"/>
              </a:rPr>
              <a:t> </a:t>
            </a:r>
            <a:r>
              <a:rPr lang="fr-FR" sz="2400" b="1" dirty="0">
                <a:latin typeface="Comic Sans MS" pitchFamily="66" charset="0"/>
              </a:rPr>
              <a:t>IX-1 Procédures manuelles </a:t>
            </a:r>
          </a:p>
          <a:p>
            <a:pPr marL="0" lvl="1" indent="0">
              <a:lnSpc>
                <a:spcPct val="150000"/>
              </a:lnSpc>
              <a:buNone/>
            </a:pPr>
            <a:r>
              <a:rPr lang="fr-FR" sz="2400" b="1" dirty="0">
                <a:latin typeface="Comic Sans MS" pitchFamily="66" charset="0"/>
              </a:rPr>
              <a:t> Elle permet de regrouper les méthodes suivantes :</a:t>
            </a:r>
          </a:p>
          <a:p>
            <a:pPr lvl="1">
              <a:lnSpc>
                <a:spcPct val="150000"/>
              </a:lnSpc>
              <a:buFont typeface="Wingdings" pitchFamily="2" charset="2"/>
              <a:buChar char="§"/>
            </a:pPr>
            <a:r>
              <a:rPr lang="fr-FR" sz="2400" b="1" dirty="0">
                <a:latin typeface="Comic Sans MS" pitchFamily="66" charset="0"/>
              </a:rPr>
              <a:t>Méthode sans utilisation d’appareil  </a:t>
            </a:r>
          </a:p>
          <a:p>
            <a:pPr lvl="1">
              <a:lnSpc>
                <a:spcPct val="150000"/>
              </a:lnSpc>
              <a:buFont typeface="Wingdings" pitchFamily="2" charset="2"/>
              <a:buChar char="§"/>
            </a:pPr>
            <a:r>
              <a:rPr lang="fr-FR" sz="2400" b="1" dirty="0">
                <a:latin typeface="Comic Sans MS" pitchFamily="66" charset="0"/>
              </a:rPr>
              <a:t>Méthode avec utilisation d’appareil basique  </a:t>
            </a:r>
          </a:p>
          <a:p>
            <a:pPr lvl="1">
              <a:lnSpc>
                <a:spcPct val="150000"/>
              </a:lnSpc>
              <a:buFont typeface="Wingdings" pitchFamily="2" charset="2"/>
              <a:buChar char="§"/>
            </a:pPr>
            <a:r>
              <a:rPr lang="fr-FR" sz="2400" b="1" dirty="0">
                <a:latin typeface="Comic Sans MS" pitchFamily="66" charset="0"/>
              </a:rPr>
              <a:t>Méthode avec utilisation d’appareil spécifique</a:t>
            </a:r>
          </a:p>
          <a:p>
            <a:pPr lvl="1">
              <a:lnSpc>
                <a:spcPct val="150000"/>
              </a:lnSpc>
              <a:buFont typeface="Wingdings" pitchFamily="2" charset="2"/>
              <a:buChar char="§"/>
            </a:pPr>
            <a:r>
              <a:rPr lang="fr-FR" sz="2400" b="1" dirty="0">
                <a:latin typeface="Comic Sans MS" pitchFamily="66" charset="0"/>
              </a:rPr>
              <a:t>Méthode de séparations  par migrations sur un champ électrique</a:t>
            </a:r>
          </a:p>
          <a:p>
            <a:pPr marL="0" indent="0">
              <a:buNone/>
            </a:pPr>
            <a:endParaRPr lang="fr-FR" sz="2400" b="1" dirty="0">
              <a:latin typeface="Comic Sans MS" pitchFamily="66" charset="0"/>
            </a:endParaRPr>
          </a:p>
        </p:txBody>
      </p:sp>
    </p:spTree>
    <p:extLst>
      <p:ext uri="{BB962C8B-B14F-4D97-AF65-F5344CB8AC3E}">
        <p14:creationId xmlns:p14="http://schemas.microsoft.com/office/powerpoint/2010/main" val="20873693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188640"/>
            <a:ext cx="8280920" cy="567754"/>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r>
              <a:rPr lang="fr-FR" dirty="0">
                <a:latin typeface="Comic Sans MS" pitchFamily="66" charset="0"/>
              </a:rPr>
              <a:t>IX-1 Procédures manuelles</a:t>
            </a:r>
          </a:p>
        </p:txBody>
      </p:sp>
      <p:sp>
        <p:nvSpPr>
          <p:cNvPr id="2" name="Espace réservé du contenu 1"/>
          <p:cNvSpPr>
            <a:spLocks noGrp="1"/>
          </p:cNvSpPr>
          <p:nvPr>
            <p:ph sz="quarter" idx="4"/>
          </p:nvPr>
        </p:nvSpPr>
        <p:spPr>
          <a:xfrm>
            <a:off x="231008" y="764704"/>
            <a:ext cx="8661472" cy="5616624"/>
          </a:xfrm>
        </p:spPr>
        <p:txBody>
          <a:bodyPr>
            <a:normAutofit/>
          </a:bodyPr>
          <a:lstStyle/>
          <a:p>
            <a:pPr marL="0" lvl="1" indent="0">
              <a:buNone/>
            </a:pPr>
            <a:r>
              <a:rPr lang="fr-FR" b="1" dirty="0">
                <a:latin typeface="Comic Sans MS" pitchFamily="66" charset="0"/>
              </a:rPr>
              <a:t> </a:t>
            </a:r>
            <a:endParaRPr lang="fr-FR" sz="2400" b="1" dirty="0">
              <a:latin typeface="Comic Sans MS" pitchFamily="66" charset="0"/>
            </a:endParaRPr>
          </a:p>
          <a:p>
            <a:pPr marL="0" indent="0">
              <a:buNone/>
            </a:pPr>
            <a:r>
              <a:rPr lang="fr-FR" b="1" dirty="0"/>
              <a:t>  </a:t>
            </a:r>
            <a:r>
              <a:rPr lang="fr-FR" b="1" dirty="0">
                <a:latin typeface="Comic Sans MS" pitchFamily="66" charset="0"/>
              </a:rPr>
              <a:t>IX – 1- 1  Méthodes  sans utilisation d’appareil </a:t>
            </a:r>
          </a:p>
          <a:p>
            <a:pPr marL="0" indent="0">
              <a:lnSpc>
                <a:spcPct val="150000"/>
              </a:lnSpc>
              <a:buNone/>
            </a:pPr>
            <a:r>
              <a:rPr lang="fr-FR" b="1" dirty="0">
                <a:latin typeface="Comic Sans MS" pitchFamily="66" charset="0"/>
              </a:rPr>
              <a:t>Ce sont les premières  méthodes  utilisées  dans les laboratoires de biochimie actuellement car elles ne nécessitent pas  d’appareil sophistiqué autre que de simple instrument de mesure. </a:t>
            </a:r>
          </a:p>
          <a:p>
            <a:pPr marL="0" indent="0">
              <a:lnSpc>
                <a:spcPct val="150000"/>
              </a:lnSpc>
              <a:buNone/>
            </a:pPr>
            <a:r>
              <a:rPr lang="fr-FR" b="1" dirty="0">
                <a:latin typeface="Comic Sans MS" pitchFamily="66" charset="0"/>
              </a:rPr>
              <a:t>Les exemples qui permettent d’illustrer les lectures simples dans les laboratoires de biologies médicales.</a:t>
            </a:r>
            <a:endParaRPr lang="fr-FR" sz="2400" b="1" dirty="0">
              <a:latin typeface="Comic Sans MS" pitchFamily="66" charset="0"/>
            </a:endParaRPr>
          </a:p>
        </p:txBody>
      </p:sp>
    </p:spTree>
    <p:extLst>
      <p:ext uri="{BB962C8B-B14F-4D97-AF65-F5344CB8AC3E}">
        <p14:creationId xmlns:p14="http://schemas.microsoft.com/office/powerpoint/2010/main" val="2403701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0624" y="260648"/>
            <a:ext cx="8280920" cy="567754"/>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pPr marL="0" lvl="1"/>
            <a:endParaRPr lang="fr-FR" dirty="0">
              <a:latin typeface="Comic Sans MS" pitchFamily="66" charset="0"/>
            </a:endParaRPr>
          </a:p>
          <a:p>
            <a:pPr marL="0" lvl="1"/>
            <a:endParaRPr lang="fr-FR" dirty="0">
              <a:latin typeface="Comic Sans MS" pitchFamily="66" charset="0"/>
            </a:endParaRPr>
          </a:p>
          <a:p>
            <a:pPr marL="0" lvl="1"/>
            <a:r>
              <a:rPr lang="fr-FR" sz="2400" dirty="0">
                <a:latin typeface="Comic Sans MS" pitchFamily="66" charset="0"/>
              </a:rPr>
              <a:t>IX – 1- 1  Méthodes  sans utilisation d’appareil </a:t>
            </a:r>
          </a:p>
        </p:txBody>
      </p:sp>
      <p:sp>
        <p:nvSpPr>
          <p:cNvPr id="2" name="Espace réservé du contenu 1"/>
          <p:cNvSpPr>
            <a:spLocks noGrp="1"/>
          </p:cNvSpPr>
          <p:nvPr>
            <p:ph sz="quarter" idx="4"/>
          </p:nvPr>
        </p:nvSpPr>
        <p:spPr>
          <a:xfrm>
            <a:off x="231008" y="764704"/>
            <a:ext cx="8661472" cy="5616624"/>
          </a:xfrm>
        </p:spPr>
        <p:txBody>
          <a:bodyPr>
            <a:normAutofit/>
          </a:bodyPr>
          <a:lstStyle/>
          <a:p>
            <a:pPr lvl="0">
              <a:lnSpc>
                <a:spcPct val="150000"/>
              </a:lnSpc>
              <a:buFont typeface="Wingdings" pitchFamily="2" charset="2"/>
              <a:buChar char="v"/>
            </a:pPr>
            <a:r>
              <a:rPr lang="fr-FR" b="1" dirty="0">
                <a:solidFill>
                  <a:srgbClr val="C00000"/>
                </a:solidFill>
                <a:latin typeface="Comic Sans MS" pitchFamily="66" charset="0"/>
              </a:rPr>
              <a:t>Détermination  par virage d’une coloration  sur la  bandelette urinaire réactive </a:t>
            </a:r>
          </a:p>
          <a:p>
            <a:pPr marL="0" indent="0">
              <a:lnSpc>
                <a:spcPct val="150000"/>
              </a:lnSpc>
              <a:buNone/>
            </a:pPr>
            <a:r>
              <a:rPr lang="fr-FR" b="1" dirty="0">
                <a:latin typeface="Comic Sans MS" pitchFamily="66" charset="0"/>
              </a:rPr>
              <a:t>Cette technique de dépistage et/ou de surveillance biologique des urines, utilise  la bandelette  qui est une analyse biologique instantanée  au cours de laquelle les urines qui sont mises en contact avec des réactifs spécifiques présents sur un support physique vont passer d’un coloration à une autre en fonction de l’influence de chaque paramètre considéré;</a:t>
            </a:r>
            <a:r>
              <a:rPr lang="fr-FR" dirty="0"/>
              <a:t> </a:t>
            </a:r>
          </a:p>
          <a:p>
            <a:pPr marL="0" indent="0">
              <a:buNone/>
            </a:pPr>
            <a:endParaRPr lang="fr-FR" b="1" dirty="0">
              <a:latin typeface="Comic Sans MS" pitchFamily="66" charset="0"/>
            </a:endParaRPr>
          </a:p>
        </p:txBody>
      </p:sp>
    </p:spTree>
    <p:extLst>
      <p:ext uri="{BB962C8B-B14F-4D97-AF65-F5344CB8AC3E}">
        <p14:creationId xmlns:p14="http://schemas.microsoft.com/office/powerpoint/2010/main" val="17380072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24048"/>
            <a:ext cx="8280920" cy="567754"/>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latin typeface="Comic Sans MS" pitchFamily="66" charset="0"/>
              </a:rPr>
              <a:t> </a:t>
            </a:r>
            <a:r>
              <a:rPr lang="fr-FR" dirty="0"/>
              <a:t> </a:t>
            </a:r>
            <a:r>
              <a:rPr lang="fr-FR" dirty="0">
                <a:latin typeface="Comic Sans MS" pitchFamily="66" charset="0"/>
              </a:rPr>
              <a:t>IX – 1- 1  Méthodes  sans utilisation d’appareil </a:t>
            </a:r>
          </a:p>
        </p:txBody>
      </p:sp>
      <p:sp>
        <p:nvSpPr>
          <p:cNvPr id="2" name="Espace réservé du contenu 1"/>
          <p:cNvSpPr>
            <a:spLocks noGrp="1"/>
          </p:cNvSpPr>
          <p:nvPr>
            <p:ph sz="quarter" idx="4"/>
          </p:nvPr>
        </p:nvSpPr>
        <p:spPr>
          <a:xfrm>
            <a:off x="231008" y="620688"/>
            <a:ext cx="8733480" cy="6237312"/>
          </a:xfrm>
        </p:spPr>
        <p:txBody>
          <a:bodyPr>
            <a:normAutofit fontScale="92500"/>
          </a:bodyPr>
          <a:lstStyle/>
          <a:p>
            <a:pPr marL="0" lvl="1" indent="0">
              <a:lnSpc>
                <a:spcPct val="170000"/>
              </a:lnSpc>
              <a:buNone/>
            </a:pPr>
            <a:r>
              <a:rPr lang="fr-FR" sz="2600" b="1" dirty="0">
                <a:latin typeface="Comic Sans MS" pitchFamily="66" charset="0"/>
              </a:rPr>
              <a:t>Au cours de cette détermination  par virage d’une coloration  sur la  bandelette urinaire réactive, les paramètres qui peuvent être analysés sont les suivants</a:t>
            </a:r>
            <a:r>
              <a:rPr lang="fr-FR" sz="2400" b="1" dirty="0">
                <a:latin typeface="Comic Sans MS" pitchFamily="66" charset="0"/>
              </a:rPr>
              <a:t>	</a:t>
            </a:r>
          </a:p>
          <a:p>
            <a:pPr marL="1314450" lvl="3" indent="-457200">
              <a:lnSpc>
                <a:spcPct val="160000"/>
              </a:lnSpc>
              <a:spcBef>
                <a:spcPts val="0"/>
              </a:spcBef>
              <a:buFont typeface="Wingdings" pitchFamily="2" charset="2"/>
              <a:buChar char="ü"/>
            </a:pPr>
            <a:r>
              <a:rPr lang="fr-FR" sz="2200" b="1" dirty="0">
                <a:latin typeface="Comic Sans MS" pitchFamily="66" charset="0"/>
              </a:rPr>
              <a:t>pH</a:t>
            </a:r>
            <a:r>
              <a:rPr lang="fr-FR" sz="2200" dirty="0">
                <a:latin typeface="Comic Sans MS" pitchFamily="66" charset="0"/>
              </a:rPr>
              <a:t> </a:t>
            </a:r>
          </a:p>
          <a:p>
            <a:pPr marL="1314450" lvl="3" indent="-457200">
              <a:buFont typeface="Wingdings" pitchFamily="2" charset="2"/>
              <a:buChar char="ü"/>
            </a:pPr>
            <a:r>
              <a:rPr lang="fr-FR" sz="2200" b="1" dirty="0">
                <a:latin typeface="Comic Sans MS" pitchFamily="66" charset="0"/>
              </a:rPr>
              <a:t>Leucocytes</a:t>
            </a:r>
            <a:r>
              <a:rPr lang="fr-FR" sz="2200" dirty="0">
                <a:latin typeface="Comic Sans MS" pitchFamily="66" charset="0"/>
              </a:rPr>
              <a:t> </a:t>
            </a:r>
          </a:p>
          <a:p>
            <a:pPr marL="1314450" lvl="3" indent="-457200">
              <a:buFont typeface="Wingdings" pitchFamily="2" charset="2"/>
              <a:buChar char="ü"/>
            </a:pPr>
            <a:r>
              <a:rPr lang="fr-FR" sz="2200" b="1" dirty="0">
                <a:latin typeface="Comic Sans MS" pitchFamily="66" charset="0"/>
              </a:rPr>
              <a:t>Nitrite</a:t>
            </a:r>
            <a:r>
              <a:rPr lang="fr-FR" sz="2200" dirty="0">
                <a:latin typeface="Comic Sans MS" pitchFamily="66" charset="0"/>
              </a:rPr>
              <a:t> </a:t>
            </a:r>
          </a:p>
          <a:p>
            <a:pPr lvl="2">
              <a:buFont typeface="Wingdings" pitchFamily="2" charset="2"/>
              <a:buChar char="ü"/>
            </a:pPr>
            <a:r>
              <a:rPr lang="fr-FR" sz="2200" b="1" dirty="0">
                <a:latin typeface="Comic Sans MS" pitchFamily="66" charset="0"/>
              </a:rPr>
              <a:t>  Densité</a:t>
            </a:r>
            <a:r>
              <a:rPr lang="fr-FR" sz="2200" dirty="0">
                <a:latin typeface="Comic Sans MS" pitchFamily="66" charset="0"/>
              </a:rPr>
              <a:t> </a:t>
            </a:r>
          </a:p>
          <a:p>
            <a:pPr lvl="2">
              <a:buFont typeface="Wingdings" pitchFamily="2" charset="2"/>
              <a:buChar char="ü"/>
            </a:pPr>
            <a:r>
              <a:rPr lang="fr-FR" sz="2200" b="1" dirty="0">
                <a:latin typeface="Comic Sans MS" pitchFamily="66" charset="0"/>
              </a:rPr>
              <a:t>  Glucose</a:t>
            </a:r>
            <a:r>
              <a:rPr lang="fr-FR" sz="2200" dirty="0">
                <a:latin typeface="Comic Sans MS" pitchFamily="66" charset="0"/>
              </a:rPr>
              <a:t> </a:t>
            </a:r>
          </a:p>
          <a:p>
            <a:pPr lvl="2">
              <a:buFont typeface="Wingdings" pitchFamily="2" charset="2"/>
              <a:buChar char="ü"/>
            </a:pPr>
            <a:r>
              <a:rPr lang="fr-FR" sz="2200" b="1" dirty="0">
                <a:latin typeface="Comic Sans MS" pitchFamily="66" charset="0"/>
              </a:rPr>
              <a:t>  Cétone</a:t>
            </a:r>
            <a:endParaRPr lang="fr-FR" sz="2200" dirty="0">
              <a:latin typeface="Comic Sans MS" pitchFamily="66" charset="0"/>
            </a:endParaRPr>
          </a:p>
          <a:p>
            <a:pPr lvl="2">
              <a:buFont typeface="Wingdings" pitchFamily="2" charset="2"/>
              <a:buChar char="ü"/>
            </a:pPr>
            <a:r>
              <a:rPr lang="fr-FR" sz="2200" b="1" dirty="0">
                <a:latin typeface="Comic Sans MS" pitchFamily="66" charset="0"/>
              </a:rPr>
              <a:t>  Acide ascorbique</a:t>
            </a:r>
            <a:endParaRPr lang="fr-FR" sz="2200" dirty="0">
              <a:latin typeface="Comic Sans MS" pitchFamily="66" charset="0"/>
            </a:endParaRPr>
          </a:p>
          <a:p>
            <a:pPr lvl="2">
              <a:buFont typeface="Wingdings" pitchFamily="2" charset="2"/>
              <a:buChar char="ü"/>
            </a:pPr>
            <a:r>
              <a:rPr lang="fr-FR" sz="2200" b="1" dirty="0">
                <a:latin typeface="Comic Sans MS" pitchFamily="66" charset="0"/>
              </a:rPr>
              <a:t>  Protéine</a:t>
            </a:r>
            <a:r>
              <a:rPr lang="fr-FR" sz="2200" dirty="0">
                <a:latin typeface="Comic Sans MS" pitchFamily="66" charset="0"/>
              </a:rPr>
              <a:t> </a:t>
            </a:r>
          </a:p>
          <a:p>
            <a:pPr lvl="2">
              <a:buFont typeface="Wingdings" pitchFamily="2" charset="2"/>
              <a:buChar char="ü"/>
            </a:pPr>
            <a:r>
              <a:rPr lang="fr-FR" sz="2200" b="1" dirty="0">
                <a:latin typeface="Comic Sans MS" pitchFamily="66" charset="0"/>
              </a:rPr>
              <a:t>  Sang</a:t>
            </a:r>
            <a:r>
              <a:rPr lang="fr-FR" sz="2200" dirty="0">
                <a:latin typeface="Comic Sans MS" pitchFamily="66" charset="0"/>
              </a:rPr>
              <a:t> </a:t>
            </a:r>
          </a:p>
          <a:p>
            <a:pPr lvl="2">
              <a:buFont typeface="Wingdings" pitchFamily="2" charset="2"/>
              <a:buChar char="ü"/>
            </a:pPr>
            <a:r>
              <a:rPr lang="fr-FR" sz="2200" b="1" dirty="0">
                <a:latin typeface="Comic Sans MS" pitchFamily="66" charset="0"/>
              </a:rPr>
              <a:t>  Bilirubine</a:t>
            </a:r>
            <a:r>
              <a:rPr lang="fr-FR" sz="2200" dirty="0">
                <a:latin typeface="Comic Sans MS" pitchFamily="66" charset="0"/>
              </a:rPr>
              <a:t> </a:t>
            </a:r>
          </a:p>
          <a:p>
            <a:pPr lvl="2">
              <a:buFont typeface="Wingdings" pitchFamily="2" charset="2"/>
              <a:buChar char="ü"/>
            </a:pPr>
            <a:r>
              <a:rPr lang="fr-FR" sz="2200" b="1" dirty="0">
                <a:latin typeface="Comic Sans MS" pitchFamily="66" charset="0"/>
              </a:rPr>
              <a:t>  Urobilinogène</a:t>
            </a:r>
            <a:r>
              <a:rPr lang="fr-FR" sz="2200" dirty="0">
                <a:latin typeface="Comic Sans MS" pitchFamily="66" charset="0"/>
              </a:rPr>
              <a:t> </a:t>
            </a:r>
            <a:endParaRPr lang="fr-FR" sz="2200" b="1" dirty="0">
              <a:latin typeface="Comic Sans MS" pitchFamily="66" charset="0"/>
            </a:endParaRPr>
          </a:p>
        </p:txBody>
      </p:sp>
    </p:spTree>
    <p:extLst>
      <p:ext uri="{BB962C8B-B14F-4D97-AF65-F5344CB8AC3E}">
        <p14:creationId xmlns:p14="http://schemas.microsoft.com/office/powerpoint/2010/main" val="16525619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24048"/>
            <a:ext cx="8280920" cy="567754"/>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latin typeface="Comic Sans MS" pitchFamily="66" charset="0"/>
              </a:rPr>
              <a:t> </a:t>
            </a:r>
            <a:r>
              <a:rPr lang="fr-FR" dirty="0"/>
              <a:t> </a:t>
            </a:r>
            <a:r>
              <a:rPr lang="fr-FR" dirty="0">
                <a:latin typeface="Comic Sans MS" pitchFamily="66" charset="0"/>
              </a:rPr>
              <a:t>IX – 1- 1  Méthodes  sans utilisation d’appareil </a:t>
            </a:r>
          </a:p>
        </p:txBody>
      </p:sp>
      <p:sp>
        <p:nvSpPr>
          <p:cNvPr id="2" name="Espace réservé du contenu 1"/>
          <p:cNvSpPr>
            <a:spLocks noGrp="1"/>
          </p:cNvSpPr>
          <p:nvPr>
            <p:ph sz="quarter" idx="4"/>
          </p:nvPr>
        </p:nvSpPr>
        <p:spPr>
          <a:xfrm>
            <a:off x="179512" y="620688"/>
            <a:ext cx="8964488" cy="6237312"/>
          </a:xfrm>
        </p:spPr>
        <p:txBody>
          <a:bodyPr>
            <a:normAutofit/>
          </a:bodyPr>
          <a:lstStyle/>
          <a:p>
            <a:pPr lvl="0">
              <a:lnSpc>
                <a:spcPct val="150000"/>
              </a:lnSpc>
              <a:buFont typeface="Wingdings" pitchFamily="2" charset="2"/>
              <a:buChar char="v"/>
            </a:pPr>
            <a:r>
              <a:rPr lang="fr-FR" b="1" dirty="0">
                <a:solidFill>
                  <a:srgbClr val="C00000"/>
                </a:solidFill>
                <a:latin typeface="Comic Sans MS" pitchFamily="66" charset="0"/>
              </a:rPr>
              <a:t>Réaction  immunologique  Ag – Ac  </a:t>
            </a:r>
          </a:p>
          <a:p>
            <a:pPr marL="0" indent="0">
              <a:lnSpc>
                <a:spcPct val="150000"/>
              </a:lnSpc>
              <a:buNone/>
            </a:pPr>
            <a:r>
              <a:rPr lang="fr-FR" b="1" dirty="0">
                <a:latin typeface="Comic Sans MS" pitchFamily="66" charset="0"/>
              </a:rPr>
              <a:t>Le Syndrome d’Immuno Déficience Acquise (SIDA) est dû à l’infection par un rétrovirus, deux types ont été découverts : le VIH-1 et le VIH-2.</a:t>
            </a:r>
          </a:p>
          <a:p>
            <a:pPr marL="0" indent="0">
              <a:lnSpc>
                <a:spcPct val="150000"/>
              </a:lnSpc>
              <a:buNone/>
            </a:pPr>
            <a:r>
              <a:rPr lang="fr-FR" b="1" dirty="0">
                <a:latin typeface="Comic Sans MS" pitchFamily="66" charset="0"/>
              </a:rPr>
              <a:t>Ce test diagnostic rapide à usage unique, destiné à la détection des anticorps  antiVIH-1/VIH-2 dans le sang total humain, le sérum ou le plasma. </a:t>
            </a:r>
          </a:p>
          <a:p>
            <a:pPr marL="0" indent="0">
              <a:lnSpc>
                <a:spcPct val="150000"/>
              </a:lnSpc>
              <a:buNone/>
            </a:pPr>
            <a:r>
              <a:rPr lang="fr-FR" b="1" dirty="0">
                <a:latin typeface="Comic Sans MS" pitchFamily="66" charset="0"/>
              </a:rPr>
              <a:t>Il est  constitué d’une membrane de filtration synthétique positionnée au-dessus d’un matériau absorbant et est placée dans une cassette en plastique</a:t>
            </a:r>
          </a:p>
          <a:p>
            <a:pPr marL="0" lvl="1" indent="0">
              <a:lnSpc>
                <a:spcPct val="170000"/>
              </a:lnSpc>
              <a:buNone/>
            </a:pPr>
            <a:endParaRPr lang="fr-FR" sz="2200" b="1" dirty="0">
              <a:latin typeface="Comic Sans MS" pitchFamily="66" charset="0"/>
            </a:endParaRPr>
          </a:p>
        </p:txBody>
      </p:sp>
    </p:spTree>
    <p:extLst>
      <p:ext uri="{BB962C8B-B14F-4D97-AF65-F5344CB8AC3E}">
        <p14:creationId xmlns:p14="http://schemas.microsoft.com/office/powerpoint/2010/main" val="29332348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24048"/>
            <a:ext cx="8280920" cy="567754"/>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latin typeface="Comic Sans MS" pitchFamily="66" charset="0"/>
              </a:rPr>
              <a:t> </a:t>
            </a:r>
            <a:r>
              <a:rPr lang="fr-FR" dirty="0"/>
              <a:t> </a:t>
            </a:r>
            <a:r>
              <a:rPr lang="fr-FR" dirty="0">
                <a:latin typeface="Comic Sans MS" pitchFamily="66" charset="0"/>
              </a:rPr>
              <a:t>IX – 1- 1  Méthodes  sans utilisation d’appareil </a:t>
            </a:r>
          </a:p>
        </p:txBody>
      </p:sp>
      <p:sp>
        <p:nvSpPr>
          <p:cNvPr id="2" name="Espace réservé du contenu 1"/>
          <p:cNvSpPr>
            <a:spLocks noGrp="1"/>
          </p:cNvSpPr>
          <p:nvPr>
            <p:ph sz="quarter" idx="4"/>
          </p:nvPr>
        </p:nvSpPr>
        <p:spPr>
          <a:xfrm>
            <a:off x="179512" y="620688"/>
            <a:ext cx="8964488" cy="6237312"/>
          </a:xfrm>
        </p:spPr>
        <p:txBody>
          <a:bodyPr>
            <a:normAutofit fontScale="92500" lnSpcReduction="20000"/>
          </a:bodyPr>
          <a:lstStyle/>
          <a:p>
            <a:pPr marL="0" lvl="1" indent="0">
              <a:lnSpc>
                <a:spcPct val="170000"/>
              </a:lnSpc>
              <a:buNone/>
            </a:pPr>
            <a:r>
              <a:rPr lang="fr-FR" sz="2600" b="1" dirty="0">
                <a:latin typeface="Comic Sans MS" pitchFamily="66" charset="0"/>
              </a:rPr>
              <a:t>La membrane a été spécifiquement traitée avec des protéines recombinantes du  VIH-1 (gp41) et du VIH-2 (gp36) qui réagissent avec les </a:t>
            </a:r>
            <a:r>
              <a:rPr lang="fr-FR" sz="2600" b="1" dirty="0" err="1">
                <a:latin typeface="Comic Sans MS" pitchFamily="66" charset="0"/>
              </a:rPr>
              <a:t>Ac</a:t>
            </a:r>
            <a:r>
              <a:rPr lang="fr-FR" sz="2600" b="1" dirty="0">
                <a:latin typeface="Comic Sans MS" pitchFamily="66" charset="0"/>
              </a:rPr>
              <a:t> anti-VIH-1/VIH-2 présents dans l’échantillon. Ensuite ces anticorps IgG fixés sur les antigènes spécifiques,  réagissent avec un agent chromatique pour faire apparaître clairement un point coloré visible  sur la membrane. </a:t>
            </a:r>
          </a:p>
          <a:p>
            <a:pPr marL="0" lvl="1" indent="0">
              <a:lnSpc>
                <a:spcPct val="170000"/>
              </a:lnSpc>
              <a:buNone/>
            </a:pPr>
            <a:r>
              <a:rPr lang="fr-FR" sz="2600" b="1" dirty="0">
                <a:latin typeface="Comic Sans MS" pitchFamily="66" charset="0"/>
              </a:rPr>
              <a:t>La membrane comprend également un contrôle et un témoin de bon fonctionnement du test qui permet de confirmer aussi bien la qualité du test et le résultat de l’échantillon  de sang testé.</a:t>
            </a:r>
          </a:p>
          <a:p>
            <a:pPr marL="0" lvl="1" indent="0">
              <a:lnSpc>
                <a:spcPct val="170000"/>
              </a:lnSpc>
              <a:buNone/>
            </a:pPr>
            <a:endParaRPr lang="fr-FR" sz="2200" b="1" dirty="0">
              <a:latin typeface="Comic Sans MS" pitchFamily="66" charset="0"/>
            </a:endParaRPr>
          </a:p>
        </p:txBody>
      </p:sp>
    </p:spTree>
    <p:extLst>
      <p:ext uri="{BB962C8B-B14F-4D97-AF65-F5344CB8AC3E}">
        <p14:creationId xmlns:p14="http://schemas.microsoft.com/office/powerpoint/2010/main" val="30427684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24048"/>
            <a:ext cx="8280920" cy="567754"/>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latin typeface="Comic Sans MS" pitchFamily="66" charset="0"/>
              </a:rPr>
              <a:t> </a:t>
            </a:r>
            <a:r>
              <a:rPr lang="fr-FR" dirty="0"/>
              <a:t> </a:t>
            </a:r>
            <a:r>
              <a:rPr lang="fr-FR" dirty="0">
                <a:latin typeface="Comic Sans MS" pitchFamily="66" charset="0"/>
              </a:rPr>
              <a:t>IX – 1- 1  Méthodes  sans utilisation d’appareil </a:t>
            </a:r>
          </a:p>
        </p:txBody>
      </p:sp>
      <p:pic>
        <p:nvPicPr>
          <p:cNvPr id="6" name="Image 5"/>
          <p:cNvPicPr/>
          <p:nvPr/>
        </p:nvPicPr>
        <p:blipFill>
          <a:blip r:embed="rId2">
            <a:extLst>
              <a:ext uri="{28A0092B-C50C-407E-A947-70E740481C1C}">
                <a14:useLocalDpi xmlns:a14="http://schemas.microsoft.com/office/drawing/2010/main" val="0"/>
              </a:ext>
            </a:extLst>
          </a:blip>
          <a:srcRect/>
          <a:stretch>
            <a:fillRect/>
          </a:stretch>
        </p:blipFill>
        <p:spPr bwMode="auto">
          <a:xfrm>
            <a:off x="251520" y="908720"/>
            <a:ext cx="8352928" cy="5616624"/>
          </a:xfrm>
          <a:prstGeom prst="rect">
            <a:avLst/>
          </a:prstGeom>
          <a:noFill/>
          <a:ln>
            <a:noFill/>
          </a:ln>
        </p:spPr>
      </p:pic>
    </p:spTree>
    <p:extLst>
      <p:ext uri="{BB962C8B-B14F-4D97-AF65-F5344CB8AC3E}">
        <p14:creationId xmlns:p14="http://schemas.microsoft.com/office/powerpoint/2010/main" val="24462616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24048"/>
            <a:ext cx="8280920" cy="567754"/>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latin typeface="Comic Sans MS" pitchFamily="66" charset="0"/>
              </a:rPr>
              <a:t> </a:t>
            </a:r>
            <a:r>
              <a:rPr lang="fr-FR" dirty="0"/>
              <a:t> </a:t>
            </a:r>
            <a:r>
              <a:rPr lang="fr-FR" dirty="0">
                <a:latin typeface="Comic Sans MS" pitchFamily="66" charset="0"/>
              </a:rPr>
              <a:t>IX – 1- 1  Méthodes  sans utilisation d’appareil </a:t>
            </a:r>
          </a:p>
        </p:txBody>
      </p:sp>
      <p:sp>
        <p:nvSpPr>
          <p:cNvPr id="2" name="Espace réservé du contenu 1"/>
          <p:cNvSpPr>
            <a:spLocks noGrp="1"/>
          </p:cNvSpPr>
          <p:nvPr>
            <p:ph sz="quarter" idx="4"/>
          </p:nvPr>
        </p:nvSpPr>
        <p:spPr>
          <a:xfrm>
            <a:off x="323528" y="476672"/>
            <a:ext cx="8363272" cy="6165304"/>
          </a:xfrm>
        </p:spPr>
        <p:txBody>
          <a:bodyPr>
            <a:normAutofit fontScale="92500" lnSpcReduction="10000"/>
          </a:bodyPr>
          <a:lstStyle/>
          <a:p>
            <a:pPr marL="0" indent="0">
              <a:lnSpc>
                <a:spcPct val="150000"/>
              </a:lnSpc>
              <a:buNone/>
            </a:pPr>
            <a:r>
              <a:rPr lang="fr-FR" sz="2600" b="1" dirty="0">
                <a:latin typeface="Comic Sans MS" pitchFamily="66" charset="0"/>
              </a:rPr>
              <a:t>La valeur informative de ces analyses peuvent être traitée de manière numérique. Elle prend en compte aussi bien l’analyse biochimique que tout les signes clinique en fonction de l’examen biologie de référence.</a:t>
            </a:r>
          </a:p>
          <a:p>
            <a:pPr marL="0" indent="0">
              <a:lnSpc>
                <a:spcPct val="150000"/>
              </a:lnSpc>
              <a:buNone/>
            </a:pPr>
            <a:r>
              <a:rPr lang="fr-FR" sz="2600" b="1" dirty="0">
                <a:latin typeface="Comic Sans MS" pitchFamily="66" charset="0"/>
              </a:rPr>
              <a:t>Pour une analyse donnée dans une population exposée à une maladie, les éléments concernés exprimés en nombre total sont:</a:t>
            </a:r>
          </a:p>
          <a:p>
            <a:pPr marL="0" indent="0">
              <a:lnSpc>
                <a:spcPct val="150000"/>
              </a:lnSpc>
              <a:buNone/>
            </a:pPr>
            <a:r>
              <a:rPr lang="fr-FR" sz="2600" b="1" dirty="0">
                <a:latin typeface="Comic Sans MS" pitchFamily="66" charset="0"/>
              </a:rPr>
              <a:t>	- </a:t>
            </a:r>
            <a:r>
              <a:rPr lang="fr-FR" sz="2600" b="1" dirty="0">
                <a:solidFill>
                  <a:srgbClr val="FF0000"/>
                </a:solidFill>
                <a:latin typeface="Comic Sans MS" pitchFamily="66" charset="0"/>
              </a:rPr>
              <a:t>le sujet malade      =&gt; M+</a:t>
            </a:r>
          </a:p>
          <a:p>
            <a:pPr marL="0" indent="0">
              <a:lnSpc>
                <a:spcPct val="150000"/>
              </a:lnSpc>
              <a:buNone/>
            </a:pPr>
            <a:r>
              <a:rPr lang="fr-FR" sz="2600" b="1" dirty="0">
                <a:latin typeface="Comic Sans MS" pitchFamily="66" charset="0"/>
              </a:rPr>
              <a:t>	- </a:t>
            </a:r>
            <a:r>
              <a:rPr lang="fr-FR" sz="2600" b="1" dirty="0">
                <a:solidFill>
                  <a:srgbClr val="FF0000"/>
                </a:solidFill>
                <a:latin typeface="Comic Sans MS" pitchFamily="66" charset="0"/>
              </a:rPr>
              <a:t>le sujet non malade  =&gt; M- </a:t>
            </a:r>
          </a:p>
          <a:p>
            <a:pPr marL="0" indent="0">
              <a:lnSpc>
                <a:spcPct val="150000"/>
              </a:lnSpc>
              <a:buNone/>
            </a:pPr>
            <a:r>
              <a:rPr lang="fr-FR" sz="2600" b="1" dirty="0">
                <a:latin typeface="Comic Sans MS" pitchFamily="66" charset="0"/>
              </a:rPr>
              <a:t>	- le sujet avec signe   =&gt; S+</a:t>
            </a:r>
          </a:p>
          <a:p>
            <a:pPr marL="0" indent="0">
              <a:lnSpc>
                <a:spcPct val="150000"/>
              </a:lnSpc>
              <a:buNone/>
            </a:pPr>
            <a:r>
              <a:rPr lang="fr-FR" sz="2600" b="1" dirty="0">
                <a:latin typeface="Comic Sans MS" pitchFamily="66" charset="0"/>
              </a:rPr>
              <a:t>	- le sujet sans signe   =&gt; S-</a:t>
            </a:r>
            <a:r>
              <a:rPr lang="fr-FR" b="1" dirty="0">
                <a:latin typeface="Comic Sans MS" pitchFamily="66" charset="0"/>
              </a:rPr>
              <a:t> </a:t>
            </a:r>
          </a:p>
        </p:txBody>
      </p:sp>
    </p:spTree>
    <p:extLst>
      <p:ext uri="{BB962C8B-B14F-4D97-AF65-F5344CB8AC3E}">
        <p14:creationId xmlns:p14="http://schemas.microsoft.com/office/powerpoint/2010/main" val="3569767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24048"/>
            <a:ext cx="8280920" cy="567754"/>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latin typeface="Comic Sans MS" pitchFamily="66" charset="0"/>
              </a:rPr>
              <a:t> </a:t>
            </a:r>
            <a:r>
              <a:rPr lang="fr-FR" dirty="0"/>
              <a:t> </a:t>
            </a:r>
            <a:r>
              <a:rPr lang="fr-FR" dirty="0">
                <a:latin typeface="Comic Sans MS" pitchFamily="66" charset="0"/>
              </a:rPr>
              <a:t>IX – 1- 1  Méthodes  sans utilisation d’appareil </a:t>
            </a:r>
          </a:p>
        </p:txBody>
      </p:sp>
      <p:sp>
        <p:nvSpPr>
          <p:cNvPr id="2" name="Espace réservé du contenu 1"/>
          <p:cNvSpPr>
            <a:spLocks noGrp="1"/>
          </p:cNvSpPr>
          <p:nvPr>
            <p:ph sz="quarter" idx="4"/>
          </p:nvPr>
        </p:nvSpPr>
        <p:spPr>
          <a:xfrm>
            <a:off x="323529" y="692696"/>
            <a:ext cx="8363272" cy="5433467"/>
          </a:xfrm>
        </p:spPr>
        <p:txBody>
          <a:bodyPr/>
          <a:lstStyle/>
          <a:p>
            <a:pPr marL="0" indent="0">
              <a:buNone/>
            </a:pPr>
            <a:r>
              <a:rPr lang="fr-FR" b="1" dirty="0">
                <a:latin typeface="Comic Sans MS" pitchFamily="66" charset="0"/>
              </a:rPr>
              <a:t>Cette population étudiée se divise en 4 grands groupes représentés dans le tableau suivant: </a:t>
            </a:r>
          </a:p>
          <a:p>
            <a:pPr marL="0" indent="0">
              <a:buNone/>
            </a:pPr>
            <a:r>
              <a:rPr lang="fr-FR" b="1" dirty="0">
                <a:latin typeface="Comic Sans MS" pitchFamily="66" charset="0"/>
              </a:rPr>
              <a:t>   </a:t>
            </a:r>
          </a:p>
        </p:txBody>
      </p:sp>
      <p:graphicFrame>
        <p:nvGraphicFramePr>
          <p:cNvPr id="3" name="Tableau 2"/>
          <p:cNvGraphicFramePr>
            <a:graphicFrameLocks noGrp="1"/>
          </p:cNvGraphicFramePr>
          <p:nvPr>
            <p:extLst>
              <p:ext uri="{D42A27DB-BD31-4B8C-83A1-F6EECF244321}">
                <p14:modId xmlns:p14="http://schemas.microsoft.com/office/powerpoint/2010/main" val="1470837468"/>
              </p:ext>
            </p:extLst>
          </p:nvPr>
        </p:nvGraphicFramePr>
        <p:xfrm>
          <a:off x="395536" y="1772816"/>
          <a:ext cx="8424936" cy="3240360"/>
        </p:xfrm>
        <a:graphic>
          <a:graphicData uri="http://schemas.openxmlformats.org/drawingml/2006/table">
            <a:tbl>
              <a:tblPr firstRow="1" bandRow="1">
                <a:tableStyleId>{5C22544A-7EE6-4342-B048-85BDC9FD1C3A}</a:tableStyleId>
              </a:tblPr>
              <a:tblGrid>
                <a:gridCol w="2477922">
                  <a:extLst>
                    <a:ext uri="{9D8B030D-6E8A-4147-A177-3AD203B41FA5}">
                      <a16:colId xmlns:a16="http://schemas.microsoft.com/office/drawing/2014/main" val="20000"/>
                    </a:ext>
                  </a:extLst>
                </a:gridCol>
                <a:gridCol w="3138702">
                  <a:extLst>
                    <a:ext uri="{9D8B030D-6E8A-4147-A177-3AD203B41FA5}">
                      <a16:colId xmlns:a16="http://schemas.microsoft.com/office/drawing/2014/main" val="20001"/>
                    </a:ext>
                  </a:extLst>
                </a:gridCol>
                <a:gridCol w="2808312">
                  <a:extLst>
                    <a:ext uri="{9D8B030D-6E8A-4147-A177-3AD203B41FA5}">
                      <a16:colId xmlns:a16="http://schemas.microsoft.com/office/drawing/2014/main" val="20002"/>
                    </a:ext>
                  </a:extLst>
                </a:gridCol>
              </a:tblGrid>
              <a:tr h="1080120">
                <a:tc>
                  <a:txBody>
                    <a:bodyPr/>
                    <a:lstStyle/>
                    <a:p>
                      <a:endParaRPr lang="fr-FR" sz="2400" b="1" dirty="0">
                        <a:latin typeface="Comic Sans MS" pitchFamily="66" charset="0"/>
                      </a:endParaRPr>
                    </a:p>
                  </a:txBody>
                  <a:tcPr anchor="ctr"/>
                </a:tc>
                <a:tc>
                  <a:txBody>
                    <a:bodyPr/>
                    <a:lstStyle/>
                    <a:p>
                      <a:r>
                        <a:rPr lang="fr-FR" sz="2400" b="1" dirty="0">
                          <a:latin typeface="Comic Sans MS" pitchFamily="66" charset="0"/>
                        </a:rPr>
                        <a:t>Non malades  (M-)</a:t>
                      </a:r>
                    </a:p>
                  </a:txBody>
                  <a:tcPr anchor="ctr"/>
                </a:tc>
                <a:tc>
                  <a:txBody>
                    <a:bodyPr/>
                    <a:lstStyle/>
                    <a:p>
                      <a:r>
                        <a:rPr lang="fr-FR" sz="2400" b="1" dirty="0">
                          <a:latin typeface="Comic Sans MS" pitchFamily="66" charset="0"/>
                        </a:rPr>
                        <a:t>Malades  (M+)</a:t>
                      </a:r>
                    </a:p>
                  </a:txBody>
                  <a:tcPr anchor="ctr"/>
                </a:tc>
                <a:extLst>
                  <a:ext uri="{0D108BD9-81ED-4DB2-BD59-A6C34878D82A}">
                    <a16:rowId xmlns:a16="http://schemas.microsoft.com/office/drawing/2014/main" val="10000"/>
                  </a:ext>
                </a:extLst>
              </a:tr>
              <a:tr h="1080120">
                <a:tc>
                  <a:txBody>
                    <a:bodyPr/>
                    <a:lstStyle/>
                    <a:p>
                      <a:r>
                        <a:rPr lang="fr-FR" sz="2400" b="1" dirty="0">
                          <a:latin typeface="Comic Sans MS" pitchFamily="66" charset="0"/>
                        </a:rPr>
                        <a:t>Absences de signes</a:t>
                      </a:r>
                      <a:r>
                        <a:rPr lang="fr-FR" sz="2400" b="1" baseline="0" dirty="0">
                          <a:latin typeface="Comic Sans MS" pitchFamily="66" charset="0"/>
                        </a:rPr>
                        <a:t> (S-)</a:t>
                      </a:r>
                      <a:endParaRPr lang="fr-FR" sz="2400" b="1" dirty="0">
                        <a:latin typeface="Comic Sans MS" pitchFamily="66" charset="0"/>
                      </a:endParaRPr>
                    </a:p>
                  </a:txBody>
                  <a:tcPr anchor="ctr"/>
                </a:tc>
                <a:tc>
                  <a:txBody>
                    <a:bodyPr/>
                    <a:lstStyle/>
                    <a:p>
                      <a:pPr algn="ctr"/>
                      <a:r>
                        <a:rPr lang="fr-FR" sz="4000" b="1" dirty="0">
                          <a:latin typeface="Comic Sans MS" pitchFamily="66" charset="0"/>
                        </a:rPr>
                        <a:t>a</a:t>
                      </a:r>
                    </a:p>
                  </a:txBody>
                  <a:tcPr anchor="ctr"/>
                </a:tc>
                <a:tc>
                  <a:txBody>
                    <a:bodyPr/>
                    <a:lstStyle/>
                    <a:p>
                      <a:pPr algn="ctr"/>
                      <a:r>
                        <a:rPr lang="fr-FR" sz="4000" b="1" dirty="0">
                          <a:latin typeface="Comic Sans MS" pitchFamily="66" charset="0"/>
                        </a:rPr>
                        <a:t>b</a:t>
                      </a:r>
                    </a:p>
                  </a:txBody>
                  <a:tcPr anchor="ctr"/>
                </a:tc>
                <a:extLst>
                  <a:ext uri="{0D108BD9-81ED-4DB2-BD59-A6C34878D82A}">
                    <a16:rowId xmlns:a16="http://schemas.microsoft.com/office/drawing/2014/main" val="10001"/>
                  </a:ext>
                </a:extLst>
              </a:tr>
              <a:tr h="1080120">
                <a:tc>
                  <a:txBody>
                    <a:bodyPr/>
                    <a:lstStyle/>
                    <a:p>
                      <a:r>
                        <a:rPr lang="fr-FR" sz="2400" b="1" dirty="0">
                          <a:latin typeface="Comic Sans MS" pitchFamily="66" charset="0"/>
                        </a:rPr>
                        <a:t>Présence </a:t>
                      </a:r>
                      <a:r>
                        <a:rPr lang="fr-FR" sz="2400" b="1" baseline="0" dirty="0">
                          <a:latin typeface="Comic Sans MS" pitchFamily="66" charset="0"/>
                        </a:rPr>
                        <a:t> de signe  (S+)</a:t>
                      </a:r>
                      <a:endParaRPr lang="fr-FR" sz="2400" b="1" dirty="0">
                        <a:latin typeface="Comic Sans MS" pitchFamily="66" charset="0"/>
                      </a:endParaRPr>
                    </a:p>
                  </a:txBody>
                  <a:tcPr anchor="ctr"/>
                </a:tc>
                <a:tc>
                  <a:txBody>
                    <a:bodyPr/>
                    <a:lstStyle/>
                    <a:p>
                      <a:pPr algn="ctr"/>
                      <a:r>
                        <a:rPr lang="fr-FR" sz="4000" b="1" dirty="0">
                          <a:latin typeface="Comic Sans MS" pitchFamily="66" charset="0"/>
                        </a:rPr>
                        <a:t>c</a:t>
                      </a:r>
                    </a:p>
                  </a:txBody>
                  <a:tcPr anchor="ctr"/>
                </a:tc>
                <a:tc>
                  <a:txBody>
                    <a:bodyPr/>
                    <a:lstStyle/>
                    <a:p>
                      <a:pPr algn="ctr"/>
                      <a:r>
                        <a:rPr lang="fr-FR" sz="4000" b="1" dirty="0">
                          <a:latin typeface="Comic Sans MS" pitchFamily="66" charset="0"/>
                        </a:rPr>
                        <a:t>d</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669729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24048"/>
            <a:ext cx="8280920" cy="567754"/>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latin typeface="Comic Sans MS" pitchFamily="66" charset="0"/>
              </a:rPr>
              <a:t> </a:t>
            </a:r>
            <a:r>
              <a:rPr lang="fr-FR" dirty="0"/>
              <a:t> </a:t>
            </a:r>
            <a:r>
              <a:rPr lang="fr-FR" dirty="0">
                <a:latin typeface="Comic Sans MS" pitchFamily="66" charset="0"/>
              </a:rPr>
              <a:t>IX – 1- 1  Méthodes  sans utilisation d’appareil </a:t>
            </a:r>
          </a:p>
        </p:txBody>
      </p:sp>
      <p:sp>
        <p:nvSpPr>
          <p:cNvPr id="2" name="Espace réservé du contenu 1"/>
          <p:cNvSpPr>
            <a:spLocks noGrp="1"/>
          </p:cNvSpPr>
          <p:nvPr>
            <p:ph sz="quarter" idx="4"/>
          </p:nvPr>
        </p:nvSpPr>
        <p:spPr>
          <a:xfrm>
            <a:off x="179512" y="692696"/>
            <a:ext cx="8784975" cy="5904656"/>
          </a:xfrm>
        </p:spPr>
        <p:txBody>
          <a:bodyPr>
            <a:normAutofit/>
          </a:bodyPr>
          <a:lstStyle/>
          <a:p>
            <a:pPr marL="0" indent="0">
              <a:buNone/>
            </a:pPr>
            <a:r>
              <a:rPr lang="fr-FR" b="1" dirty="0">
                <a:latin typeface="Comic Sans MS" pitchFamily="66" charset="0"/>
              </a:rPr>
              <a:t>Ce qui permet de définir les notions suivantes :</a:t>
            </a:r>
          </a:p>
          <a:p>
            <a:pPr marL="0" indent="0">
              <a:buNone/>
            </a:pPr>
            <a:r>
              <a:rPr lang="fr-FR" b="1" dirty="0">
                <a:latin typeface="Comic Sans MS" pitchFamily="66" charset="0"/>
              </a:rPr>
              <a:t>Le signe présent chez le plus grand nombre possible de malades dans l’ensemble de cette population; </a:t>
            </a:r>
          </a:p>
          <a:p>
            <a:pPr marL="0" indent="0">
              <a:buNone/>
            </a:pPr>
            <a:r>
              <a:rPr lang="fr-FR" sz="800" b="1" dirty="0">
                <a:latin typeface="Comic Sans MS" pitchFamily="66" charset="0"/>
              </a:rPr>
              <a:t>	</a:t>
            </a:r>
          </a:p>
          <a:p>
            <a:pPr marL="0" indent="0">
              <a:buNone/>
            </a:pPr>
            <a:r>
              <a:rPr lang="fr-FR" b="1" dirty="0">
                <a:latin typeface="Comic Sans MS" pitchFamily="66" charset="0"/>
              </a:rPr>
              <a:t>	</a:t>
            </a:r>
            <a:r>
              <a:rPr lang="fr-FR" b="1" dirty="0">
                <a:solidFill>
                  <a:srgbClr val="FF0000"/>
                </a:solidFill>
                <a:latin typeface="Comic Sans MS" pitchFamily="66" charset="0"/>
              </a:rPr>
              <a:t>la sensibilité </a:t>
            </a:r>
          </a:p>
          <a:p>
            <a:pPr marL="0" indent="0">
              <a:buNone/>
            </a:pPr>
            <a:endParaRPr lang="fr-FR" b="1" dirty="0">
              <a:latin typeface="Comic Sans MS" pitchFamily="66" charset="0"/>
            </a:endParaRPr>
          </a:p>
          <a:p>
            <a:pPr marL="0" indent="0">
              <a:buNone/>
            </a:pPr>
            <a:r>
              <a:rPr lang="fr-FR" b="1" dirty="0">
                <a:latin typeface="Comic Sans MS" pitchFamily="66" charset="0"/>
              </a:rPr>
              <a:t>Le signe absent chez le plus grand nombre possible de sujet sains dans l’ensemble de cette population;</a:t>
            </a:r>
          </a:p>
          <a:p>
            <a:pPr marL="0" indent="0">
              <a:buNone/>
            </a:pPr>
            <a:r>
              <a:rPr lang="fr-FR" sz="800" b="1" dirty="0">
                <a:latin typeface="Comic Sans MS" pitchFamily="66" charset="0"/>
              </a:rPr>
              <a:t>	</a:t>
            </a:r>
          </a:p>
          <a:p>
            <a:pPr marL="0" indent="0">
              <a:buNone/>
            </a:pPr>
            <a:r>
              <a:rPr lang="fr-FR" b="1" dirty="0">
                <a:latin typeface="Comic Sans MS" pitchFamily="66" charset="0"/>
              </a:rPr>
              <a:t>	</a:t>
            </a:r>
            <a:r>
              <a:rPr lang="fr-FR" b="1" dirty="0">
                <a:solidFill>
                  <a:srgbClr val="FF0000"/>
                </a:solidFill>
                <a:latin typeface="Comic Sans MS" pitchFamily="66" charset="0"/>
              </a:rPr>
              <a:t>la spécificité</a:t>
            </a:r>
          </a:p>
          <a:p>
            <a:pPr marL="0" indent="0">
              <a:buNone/>
            </a:pPr>
            <a:endParaRPr lang="fr-FR" b="1" dirty="0">
              <a:solidFill>
                <a:srgbClr val="FF0000"/>
              </a:solidFill>
              <a:latin typeface="Comic Sans MS" pitchFamily="66" charset="0"/>
            </a:endParaRPr>
          </a:p>
          <a:p>
            <a:pPr marL="0" indent="0">
              <a:buNone/>
            </a:pPr>
            <a:r>
              <a:rPr lang="fr-FR" b="1" dirty="0">
                <a:latin typeface="Comic Sans MS" pitchFamily="66" charset="0"/>
              </a:rPr>
              <a:t>La sensibilité et la spécificité évoluent souvent en sens contraire dépendant de la valeur seuil fixée pour admettre la (+) ou la (-)  du signe biochimique  </a:t>
            </a:r>
          </a:p>
        </p:txBody>
      </p:sp>
      <mc:AlternateContent xmlns:mc="http://schemas.openxmlformats.org/markup-compatibility/2006" xmlns:a14="http://schemas.microsoft.com/office/drawing/2010/main">
        <mc:Choice Requires="a14">
          <p:sp>
            <p:nvSpPr>
              <p:cNvPr id="3" name="ZoneTexte 2"/>
              <p:cNvSpPr txBox="1"/>
              <p:nvPr/>
            </p:nvSpPr>
            <p:spPr>
              <a:xfrm>
                <a:off x="3491880" y="1828944"/>
                <a:ext cx="1391871" cy="8000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400" b="1" i="0" smtClean="0">
                          <a:solidFill>
                            <a:srgbClr val="FF0000"/>
                          </a:solidFill>
                          <a:latin typeface="Cambria Math"/>
                        </a:rPr>
                        <m:t>=</m:t>
                      </m:r>
                      <m:f>
                        <m:fPr>
                          <m:ctrlPr>
                            <a:rPr lang="fr-FR" sz="2400" b="1" i="1" smtClean="0">
                              <a:solidFill>
                                <a:srgbClr val="FF0000"/>
                              </a:solidFill>
                              <a:latin typeface="Cambria Math" panose="02040503050406030204" pitchFamily="18" charset="0"/>
                            </a:rPr>
                          </m:ctrlPr>
                        </m:fPr>
                        <m:num>
                          <m:r>
                            <a:rPr lang="fr-FR" sz="2400" b="1" i="0" smtClean="0">
                              <a:solidFill>
                                <a:srgbClr val="FF0000"/>
                              </a:solidFill>
                              <a:latin typeface="Cambria Math"/>
                            </a:rPr>
                            <m:t>𝐝</m:t>
                          </m:r>
                        </m:num>
                        <m:den>
                          <m:r>
                            <a:rPr lang="fr-FR" sz="2400" b="1" i="0" smtClean="0">
                              <a:solidFill>
                                <a:srgbClr val="FF0000"/>
                              </a:solidFill>
                              <a:latin typeface="Cambria Math"/>
                            </a:rPr>
                            <m:t>𝐛</m:t>
                          </m:r>
                          <m:r>
                            <a:rPr lang="fr-FR" sz="2400" b="1" i="0" smtClean="0">
                              <a:solidFill>
                                <a:srgbClr val="FF0000"/>
                              </a:solidFill>
                              <a:latin typeface="Cambria Math"/>
                            </a:rPr>
                            <m:t>+</m:t>
                          </m:r>
                          <m:r>
                            <a:rPr lang="fr-FR" sz="2400" b="1" i="0" smtClean="0">
                              <a:solidFill>
                                <a:srgbClr val="FF0000"/>
                              </a:solidFill>
                              <a:latin typeface="Cambria Math"/>
                            </a:rPr>
                            <m:t>𝐝</m:t>
                          </m:r>
                        </m:den>
                      </m:f>
                    </m:oMath>
                  </m:oMathPara>
                </a14:m>
                <a:endParaRPr lang="fr-FR" sz="2400" b="1" dirty="0">
                  <a:latin typeface="Comic Sans MS" pitchFamily="66" charset="0"/>
                </a:endParaRPr>
              </a:p>
            </p:txBody>
          </p:sp>
        </mc:Choice>
        <mc:Fallback xmlns="">
          <p:sp>
            <p:nvSpPr>
              <p:cNvPr id="3" name="ZoneTexte 2"/>
              <p:cNvSpPr txBox="1">
                <a:spLocks noRot="1" noChangeAspect="1" noMove="1" noResize="1" noEditPoints="1" noAdjustHandles="1" noChangeArrowheads="1" noChangeShapeType="1" noTextEdit="1"/>
              </p:cNvSpPr>
              <p:nvPr/>
            </p:nvSpPr>
            <p:spPr>
              <a:xfrm>
                <a:off x="3491880" y="1828944"/>
                <a:ext cx="1391871" cy="800027"/>
              </a:xfrm>
              <a:prstGeom prst="rect">
                <a:avLst/>
              </a:prstGeom>
              <a:blipFill rotWithShape="1">
                <a:blip r:embed="rId2"/>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6" name="ZoneTexte 5"/>
              <p:cNvSpPr txBox="1"/>
              <p:nvPr/>
            </p:nvSpPr>
            <p:spPr>
              <a:xfrm>
                <a:off x="3167216" y="3777045"/>
                <a:ext cx="1716535" cy="7363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400" b="1" i="0" smtClean="0">
                          <a:solidFill>
                            <a:srgbClr val="FF0000"/>
                          </a:solidFill>
                          <a:latin typeface="Cambria Math"/>
                        </a:rPr>
                        <m:t>=</m:t>
                      </m:r>
                      <m:f>
                        <m:fPr>
                          <m:ctrlPr>
                            <a:rPr lang="fr-FR" sz="2400" b="1" i="1" smtClean="0">
                              <a:solidFill>
                                <a:srgbClr val="FF0000"/>
                              </a:solidFill>
                              <a:latin typeface="Cambria Math" panose="02040503050406030204" pitchFamily="18" charset="0"/>
                            </a:rPr>
                          </m:ctrlPr>
                        </m:fPr>
                        <m:num>
                          <m:r>
                            <a:rPr lang="fr-FR" sz="2400" b="1" i="0" smtClean="0">
                              <a:solidFill>
                                <a:srgbClr val="FF0000"/>
                              </a:solidFill>
                              <a:latin typeface="Cambria Math"/>
                            </a:rPr>
                            <m:t>𝐚</m:t>
                          </m:r>
                        </m:num>
                        <m:den>
                          <m:r>
                            <a:rPr lang="fr-FR" sz="2400" b="1" i="0" smtClean="0">
                              <a:solidFill>
                                <a:srgbClr val="FF0000"/>
                              </a:solidFill>
                              <a:latin typeface="Cambria Math"/>
                            </a:rPr>
                            <m:t>𝐚</m:t>
                          </m:r>
                          <m:r>
                            <a:rPr lang="fr-FR" sz="2400" b="1" i="0" smtClean="0">
                              <a:solidFill>
                                <a:srgbClr val="FF0000"/>
                              </a:solidFill>
                              <a:latin typeface="Cambria Math"/>
                            </a:rPr>
                            <m:t>+</m:t>
                          </m:r>
                          <m:r>
                            <a:rPr lang="fr-FR" sz="2400" b="1" i="0" smtClean="0">
                              <a:solidFill>
                                <a:srgbClr val="FF0000"/>
                              </a:solidFill>
                              <a:latin typeface="Cambria Math"/>
                            </a:rPr>
                            <m:t>𝐜</m:t>
                          </m:r>
                        </m:den>
                      </m:f>
                    </m:oMath>
                  </m:oMathPara>
                </a14:m>
                <a:endParaRPr lang="fr-FR" sz="2400" b="1" dirty="0">
                  <a:latin typeface="Comic Sans MS" pitchFamily="66" charset="0"/>
                </a:endParaRPr>
              </a:p>
            </p:txBody>
          </p:sp>
        </mc:Choice>
        <mc:Fallback xmlns="">
          <p:sp>
            <p:nvSpPr>
              <p:cNvPr id="6" name="ZoneTexte 5"/>
              <p:cNvSpPr txBox="1">
                <a:spLocks noRot="1" noChangeAspect="1" noMove="1" noResize="1" noEditPoints="1" noAdjustHandles="1" noChangeArrowheads="1" noChangeShapeType="1" noTextEdit="1"/>
              </p:cNvSpPr>
              <p:nvPr/>
            </p:nvSpPr>
            <p:spPr>
              <a:xfrm>
                <a:off x="3167216" y="3777045"/>
                <a:ext cx="1716535" cy="736355"/>
              </a:xfrm>
              <a:prstGeom prst="rect">
                <a:avLst/>
              </a:prstGeom>
              <a:blipFill rotWithShape="1">
                <a:blip r:embed="rId3"/>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1840964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116632"/>
            <a:ext cx="8517632" cy="706090"/>
          </a:xfrm>
        </p:spPr>
        <p:txBody>
          <a:bodyPr>
            <a:normAutofit fontScale="90000"/>
          </a:bodyPr>
          <a:lstStyle/>
          <a:p>
            <a:pPr algn="l"/>
            <a:br>
              <a:rPr lang="fr-FR" b="1" dirty="0"/>
            </a:br>
            <a:r>
              <a:rPr lang="fr-FR" sz="3100" b="1" dirty="0">
                <a:latin typeface="Comic Sans MS" pitchFamily="66" charset="0"/>
              </a:rPr>
              <a:t>Introduction </a:t>
            </a:r>
            <a:br>
              <a:rPr lang="fr-FR" dirty="0"/>
            </a:br>
            <a:endParaRPr lang="fr-FR" dirty="0"/>
          </a:p>
        </p:txBody>
      </p:sp>
      <p:sp>
        <p:nvSpPr>
          <p:cNvPr id="3" name="Espace réservé du contenu 2"/>
          <p:cNvSpPr>
            <a:spLocks noGrp="1"/>
          </p:cNvSpPr>
          <p:nvPr>
            <p:ph idx="1"/>
          </p:nvPr>
        </p:nvSpPr>
        <p:spPr>
          <a:xfrm>
            <a:off x="251520" y="692696"/>
            <a:ext cx="8640960" cy="6048672"/>
          </a:xfrm>
        </p:spPr>
        <p:txBody>
          <a:bodyPr>
            <a:normAutofit/>
          </a:bodyPr>
          <a:lstStyle/>
          <a:p>
            <a:pPr marL="0" indent="0">
              <a:lnSpc>
                <a:spcPct val="150000"/>
              </a:lnSpc>
              <a:buNone/>
            </a:pPr>
            <a:r>
              <a:rPr lang="fr-FR" sz="2400" b="1" dirty="0">
                <a:latin typeface="Comic Sans MS" pitchFamily="66" charset="0"/>
              </a:rPr>
              <a:t>Les êtres humains sont emmenés à faire des analyses de biologie médicale pour les raisons suivantes: </a:t>
            </a:r>
          </a:p>
          <a:p>
            <a:pPr marL="0" indent="0">
              <a:lnSpc>
                <a:spcPct val="150000"/>
              </a:lnSpc>
              <a:buNone/>
            </a:pPr>
            <a:r>
              <a:rPr lang="fr-FR" sz="2400" b="1" dirty="0">
                <a:latin typeface="Comic Sans MS" pitchFamily="66" charset="0"/>
              </a:rPr>
              <a:t>	- soit pour diagnostiquer des pathologies</a:t>
            </a:r>
          </a:p>
          <a:p>
            <a:pPr marL="0" indent="0">
              <a:lnSpc>
                <a:spcPct val="150000"/>
              </a:lnSpc>
              <a:buNone/>
            </a:pPr>
            <a:r>
              <a:rPr lang="fr-FR" sz="2400" b="1" dirty="0">
                <a:latin typeface="Comic Sans MS" pitchFamily="66" charset="0"/>
              </a:rPr>
              <a:t>	- soit pour contrôler leurs états de santé</a:t>
            </a:r>
            <a:r>
              <a:rPr lang="fr-FR" sz="2400" b="1" dirty="0"/>
              <a:t>.</a:t>
            </a:r>
          </a:p>
          <a:p>
            <a:pPr marL="0" indent="0">
              <a:lnSpc>
                <a:spcPct val="150000"/>
              </a:lnSpc>
              <a:buNone/>
            </a:pPr>
            <a:r>
              <a:rPr lang="fr-FR" sz="2400" b="1" dirty="0">
                <a:latin typeface="Comic Sans MS" pitchFamily="66" charset="0"/>
              </a:rPr>
              <a:t>La qualité des analyses biochimiques, comme ceux  de tous les actes biologiques, est une partie intégrante de l'acte médical au service de la santé des humains. </a:t>
            </a:r>
          </a:p>
          <a:p>
            <a:pPr marL="0" indent="0">
              <a:buNone/>
            </a:pPr>
            <a:endParaRPr lang="fr-FR" b="1" dirty="0"/>
          </a:p>
          <a:p>
            <a:pPr marL="0" indent="0">
              <a:buNone/>
            </a:pPr>
            <a:endParaRPr lang="fr-FR" dirty="0"/>
          </a:p>
        </p:txBody>
      </p:sp>
    </p:spTree>
    <p:extLst>
      <p:ext uri="{BB962C8B-B14F-4D97-AF65-F5344CB8AC3E}">
        <p14:creationId xmlns:p14="http://schemas.microsoft.com/office/powerpoint/2010/main" val="13928185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24048"/>
            <a:ext cx="8280920" cy="567754"/>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latin typeface="Comic Sans MS" pitchFamily="66" charset="0"/>
              </a:rPr>
              <a:t> </a:t>
            </a:r>
            <a:r>
              <a:rPr lang="fr-FR" dirty="0"/>
              <a:t> </a:t>
            </a:r>
            <a:r>
              <a:rPr lang="fr-FR" dirty="0">
                <a:latin typeface="Comic Sans MS" pitchFamily="66" charset="0"/>
              </a:rPr>
              <a:t>IX – 1- 1  Méthodes  sans utilisation d’appareil </a:t>
            </a:r>
          </a:p>
        </p:txBody>
      </p:sp>
      <p:sp>
        <p:nvSpPr>
          <p:cNvPr id="2" name="Espace réservé du contenu 1"/>
          <p:cNvSpPr>
            <a:spLocks noGrp="1"/>
          </p:cNvSpPr>
          <p:nvPr>
            <p:ph sz="quarter" idx="4"/>
          </p:nvPr>
        </p:nvSpPr>
        <p:spPr>
          <a:xfrm>
            <a:off x="179512" y="692696"/>
            <a:ext cx="8784975" cy="6165304"/>
          </a:xfrm>
        </p:spPr>
        <p:txBody>
          <a:bodyPr/>
          <a:lstStyle/>
          <a:p>
            <a:pPr marL="0" indent="0">
              <a:buNone/>
            </a:pPr>
            <a:r>
              <a:rPr lang="fr-FR" b="1" dirty="0">
                <a:latin typeface="Comic Sans MS" pitchFamily="66" charset="0"/>
              </a:rPr>
              <a:t>La probabilité de la présence d’une maladie au sain d’une population est déterminer par la notion suivant:</a:t>
            </a:r>
          </a:p>
          <a:p>
            <a:pPr marL="0" indent="0">
              <a:buNone/>
            </a:pPr>
            <a:endParaRPr lang="fr-FR" b="1" dirty="0">
              <a:latin typeface="Comic Sans MS" pitchFamily="66" charset="0"/>
            </a:endParaRPr>
          </a:p>
          <a:p>
            <a:pPr marL="0" indent="0">
              <a:buNone/>
            </a:pPr>
            <a:r>
              <a:rPr lang="fr-FR" b="1" dirty="0">
                <a:latin typeface="Comic Sans MS" pitchFamily="66" charset="0"/>
              </a:rPr>
              <a:t>    </a:t>
            </a:r>
            <a:r>
              <a:rPr lang="fr-FR" b="1" dirty="0">
                <a:solidFill>
                  <a:srgbClr val="FF0000"/>
                </a:solidFill>
                <a:latin typeface="Comic Sans MS" pitchFamily="66" charset="0"/>
              </a:rPr>
              <a:t>Valeur prédictive positive =&gt; VPP</a:t>
            </a:r>
          </a:p>
          <a:p>
            <a:pPr marL="0" indent="0">
              <a:buNone/>
            </a:pPr>
            <a:endParaRPr lang="fr-FR" b="1" dirty="0">
              <a:latin typeface="Comic Sans MS" pitchFamily="66" charset="0"/>
            </a:endParaRPr>
          </a:p>
          <a:p>
            <a:pPr marL="0" indent="0">
              <a:buNone/>
            </a:pPr>
            <a:r>
              <a:rPr lang="fr-FR" b="1" dirty="0">
                <a:latin typeface="Comic Sans MS" pitchFamily="66" charset="0"/>
              </a:rPr>
              <a:t>La probabilité d’absence d’une maladie au sain d’une population est déterminer par la notion suivant:</a:t>
            </a:r>
          </a:p>
          <a:p>
            <a:pPr marL="0" indent="0">
              <a:buNone/>
            </a:pPr>
            <a:r>
              <a:rPr lang="fr-FR" b="1" dirty="0">
                <a:latin typeface="Comic Sans MS" pitchFamily="66" charset="0"/>
              </a:rPr>
              <a:t>	</a:t>
            </a:r>
          </a:p>
          <a:p>
            <a:pPr marL="0" indent="0">
              <a:buNone/>
            </a:pPr>
            <a:r>
              <a:rPr lang="fr-FR" b="1" dirty="0">
                <a:solidFill>
                  <a:srgbClr val="FF0000"/>
                </a:solidFill>
                <a:latin typeface="Comic Sans MS" pitchFamily="66" charset="0"/>
              </a:rPr>
              <a:t>   Valeur prédictive négative =&gt; VPN</a:t>
            </a:r>
          </a:p>
          <a:p>
            <a:pPr marL="0" indent="0">
              <a:buNone/>
            </a:pPr>
            <a:endParaRPr lang="fr-FR" b="1" dirty="0">
              <a:solidFill>
                <a:srgbClr val="FF0000"/>
              </a:solidFill>
              <a:latin typeface="Comic Sans MS" pitchFamily="66" charset="0"/>
            </a:endParaRPr>
          </a:p>
          <a:p>
            <a:pPr marL="0" indent="0">
              <a:buNone/>
            </a:pPr>
            <a:r>
              <a:rPr lang="fr-FR" b="1" dirty="0">
                <a:latin typeface="Comic Sans MS" pitchFamily="66" charset="0"/>
              </a:rPr>
              <a:t>La sensibilité et la spécificité sont indépendante de la prévalence qui est lié à la fréquence de la maladie alors que la valeur prédictive dépend de la prévalence car elle inclue les malades et les non malades </a:t>
            </a:r>
          </a:p>
        </p:txBody>
      </p:sp>
      <mc:AlternateContent xmlns:mc="http://schemas.openxmlformats.org/markup-compatibility/2006" xmlns:a14="http://schemas.microsoft.com/office/drawing/2010/main">
        <mc:Choice Requires="a14">
          <p:sp>
            <p:nvSpPr>
              <p:cNvPr id="3" name="ZoneTexte 2"/>
              <p:cNvSpPr txBox="1"/>
              <p:nvPr/>
            </p:nvSpPr>
            <p:spPr>
              <a:xfrm>
                <a:off x="5724128" y="1718968"/>
                <a:ext cx="1380214" cy="9179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800" b="1" i="0" smtClean="0">
                          <a:solidFill>
                            <a:srgbClr val="FF0000"/>
                          </a:solidFill>
                          <a:latin typeface="Cambria Math"/>
                        </a:rPr>
                        <m:t>=</m:t>
                      </m:r>
                      <m:f>
                        <m:fPr>
                          <m:ctrlPr>
                            <a:rPr lang="fr-FR" sz="2800" b="1" i="1" smtClean="0">
                              <a:solidFill>
                                <a:srgbClr val="FF0000"/>
                              </a:solidFill>
                              <a:latin typeface="Cambria Math" panose="02040503050406030204" pitchFamily="18" charset="0"/>
                            </a:rPr>
                          </m:ctrlPr>
                        </m:fPr>
                        <m:num>
                          <m:r>
                            <a:rPr lang="fr-FR" sz="2800" b="1" i="0" smtClean="0">
                              <a:solidFill>
                                <a:srgbClr val="FF0000"/>
                              </a:solidFill>
                              <a:latin typeface="Cambria Math"/>
                            </a:rPr>
                            <m:t>𝐝</m:t>
                          </m:r>
                        </m:num>
                        <m:den>
                          <m:r>
                            <a:rPr lang="fr-FR" sz="2800" b="1" i="0" smtClean="0">
                              <a:solidFill>
                                <a:srgbClr val="FF0000"/>
                              </a:solidFill>
                              <a:latin typeface="Cambria Math"/>
                            </a:rPr>
                            <m:t>𝐜</m:t>
                          </m:r>
                          <m:r>
                            <a:rPr lang="fr-FR" sz="2800" b="1" i="0" smtClean="0">
                              <a:solidFill>
                                <a:srgbClr val="FF0000"/>
                              </a:solidFill>
                              <a:latin typeface="Cambria Math"/>
                            </a:rPr>
                            <m:t>+</m:t>
                          </m:r>
                          <m:r>
                            <a:rPr lang="fr-FR" sz="2800" b="1" i="0" smtClean="0">
                              <a:solidFill>
                                <a:srgbClr val="FF0000"/>
                              </a:solidFill>
                              <a:latin typeface="Cambria Math"/>
                            </a:rPr>
                            <m:t>𝐝</m:t>
                          </m:r>
                        </m:den>
                      </m:f>
                    </m:oMath>
                  </m:oMathPara>
                </a14:m>
                <a:endParaRPr lang="fr-FR" sz="2800" b="1" dirty="0">
                  <a:latin typeface="Comic Sans MS" pitchFamily="66" charset="0"/>
                </a:endParaRPr>
              </a:p>
            </p:txBody>
          </p:sp>
        </mc:Choice>
        <mc:Fallback xmlns="">
          <p:sp>
            <p:nvSpPr>
              <p:cNvPr id="3" name="ZoneTexte 2"/>
              <p:cNvSpPr txBox="1">
                <a:spLocks noRot="1" noChangeAspect="1" noMove="1" noResize="1" noEditPoints="1" noAdjustHandles="1" noChangeArrowheads="1" noChangeShapeType="1" noTextEdit="1"/>
              </p:cNvSpPr>
              <p:nvPr/>
            </p:nvSpPr>
            <p:spPr>
              <a:xfrm>
                <a:off x="5724128" y="1718968"/>
                <a:ext cx="1380214" cy="917944"/>
              </a:xfrm>
              <a:prstGeom prst="rect">
                <a:avLst/>
              </a:prstGeom>
              <a:blipFill rotWithShape="1">
                <a:blip r:embed="rId2"/>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6" name="ZoneTexte 5"/>
              <p:cNvSpPr txBox="1"/>
              <p:nvPr/>
            </p:nvSpPr>
            <p:spPr>
              <a:xfrm>
                <a:off x="5796136" y="3861048"/>
                <a:ext cx="1584176" cy="843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800" b="1" i="0" smtClean="0">
                          <a:solidFill>
                            <a:srgbClr val="FF0000"/>
                          </a:solidFill>
                          <a:latin typeface="Cambria Math"/>
                        </a:rPr>
                        <m:t>=</m:t>
                      </m:r>
                      <m:f>
                        <m:fPr>
                          <m:ctrlPr>
                            <a:rPr lang="fr-FR" sz="2800" b="1" i="1" smtClean="0">
                              <a:solidFill>
                                <a:srgbClr val="FF0000"/>
                              </a:solidFill>
                              <a:latin typeface="Cambria Math" panose="02040503050406030204" pitchFamily="18" charset="0"/>
                            </a:rPr>
                          </m:ctrlPr>
                        </m:fPr>
                        <m:num>
                          <m:r>
                            <a:rPr lang="fr-FR" sz="2800" b="1" i="0" smtClean="0">
                              <a:solidFill>
                                <a:srgbClr val="FF0000"/>
                              </a:solidFill>
                              <a:latin typeface="Cambria Math"/>
                            </a:rPr>
                            <m:t>𝐚</m:t>
                          </m:r>
                        </m:num>
                        <m:den>
                          <m:r>
                            <a:rPr lang="fr-FR" sz="2800" b="1" i="0" smtClean="0">
                              <a:solidFill>
                                <a:srgbClr val="FF0000"/>
                              </a:solidFill>
                              <a:latin typeface="Cambria Math"/>
                            </a:rPr>
                            <m:t>𝐚</m:t>
                          </m:r>
                          <m:r>
                            <a:rPr lang="fr-FR" sz="2800" b="1" i="0" smtClean="0">
                              <a:solidFill>
                                <a:srgbClr val="FF0000"/>
                              </a:solidFill>
                              <a:latin typeface="Cambria Math"/>
                            </a:rPr>
                            <m:t>+</m:t>
                          </m:r>
                          <m:r>
                            <a:rPr lang="fr-FR" sz="2800" b="1" i="0" smtClean="0">
                              <a:solidFill>
                                <a:srgbClr val="FF0000"/>
                              </a:solidFill>
                              <a:latin typeface="Cambria Math"/>
                            </a:rPr>
                            <m:t>𝐛</m:t>
                          </m:r>
                        </m:den>
                      </m:f>
                    </m:oMath>
                  </m:oMathPara>
                </a14:m>
                <a:endParaRPr lang="fr-FR" sz="2800" b="1" dirty="0">
                  <a:latin typeface="Comic Sans MS" pitchFamily="66" charset="0"/>
                </a:endParaRPr>
              </a:p>
            </p:txBody>
          </p:sp>
        </mc:Choice>
        <mc:Fallback xmlns="">
          <p:sp>
            <p:nvSpPr>
              <p:cNvPr id="6" name="ZoneTexte 5"/>
              <p:cNvSpPr txBox="1">
                <a:spLocks noRot="1" noChangeAspect="1" noMove="1" noResize="1" noEditPoints="1" noAdjustHandles="1" noChangeArrowheads="1" noChangeShapeType="1" noTextEdit="1"/>
              </p:cNvSpPr>
              <p:nvPr/>
            </p:nvSpPr>
            <p:spPr>
              <a:xfrm>
                <a:off x="5796136" y="3861048"/>
                <a:ext cx="1584176" cy="843564"/>
              </a:xfrm>
              <a:prstGeom prst="rect">
                <a:avLst/>
              </a:prstGeom>
              <a:blipFill rotWithShape="1">
                <a:blip r:embed="rId3"/>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3323365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188640"/>
            <a:ext cx="8280920" cy="567754"/>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r>
              <a:rPr lang="fr-FR" dirty="0">
                <a:latin typeface="Comic Sans MS" pitchFamily="66" charset="0"/>
              </a:rPr>
              <a:t>IX -1 Procédures manuelles</a:t>
            </a:r>
          </a:p>
        </p:txBody>
      </p:sp>
      <p:sp>
        <p:nvSpPr>
          <p:cNvPr id="2" name="Espace réservé du contenu 1"/>
          <p:cNvSpPr>
            <a:spLocks noGrp="1"/>
          </p:cNvSpPr>
          <p:nvPr>
            <p:ph sz="quarter" idx="4"/>
          </p:nvPr>
        </p:nvSpPr>
        <p:spPr>
          <a:xfrm>
            <a:off x="231008" y="764704"/>
            <a:ext cx="8661472" cy="5616624"/>
          </a:xfrm>
        </p:spPr>
        <p:txBody>
          <a:bodyPr>
            <a:normAutofit/>
          </a:bodyPr>
          <a:lstStyle/>
          <a:p>
            <a:pPr marL="0" indent="0">
              <a:lnSpc>
                <a:spcPct val="150000"/>
              </a:lnSpc>
              <a:buNone/>
            </a:pPr>
            <a:r>
              <a:rPr lang="fr-FR" b="1" dirty="0">
                <a:latin typeface="Comic Sans MS" pitchFamily="66" charset="0"/>
              </a:rPr>
              <a:t>IX – 1 – 2  Méthodes avec utilisation d’appareil basique  </a:t>
            </a:r>
          </a:p>
          <a:p>
            <a:pPr marL="0" indent="0">
              <a:lnSpc>
                <a:spcPct val="150000"/>
              </a:lnSpc>
              <a:buNone/>
            </a:pPr>
            <a:r>
              <a:rPr lang="fr-FR" b="1" dirty="0">
                <a:latin typeface="Comic Sans MS" pitchFamily="66" charset="0"/>
              </a:rPr>
              <a:t>Ce  sont des méthodes simples de laboratoire mais qui  nécessitent un appareillage basique  dont  la conception   obéit à des principes physique de mécanique, de pression hydraulique, d’optique, d’électricité, d’électronique, de chimie, de biochimie…etc.</a:t>
            </a:r>
          </a:p>
          <a:p>
            <a:pPr marL="0" indent="0">
              <a:lnSpc>
                <a:spcPct val="150000"/>
              </a:lnSpc>
              <a:buNone/>
            </a:pPr>
            <a:r>
              <a:rPr lang="fr-FR" b="1" dirty="0">
                <a:latin typeface="Comic Sans MS" pitchFamily="66" charset="0"/>
              </a:rPr>
              <a:t>Les exemples qui ont été utilisés pour illustrer cette partie de cet  enseignement sont les suivants :</a:t>
            </a:r>
          </a:p>
          <a:p>
            <a:pPr marL="0" lvl="1" indent="0">
              <a:buNone/>
            </a:pPr>
            <a:endParaRPr lang="fr-FR" sz="2400" b="1" dirty="0">
              <a:latin typeface="Comic Sans MS" pitchFamily="66" charset="0"/>
            </a:endParaRPr>
          </a:p>
        </p:txBody>
      </p:sp>
    </p:spTree>
    <p:extLst>
      <p:ext uri="{BB962C8B-B14F-4D97-AF65-F5344CB8AC3E}">
        <p14:creationId xmlns:p14="http://schemas.microsoft.com/office/powerpoint/2010/main" val="28506025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188640"/>
            <a:ext cx="8892480"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1 – 2  Méthodes avec utilisation d’appareil basique  </a:t>
            </a:r>
          </a:p>
        </p:txBody>
      </p:sp>
      <p:sp>
        <p:nvSpPr>
          <p:cNvPr id="2" name="Espace réservé du contenu 1"/>
          <p:cNvSpPr>
            <a:spLocks noGrp="1"/>
          </p:cNvSpPr>
          <p:nvPr>
            <p:ph sz="quarter" idx="4"/>
          </p:nvPr>
        </p:nvSpPr>
        <p:spPr>
          <a:xfrm>
            <a:off x="179512" y="908720"/>
            <a:ext cx="8820472" cy="5616624"/>
          </a:xfrm>
        </p:spPr>
        <p:txBody>
          <a:bodyPr>
            <a:normAutofit/>
          </a:bodyPr>
          <a:lstStyle/>
          <a:p>
            <a:pPr lvl="0">
              <a:buFont typeface="Wingdings" pitchFamily="2" charset="2"/>
              <a:buChar char="v"/>
            </a:pPr>
            <a:r>
              <a:rPr lang="fr-FR" b="1" dirty="0">
                <a:latin typeface="Comic Sans MS" pitchFamily="66" charset="0"/>
              </a:rPr>
              <a:t>Polarimétrie </a:t>
            </a:r>
          </a:p>
          <a:p>
            <a:pPr marL="0" indent="0">
              <a:lnSpc>
                <a:spcPct val="150000"/>
              </a:lnSpc>
              <a:buNone/>
            </a:pPr>
            <a:r>
              <a:rPr lang="fr-FR" b="1" dirty="0">
                <a:latin typeface="Comic Sans MS" pitchFamily="66" charset="0"/>
              </a:rPr>
              <a:t>La polarimétrie a été découverte par </a:t>
            </a:r>
            <a:r>
              <a:rPr lang="fr-FR" b="1" dirty="0">
                <a:solidFill>
                  <a:srgbClr val="C00000"/>
                </a:solidFill>
                <a:latin typeface="Comic Sans MS" pitchFamily="66" charset="0"/>
              </a:rPr>
              <a:t>Biot</a:t>
            </a:r>
            <a:r>
              <a:rPr lang="fr-FR" b="1" dirty="0">
                <a:latin typeface="Comic Sans MS" pitchFamily="66" charset="0"/>
              </a:rPr>
              <a:t> en 1812 sur des cristaux puis en 1815 sur des molécules organiques. </a:t>
            </a:r>
          </a:p>
          <a:p>
            <a:pPr marL="0" indent="0">
              <a:lnSpc>
                <a:spcPct val="150000"/>
              </a:lnSpc>
              <a:buNone/>
            </a:pPr>
            <a:endParaRPr lang="fr-FR" b="1" dirty="0">
              <a:latin typeface="Comic Sans MS" pitchFamily="66" charset="0"/>
            </a:endParaRPr>
          </a:p>
          <a:p>
            <a:pPr marL="0" indent="0">
              <a:lnSpc>
                <a:spcPct val="150000"/>
              </a:lnSpc>
              <a:buNone/>
            </a:pPr>
            <a:r>
              <a:rPr lang="fr-FR" b="1" dirty="0">
                <a:latin typeface="Comic Sans MS" pitchFamily="66" charset="0"/>
              </a:rPr>
              <a:t>Cette méthode  qui est applicable qu'aux molécules optiquement actives (chirales), est une technique expérimentale basée  sur la mesure de la déviation du plan de polarisation d'une lumière polarisée traversant une solution composée d'une ou de plusieurs molécules chirales.</a:t>
            </a:r>
          </a:p>
          <a:p>
            <a:pPr marL="0" indent="0">
              <a:buNone/>
            </a:pPr>
            <a:endParaRPr lang="fr-FR" b="1" dirty="0">
              <a:latin typeface="Comic Sans MS" pitchFamily="66" charset="0"/>
            </a:endParaRPr>
          </a:p>
          <a:p>
            <a:pPr marL="0" lvl="1" indent="0">
              <a:buNone/>
            </a:pPr>
            <a:endParaRPr lang="fr-FR" sz="2400" b="1" dirty="0">
              <a:latin typeface="Comic Sans MS" pitchFamily="66" charset="0"/>
            </a:endParaRPr>
          </a:p>
        </p:txBody>
      </p:sp>
    </p:spTree>
    <p:extLst>
      <p:ext uri="{BB962C8B-B14F-4D97-AF65-F5344CB8AC3E}">
        <p14:creationId xmlns:p14="http://schemas.microsoft.com/office/powerpoint/2010/main" val="34957962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188640"/>
            <a:ext cx="8892480"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1 – 2  Méthodes avec utilisation d’appareil basique  </a:t>
            </a:r>
          </a:p>
        </p:txBody>
      </p:sp>
      <p:sp>
        <p:nvSpPr>
          <p:cNvPr id="2" name="Espace réservé du contenu 1"/>
          <p:cNvSpPr>
            <a:spLocks noGrp="1"/>
          </p:cNvSpPr>
          <p:nvPr>
            <p:ph sz="quarter" idx="4"/>
          </p:nvPr>
        </p:nvSpPr>
        <p:spPr>
          <a:xfrm>
            <a:off x="179512" y="752722"/>
            <a:ext cx="8784976" cy="6105277"/>
          </a:xfrm>
        </p:spPr>
        <p:txBody>
          <a:bodyPr>
            <a:normAutofit/>
          </a:bodyPr>
          <a:lstStyle/>
          <a:p>
            <a:pPr lvl="0">
              <a:buFont typeface="Wingdings" pitchFamily="2" charset="2"/>
              <a:buChar char="v"/>
            </a:pPr>
            <a:r>
              <a:rPr lang="fr-FR" b="1" dirty="0">
                <a:latin typeface="Comic Sans MS" pitchFamily="66" charset="0"/>
              </a:rPr>
              <a:t>Polarimétrie </a:t>
            </a:r>
          </a:p>
          <a:p>
            <a:pPr marL="0" indent="0">
              <a:lnSpc>
                <a:spcPct val="150000"/>
              </a:lnSpc>
              <a:buNone/>
            </a:pPr>
            <a:r>
              <a:rPr lang="fr-FR" b="1" dirty="0">
                <a:latin typeface="Comic Sans MS" pitchFamily="66" charset="0"/>
              </a:rPr>
              <a:t>La lumière polarisée a été découverte par Malus (1809). Une lumière "normale" est composée d'un champ électrique et d'un champ électromagnétique qui porte aussi le nom d'onde électromagnétique. </a:t>
            </a:r>
          </a:p>
          <a:p>
            <a:pPr marL="0" indent="0">
              <a:lnSpc>
                <a:spcPct val="150000"/>
              </a:lnSpc>
              <a:buNone/>
            </a:pPr>
            <a:r>
              <a:rPr lang="fr-FR" b="1" dirty="0">
                <a:latin typeface="Comic Sans MS" pitchFamily="66" charset="0"/>
              </a:rPr>
              <a:t>En se  limitant  au champ électrique, celui auquel l'œil est sensible, il peut prendre n'importe quelle direction alors qu’avec une lumière polarisée, le champ électrique est limité à une seule direction.</a:t>
            </a:r>
          </a:p>
          <a:p>
            <a:pPr marL="0" indent="0">
              <a:buNone/>
            </a:pPr>
            <a:endParaRPr lang="fr-FR" b="1" dirty="0">
              <a:latin typeface="Comic Sans MS" pitchFamily="66" charset="0"/>
            </a:endParaRPr>
          </a:p>
          <a:p>
            <a:pPr marL="0" indent="0">
              <a:buNone/>
            </a:pPr>
            <a:endParaRPr lang="fr-FR" b="1" dirty="0">
              <a:latin typeface="Comic Sans MS" pitchFamily="66" charset="0"/>
            </a:endParaRPr>
          </a:p>
          <a:p>
            <a:pPr marL="0" lvl="1" indent="0">
              <a:buNone/>
            </a:pPr>
            <a:endParaRPr lang="fr-FR" sz="2400" b="1" dirty="0">
              <a:latin typeface="Comic Sans MS" pitchFamily="66"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5805264"/>
            <a:ext cx="8064896"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71353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188640"/>
            <a:ext cx="8892480"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1 – 2  Méthodes avec utilisation d’appareil basique  </a:t>
            </a:r>
          </a:p>
        </p:txBody>
      </p:sp>
      <p:sp>
        <p:nvSpPr>
          <p:cNvPr id="2" name="Espace réservé du contenu 1"/>
          <p:cNvSpPr>
            <a:spLocks noGrp="1"/>
          </p:cNvSpPr>
          <p:nvPr>
            <p:ph sz="quarter" idx="4"/>
          </p:nvPr>
        </p:nvSpPr>
        <p:spPr>
          <a:xfrm>
            <a:off x="179512" y="908720"/>
            <a:ext cx="8820472" cy="5760640"/>
          </a:xfrm>
        </p:spPr>
        <p:txBody>
          <a:bodyPr>
            <a:normAutofit/>
          </a:bodyPr>
          <a:lstStyle/>
          <a:p>
            <a:pPr lvl="0">
              <a:buFont typeface="Wingdings" pitchFamily="2" charset="2"/>
              <a:buChar char="v"/>
            </a:pPr>
            <a:r>
              <a:rPr lang="fr-FR" b="1" dirty="0">
                <a:latin typeface="Comic Sans MS" pitchFamily="66" charset="0"/>
              </a:rPr>
              <a:t>Polarimétrie </a:t>
            </a:r>
          </a:p>
          <a:p>
            <a:pPr marL="0" indent="0">
              <a:lnSpc>
                <a:spcPct val="150000"/>
              </a:lnSpc>
              <a:buNone/>
            </a:pPr>
            <a:r>
              <a:rPr lang="fr-FR" b="1" dirty="0">
                <a:latin typeface="Comic Sans MS" pitchFamily="66" charset="0"/>
              </a:rPr>
              <a:t>Cette lumière polarisée s'obtient à l'aide d'un polariseur ou encore polaroïde, composé d'un polymère filtrant les composantes du champ électrique selon la direction perpendiculaire aux " lignes de polymères ".</a:t>
            </a:r>
          </a:p>
          <a:p>
            <a:pPr marL="0" indent="0">
              <a:lnSpc>
                <a:spcPct val="150000"/>
              </a:lnSpc>
              <a:buNone/>
            </a:pPr>
            <a:endParaRPr lang="fr-FR" sz="1000" b="1" dirty="0">
              <a:latin typeface="Comic Sans MS" pitchFamily="66" charset="0"/>
            </a:endParaRPr>
          </a:p>
          <a:p>
            <a:pPr marL="0" indent="0">
              <a:lnSpc>
                <a:spcPct val="150000"/>
              </a:lnSpc>
              <a:buNone/>
            </a:pPr>
            <a:r>
              <a:rPr lang="fr-FR" b="1" dirty="0">
                <a:latin typeface="Comic Sans MS" pitchFamily="66" charset="0"/>
              </a:rPr>
              <a:t>Deux lames polaroïdes placées devant une source de lumière laisseront passer la lumière si celles-ci sont parallèles, la bloqueront   lorsqu'elles seront perpendiculaires</a:t>
            </a:r>
          </a:p>
          <a:p>
            <a:pPr marL="0" indent="0">
              <a:buNone/>
            </a:pPr>
            <a:endParaRPr lang="fr-FR" sz="1200" b="1" dirty="0">
              <a:latin typeface="Comic Sans MS" pitchFamily="66" charset="0"/>
            </a:endParaRPr>
          </a:p>
          <a:p>
            <a:pPr marL="0" indent="0">
              <a:buNone/>
            </a:pPr>
            <a:endParaRPr lang="fr-FR" b="1" dirty="0">
              <a:latin typeface="Comic Sans MS" pitchFamily="66" charset="0"/>
            </a:endParaRPr>
          </a:p>
          <a:p>
            <a:pPr marL="0" indent="0">
              <a:buNone/>
            </a:pPr>
            <a:endParaRPr lang="fr-FR" b="1" dirty="0">
              <a:latin typeface="Comic Sans MS" pitchFamily="66" charset="0"/>
            </a:endParaRPr>
          </a:p>
          <a:p>
            <a:pPr marL="0" lvl="1" indent="0">
              <a:buNone/>
            </a:pPr>
            <a:endParaRPr lang="fr-FR" sz="2400" b="1" dirty="0">
              <a:latin typeface="Comic Sans MS" pitchFamily="66" charset="0"/>
            </a:endParaRPr>
          </a:p>
        </p:txBody>
      </p:sp>
    </p:spTree>
    <p:extLst>
      <p:ext uri="{BB962C8B-B14F-4D97-AF65-F5344CB8AC3E}">
        <p14:creationId xmlns:p14="http://schemas.microsoft.com/office/powerpoint/2010/main" val="24107855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188640"/>
            <a:ext cx="8892480"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1 – 2  Méthodes avec utilisation d’appareil basique  </a:t>
            </a:r>
          </a:p>
        </p:txBody>
      </p:sp>
      <p:sp>
        <p:nvSpPr>
          <p:cNvPr id="2" name="Espace réservé du contenu 1"/>
          <p:cNvSpPr>
            <a:spLocks noGrp="1"/>
          </p:cNvSpPr>
          <p:nvPr>
            <p:ph sz="quarter" idx="4"/>
          </p:nvPr>
        </p:nvSpPr>
        <p:spPr>
          <a:xfrm>
            <a:off x="179512" y="908720"/>
            <a:ext cx="8820472" cy="5760640"/>
          </a:xfrm>
        </p:spPr>
        <p:txBody>
          <a:bodyPr>
            <a:normAutofit lnSpcReduction="10000"/>
          </a:bodyPr>
          <a:lstStyle/>
          <a:p>
            <a:pPr lvl="0">
              <a:buFont typeface="Wingdings" pitchFamily="2" charset="2"/>
              <a:buChar char="v"/>
            </a:pPr>
            <a:r>
              <a:rPr lang="fr-FR" b="1" dirty="0">
                <a:latin typeface="Comic Sans MS" pitchFamily="66" charset="0"/>
              </a:rPr>
              <a:t>Polarimétrie </a:t>
            </a:r>
          </a:p>
          <a:p>
            <a:pPr marL="0" indent="0">
              <a:lnSpc>
                <a:spcPct val="150000"/>
              </a:lnSpc>
              <a:buNone/>
            </a:pPr>
            <a:r>
              <a:rPr lang="fr-FR" b="1" dirty="0">
                <a:latin typeface="Comic Sans MS" pitchFamily="66" charset="0"/>
              </a:rPr>
              <a:t>Dans un système, il y a deux lames polaroïdes sont les suivants :</a:t>
            </a:r>
          </a:p>
          <a:p>
            <a:pPr marL="0" indent="0">
              <a:lnSpc>
                <a:spcPct val="150000"/>
              </a:lnSpc>
              <a:buNone/>
            </a:pPr>
            <a:endParaRPr lang="fr-FR" b="1" dirty="0">
              <a:latin typeface="Comic Sans MS" pitchFamily="66" charset="0"/>
            </a:endParaRPr>
          </a:p>
          <a:p>
            <a:pPr marL="0" indent="0">
              <a:lnSpc>
                <a:spcPct val="150000"/>
              </a:lnSpc>
              <a:buNone/>
            </a:pPr>
            <a:r>
              <a:rPr lang="fr-FR" b="1" dirty="0">
                <a:latin typeface="Comic Sans MS" pitchFamily="66" charset="0"/>
              </a:rPr>
              <a:t>Passage de la lumière sur la</a:t>
            </a:r>
          </a:p>
          <a:p>
            <a:pPr marL="0" lvl="2" indent="0">
              <a:lnSpc>
                <a:spcPct val="150000"/>
              </a:lnSpc>
              <a:buNone/>
            </a:pPr>
            <a:r>
              <a:rPr lang="fr-FR" sz="2400" b="1" dirty="0">
                <a:latin typeface="Comic Sans MS" pitchFamily="66" charset="0"/>
              </a:rPr>
              <a:t>1</a:t>
            </a:r>
            <a:r>
              <a:rPr lang="fr-FR" sz="2400" b="1" baseline="30000" dirty="0">
                <a:latin typeface="Comic Sans MS" pitchFamily="66" charset="0"/>
              </a:rPr>
              <a:t>er</a:t>
            </a:r>
            <a:r>
              <a:rPr lang="fr-FR" sz="2400" b="1" dirty="0">
                <a:latin typeface="Comic Sans MS" pitchFamily="66" charset="0"/>
              </a:rPr>
              <a:t> lame est appelé </a:t>
            </a:r>
            <a:r>
              <a:rPr lang="fr-FR" sz="2400" b="1" dirty="0">
                <a:solidFill>
                  <a:srgbClr val="C00000"/>
                </a:solidFill>
                <a:latin typeface="Comic Sans MS" pitchFamily="66" charset="0"/>
              </a:rPr>
              <a:t>polariseur</a:t>
            </a:r>
            <a:r>
              <a:rPr lang="fr-FR" sz="2400" b="1" dirty="0">
                <a:latin typeface="Comic Sans MS" pitchFamily="66" charset="0"/>
              </a:rPr>
              <a:t>, </a:t>
            </a:r>
          </a:p>
          <a:p>
            <a:pPr marL="0" indent="0">
              <a:lnSpc>
                <a:spcPct val="150000"/>
              </a:lnSpc>
              <a:buNone/>
            </a:pPr>
            <a:endParaRPr lang="fr-FR" b="1" dirty="0">
              <a:latin typeface="Comic Sans MS" pitchFamily="66" charset="0"/>
            </a:endParaRPr>
          </a:p>
          <a:p>
            <a:pPr marL="0" lvl="1" indent="0">
              <a:lnSpc>
                <a:spcPct val="150000"/>
              </a:lnSpc>
              <a:buNone/>
            </a:pPr>
            <a:endParaRPr lang="fr-FR" sz="2400" b="1" dirty="0">
              <a:latin typeface="Comic Sans MS" pitchFamily="66" charset="0"/>
            </a:endParaRPr>
          </a:p>
          <a:p>
            <a:pPr marL="0" lvl="1" indent="0">
              <a:lnSpc>
                <a:spcPct val="150000"/>
              </a:lnSpc>
              <a:buNone/>
            </a:pPr>
            <a:r>
              <a:rPr lang="fr-FR" sz="2400" b="1" dirty="0">
                <a:latin typeface="Comic Sans MS" pitchFamily="66" charset="0"/>
              </a:rPr>
              <a:t>Blocage de la lumière sur la  </a:t>
            </a:r>
          </a:p>
          <a:p>
            <a:pPr marL="0" lvl="1" indent="0">
              <a:lnSpc>
                <a:spcPct val="150000"/>
              </a:lnSpc>
              <a:buNone/>
            </a:pPr>
            <a:r>
              <a:rPr lang="fr-FR" sz="2400" b="1" dirty="0">
                <a:latin typeface="Comic Sans MS" pitchFamily="66" charset="0"/>
              </a:rPr>
              <a:t>2</a:t>
            </a:r>
            <a:r>
              <a:rPr lang="fr-FR" sz="2400" b="1" baseline="30000" dirty="0">
                <a:latin typeface="Comic Sans MS" pitchFamily="66" charset="0"/>
              </a:rPr>
              <a:t>ème</a:t>
            </a:r>
            <a:r>
              <a:rPr lang="fr-FR" sz="2400" b="1" dirty="0">
                <a:latin typeface="Comic Sans MS" pitchFamily="66" charset="0"/>
              </a:rPr>
              <a:t> lame est appelé </a:t>
            </a:r>
            <a:r>
              <a:rPr lang="fr-FR" sz="2400" b="1" dirty="0">
                <a:solidFill>
                  <a:srgbClr val="C00000"/>
                </a:solidFill>
                <a:latin typeface="Comic Sans MS" pitchFamily="66" charset="0"/>
              </a:rPr>
              <a:t>analyseur</a:t>
            </a:r>
            <a:r>
              <a:rPr lang="fr-FR" sz="2400" b="1" dirty="0">
                <a:latin typeface="Comic Sans MS" pitchFamily="66" charset="0"/>
              </a:rPr>
              <a:t>.</a:t>
            </a:r>
          </a:p>
          <a:p>
            <a:pPr marL="0" lvl="1" indent="0">
              <a:buNone/>
            </a:pPr>
            <a:endParaRPr lang="fr-FR" sz="2400" b="1" dirty="0">
              <a:latin typeface="Comic Sans MS" pitchFamily="66" charset="0"/>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2780928"/>
            <a:ext cx="3630160" cy="145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5156249"/>
            <a:ext cx="3558152"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85156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188640"/>
            <a:ext cx="8892480"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1 – 2  Méthodes avec utilisation d’appareil basique  </a:t>
            </a:r>
          </a:p>
        </p:txBody>
      </p:sp>
      <p:sp>
        <p:nvSpPr>
          <p:cNvPr id="2" name="Espace réservé du contenu 1"/>
          <p:cNvSpPr>
            <a:spLocks noGrp="1"/>
          </p:cNvSpPr>
          <p:nvPr>
            <p:ph sz="quarter" idx="4"/>
          </p:nvPr>
        </p:nvSpPr>
        <p:spPr>
          <a:xfrm>
            <a:off x="179512" y="764704"/>
            <a:ext cx="8820472" cy="5949280"/>
          </a:xfrm>
        </p:spPr>
        <p:txBody>
          <a:bodyPr>
            <a:normAutofit lnSpcReduction="10000"/>
          </a:bodyPr>
          <a:lstStyle/>
          <a:p>
            <a:pPr lvl="0">
              <a:buFont typeface="Wingdings" pitchFamily="2" charset="2"/>
              <a:buChar char="v"/>
            </a:pPr>
            <a:r>
              <a:rPr lang="fr-FR" b="1" dirty="0">
                <a:latin typeface="Comic Sans MS" pitchFamily="66" charset="0"/>
              </a:rPr>
              <a:t>Polarimétrie </a:t>
            </a:r>
          </a:p>
          <a:p>
            <a:pPr marL="0" indent="0">
              <a:lnSpc>
                <a:spcPct val="150000"/>
              </a:lnSpc>
              <a:buNone/>
            </a:pPr>
            <a:r>
              <a:rPr lang="fr-FR" b="1" dirty="0">
                <a:latin typeface="Comic Sans MS" pitchFamily="66" charset="0"/>
              </a:rPr>
              <a:t>Le principe de la polarimétrie repose sur la capacité d’une molécule chirale  a faire dévier le plan de polarisation d’une lumière incidente polarisée  </a:t>
            </a:r>
          </a:p>
          <a:p>
            <a:pPr marL="0" indent="0">
              <a:lnSpc>
                <a:spcPct val="150000"/>
              </a:lnSpc>
              <a:buNone/>
            </a:pPr>
            <a:r>
              <a:rPr lang="fr-FR" b="1" dirty="0">
                <a:latin typeface="Comic Sans MS" pitchFamily="66" charset="0"/>
              </a:rPr>
              <a:t>Il suffit donc de placer une solution contenant la substance chirale entre les deux polaroïdes  pour vérifier qu’elle  dévie le plan de polarisation de la lumière. </a:t>
            </a:r>
          </a:p>
          <a:p>
            <a:pPr marL="0" indent="0">
              <a:lnSpc>
                <a:spcPct val="150000"/>
              </a:lnSpc>
              <a:buNone/>
            </a:pPr>
            <a:r>
              <a:rPr lang="fr-FR" b="1" dirty="0">
                <a:solidFill>
                  <a:srgbClr val="FF0000"/>
                </a:solidFill>
                <a:latin typeface="Comic Sans MS" pitchFamily="66" charset="0"/>
              </a:rPr>
              <a:t>Deux remarques  importantes à retenir</a:t>
            </a:r>
          </a:p>
          <a:p>
            <a:pPr>
              <a:lnSpc>
                <a:spcPct val="150000"/>
              </a:lnSpc>
              <a:buFont typeface="Wingdings" pitchFamily="2" charset="2"/>
              <a:buChar char="ü"/>
            </a:pPr>
            <a:r>
              <a:rPr lang="fr-FR" b="1" dirty="0">
                <a:latin typeface="Comic Sans MS" pitchFamily="66" charset="0"/>
              </a:rPr>
              <a:t>1. Le liquide à analyser doit être parfaitement limpide.</a:t>
            </a:r>
          </a:p>
          <a:p>
            <a:pPr>
              <a:lnSpc>
                <a:spcPct val="150000"/>
              </a:lnSpc>
              <a:buFont typeface="Wingdings" pitchFamily="2" charset="2"/>
              <a:buChar char="ü"/>
            </a:pPr>
            <a:r>
              <a:rPr lang="fr-FR" b="1" dirty="0">
                <a:latin typeface="Comic Sans MS" pitchFamily="66" charset="0"/>
              </a:rPr>
              <a:t>2. Aucune bulle d'air ne doit se trouver sur le passage du faisceau de lumière.</a:t>
            </a:r>
          </a:p>
          <a:p>
            <a:pPr marL="0" indent="0">
              <a:lnSpc>
                <a:spcPct val="150000"/>
              </a:lnSpc>
              <a:buNone/>
            </a:pPr>
            <a:endParaRPr lang="fr-FR" b="1" dirty="0">
              <a:latin typeface="Comic Sans MS" pitchFamily="66" charset="0"/>
            </a:endParaRPr>
          </a:p>
        </p:txBody>
      </p:sp>
    </p:spTree>
    <p:extLst>
      <p:ext uri="{BB962C8B-B14F-4D97-AF65-F5344CB8AC3E}">
        <p14:creationId xmlns:p14="http://schemas.microsoft.com/office/powerpoint/2010/main" val="12627429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188640"/>
            <a:ext cx="8892480"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1 – 2  Méthodes avec utilisation d’appareil basique  </a:t>
            </a:r>
          </a:p>
        </p:txBody>
      </p:sp>
      <p:sp>
        <p:nvSpPr>
          <p:cNvPr id="2" name="Espace réservé du contenu 1"/>
          <p:cNvSpPr>
            <a:spLocks noGrp="1"/>
          </p:cNvSpPr>
          <p:nvPr>
            <p:ph sz="quarter" idx="4"/>
          </p:nvPr>
        </p:nvSpPr>
        <p:spPr>
          <a:xfrm>
            <a:off x="179512" y="908720"/>
            <a:ext cx="8820472" cy="5949280"/>
          </a:xfrm>
        </p:spPr>
        <p:txBody>
          <a:bodyPr>
            <a:normAutofit lnSpcReduction="10000"/>
          </a:bodyPr>
          <a:lstStyle/>
          <a:p>
            <a:pPr lvl="0">
              <a:buFont typeface="Wingdings" pitchFamily="2" charset="2"/>
              <a:buChar char="v"/>
            </a:pPr>
            <a:r>
              <a:rPr lang="fr-FR" b="1" dirty="0">
                <a:latin typeface="Comic Sans MS" pitchFamily="66" charset="0"/>
              </a:rPr>
              <a:t>Polarimétrie </a:t>
            </a:r>
          </a:p>
          <a:p>
            <a:pPr marL="0" indent="0">
              <a:lnSpc>
                <a:spcPct val="150000"/>
              </a:lnSpc>
              <a:buNone/>
            </a:pPr>
            <a:r>
              <a:rPr lang="fr-FR" b="1" dirty="0">
                <a:latin typeface="Comic Sans MS" pitchFamily="66" charset="0"/>
              </a:rPr>
              <a:t>Dans le polarimètre, pour des raisons de commodité, la technique  utilisée nécessite  une lame quart d'onde sur la moitié de l'oculaire dont le but est d'obtenir deux champs de pénombre. </a:t>
            </a:r>
          </a:p>
          <a:p>
            <a:pPr marL="0" indent="0">
              <a:lnSpc>
                <a:spcPct val="150000"/>
              </a:lnSpc>
              <a:buNone/>
            </a:pPr>
            <a:r>
              <a:rPr lang="fr-FR" b="1" dirty="0">
                <a:latin typeface="Comic Sans MS" pitchFamily="66" charset="0"/>
              </a:rPr>
              <a:t>La valeur de l'angle de rotation du plan de polarisation peut être mesuré une fois que l'on est en zone d'équipénombre.</a:t>
            </a:r>
          </a:p>
          <a:p>
            <a:pPr marL="0" indent="0">
              <a:lnSpc>
                <a:spcPct val="150000"/>
              </a:lnSpc>
              <a:buNone/>
            </a:pPr>
            <a:r>
              <a:rPr lang="fr-FR" b="1" dirty="0">
                <a:latin typeface="Comic Sans MS" pitchFamily="66" charset="0"/>
              </a:rPr>
              <a:t>Dans ces conditions, la mesure de cet  angle de rotation  pour lequel  est obtenu l'extinction est proportionnel à la concentration  propre de  la substance chirale. </a:t>
            </a:r>
          </a:p>
          <a:p>
            <a:pPr marL="0" indent="0">
              <a:lnSpc>
                <a:spcPct val="150000"/>
              </a:lnSpc>
              <a:buNone/>
            </a:pPr>
            <a:endParaRPr lang="fr-FR" b="1" dirty="0">
              <a:latin typeface="Comic Sans MS" pitchFamily="66" charset="0"/>
            </a:endParaRPr>
          </a:p>
          <a:p>
            <a:pPr marL="0" lvl="0" indent="0">
              <a:buNone/>
            </a:pPr>
            <a:endParaRPr lang="fr-FR" b="1" dirty="0">
              <a:latin typeface="Comic Sans MS" pitchFamily="66" charset="0"/>
            </a:endParaRPr>
          </a:p>
        </p:txBody>
      </p:sp>
    </p:spTree>
    <p:extLst>
      <p:ext uri="{BB962C8B-B14F-4D97-AF65-F5344CB8AC3E}">
        <p14:creationId xmlns:p14="http://schemas.microsoft.com/office/powerpoint/2010/main" val="1646669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188640"/>
            <a:ext cx="8892480"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1 – 2  Méthodes avec utilisation d’appareil basique  </a:t>
            </a:r>
          </a:p>
        </p:txBody>
      </p:sp>
      <p:sp>
        <p:nvSpPr>
          <p:cNvPr id="2" name="Espace réservé du contenu 1"/>
          <p:cNvSpPr>
            <a:spLocks noGrp="1"/>
          </p:cNvSpPr>
          <p:nvPr>
            <p:ph sz="quarter" idx="4"/>
          </p:nvPr>
        </p:nvSpPr>
        <p:spPr>
          <a:xfrm>
            <a:off x="179512" y="908720"/>
            <a:ext cx="8820472" cy="5949280"/>
          </a:xfrm>
        </p:spPr>
        <p:txBody>
          <a:bodyPr>
            <a:normAutofit/>
          </a:bodyPr>
          <a:lstStyle/>
          <a:p>
            <a:pPr lvl="0">
              <a:buFont typeface="Wingdings" pitchFamily="2" charset="2"/>
              <a:buChar char="v"/>
            </a:pPr>
            <a:r>
              <a:rPr lang="fr-FR" b="1" dirty="0">
                <a:latin typeface="Comic Sans MS" pitchFamily="66" charset="0"/>
              </a:rPr>
              <a:t>Polarimétrie </a:t>
            </a:r>
          </a:p>
        </p:txBody>
      </p:sp>
      <p:pic>
        <p:nvPicPr>
          <p:cNvPr id="4" name="Image 3" descr="princip_laurent.gif (17063 octets)"/>
          <p:cNvPicPr/>
          <p:nvPr/>
        </p:nvPicPr>
        <p:blipFill>
          <a:blip r:embed="rId2">
            <a:extLst>
              <a:ext uri="{28A0092B-C50C-407E-A947-70E740481C1C}">
                <a14:useLocalDpi xmlns:a14="http://schemas.microsoft.com/office/drawing/2010/main" val="0"/>
              </a:ext>
            </a:extLst>
          </a:blip>
          <a:srcRect/>
          <a:stretch>
            <a:fillRect/>
          </a:stretch>
        </p:blipFill>
        <p:spPr bwMode="auto">
          <a:xfrm>
            <a:off x="827584" y="1484784"/>
            <a:ext cx="7488832" cy="1739265"/>
          </a:xfrm>
          <a:prstGeom prst="rect">
            <a:avLst/>
          </a:prstGeom>
          <a:noFill/>
          <a:ln>
            <a:noFill/>
          </a:ln>
        </p:spPr>
      </p:pic>
      <p:pic>
        <p:nvPicPr>
          <p:cNvPr id="6" name="Image 5" descr="nonequipenombre.gif (1861 octets)"/>
          <p:cNvPicPr/>
          <p:nvPr/>
        </p:nvPicPr>
        <p:blipFill>
          <a:blip r:embed="rId3">
            <a:extLst>
              <a:ext uri="{28A0092B-C50C-407E-A947-70E740481C1C}">
                <a14:useLocalDpi xmlns:a14="http://schemas.microsoft.com/office/drawing/2010/main" val="0"/>
              </a:ext>
            </a:extLst>
          </a:blip>
          <a:srcRect/>
          <a:stretch>
            <a:fillRect/>
          </a:stretch>
        </p:blipFill>
        <p:spPr bwMode="auto">
          <a:xfrm>
            <a:off x="1394941" y="3642598"/>
            <a:ext cx="1182370" cy="938530"/>
          </a:xfrm>
          <a:prstGeom prst="rect">
            <a:avLst/>
          </a:prstGeom>
          <a:noFill/>
          <a:ln>
            <a:noFill/>
          </a:ln>
        </p:spPr>
      </p:pic>
      <p:pic>
        <p:nvPicPr>
          <p:cNvPr id="7" name="Image 6" descr="nonequipenombre2.gif (1869 octets)"/>
          <p:cNvPicPr/>
          <p:nvPr/>
        </p:nvPicPr>
        <p:blipFill>
          <a:blip r:embed="rId4">
            <a:extLst>
              <a:ext uri="{28A0092B-C50C-407E-A947-70E740481C1C}">
                <a14:useLocalDpi xmlns:a14="http://schemas.microsoft.com/office/drawing/2010/main" val="0"/>
              </a:ext>
            </a:extLst>
          </a:blip>
          <a:srcRect/>
          <a:stretch>
            <a:fillRect/>
          </a:stretch>
        </p:blipFill>
        <p:spPr bwMode="auto">
          <a:xfrm>
            <a:off x="3948814" y="3491338"/>
            <a:ext cx="1182370" cy="1011555"/>
          </a:xfrm>
          <a:prstGeom prst="rect">
            <a:avLst/>
          </a:prstGeom>
          <a:noFill/>
          <a:ln>
            <a:noFill/>
          </a:ln>
        </p:spPr>
      </p:pic>
      <p:pic>
        <p:nvPicPr>
          <p:cNvPr id="8" name="Image 7" descr="equipenombre.gif (1802 octets)"/>
          <p:cNvPicPr/>
          <p:nvPr/>
        </p:nvPicPr>
        <p:blipFill>
          <a:blip r:embed="rId5">
            <a:extLst>
              <a:ext uri="{28A0092B-C50C-407E-A947-70E740481C1C}">
                <a14:useLocalDpi xmlns:a14="http://schemas.microsoft.com/office/drawing/2010/main" val="0"/>
              </a:ext>
            </a:extLst>
          </a:blip>
          <a:srcRect/>
          <a:stretch>
            <a:fillRect/>
          </a:stretch>
        </p:blipFill>
        <p:spPr bwMode="auto">
          <a:xfrm>
            <a:off x="6522152" y="3568405"/>
            <a:ext cx="1182370" cy="938530"/>
          </a:xfrm>
          <a:prstGeom prst="rect">
            <a:avLst/>
          </a:prstGeom>
          <a:noFill/>
          <a:ln>
            <a:noFill/>
          </a:ln>
        </p:spPr>
      </p:pic>
      <p:graphicFrame>
        <p:nvGraphicFramePr>
          <p:cNvPr id="3" name="Tableau 2"/>
          <p:cNvGraphicFramePr>
            <a:graphicFrameLocks noGrp="1"/>
          </p:cNvGraphicFramePr>
          <p:nvPr>
            <p:extLst>
              <p:ext uri="{D42A27DB-BD31-4B8C-83A1-F6EECF244321}">
                <p14:modId xmlns:p14="http://schemas.microsoft.com/office/powerpoint/2010/main" val="4050193106"/>
              </p:ext>
            </p:extLst>
          </p:nvPr>
        </p:nvGraphicFramePr>
        <p:xfrm>
          <a:off x="683568" y="4797152"/>
          <a:ext cx="8028384" cy="826746"/>
        </p:xfrm>
        <a:graphic>
          <a:graphicData uri="http://schemas.openxmlformats.org/drawingml/2006/table">
            <a:tbl>
              <a:tblPr firstRow="1" firstCol="1" bandRow="1"/>
              <a:tblGrid>
                <a:gridCol w="2541984">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13754">
                <a:tc>
                  <a:txBody>
                    <a:bodyPr/>
                    <a:lstStyle/>
                    <a:p>
                      <a:pPr algn="ctr">
                        <a:lnSpc>
                          <a:spcPct val="115000"/>
                        </a:lnSpc>
                        <a:spcAft>
                          <a:spcPts val="0"/>
                        </a:spcAft>
                      </a:pPr>
                      <a:r>
                        <a:rPr lang="fr-FR" sz="1800" b="1" dirty="0">
                          <a:effectLst/>
                          <a:latin typeface="Comic Sans MS" pitchFamily="66" charset="0"/>
                          <a:ea typeface="Times New Roman"/>
                          <a:cs typeface="Times New Roman"/>
                        </a:rPr>
                        <a:t>Zones de pénombre</a:t>
                      </a:r>
                      <a:endParaRPr lang="fr-FR" sz="1800" dirty="0">
                        <a:effectLst/>
                        <a:latin typeface="Comic Sans MS" pitchFamily="66" charset="0"/>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fr-FR" sz="1800" b="1" dirty="0">
                          <a:effectLst/>
                          <a:latin typeface="Comic Sans MS" pitchFamily="66" charset="0"/>
                          <a:ea typeface="Times New Roman"/>
                          <a:cs typeface="Times New Roman"/>
                        </a:rPr>
                        <a:t>Zones de pénombre</a:t>
                      </a:r>
                      <a:endParaRPr lang="fr-FR" sz="1800" dirty="0">
                        <a:effectLst/>
                        <a:latin typeface="Comic Sans MS" pitchFamily="66" charset="0"/>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fr-FR" sz="1800" b="1" dirty="0">
                          <a:effectLst/>
                          <a:latin typeface="Comic Sans MS" pitchFamily="66" charset="0"/>
                          <a:ea typeface="Times New Roman"/>
                          <a:cs typeface="Times New Roman"/>
                        </a:rPr>
                        <a:t>Equipénombre</a:t>
                      </a:r>
                      <a:endParaRPr lang="fr-FR" sz="1800" dirty="0">
                        <a:effectLst/>
                        <a:latin typeface="Comic Sans MS" pitchFamily="66" charset="0"/>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0"/>
                  </a:ext>
                </a:extLst>
              </a:tr>
              <a:tr h="0">
                <a:tc gridSpan="3">
                  <a:txBody>
                    <a:bodyPr/>
                    <a:lstStyle/>
                    <a:p>
                      <a:pPr>
                        <a:lnSpc>
                          <a:spcPct val="115000"/>
                        </a:lnSpc>
                        <a:spcAft>
                          <a:spcPts val="0"/>
                        </a:spcAft>
                      </a:pPr>
                      <a:endParaRPr lang="fr-FR" sz="1800" dirty="0">
                        <a:effectLst/>
                        <a:latin typeface="Comic Sans MS" pitchFamily="66" charset="0"/>
                        <a:ea typeface="Times New Roman"/>
                        <a:cs typeface="Times New Roman"/>
                      </a:endParaRPr>
                    </a:p>
                  </a:txBody>
                  <a:tcPr marL="9525" marR="9525" marT="9525" marB="9525" anchor="ctr">
                    <a:lnL>
                      <a:noFill/>
                    </a:lnL>
                    <a:lnR>
                      <a:noFill/>
                    </a:lnR>
                    <a:lnT>
                      <a:noFill/>
                    </a:lnT>
                    <a:lnB>
                      <a:noFill/>
                    </a:lnB>
                  </a:tcPr>
                </a:tc>
                <a:tc hMerge="1">
                  <a:txBody>
                    <a:bodyPr/>
                    <a:lstStyle/>
                    <a:p>
                      <a:pPr>
                        <a:lnSpc>
                          <a:spcPct val="115000"/>
                        </a:lnSpc>
                        <a:spcAft>
                          <a:spcPts val="0"/>
                        </a:spcAft>
                      </a:pPr>
                      <a:endParaRPr lang="fr-FR" sz="1800">
                        <a:effectLst/>
                        <a:latin typeface="Comic Sans MS" pitchFamily="66" charset="0"/>
                        <a:ea typeface="Times New Roman"/>
                        <a:cs typeface="Times New Roman"/>
                      </a:endParaRPr>
                    </a:p>
                  </a:txBody>
                  <a:tcPr marL="9525" marR="9525" marT="9525" marB="9525" anchor="ctr">
                    <a:lnL>
                      <a:noFill/>
                    </a:lnL>
                    <a:lnR>
                      <a:noFill/>
                    </a:lnR>
                    <a:lnT>
                      <a:noFill/>
                    </a:lnT>
                    <a:lnB>
                      <a:noFill/>
                    </a:lnB>
                  </a:tcPr>
                </a:tc>
                <a:tc hMerge="1">
                  <a:txBody>
                    <a:bodyPr/>
                    <a:lstStyle/>
                    <a:p>
                      <a:pPr>
                        <a:lnSpc>
                          <a:spcPct val="115000"/>
                        </a:lnSpc>
                        <a:spcAft>
                          <a:spcPts val="0"/>
                        </a:spcAft>
                      </a:pPr>
                      <a:endParaRPr lang="fr-FR" sz="1800" dirty="0">
                        <a:effectLst/>
                        <a:latin typeface="Comic Sans MS" pitchFamily="66" charset="0"/>
                        <a:ea typeface="Times New Roman"/>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332320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188640"/>
            <a:ext cx="8892480"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1 – 2  Méthodes avec utilisation d’appareil basique  </a:t>
            </a:r>
          </a:p>
        </p:txBody>
      </p:sp>
      <p:sp>
        <p:nvSpPr>
          <p:cNvPr id="2" name="Espace réservé du contenu 1"/>
          <p:cNvSpPr>
            <a:spLocks noGrp="1"/>
          </p:cNvSpPr>
          <p:nvPr>
            <p:ph sz="quarter" idx="4"/>
          </p:nvPr>
        </p:nvSpPr>
        <p:spPr>
          <a:xfrm>
            <a:off x="179512" y="908720"/>
            <a:ext cx="8820472" cy="5949280"/>
          </a:xfrm>
        </p:spPr>
        <p:txBody>
          <a:bodyPr>
            <a:normAutofit/>
          </a:bodyPr>
          <a:lstStyle/>
          <a:p>
            <a:pPr lvl="0">
              <a:buFont typeface="Wingdings" pitchFamily="2" charset="2"/>
              <a:buChar char="v"/>
            </a:pPr>
            <a:r>
              <a:rPr lang="fr-FR" b="1" dirty="0">
                <a:latin typeface="Comic Sans MS" pitchFamily="66" charset="0"/>
              </a:rPr>
              <a:t>Polarimétrie</a:t>
            </a:r>
          </a:p>
          <a:p>
            <a:pPr marL="0" indent="0">
              <a:lnSpc>
                <a:spcPct val="150000"/>
              </a:lnSpc>
              <a:buNone/>
            </a:pPr>
            <a:r>
              <a:rPr lang="fr-FR" b="1" dirty="0">
                <a:latin typeface="Comic Sans MS" pitchFamily="66" charset="0"/>
              </a:rPr>
              <a:t>Selon la  loi de Biot, l'angle de rotation </a:t>
            </a:r>
            <a:r>
              <a:rPr lang="fr-FR" b="1" dirty="0">
                <a:solidFill>
                  <a:srgbClr val="FF0000"/>
                </a:solidFill>
                <a:latin typeface="Comic Sans MS" pitchFamily="66" charset="0"/>
              </a:rPr>
              <a:t>[</a:t>
            </a:r>
            <a:r>
              <a:rPr lang="el-GR" b="1" dirty="0">
                <a:solidFill>
                  <a:srgbClr val="FF0000"/>
                </a:solidFill>
                <a:latin typeface="Comic Sans MS" pitchFamily="66" charset="0"/>
              </a:rPr>
              <a:t>α]</a:t>
            </a:r>
            <a:r>
              <a:rPr lang="fr-FR" b="1" dirty="0">
                <a:solidFill>
                  <a:srgbClr val="FF0000"/>
                </a:solidFill>
                <a:latin typeface="Comic Sans MS" pitchFamily="66" charset="0"/>
              </a:rPr>
              <a:t> </a:t>
            </a:r>
            <a:r>
              <a:rPr lang="fr-FR" b="1" dirty="0">
                <a:latin typeface="Comic Sans MS" pitchFamily="66" charset="0"/>
              </a:rPr>
              <a:t>est proportionnelle à la longueur de cuve </a:t>
            </a:r>
            <a:r>
              <a:rPr lang="fr-FR" b="1" dirty="0">
                <a:solidFill>
                  <a:srgbClr val="FF0000"/>
                </a:solidFill>
                <a:latin typeface="Comic Sans MS" pitchFamily="66" charset="0"/>
              </a:rPr>
              <a:t>[L</a:t>
            </a:r>
            <a:r>
              <a:rPr lang="el-GR" b="1" dirty="0">
                <a:solidFill>
                  <a:srgbClr val="FF0000"/>
                </a:solidFill>
                <a:latin typeface="Comic Sans MS" pitchFamily="66" charset="0"/>
              </a:rPr>
              <a:t>]</a:t>
            </a:r>
            <a:r>
              <a:rPr lang="fr-FR" b="1" dirty="0">
                <a:solidFill>
                  <a:srgbClr val="FF0000"/>
                </a:solidFill>
                <a:latin typeface="Comic Sans MS" pitchFamily="66" charset="0"/>
              </a:rPr>
              <a:t> </a:t>
            </a:r>
            <a:r>
              <a:rPr lang="fr-FR" b="1" dirty="0">
                <a:latin typeface="Comic Sans MS" pitchFamily="66" charset="0"/>
              </a:rPr>
              <a:t>et à la concentration </a:t>
            </a:r>
            <a:r>
              <a:rPr lang="fr-FR" b="1" dirty="0">
                <a:solidFill>
                  <a:srgbClr val="FF0000"/>
                </a:solidFill>
                <a:latin typeface="Comic Sans MS" pitchFamily="66" charset="0"/>
              </a:rPr>
              <a:t>[C</a:t>
            </a:r>
            <a:r>
              <a:rPr lang="el-GR" b="1" dirty="0">
                <a:solidFill>
                  <a:srgbClr val="FF0000"/>
                </a:solidFill>
                <a:latin typeface="Comic Sans MS" pitchFamily="66" charset="0"/>
              </a:rPr>
              <a:t>]</a:t>
            </a:r>
            <a:r>
              <a:rPr lang="fr-FR" b="1" dirty="0">
                <a:solidFill>
                  <a:srgbClr val="FF0000"/>
                </a:solidFill>
                <a:latin typeface="Comic Sans MS" pitchFamily="66" charset="0"/>
              </a:rPr>
              <a:t> </a:t>
            </a:r>
            <a:r>
              <a:rPr lang="fr-FR" b="1" dirty="0">
                <a:latin typeface="Comic Sans MS" pitchFamily="66" charset="0"/>
              </a:rPr>
              <a:t>. </a:t>
            </a:r>
          </a:p>
          <a:p>
            <a:pPr marL="0" indent="0">
              <a:lnSpc>
                <a:spcPct val="150000"/>
              </a:lnSpc>
              <a:buNone/>
            </a:pPr>
            <a:r>
              <a:rPr lang="fr-FR" b="1" dirty="0">
                <a:latin typeface="Comic Sans MS" pitchFamily="66" charset="0"/>
              </a:rPr>
              <a:t>La constante de proportionnalité est appelée pouvoir rotatoire de la substance. </a:t>
            </a:r>
          </a:p>
          <a:p>
            <a:pPr marL="0" indent="0">
              <a:lnSpc>
                <a:spcPct val="150000"/>
              </a:lnSpc>
              <a:buNone/>
            </a:pPr>
            <a:r>
              <a:rPr lang="fr-FR" b="1" dirty="0">
                <a:latin typeface="Comic Sans MS" pitchFamily="66" charset="0"/>
              </a:rPr>
              <a:t>Elle dépend de la température </a:t>
            </a:r>
            <a:r>
              <a:rPr lang="fr-FR" b="1" dirty="0">
                <a:solidFill>
                  <a:srgbClr val="FF0000"/>
                </a:solidFill>
                <a:latin typeface="Comic Sans MS" pitchFamily="66" charset="0"/>
              </a:rPr>
              <a:t>[ T </a:t>
            </a:r>
            <a:r>
              <a:rPr lang="el-GR" b="1" dirty="0">
                <a:solidFill>
                  <a:srgbClr val="FF0000"/>
                </a:solidFill>
                <a:latin typeface="Comic Sans MS" pitchFamily="66" charset="0"/>
              </a:rPr>
              <a:t>]</a:t>
            </a:r>
            <a:r>
              <a:rPr lang="fr-FR" b="1" dirty="0">
                <a:solidFill>
                  <a:srgbClr val="FF0000"/>
                </a:solidFill>
                <a:latin typeface="Comic Sans MS" pitchFamily="66" charset="0"/>
              </a:rPr>
              <a:t>  </a:t>
            </a:r>
            <a:r>
              <a:rPr lang="fr-FR" b="1" dirty="0">
                <a:latin typeface="Comic Sans MS" pitchFamily="66" charset="0"/>
              </a:rPr>
              <a:t>et de la longueur d'onde </a:t>
            </a:r>
            <a:r>
              <a:rPr lang="fr-FR" b="1" dirty="0">
                <a:solidFill>
                  <a:srgbClr val="FF0000"/>
                </a:solidFill>
                <a:latin typeface="Comic Sans MS" pitchFamily="66" charset="0"/>
              </a:rPr>
              <a:t>[</a:t>
            </a:r>
            <a:r>
              <a:rPr lang="el-GR" b="1" dirty="0">
                <a:solidFill>
                  <a:srgbClr val="FF0000"/>
                </a:solidFill>
                <a:latin typeface="Comic Sans MS" pitchFamily="66" charset="0"/>
              </a:rPr>
              <a:t>λ]</a:t>
            </a:r>
            <a:r>
              <a:rPr lang="fr-FR" b="1" dirty="0">
                <a:solidFill>
                  <a:srgbClr val="FF0000"/>
                </a:solidFill>
                <a:latin typeface="Comic Sans MS" pitchFamily="66" charset="0"/>
              </a:rPr>
              <a:t> </a:t>
            </a:r>
            <a:r>
              <a:rPr lang="fr-FR" b="1" dirty="0">
                <a:latin typeface="Comic Sans MS" pitchFamily="66" charset="0"/>
              </a:rPr>
              <a:t>à laquelle l'expérience a été réalisée. </a:t>
            </a:r>
          </a:p>
          <a:p>
            <a:pPr marL="0" lvl="0" indent="0">
              <a:buNone/>
            </a:pPr>
            <a:r>
              <a:rPr lang="fr-FR" b="1" dirty="0">
                <a:latin typeface="Comic Sans MS" pitchFamily="66" charset="0"/>
              </a:rPr>
              <a:t> </a:t>
            </a:r>
          </a:p>
        </p:txBody>
      </p:sp>
    </p:spTree>
    <p:extLst>
      <p:ext uri="{BB962C8B-B14F-4D97-AF65-F5344CB8AC3E}">
        <p14:creationId xmlns:p14="http://schemas.microsoft.com/office/powerpoint/2010/main" val="3886677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188640"/>
            <a:ext cx="8229600" cy="706090"/>
          </a:xfrm>
        </p:spPr>
        <p:txBody>
          <a:bodyPr>
            <a:normAutofit fontScale="90000"/>
          </a:bodyPr>
          <a:lstStyle/>
          <a:p>
            <a:pPr algn="l"/>
            <a:br>
              <a:rPr lang="fr-FR" b="1" dirty="0"/>
            </a:br>
            <a:r>
              <a:rPr lang="fr-FR" sz="3100" b="1" dirty="0">
                <a:latin typeface="Comic Sans MS" pitchFamily="66" charset="0"/>
              </a:rPr>
              <a:t>Introduction </a:t>
            </a:r>
            <a:br>
              <a:rPr lang="fr-FR" dirty="0"/>
            </a:br>
            <a:endParaRPr lang="fr-FR" dirty="0"/>
          </a:p>
        </p:txBody>
      </p:sp>
      <p:sp>
        <p:nvSpPr>
          <p:cNvPr id="3" name="Espace réservé du contenu 2"/>
          <p:cNvSpPr>
            <a:spLocks noGrp="1"/>
          </p:cNvSpPr>
          <p:nvPr>
            <p:ph idx="1"/>
          </p:nvPr>
        </p:nvSpPr>
        <p:spPr>
          <a:xfrm>
            <a:off x="151334" y="764704"/>
            <a:ext cx="8964488" cy="6093296"/>
          </a:xfrm>
        </p:spPr>
        <p:txBody>
          <a:bodyPr>
            <a:normAutofit/>
          </a:bodyPr>
          <a:lstStyle/>
          <a:p>
            <a:pPr marL="0" indent="0">
              <a:lnSpc>
                <a:spcPct val="150000"/>
              </a:lnSpc>
              <a:buNone/>
            </a:pPr>
            <a:r>
              <a:rPr lang="fr-FR" sz="2400" b="1" dirty="0">
                <a:latin typeface="Comic Sans MS" pitchFamily="66" charset="0"/>
              </a:rPr>
              <a:t>La biochimie médicale possède  des méthodes d'évaluation de la qualité. </a:t>
            </a:r>
          </a:p>
          <a:p>
            <a:pPr marL="0" indent="0">
              <a:lnSpc>
                <a:spcPct val="150000"/>
              </a:lnSpc>
              <a:buNone/>
            </a:pPr>
            <a:r>
              <a:rPr lang="fr-FR" sz="2400" b="1" dirty="0">
                <a:latin typeface="Comic Sans MS" pitchFamily="66" charset="0"/>
              </a:rPr>
              <a:t>Elle a pu se développer très précocement avec  l’obtention d’un meilleur niveau  du contrôle des soins en présentant une multitude de facteurs.</a:t>
            </a:r>
          </a:p>
          <a:p>
            <a:pPr marL="0" indent="0">
              <a:lnSpc>
                <a:spcPct val="150000"/>
              </a:lnSpc>
              <a:buNone/>
            </a:pPr>
            <a:r>
              <a:rPr lang="fr-FR" sz="2400" b="1" dirty="0">
                <a:latin typeface="Comic Sans MS" pitchFamily="66" charset="0"/>
              </a:rPr>
              <a:t>Avant d'aborder l'étude de ces facteurs, un survol rapide et forcément simplificateur des principaux domaines et des grandes évolutions de la discipline est nécessaire. </a:t>
            </a:r>
          </a:p>
          <a:p>
            <a:pPr marL="0" indent="0">
              <a:lnSpc>
                <a:spcPct val="150000"/>
              </a:lnSpc>
              <a:buNone/>
            </a:pPr>
            <a:r>
              <a:rPr lang="fr-FR" sz="2400" b="1" dirty="0">
                <a:latin typeface="Comic Sans MS" pitchFamily="66" charset="0"/>
              </a:rPr>
              <a:t>Ce module d’enseignement va s’articuler sur les points essentiels qui ont été présentés dans le plan du cours </a:t>
            </a:r>
          </a:p>
          <a:p>
            <a:pPr marL="0" indent="0">
              <a:buNone/>
            </a:pPr>
            <a:endParaRPr lang="fr-FR" dirty="0"/>
          </a:p>
        </p:txBody>
      </p:sp>
    </p:spTree>
    <p:extLst>
      <p:ext uri="{BB962C8B-B14F-4D97-AF65-F5344CB8AC3E}">
        <p14:creationId xmlns:p14="http://schemas.microsoft.com/office/powerpoint/2010/main" val="5340523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188640"/>
            <a:ext cx="8892480"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1 – 2  Méthodes avec utilisation d’appareil basique  </a:t>
            </a:r>
          </a:p>
        </p:txBody>
      </p:sp>
      <p:sp>
        <p:nvSpPr>
          <p:cNvPr id="2" name="Espace réservé du contenu 1"/>
          <p:cNvSpPr>
            <a:spLocks noGrp="1"/>
          </p:cNvSpPr>
          <p:nvPr>
            <p:ph sz="quarter" idx="4"/>
          </p:nvPr>
        </p:nvSpPr>
        <p:spPr>
          <a:xfrm>
            <a:off x="179512" y="908720"/>
            <a:ext cx="8820472" cy="5949280"/>
          </a:xfrm>
        </p:spPr>
        <p:txBody>
          <a:bodyPr>
            <a:normAutofit fontScale="70000" lnSpcReduction="20000"/>
          </a:bodyPr>
          <a:lstStyle/>
          <a:p>
            <a:pPr lvl="0">
              <a:buFont typeface="Wingdings" pitchFamily="2" charset="2"/>
              <a:buChar char="v"/>
            </a:pPr>
            <a:r>
              <a:rPr lang="fr-FR" sz="3400" b="1" dirty="0">
                <a:latin typeface="Comic Sans MS" pitchFamily="66" charset="0"/>
              </a:rPr>
              <a:t>Polarimétrie</a:t>
            </a:r>
          </a:p>
          <a:p>
            <a:pPr marL="0" lvl="0" indent="0">
              <a:lnSpc>
                <a:spcPct val="150000"/>
              </a:lnSpc>
              <a:buNone/>
            </a:pPr>
            <a:r>
              <a:rPr lang="fr-FR" sz="3400" b="1" dirty="0">
                <a:latin typeface="Comic Sans MS" pitchFamily="66" charset="0"/>
              </a:rPr>
              <a:t>La formule de la loi de Biot est la suivante:</a:t>
            </a:r>
          </a:p>
          <a:p>
            <a:pPr marL="0" indent="0">
              <a:lnSpc>
                <a:spcPct val="150000"/>
              </a:lnSpc>
              <a:buNone/>
            </a:pPr>
            <a:r>
              <a:rPr lang="fr-FR" sz="3400" b="1" dirty="0">
                <a:solidFill>
                  <a:srgbClr val="FF0000"/>
                </a:solidFill>
                <a:latin typeface="Comic Sans MS" pitchFamily="66" charset="0"/>
              </a:rPr>
              <a:t>                    a= [a]</a:t>
            </a:r>
            <a:r>
              <a:rPr lang="fr-FR" sz="3400" b="1" baseline="-25000" dirty="0">
                <a:solidFill>
                  <a:srgbClr val="FF0000"/>
                </a:solidFill>
                <a:latin typeface="Comic Sans MS" pitchFamily="66" charset="0"/>
              </a:rPr>
              <a:t>T</a:t>
            </a:r>
            <a:r>
              <a:rPr lang="fr-FR" sz="3400" b="1" dirty="0">
                <a:solidFill>
                  <a:srgbClr val="FF0000"/>
                </a:solidFill>
                <a:latin typeface="Comic Sans MS" pitchFamily="66" charset="0"/>
              </a:rPr>
              <a:t> . l . c</a:t>
            </a:r>
          </a:p>
          <a:p>
            <a:pPr marL="0" lvl="0" indent="0">
              <a:lnSpc>
                <a:spcPct val="150000"/>
              </a:lnSpc>
              <a:buNone/>
            </a:pPr>
            <a:r>
              <a:rPr lang="fr-FR" sz="3400" b="1" dirty="0">
                <a:latin typeface="Comic Sans MS" pitchFamily="66" charset="0"/>
              </a:rPr>
              <a:t>	a  : angle de rotation observé en degrés.</a:t>
            </a:r>
          </a:p>
          <a:p>
            <a:pPr marL="0" lvl="0" indent="0">
              <a:lnSpc>
                <a:spcPct val="150000"/>
              </a:lnSpc>
              <a:buNone/>
            </a:pPr>
            <a:r>
              <a:rPr lang="fr-FR" sz="3400" b="1" dirty="0">
                <a:latin typeface="Comic Sans MS" pitchFamily="66" charset="0"/>
              </a:rPr>
              <a:t>	l   : longueur de la cuve en dm.</a:t>
            </a:r>
          </a:p>
          <a:p>
            <a:pPr marL="0" lvl="0" indent="0">
              <a:lnSpc>
                <a:spcPct val="150000"/>
              </a:lnSpc>
              <a:buNone/>
            </a:pPr>
            <a:r>
              <a:rPr lang="fr-FR" sz="3400" b="1" dirty="0">
                <a:latin typeface="Comic Sans MS" pitchFamily="66" charset="0"/>
              </a:rPr>
              <a:t>	c   : concentration de la solution en g / mL.</a:t>
            </a:r>
          </a:p>
          <a:p>
            <a:pPr marL="0" lvl="0" indent="0">
              <a:lnSpc>
                <a:spcPct val="150000"/>
              </a:lnSpc>
              <a:buNone/>
            </a:pPr>
            <a:r>
              <a:rPr lang="fr-FR" sz="3400" b="1" dirty="0">
                <a:latin typeface="Comic Sans MS" pitchFamily="66" charset="0"/>
              </a:rPr>
              <a:t>	[a]</a:t>
            </a:r>
            <a:r>
              <a:rPr lang="fr-FR" sz="3400" b="1" baseline="-25000" dirty="0">
                <a:latin typeface="Comic Sans MS" pitchFamily="66" charset="0"/>
              </a:rPr>
              <a:t>T</a:t>
            </a:r>
            <a:r>
              <a:rPr lang="fr-FR" sz="3400" b="1" dirty="0">
                <a:latin typeface="Comic Sans MS" pitchFamily="66" charset="0"/>
              </a:rPr>
              <a:t>: pouvoir rotatoire spécifique défini à une 			température T et mesuré pour une longueur 		d'onde donnée, exprimée en g</a:t>
            </a:r>
            <a:r>
              <a:rPr lang="fr-FR" sz="3400" b="1" baseline="30000" dirty="0">
                <a:latin typeface="Comic Sans MS" pitchFamily="66" charset="0"/>
              </a:rPr>
              <a:t>-1</a:t>
            </a:r>
            <a:r>
              <a:rPr lang="fr-FR" sz="3400" b="1" dirty="0">
                <a:latin typeface="Comic Sans MS" pitchFamily="66" charset="0"/>
              </a:rPr>
              <a:t>.mL.dm</a:t>
            </a:r>
            <a:r>
              <a:rPr lang="fr-FR" sz="3400" b="1" baseline="30000" dirty="0">
                <a:latin typeface="Comic Sans MS" pitchFamily="66" charset="0"/>
              </a:rPr>
              <a:t>-1</a:t>
            </a:r>
            <a:r>
              <a:rPr lang="fr-FR" sz="3400" b="1" dirty="0">
                <a:latin typeface="Comic Sans MS" pitchFamily="66" charset="0"/>
              </a:rPr>
              <a:t>. </a:t>
            </a:r>
          </a:p>
          <a:p>
            <a:pPr marL="0" indent="0">
              <a:lnSpc>
                <a:spcPct val="150000"/>
              </a:lnSpc>
              <a:buNone/>
            </a:pPr>
            <a:r>
              <a:rPr lang="fr-FR" sz="3400" b="1" dirty="0">
                <a:latin typeface="Comic Sans MS" pitchFamily="66" charset="0"/>
              </a:rPr>
              <a:t>Cette loi est utilisé en polarimétrie pour des suivis de cinétiques de réactions.</a:t>
            </a:r>
          </a:p>
          <a:p>
            <a:pPr marL="0" lvl="0" indent="0">
              <a:buNone/>
            </a:pPr>
            <a:endParaRPr lang="fr-FR" b="1" dirty="0">
              <a:latin typeface="Comic Sans MS" pitchFamily="66" charset="0"/>
            </a:endParaRPr>
          </a:p>
        </p:txBody>
      </p:sp>
    </p:spTree>
    <p:extLst>
      <p:ext uri="{BB962C8B-B14F-4D97-AF65-F5344CB8AC3E}">
        <p14:creationId xmlns:p14="http://schemas.microsoft.com/office/powerpoint/2010/main" val="17386461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188640"/>
            <a:ext cx="8892480"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1 – 2  Méthodes avec utilisation d’appareil basique  </a:t>
            </a:r>
          </a:p>
        </p:txBody>
      </p:sp>
      <p:sp>
        <p:nvSpPr>
          <p:cNvPr id="2" name="Espace réservé du contenu 1"/>
          <p:cNvSpPr>
            <a:spLocks noGrp="1"/>
          </p:cNvSpPr>
          <p:nvPr>
            <p:ph sz="quarter" idx="4"/>
          </p:nvPr>
        </p:nvSpPr>
        <p:spPr>
          <a:xfrm>
            <a:off x="179512" y="908720"/>
            <a:ext cx="8820472" cy="5949280"/>
          </a:xfrm>
        </p:spPr>
        <p:txBody>
          <a:bodyPr>
            <a:normAutofit/>
          </a:bodyPr>
          <a:lstStyle/>
          <a:p>
            <a:pPr lvl="0">
              <a:buFont typeface="Wingdings" pitchFamily="2" charset="2"/>
              <a:buChar char="v"/>
            </a:pPr>
            <a:r>
              <a:rPr lang="fr-FR" b="1" dirty="0">
                <a:latin typeface="Comic Sans MS" pitchFamily="66" charset="0"/>
              </a:rPr>
              <a:t>Polarimétrie</a:t>
            </a:r>
          </a:p>
          <a:p>
            <a:pPr marL="0" indent="0">
              <a:lnSpc>
                <a:spcPct val="150000"/>
              </a:lnSpc>
              <a:buNone/>
            </a:pPr>
            <a:r>
              <a:rPr lang="fr-FR" b="1" dirty="0">
                <a:solidFill>
                  <a:srgbClr val="FF0000"/>
                </a:solidFill>
                <a:latin typeface="Comic Sans MS" pitchFamily="66" charset="0"/>
              </a:rPr>
              <a:t>Remarque</a:t>
            </a:r>
          </a:p>
          <a:p>
            <a:pPr marL="0" indent="0">
              <a:lnSpc>
                <a:spcPct val="150000"/>
              </a:lnSpc>
              <a:buNone/>
            </a:pPr>
            <a:r>
              <a:rPr lang="fr-FR" b="1" dirty="0">
                <a:latin typeface="Comic Sans MS" pitchFamily="66" charset="0"/>
              </a:rPr>
              <a:t>Le pouvoir rotatoire spécifique [a]</a:t>
            </a:r>
            <a:r>
              <a:rPr lang="fr-FR" b="1" baseline="-25000" dirty="0">
                <a:latin typeface="Comic Sans MS" pitchFamily="66" charset="0"/>
              </a:rPr>
              <a:t>T</a:t>
            </a:r>
            <a:r>
              <a:rPr lang="fr-FR" b="1" dirty="0">
                <a:latin typeface="Comic Sans MS" pitchFamily="66" charset="0"/>
              </a:rPr>
              <a:t> est une grandeur caractéristique de la molécule chirale. </a:t>
            </a:r>
          </a:p>
          <a:p>
            <a:pPr marL="0" indent="0">
              <a:lnSpc>
                <a:spcPct val="150000"/>
              </a:lnSpc>
              <a:buNone/>
            </a:pPr>
            <a:r>
              <a:rPr lang="fr-FR" b="1" dirty="0">
                <a:latin typeface="Comic Sans MS" pitchFamily="66" charset="0"/>
              </a:rPr>
              <a:t>Si une molécule chirale possède un carbone stéréogène (c'est-à-dire possède deux énantiomères), ses deux énantiomères auront des pouvoirs rotatoires spécifiques de même valeur mais de signes opposés. </a:t>
            </a:r>
          </a:p>
          <a:p>
            <a:pPr marL="0" indent="0">
              <a:lnSpc>
                <a:spcPct val="150000"/>
              </a:lnSpc>
              <a:buNone/>
            </a:pPr>
            <a:r>
              <a:rPr lang="fr-FR" b="1" dirty="0">
                <a:latin typeface="Comic Sans MS" pitchFamily="66" charset="0"/>
              </a:rPr>
              <a:t>Ceci n'est plus vrai dans le cas de molécules à plusieurs centres </a:t>
            </a:r>
            <a:r>
              <a:rPr lang="fr-FR" b="1" dirty="0" err="1">
                <a:latin typeface="Comic Sans MS" pitchFamily="66" charset="0"/>
              </a:rPr>
              <a:t>stéréogènes</a:t>
            </a:r>
            <a:r>
              <a:rPr lang="fr-FR" b="1" dirty="0">
                <a:latin typeface="Comic Sans MS" pitchFamily="66" charset="0"/>
              </a:rPr>
              <a:t> ou dans le cas d'</a:t>
            </a:r>
            <a:r>
              <a:rPr lang="fr-FR" b="1" dirty="0" err="1">
                <a:latin typeface="Comic Sans MS" pitchFamily="66" charset="0"/>
              </a:rPr>
              <a:t>épimères</a:t>
            </a:r>
            <a:r>
              <a:rPr lang="fr-FR" b="1" dirty="0">
                <a:latin typeface="Comic Sans MS" pitchFamily="66" charset="0"/>
              </a:rPr>
              <a:t>.</a:t>
            </a:r>
          </a:p>
          <a:p>
            <a:pPr marL="0" lvl="0" indent="0">
              <a:buNone/>
            </a:pPr>
            <a:endParaRPr lang="fr-FR" b="1" dirty="0">
              <a:latin typeface="Comic Sans MS" pitchFamily="66" charset="0"/>
            </a:endParaRPr>
          </a:p>
        </p:txBody>
      </p:sp>
    </p:spTree>
    <p:extLst>
      <p:ext uri="{BB962C8B-B14F-4D97-AF65-F5344CB8AC3E}">
        <p14:creationId xmlns:p14="http://schemas.microsoft.com/office/powerpoint/2010/main" val="39509477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188640"/>
            <a:ext cx="8892480"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1 – 2  Méthodes avec utilisation d’appareil basique  </a:t>
            </a:r>
          </a:p>
        </p:txBody>
      </p:sp>
      <p:sp>
        <p:nvSpPr>
          <p:cNvPr id="2" name="Espace réservé du contenu 1"/>
          <p:cNvSpPr>
            <a:spLocks noGrp="1"/>
          </p:cNvSpPr>
          <p:nvPr>
            <p:ph sz="quarter" idx="4"/>
          </p:nvPr>
        </p:nvSpPr>
        <p:spPr>
          <a:xfrm>
            <a:off x="179512" y="908720"/>
            <a:ext cx="8820472" cy="5760640"/>
          </a:xfrm>
        </p:spPr>
        <p:txBody>
          <a:bodyPr>
            <a:normAutofit/>
          </a:bodyPr>
          <a:lstStyle/>
          <a:p>
            <a:pPr lvl="0">
              <a:buFont typeface="Wingdings" pitchFamily="2" charset="2"/>
              <a:buChar char="v"/>
            </a:pPr>
            <a:r>
              <a:rPr lang="fr-FR" b="1" dirty="0">
                <a:latin typeface="Comic Sans MS" pitchFamily="66" charset="0"/>
              </a:rPr>
              <a:t>Réfractométrie</a:t>
            </a:r>
          </a:p>
          <a:p>
            <a:pPr marL="0" indent="0">
              <a:lnSpc>
                <a:spcPct val="150000"/>
              </a:lnSpc>
              <a:buNone/>
            </a:pPr>
            <a:r>
              <a:rPr lang="fr-FR" b="1" dirty="0">
                <a:latin typeface="Comic Sans MS" pitchFamily="66" charset="0"/>
              </a:rPr>
              <a:t>Cette technologie mesure la lumière réfléchie sur une surface solide et s’applique actuellement  sur les méthodes de "chimie sèche". </a:t>
            </a:r>
          </a:p>
          <a:p>
            <a:pPr marL="0" indent="0">
              <a:lnSpc>
                <a:spcPct val="150000"/>
              </a:lnSpc>
              <a:buNone/>
            </a:pPr>
            <a:r>
              <a:rPr lang="fr-FR" b="1" dirty="0">
                <a:latin typeface="Comic Sans MS" pitchFamily="66" charset="0"/>
              </a:rPr>
              <a:t>Il existe deux types de réflecteurs</a:t>
            </a:r>
          </a:p>
          <a:p>
            <a:pPr marL="0" indent="0">
              <a:lnSpc>
                <a:spcPct val="150000"/>
              </a:lnSpc>
              <a:buNone/>
            </a:pPr>
            <a:r>
              <a:rPr lang="fr-FR" b="1" dirty="0">
                <a:latin typeface="Comic Sans MS" pitchFamily="66" charset="0"/>
              </a:rPr>
              <a:t>  - </a:t>
            </a:r>
            <a:r>
              <a:rPr lang="fr-FR" b="1" dirty="0">
                <a:solidFill>
                  <a:srgbClr val="FF0000"/>
                </a:solidFill>
                <a:latin typeface="Comic Sans MS" pitchFamily="66" charset="0"/>
              </a:rPr>
              <a:t>Réflecteur </a:t>
            </a:r>
            <a:r>
              <a:rPr lang="fr-FR" b="1" dirty="0" err="1">
                <a:solidFill>
                  <a:srgbClr val="FF0000"/>
                </a:solidFill>
                <a:latin typeface="Comic Sans MS" pitchFamily="66" charset="0"/>
              </a:rPr>
              <a:t>spéculataire</a:t>
            </a:r>
            <a:r>
              <a:rPr lang="fr-FR" b="1" dirty="0">
                <a:latin typeface="Comic Sans MS" pitchFamily="66" charset="0"/>
              </a:rPr>
              <a:t>: application du comportement </a:t>
            </a:r>
          </a:p>
          <a:p>
            <a:pPr marL="0" indent="0">
              <a:lnSpc>
                <a:spcPct val="150000"/>
              </a:lnSpc>
              <a:buNone/>
            </a:pPr>
            <a:r>
              <a:rPr lang="fr-FR" b="1" dirty="0">
                <a:latin typeface="Comic Sans MS" pitchFamily="66" charset="0"/>
              </a:rPr>
              <a:t>     d’ un miroir qui suit les lois de Descartes </a:t>
            </a:r>
          </a:p>
          <a:p>
            <a:pPr marL="0" indent="0">
              <a:lnSpc>
                <a:spcPct val="150000"/>
              </a:lnSpc>
              <a:buNone/>
            </a:pPr>
            <a:r>
              <a:rPr lang="fr-FR" b="1" dirty="0">
                <a:latin typeface="Comic Sans MS" pitchFamily="66" charset="0"/>
              </a:rPr>
              <a:t>  - </a:t>
            </a:r>
            <a:r>
              <a:rPr lang="fr-FR" b="1" dirty="0">
                <a:solidFill>
                  <a:srgbClr val="FF0000"/>
                </a:solidFill>
                <a:latin typeface="Comic Sans MS" pitchFamily="66" charset="0"/>
              </a:rPr>
              <a:t>Réflecteur diffus</a:t>
            </a:r>
            <a:r>
              <a:rPr lang="fr-FR" b="1" dirty="0">
                <a:latin typeface="Comic Sans MS" pitchFamily="66" charset="0"/>
              </a:rPr>
              <a:t>: comportement d’un mur blanc mat </a:t>
            </a:r>
          </a:p>
          <a:p>
            <a:pPr marL="0" indent="0">
              <a:lnSpc>
                <a:spcPct val="150000"/>
              </a:lnSpc>
              <a:buNone/>
            </a:pPr>
            <a:r>
              <a:rPr lang="fr-FR" b="1" dirty="0">
                <a:latin typeface="Comic Sans MS" pitchFamily="66" charset="0"/>
              </a:rPr>
              <a:t>     qui diffuse une lumière réfléchie. </a:t>
            </a:r>
          </a:p>
          <a:p>
            <a:pPr marL="0" lvl="0" indent="0">
              <a:buNone/>
            </a:pPr>
            <a:endParaRPr lang="fr-FR" b="1" dirty="0">
              <a:latin typeface="Comic Sans MS" pitchFamily="66" charset="0"/>
            </a:endParaRPr>
          </a:p>
        </p:txBody>
      </p:sp>
    </p:spTree>
    <p:extLst>
      <p:ext uri="{BB962C8B-B14F-4D97-AF65-F5344CB8AC3E}">
        <p14:creationId xmlns:p14="http://schemas.microsoft.com/office/powerpoint/2010/main" val="3003512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188640"/>
            <a:ext cx="8892480"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1 – 2  Méthodes avec utilisation d’appareil basique  </a:t>
            </a:r>
          </a:p>
        </p:txBody>
      </p:sp>
      <p:sp>
        <p:nvSpPr>
          <p:cNvPr id="2" name="Espace réservé du contenu 1"/>
          <p:cNvSpPr>
            <a:spLocks noGrp="1"/>
          </p:cNvSpPr>
          <p:nvPr>
            <p:ph sz="quarter" idx="4"/>
          </p:nvPr>
        </p:nvSpPr>
        <p:spPr>
          <a:xfrm>
            <a:off x="179512" y="908720"/>
            <a:ext cx="8820472" cy="5760640"/>
          </a:xfrm>
        </p:spPr>
        <p:txBody>
          <a:bodyPr>
            <a:normAutofit/>
          </a:bodyPr>
          <a:lstStyle/>
          <a:p>
            <a:pPr lvl="0">
              <a:buFont typeface="Wingdings" pitchFamily="2" charset="2"/>
              <a:buChar char="v"/>
            </a:pPr>
            <a:r>
              <a:rPr lang="fr-FR" b="1" dirty="0">
                <a:latin typeface="Comic Sans MS" pitchFamily="66" charset="0"/>
              </a:rPr>
              <a:t>Réfractométrie</a:t>
            </a:r>
          </a:p>
          <a:p>
            <a:pPr marL="0" indent="0">
              <a:buNone/>
            </a:pPr>
            <a:r>
              <a:rPr lang="fr-FR" b="1" dirty="0">
                <a:latin typeface="Comic Sans MS" pitchFamily="66" charset="0"/>
              </a:rPr>
              <a:t>En fonction de la qualité de la surface, ce type de réflecteur peut être subdivisé soit en  réflexion isotrope (ou  lambertienne : identique dans toutes les directions)  jusqu’au réflexion non  isotrope</a:t>
            </a:r>
          </a:p>
          <a:p>
            <a:pPr marL="0" lvl="0" indent="0">
              <a:buNone/>
            </a:pPr>
            <a:endParaRPr lang="fr-FR" b="1" dirty="0">
              <a:latin typeface="Comic Sans MS" pitchFamily="66" charset="0"/>
            </a:endParaRPr>
          </a:p>
        </p:txBody>
      </p:sp>
      <p:graphicFrame>
        <p:nvGraphicFramePr>
          <p:cNvPr id="3" name="Tableau 2"/>
          <p:cNvGraphicFramePr>
            <a:graphicFrameLocks noGrp="1"/>
          </p:cNvGraphicFramePr>
          <p:nvPr>
            <p:extLst>
              <p:ext uri="{D42A27DB-BD31-4B8C-83A1-F6EECF244321}">
                <p14:modId xmlns:p14="http://schemas.microsoft.com/office/powerpoint/2010/main" val="129342574"/>
              </p:ext>
            </p:extLst>
          </p:nvPr>
        </p:nvGraphicFramePr>
        <p:xfrm>
          <a:off x="323528" y="3151842"/>
          <a:ext cx="8568952" cy="3267710"/>
        </p:xfrm>
        <a:graphic>
          <a:graphicData uri="http://schemas.openxmlformats.org/drawingml/2006/table">
            <a:tbl>
              <a:tblPr>
                <a:tableStyleId>{5C22544A-7EE6-4342-B048-85BDC9FD1C3A}</a:tableStyleId>
              </a:tblPr>
              <a:tblGrid>
                <a:gridCol w="8568952">
                  <a:extLst>
                    <a:ext uri="{9D8B030D-6E8A-4147-A177-3AD203B41FA5}">
                      <a16:colId xmlns:a16="http://schemas.microsoft.com/office/drawing/2014/main" val="20000"/>
                    </a:ext>
                  </a:extLst>
                </a:gridCol>
              </a:tblGrid>
              <a:tr h="3240360">
                <a:tc>
                  <a:txBody>
                    <a:bodyPr/>
                    <a:lstStyle/>
                    <a:p>
                      <a:pPr algn="just">
                        <a:lnSpc>
                          <a:spcPts val="950"/>
                        </a:lnSpc>
                        <a:spcAft>
                          <a:spcPts val="0"/>
                        </a:spcAft>
                        <a:tabLst>
                          <a:tab pos="1566545" algn="l"/>
                        </a:tabLst>
                      </a:pPr>
                      <a:r>
                        <a:rPr lang="en-US" sz="1200" dirty="0">
                          <a:effectLst/>
                        </a:rPr>
                        <a:t>                                </a:t>
                      </a:r>
                    </a:p>
                    <a:p>
                      <a:pPr algn="just">
                        <a:lnSpc>
                          <a:spcPts val="950"/>
                        </a:lnSpc>
                        <a:spcAft>
                          <a:spcPts val="0"/>
                        </a:spcAft>
                        <a:tabLst>
                          <a:tab pos="1566545" algn="l"/>
                        </a:tabLst>
                      </a:pPr>
                      <a:endParaRPr lang="en-US" sz="1200" dirty="0">
                        <a:effectLst/>
                      </a:endParaRPr>
                    </a:p>
                    <a:p>
                      <a:pPr algn="just">
                        <a:lnSpc>
                          <a:spcPts val="950"/>
                        </a:lnSpc>
                        <a:spcAft>
                          <a:spcPts val="0"/>
                        </a:spcAft>
                        <a:tabLst>
                          <a:tab pos="1566545" algn="l"/>
                        </a:tabLst>
                      </a:pPr>
                      <a:endParaRPr lang="en-US" sz="2000" b="1" dirty="0">
                        <a:effectLst/>
                        <a:latin typeface="Comic Sans MS" pitchFamily="66" charset="0"/>
                      </a:endParaRPr>
                    </a:p>
                    <a:p>
                      <a:pPr algn="l">
                        <a:lnSpc>
                          <a:spcPts val="950"/>
                        </a:lnSpc>
                        <a:spcAft>
                          <a:spcPts val="0"/>
                        </a:spcAft>
                        <a:tabLst>
                          <a:tab pos="1566545" algn="l"/>
                        </a:tabLst>
                      </a:pPr>
                      <a:r>
                        <a:rPr lang="en-US" sz="2000" b="1" dirty="0">
                          <a:effectLst/>
                          <a:latin typeface="Comic Sans MS" pitchFamily="66" charset="0"/>
                        </a:rPr>
                        <a:t>                                                   </a:t>
                      </a:r>
                      <a:r>
                        <a:rPr lang="en-US" sz="2000" b="1" baseline="0" dirty="0">
                          <a:effectLst/>
                          <a:latin typeface="Comic Sans MS" pitchFamily="66" charset="0"/>
                        </a:rPr>
                        <a:t>  </a:t>
                      </a:r>
                    </a:p>
                    <a:p>
                      <a:pPr algn="l">
                        <a:lnSpc>
                          <a:spcPts val="950"/>
                        </a:lnSpc>
                        <a:spcAft>
                          <a:spcPts val="0"/>
                        </a:spcAft>
                        <a:tabLst>
                          <a:tab pos="1566545" algn="l"/>
                        </a:tabLst>
                      </a:pPr>
                      <a:r>
                        <a:rPr lang="en-US" sz="2000" b="1" baseline="0" dirty="0">
                          <a:effectLst/>
                          <a:latin typeface="Comic Sans MS" pitchFamily="66" charset="0"/>
                        </a:rPr>
                        <a:t>  </a:t>
                      </a:r>
                    </a:p>
                    <a:p>
                      <a:pPr algn="l">
                        <a:lnSpc>
                          <a:spcPts val="950"/>
                        </a:lnSpc>
                        <a:spcAft>
                          <a:spcPts val="0"/>
                        </a:spcAft>
                        <a:tabLst>
                          <a:tab pos="1566545" algn="l"/>
                        </a:tabLst>
                      </a:pPr>
                      <a:r>
                        <a:rPr lang="en-US" sz="2000" b="1" baseline="0" dirty="0">
                          <a:effectLst/>
                          <a:latin typeface="Comic Sans MS" pitchFamily="66" charset="0"/>
                        </a:rPr>
                        <a:t>      </a:t>
                      </a:r>
                      <a:r>
                        <a:rPr lang="en-US" sz="2000" b="1" dirty="0">
                          <a:effectLst/>
                          <a:latin typeface="Comic Sans MS" pitchFamily="66" charset="0"/>
                        </a:rPr>
                        <a:t>reflecteur spéculataire          reflecteur </a:t>
                      </a:r>
                      <a:r>
                        <a:rPr lang="en-US" sz="2000" b="1" dirty="0" err="1">
                          <a:effectLst/>
                          <a:latin typeface="Comic Sans MS" pitchFamily="66" charset="0"/>
                        </a:rPr>
                        <a:t>diffus</a:t>
                      </a:r>
                      <a:endParaRPr lang="fr-FR" sz="2000" b="1" dirty="0">
                        <a:effectLst/>
                        <a:latin typeface="Comic Sans MS" pitchFamily="66" charset="0"/>
                      </a:endParaRPr>
                    </a:p>
                    <a:p>
                      <a:pPr algn="l">
                        <a:lnSpc>
                          <a:spcPts val="950"/>
                        </a:lnSpc>
                        <a:spcAft>
                          <a:spcPts val="425"/>
                        </a:spcAft>
                      </a:pPr>
                      <a:r>
                        <a:rPr lang="fr-FR" sz="1200" dirty="0">
                          <a:effectLst/>
                        </a:rPr>
                        <a:t>                                                       </a:t>
                      </a:r>
                    </a:p>
                    <a:p>
                      <a:pPr algn="l">
                        <a:lnSpc>
                          <a:spcPts val="950"/>
                        </a:lnSpc>
                        <a:spcAft>
                          <a:spcPts val="425"/>
                        </a:spcAft>
                      </a:pPr>
                      <a:endParaRPr lang="fr-FR" sz="1200" dirty="0">
                        <a:effectLst/>
                      </a:endParaRPr>
                    </a:p>
                    <a:p>
                      <a:pPr algn="l">
                        <a:lnSpc>
                          <a:spcPts val="950"/>
                        </a:lnSpc>
                        <a:spcAft>
                          <a:spcPts val="425"/>
                        </a:spcAft>
                      </a:pPr>
                      <a:endParaRPr lang="fr-FR" sz="1200" dirty="0">
                        <a:effectLst/>
                      </a:endParaRPr>
                    </a:p>
                    <a:p>
                      <a:pPr algn="l">
                        <a:lnSpc>
                          <a:spcPts val="950"/>
                        </a:lnSpc>
                        <a:spcAft>
                          <a:spcPts val="425"/>
                        </a:spcAft>
                      </a:pPr>
                      <a:endParaRPr lang="fr-FR" sz="1200" dirty="0">
                        <a:effectLst/>
                      </a:endParaRPr>
                    </a:p>
                    <a:p>
                      <a:pPr algn="l">
                        <a:lnSpc>
                          <a:spcPts val="950"/>
                        </a:lnSpc>
                        <a:spcAft>
                          <a:spcPts val="425"/>
                        </a:spcAft>
                      </a:pPr>
                      <a:endParaRPr lang="fr-FR" sz="1200" dirty="0">
                        <a:effectLst/>
                      </a:endParaRPr>
                    </a:p>
                    <a:p>
                      <a:pPr algn="l">
                        <a:lnSpc>
                          <a:spcPts val="950"/>
                        </a:lnSpc>
                        <a:spcAft>
                          <a:spcPts val="425"/>
                        </a:spcAft>
                      </a:pPr>
                      <a:endParaRPr lang="fr-FR" sz="1200" dirty="0">
                        <a:effectLst/>
                      </a:endParaRPr>
                    </a:p>
                    <a:p>
                      <a:pPr algn="l">
                        <a:lnSpc>
                          <a:spcPts val="950"/>
                        </a:lnSpc>
                        <a:spcAft>
                          <a:spcPts val="425"/>
                        </a:spcAft>
                      </a:pPr>
                      <a:endParaRPr lang="fr-FR" sz="1200" dirty="0">
                        <a:effectLst/>
                      </a:endParaRPr>
                    </a:p>
                    <a:p>
                      <a:pPr algn="l">
                        <a:lnSpc>
                          <a:spcPts val="950"/>
                        </a:lnSpc>
                        <a:spcAft>
                          <a:spcPts val="425"/>
                        </a:spcAft>
                      </a:pPr>
                      <a:r>
                        <a:rPr lang="fr-FR" sz="1200" dirty="0">
                          <a:effectLst/>
                        </a:rPr>
                        <a:t>                                 </a:t>
                      </a:r>
                    </a:p>
                    <a:p>
                      <a:pPr algn="l">
                        <a:lnSpc>
                          <a:spcPts val="950"/>
                        </a:lnSpc>
                        <a:spcAft>
                          <a:spcPts val="425"/>
                        </a:spcAft>
                      </a:pPr>
                      <a:endParaRPr lang="fr-FR" sz="1200" dirty="0">
                        <a:effectLst/>
                      </a:endParaRPr>
                    </a:p>
                    <a:p>
                      <a:pPr algn="l">
                        <a:lnSpc>
                          <a:spcPts val="950"/>
                        </a:lnSpc>
                        <a:spcAft>
                          <a:spcPts val="425"/>
                        </a:spcAft>
                      </a:pPr>
                      <a:endParaRPr lang="fr-FR" sz="1200" dirty="0">
                        <a:effectLst/>
                      </a:endParaRPr>
                    </a:p>
                    <a:p>
                      <a:pPr algn="l">
                        <a:lnSpc>
                          <a:spcPts val="950"/>
                        </a:lnSpc>
                        <a:spcAft>
                          <a:spcPts val="425"/>
                        </a:spcAft>
                      </a:pPr>
                      <a:endParaRPr lang="fr-FR" sz="1200" dirty="0">
                        <a:effectLst/>
                      </a:endParaRPr>
                    </a:p>
                    <a:p>
                      <a:pPr algn="l">
                        <a:lnSpc>
                          <a:spcPts val="950"/>
                        </a:lnSpc>
                        <a:spcAft>
                          <a:spcPts val="425"/>
                        </a:spcAft>
                      </a:pPr>
                      <a:endParaRPr lang="fr-FR" sz="1200" dirty="0">
                        <a:effectLst/>
                      </a:endParaRPr>
                    </a:p>
                    <a:p>
                      <a:pPr algn="l">
                        <a:lnSpc>
                          <a:spcPts val="950"/>
                        </a:lnSpc>
                        <a:spcAft>
                          <a:spcPts val="425"/>
                        </a:spcAft>
                      </a:pPr>
                      <a:r>
                        <a:rPr lang="fr-FR" sz="2000" b="1" dirty="0">
                          <a:effectLst/>
                        </a:rPr>
                        <a:t>                                 </a:t>
                      </a:r>
                    </a:p>
                    <a:p>
                      <a:pPr algn="l">
                        <a:lnSpc>
                          <a:spcPts val="950"/>
                        </a:lnSpc>
                        <a:spcAft>
                          <a:spcPts val="425"/>
                        </a:spcAft>
                      </a:pPr>
                      <a:r>
                        <a:rPr lang="fr-FR" sz="2000" b="1" dirty="0">
                          <a:effectLst/>
                        </a:rPr>
                        <a:t>                            </a:t>
                      </a:r>
                      <a:r>
                        <a:rPr lang="fr-FR" sz="2000" b="1" dirty="0">
                          <a:effectLst/>
                          <a:latin typeface="Comic Sans MS" pitchFamily="66" charset="0"/>
                        </a:rPr>
                        <a:t>isotrope                non isotrope</a:t>
                      </a:r>
                    </a:p>
                    <a:p>
                      <a:pPr algn="ctr">
                        <a:lnSpc>
                          <a:spcPct val="115000"/>
                        </a:lnSpc>
                        <a:spcAft>
                          <a:spcPts val="0"/>
                        </a:spcAft>
                      </a:pPr>
                      <a:r>
                        <a:rPr lang="en-US" sz="100" dirty="0">
                          <a:effectLst/>
                        </a:rPr>
                        <a:t> </a:t>
                      </a:r>
                      <a:endParaRPr lang="fr-FR" sz="1100" dirty="0">
                        <a:effectLst/>
                        <a:latin typeface="Calibri"/>
                        <a:ea typeface="Calibri"/>
                        <a:cs typeface="Times New Roman"/>
                      </a:endParaRPr>
                    </a:p>
                  </a:txBody>
                  <a:tcPr marL="0" marR="0" marT="0" marB="0"/>
                </a:tc>
                <a:extLst>
                  <a:ext uri="{0D108BD9-81ED-4DB2-BD59-A6C34878D82A}">
                    <a16:rowId xmlns:a16="http://schemas.microsoft.com/office/drawing/2014/main" val="10000"/>
                  </a:ext>
                </a:extLst>
              </a:tr>
            </a:tbl>
          </a:graphicData>
        </a:graphic>
      </p:graphicFrame>
      <p:pic>
        <p:nvPicPr>
          <p:cNvPr id="3073" name="Image 5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572" y="4077072"/>
            <a:ext cx="7848872" cy="19024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p:cNvSpPr>
            <a:spLocks noChangeArrowheads="1"/>
          </p:cNvSpPr>
          <p:nvPr/>
        </p:nvSpPr>
        <p:spPr bwMode="auto">
          <a:xfrm>
            <a:off x="1366838" y="3125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fr-FR" sz="1800" b="0" i="0" u="none" strike="noStrike" cap="none" normalizeH="0" baseline="0" dirty="0">
                <a:ln>
                  <a:noFill/>
                </a:ln>
                <a:solidFill>
                  <a:schemeClr val="tx1"/>
                </a:solidFill>
                <a:effectLst/>
                <a:latin typeface="Arial" pitchFamily="34" charset="0"/>
                <a:cs typeface="Arial" pitchFamily="34" charset="0"/>
              </a:rPr>
            </a:br>
            <a:endParaRPr kumimoji="0" lang="fr-FR"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692539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188640"/>
            <a:ext cx="8892480"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1 – 2  Méthodes avec utilisation d’appareil basique  </a:t>
            </a:r>
          </a:p>
        </p:txBody>
      </p:sp>
      <p:sp>
        <p:nvSpPr>
          <p:cNvPr id="2" name="Espace réservé du contenu 1"/>
          <p:cNvSpPr>
            <a:spLocks noGrp="1"/>
          </p:cNvSpPr>
          <p:nvPr>
            <p:ph sz="quarter" idx="4"/>
          </p:nvPr>
        </p:nvSpPr>
        <p:spPr>
          <a:xfrm>
            <a:off x="179512" y="908720"/>
            <a:ext cx="8820472" cy="5949280"/>
          </a:xfrm>
        </p:spPr>
        <p:txBody>
          <a:bodyPr>
            <a:normAutofit lnSpcReduction="10000"/>
          </a:bodyPr>
          <a:lstStyle/>
          <a:p>
            <a:pPr>
              <a:buFont typeface="Wingdings" pitchFamily="2" charset="2"/>
              <a:buChar char="v"/>
            </a:pPr>
            <a:r>
              <a:rPr lang="fr-FR" b="1" dirty="0">
                <a:latin typeface="Comic Sans MS" pitchFamily="66" charset="0"/>
              </a:rPr>
              <a:t>Réfractométrie</a:t>
            </a:r>
          </a:p>
          <a:p>
            <a:pPr marL="0" indent="0">
              <a:lnSpc>
                <a:spcPct val="150000"/>
              </a:lnSpc>
              <a:buNone/>
            </a:pPr>
            <a:r>
              <a:rPr lang="fr-FR" b="1" dirty="0"/>
              <a:t>- </a:t>
            </a:r>
            <a:r>
              <a:rPr lang="fr-FR" b="1" dirty="0">
                <a:solidFill>
                  <a:srgbClr val="FF0000"/>
                </a:solidFill>
                <a:latin typeface="Comic Sans MS" pitchFamily="66" charset="0"/>
              </a:rPr>
              <a:t>la mesure </a:t>
            </a:r>
            <a:r>
              <a:rPr lang="fr-FR" b="1" dirty="0" err="1">
                <a:solidFill>
                  <a:srgbClr val="FF0000"/>
                </a:solidFill>
                <a:latin typeface="Comic Sans MS" pitchFamily="66" charset="0"/>
              </a:rPr>
              <a:t>spéculataire</a:t>
            </a:r>
            <a:r>
              <a:rPr lang="fr-FR" b="1" dirty="0">
                <a:latin typeface="Comic Sans MS" pitchFamily="66" charset="0"/>
              </a:rPr>
              <a:t>:</a:t>
            </a:r>
          </a:p>
          <a:p>
            <a:pPr marL="0" indent="0">
              <a:lnSpc>
                <a:spcPct val="150000"/>
              </a:lnSpc>
              <a:buNone/>
            </a:pPr>
            <a:r>
              <a:rPr lang="fr-FR" b="1" dirty="0">
                <a:latin typeface="Comic Sans MS" pitchFamily="66" charset="0"/>
              </a:rPr>
              <a:t>Le flux lumineux projeté par un collimateur sous un angle de 45</a:t>
            </a:r>
            <a:r>
              <a:rPr lang="fr-FR" b="1" baseline="30000" dirty="0">
                <a:latin typeface="Comic Sans MS" pitchFamily="66" charset="0"/>
              </a:rPr>
              <a:t>0 </a:t>
            </a:r>
            <a:r>
              <a:rPr lang="fr-FR" b="1" dirty="0">
                <a:latin typeface="Comic Sans MS" pitchFamily="66" charset="0"/>
              </a:rPr>
              <a:t>est  recueilli à 90</a:t>
            </a:r>
            <a:r>
              <a:rPr lang="fr-FR" b="1" baseline="30000" dirty="0">
                <a:latin typeface="Comic Sans MS" pitchFamily="66" charset="0"/>
              </a:rPr>
              <a:t>0</a:t>
            </a:r>
            <a:r>
              <a:rPr lang="fr-FR" b="1" dirty="0">
                <a:latin typeface="Comic Sans MS" pitchFamily="66" charset="0"/>
              </a:rPr>
              <a:t>,</a:t>
            </a:r>
          </a:p>
          <a:p>
            <a:pPr marL="0" indent="0">
              <a:lnSpc>
                <a:spcPct val="150000"/>
              </a:lnSpc>
              <a:buNone/>
            </a:pPr>
            <a:r>
              <a:rPr lang="fr-FR" b="1" dirty="0">
                <a:latin typeface="Comic Sans MS" pitchFamily="66" charset="0"/>
              </a:rPr>
              <a:t>- </a:t>
            </a:r>
            <a:r>
              <a:rPr lang="fr-FR" b="1" dirty="0">
                <a:solidFill>
                  <a:srgbClr val="FF0000"/>
                </a:solidFill>
                <a:latin typeface="Comic Sans MS" pitchFamily="66" charset="0"/>
              </a:rPr>
              <a:t>la mesure diffuse </a:t>
            </a:r>
            <a:r>
              <a:rPr lang="fr-FR" b="1" dirty="0">
                <a:latin typeface="Comic Sans MS" pitchFamily="66" charset="0"/>
              </a:rPr>
              <a:t>: </a:t>
            </a:r>
          </a:p>
          <a:p>
            <a:pPr marL="0" indent="0">
              <a:lnSpc>
                <a:spcPct val="150000"/>
              </a:lnSpc>
              <a:buNone/>
            </a:pPr>
            <a:r>
              <a:rPr lang="fr-FR" b="1" dirty="0">
                <a:latin typeface="Comic Sans MS" pitchFamily="66" charset="0"/>
              </a:rPr>
              <a:t>La lumière incidente mesurée en un point quelconque de la sphère la réflexion  et la lumière réfléchie est mesurée à partir d'un collimateur qui évite la contamination par la lumière incidente. </a:t>
            </a:r>
          </a:p>
          <a:p>
            <a:pPr marL="0" indent="0">
              <a:lnSpc>
                <a:spcPct val="150000"/>
              </a:lnSpc>
              <a:buNone/>
            </a:pPr>
            <a:r>
              <a:rPr lang="fr-FR" b="1" dirty="0">
                <a:latin typeface="Comic Sans MS" pitchFamily="66" charset="0"/>
              </a:rPr>
              <a:t>Le zéro est réalisé sur une pastille de porcelaine mate ou sur une plaque de réactif vierge. </a:t>
            </a:r>
          </a:p>
          <a:p>
            <a:pPr marL="0" lvl="0" indent="0">
              <a:buNone/>
            </a:pPr>
            <a:endParaRPr lang="fr-FR" b="1" dirty="0">
              <a:latin typeface="Comic Sans MS" pitchFamily="66" charset="0"/>
            </a:endParaRPr>
          </a:p>
          <a:p>
            <a:pPr marL="0" lvl="0" indent="0">
              <a:buNone/>
            </a:pPr>
            <a:endParaRPr lang="fr-FR" b="1" dirty="0">
              <a:latin typeface="Comic Sans MS" pitchFamily="66" charset="0"/>
            </a:endParaRPr>
          </a:p>
        </p:txBody>
      </p:sp>
    </p:spTree>
    <p:extLst>
      <p:ext uri="{BB962C8B-B14F-4D97-AF65-F5344CB8AC3E}">
        <p14:creationId xmlns:p14="http://schemas.microsoft.com/office/powerpoint/2010/main" val="29488649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188640"/>
            <a:ext cx="8892480"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1 – 2  Méthodes avec utilisation d’appareil basique  </a:t>
            </a:r>
          </a:p>
        </p:txBody>
      </p:sp>
      <p:sp>
        <p:nvSpPr>
          <p:cNvPr id="2" name="Espace réservé du contenu 1"/>
          <p:cNvSpPr>
            <a:spLocks noGrp="1"/>
          </p:cNvSpPr>
          <p:nvPr>
            <p:ph sz="quarter" idx="4"/>
          </p:nvPr>
        </p:nvSpPr>
        <p:spPr>
          <a:xfrm>
            <a:off x="179512" y="908720"/>
            <a:ext cx="8820472" cy="5760640"/>
          </a:xfrm>
        </p:spPr>
        <p:txBody>
          <a:bodyPr>
            <a:normAutofit/>
          </a:bodyPr>
          <a:lstStyle/>
          <a:p>
            <a:pPr>
              <a:buFont typeface="Wingdings" pitchFamily="2" charset="2"/>
              <a:buChar char="v"/>
            </a:pPr>
            <a:r>
              <a:rPr lang="fr-FR" b="1" dirty="0">
                <a:latin typeface="Comic Sans MS" pitchFamily="66" charset="0"/>
              </a:rPr>
              <a:t>Réfractométrie</a:t>
            </a:r>
          </a:p>
          <a:p>
            <a:pPr marL="0" indent="0">
              <a:lnSpc>
                <a:spcPct val="150000"/>
              </a:lnSpc>
              <a:buNone/>
            </a:pPr>
            <a:r>
              <a:rPr lang="fr-FR" b="1" dirty="0">
                <a:latin typeface="Comic Sans MS" pitchFamily="66" charset="0"/>
              </a:rPr>
              <a:t>Ce système est utilisé dans de petits réflectomètres (Seralyzer de Ames, Reflotron de Boehringer), appareils monoparamétriques  peu encombrants destinés aux petits laboratoires, aux analyses isolées, à l'urgence ou aux autotests (suivi de la glycémie chez les diabétiques par exemple). </a:t>
            </a:r>
          </a:p>
          <a:p>
            <a:pPr marL="0" lvl="0" indent="0">
              <a:buNone/>
            </a:pPr>
            <a:endParaRPr lang="fr-FR" b="1" dirty="0">
              <a:latin typeface="Comic Sans MS" pitchFamily="66" charset="0"/>
            </a:endParaRPr>
          </a:p>
          <a:p>
            <a:pPr marL="0" lvl="0" indent="0">
              <a:buNone/>
            </a:pPr>
            <a:endParaRPr lang="fr-FR" b="1" dirty="0">
              <a:latin typeface="Comic Sans MS" pitchFamily="66" charset="0"/>
            </a:endParaRPr>
          </a:p>
        </p:txBody>
      </p:sp>
    </p:spTree>
    <p:extLst>
      <p:ext uri="{BB962C8B-B14F-4D97-AF65-F5344CB8AC3E}">
        <p14:creationId xmlns:p14="http://schemas.microsoft.com/office/powerpoint/2010/main" val="11091418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188640"/>
            <a:ext cx="8892480"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1 – 2  Méthodes avec utilisation d’appareil basique  </a:t>
            </a:r>
          </a:p>
        </p:txBody>
      </p:sp>
      <p:sp>
        <p:nvSpPr>
          <p:cNvPr id="2" name="Espace réservé du contenu 1"/>
          <p:cNvSpPr>
            <a:spLocks noGrp="1"/>
          </p:cNvSpPr>
          <p:nvPr>
            <p:ph sz="quarter" idx="4"/>
          </p:nvPr>
        </p:nvSpPr>
        <p:spPr>
          <a:xfrm>
            <a:off x="179512" y="908720"/>
            <a:ext cx="8820472" cy="5760640"/>
          </a:xfrm>
        </p:spPr>
        <p:txBody>
          <a:bodyPr>
            <a:normAutofit/>
          </a:bodyPr>
          <a:lstStyle/>
          <a:p>
            <a:pPr>
              <a:buFont typeface="Wingdings" pitchFamily="2" charset="2"/>
              <a:buChar char="v"/>
            </a:pPr>
            <a:r>
              <a:rPr lang="fr-FR" b="1" dirty="0">
                <a:latin typeface="Comic Sans MS" pitchFamily="66" charset="0"/>
              </a:rPr>
              <a:t>Réfractométrie</a:t>
            </a:r>
          </a:p>
          <a:p>
            <a:pPr marL="0" indent="0">
              <a:buNone/>
            </a:pPr>
            <a:r>
              <a:rPr lang="fr-FR" b="1" dirty="0">
                <a:latin typeface="Comic Sans MS" pitchFamily="66" charset="0"/>
              </a:rPr>
              <a:t>le facteur de réflexion ou réflectivité exprimé en % :</a:t>
            </a:r>
          </a:p>
          <a:p>
            <a:pPr marL="0" indent="0">
              <a:buNone/>
            </a:pPr>
            <a:endParaRPr lang="fr-FR" b="1" dirty="0">
              <a:latin typeface="Comic Sans MS" pitchFamily="66" charset="0"/>
            </a:endParaRPr>
          </a:p>
          <a:p>
            <a:pPr marL="0" indent="0">
              <a:buNone/>
            </a:pPr>
            <a:r>
              <a:rPr lang="fr-FR" b="1" dirty="0">
                <a:solidFill>
                  <a:srgbClr val="FF0000"/>
                </a:solidFill>
                <a:latin typeface="Comic Sans MS" pitchFamily="66" charset="0"/>
              </a:rPr>
              <a:t>                         </a:t>
            </a:r>
            <a:r>
              <a:rPr lang="fr-FR" sz="3600" b="1" dirty="0">
                <a:solidFill>
                  <a:srgbClr val="FF0000"/>
                </a:solidFill>
                <a:latin typeface="Comic Sans MS" pitchFamily="66" charset="0"/>
              </a:rPr>
              <a:t>R</a:t>
            </a:r>
            <a:r>
              <a:rPr lang="fr-FR" b="1" dirty="0">
                <a:solidFill>
                  <a:srgbClr val="FF0000"/>
                </a:solidFill>
                <a:latin typeface="Comic Sans MS" pitchFamily="66" charset="0"/>
              </a:rPr>
              <a:t>  </a:t>
            </a:r>
            <a:r>
              <a:rPr lang="fr-FR" sz="4000" b="1" dirty="0">
                <a:solidFill>
                  <a:srgbClr val="FF0000"/>
                </a:solidFill>
                <a:latin typeface="Comic Sans MS" pitchFamily="66" charset="0"/>
              </a:rPr>
              <a:t>=</a:t>
            </a:r>
            <a:r>
              <a:rPr lang="fr-FR" b="1" dirty="0">
                <a:solidFill>
                  <a:srgbClr val="FF0000"/>
                </a:solidFill>
                <a:latin typeface="Comic Sans MS" pitchFamily="66" charset="0"/>
              </a:rPr>
              <a:t>   </a:t>
            </a:r>
            <a:r>
              <a:rPr lang="fr-FR" sz="4800" b="1" baseline="36000" dirty="0">
                <a:solidFill>
                  <a:srgbClr val="FF0000"/>
                </a:solidFill>
                <a:latin typeface="Comic Sans MS" pitchFamily="66" charset="0"/>
              </a:rPr>
              <a:t>I</a:t>
            </a:r>
            <a:r>
              <a:rPr lang="fr-FR" b="1" baseline="36000" dirty="0">
                <a:solidFill>
                  <a:srgbClr val="FF0000"/>
                </a:solidFill>
                <a:latin typeface="Comic Sans MS" pitchFamily="66" charset="0"/>
              </a:rPr>
              <a:t>R</a:t>
            </a:r>
          </a:p>
          <a:p>
            <a:pPr marL="0" indent="0">
              <a:buNone/>
            </a:pPr>
            <a:r>
              <a:rPr lang="fr-FR" b="1" dirty="0">
                <a:solidFill>
                  <a:srgbClr val="FF0000"/>
                </a:solidFill>
                <a:latin typeface="Comic Sans MS" pitchFamily="66" charset="0"/>
              </a:rPr>
              <a:t>                                   </a:t>
            </a:r>
            <a:r>
              <a:rPr lang="fr-FR" sz="4800" b="1" baseline="30000" dirty="0">
                <a:solidFill>
                  <a:srgbClr val="FF0000"/>
                </a:solidFill>
                <a:latin typeface="Comic Sans MS" pitchFamily="66" charset="0"/>
              </a:rPr>
              <a:t>I</a:t>
            </a:r>
            <a:r>
              <a:rPr lang="fr-FR" b="1" baseline="30000" dirty="0">
                <a:solidFill>
                  <a:srgbClr val="FF0000"/>
                </a:solidFill>
                <a:latin typeface="Comic Sans MS" pitchFamily="66" charset="0"/>
              </a:rPr>
              <a:t>0</a:t>
            </a:r>
            <a:endParaRPr lang="fr-FR" b="1" dirty="0">
              <a:latin typeface="Comic Sans MS" pitchFamily="66" charset="0"/>
            </a:endParaRPr>
          </a:p>
          <a:p>
            <a:pPr marL="0" lvl="0" indent="0">
              <a:buNone/>
            </a:pPr>
            <a:r>
              <a:rPr lang="fr-FR" b="1" dirty="0">
                <a:latin typeface="Comic Sans MS" pitchFamily="66" charset="0"/>
              </a:rPr>
              <a:t>la réflectance, analogue à la densité optique en transmission, ou densité de réflexion :                        </a:t>
            </a:r>
          </a:p>
          <a:p>
            <a:pPr marL="0" indent="0">
              <a:buNone/>
            </a:pPr>
            <a:r>
              <a:rPr lang="fr-FR" b="1" dirty="0">
                <a:latin typeface="Comic Sans MS" pitchFamily="66" charset="0"/>
              </a:rPr>
              <a:t>                        </a:t>
            </a:r>
          </a:p>
          <a:p>
            <a:pPr marL="0" indent="0">
              <a:buNone/>
            </a:pPr>
            <a:r>
              <a:rPr lang="fr-FR" sz="3200" b="1" dirty="0">
                <a:solidFill>
                  <a:srgbClr val="FF0000"/>
                </a:solidFill>
                <a:latin typeface="Comic Sans MS" pitchFamily="66" charset="0"/>
              </a:rPr>
              <a:t>                ρ =log </a:t>
            </a:r>
            <a:r>
              <a:rPr lang="fr-FR" sz="4000" b="1" baseline="30000" dirty="0">
                <a:solidFill>
                  <a:srgbClr val="FF0000"/>
                </a:solidFill>
                <a:latin typeface="Comic Sans MS" pitchFamily="66" charset="0"/>
              </a:rPr>
              <a:t>φ(incident)</a:t>
            </a:r>
          </a:p>
          <a:p>
            <a:pPr marL="0" indent="0">
              <a:buNone/>
            </a:pPr>
            <a:r>
              <a:rPr lang="fr-FR" b="1" dirty="0">
                <a:solidFill>
                  <a:srgbClr val="FF0000"/>
                </a:solidFill>
                <a:latin typeface="Comic Sans MS" pitchFamily="66" charset="0"/>
              </a:rPr>
              <a:t>                               </a:t>
            </a:r>
            <a:r>
              <a:rPr lang="fr-FR" sz="4000" b="1" baseline="30000" dirty="0">
                <a:solidFill>
                  <a:srgbClr val="FF0000"/>
                </a:solidFill>
                <a:latin typeface="Comic Sans MS" pitchFamily="66" charset="0"/>
              </a:rPr>
              <a:t>φ(réfléchi)</a:t>
            </a:r>
            <a:r>
              <a:rPr lang="fr-FR" b="1" baseline="30000" dirty="0">
                <a:solidFill>
                  <a:srgbClr val="FF0000"/>
                </a:solidFill>
                <a:latin typeface="Comic Sans MS" pitchFamily="66" charset="0"/>
              </a:rPr>
              <a:t> </a:t>
            </a:r>
            <a:r>
              <a:rPr lang="fr-FR" b="1" dirty="0">
                <a:latin typeface="Comic Sans MS" pitchFamily="66" charset="0"/>
              </a:rPr>
              <a:t>	</a:t>
            </a:r>
          </a:p>
          <a:p>
            <a:pPr marL="0" lvl="0" indent="0">
              <a:buNone/>
            </a:pPr>
            <a:endParaRPr lang="fr-FR" b="1" dirty="0">
              <a:latin typeface="Comic Sans MS" pitchFamily="66" charset="0"/>
            </a:endParaRPr>
          </a:p>
          <a:p>
            <a:pPr marL="0" lvl="0" indent="0">
              <a:buNone/>
            </a:pPr>
            <a:endParaRPr lang="fr-FR" b="1" dirty="0">
              <a:latin typeface="Comic Sans MS" pitchFamily="66" charset="0"/>
            </a:endParaRPr>
          </a:p>
        </p:txBody>
      </p:sp>
      <p:sp>
        <p:nvSpPr>
          <p:cNvPr id="6" name="Moins 5"/>
          <p:cNvSpPr/>
          <p:nvPr/>
        </p:nvSpPr>
        <p:spPr>
          <a:xfrm>
            <a:off x="4605144" y="2685520"/>
            <a:ext cx="720080" cy="144016"/>
          </a:xfrm>
          <a:prstGeom prst="mathMin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Moins 6"/>
          <p:cNvSpPr/>
          <p:nvPr/>
        </p:nvSpPr>
        <p:spPr>
          <a:xfrm>
            <a:off x="4067944" y="5157192"/>
            <a:ext cx="2484276" cy="144016"/>
          </a:xfrm>
          <a:prstGeom prst="mathMin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28887477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188640"/>
            <a:ext cx="8892480"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1 – 2  Méthodes avec utilisation d’appareil basique  </a:t>
            </a:r>
          </a:p>
        </p:txBody>
      </p:sp>
      <mc:AlternateContent xmlns:mc="http://schemas.openxmlformats.org/markup-compatibility/2006" xmlns:a14="http://schemas.microsoft.com/office/drawing/2010/main">
        <mc:Choice Requires="a14">
          <p:sp>
            <p:nvSpPr>
              <p:cNvPr id="2" name="Espace réservé du contenu 1"/>
              <p:cNvSpPr>
                <a:spLocks noGrp="1"/>
              </p:cNvSpPr>
              <p:nvPr>
                <p:ph sz="quarter" idx="4"/>
              </p:nvPr>
            </p:nvSpPr>
            <p:spPr>
              <a:xfrm>
                <a:off x="179512" y="908720"/>
                <a:ext cx="8820472" cy="5760640"/>
              </a:xfrm>
            </p:spPr>
            <p:txBody>
              <a:bodyPr>
                <a:noAutofit/>
              </a:bodyPr>
              <a:lstStyle/>
              <a:p>
                <a:pPr>
                  <a:buFont typeface="Wingdings" pitchFamily="2" charset="2"/>
                  <a:buChar char="v"/>
                </a:pPr>
                <a:r>
                  <a:rPr lang="fr-FR" b="1" dirty="0">
                    <a:latin typeface="Comic Sans MS" pitchFamily="66" charset="0"/>
                  </a:rPr>
                  <a:t>Réfractométrie</a:t>
                </a:r>
              </a:p>
              <a:p>
                <a:pPr marL="0" lvl="0" indent="0">
                  <a:buNone/>
                </a:pPr>
                <a:r>
                  <a:rPr lang="fr-FR" sz="2000" b="1" dirty="0">
                    <a:latin typeface="Comic Sans MS" pitchFamily="66" charset="0"/>
                  </a:rPr>
                  <a:t>  </a:t>
                </a:r>
                <a:r>
                  <a:rPr lang="fr-FR" b="1" dirty="0">
                    <a:latin typeface="Comic Sans MS" pitchFamily="66" charset="0"/>
                  </a:rPr>
                  <a:t>Elle est définie par la </a:t>
                </a:r>
                <a:r>
                  <a:rPr lang="fr-FR" b="1" dirty="0">
                    <a:solidFill>
                      <a:srgbClr val="FF0000"/>
                    </a:solidFill>
                    <a:latin typeface="Comic Sans MS" pitchFamily="66" charset="0"/>
                  </a:rPr>
                  <a:t>loi de </a:t>
                </a:r>
                <a:r>
                  <a:rPr lang="fr-FR" b="1" dirty="0" err="1">
                    <a:solidFill>
                      <a:srgbClr val="FF0000"/>
                    </a:solidFill>
                    <a:latin typeface="Comic Sans MS" pitchFamily="66" charset="0"/>
                  </a:rPr>
                  <a:t>Kubelka</a:t>
                </a:r>
                <a:r>
                  <a:rPr lang="fr-FR" b="1" dirty="0">
                    <a:solidFill>
                      <a:srgbClr val="FF0000"/>
                    </a:solidFill>
                    <a:latin typeface="Comic Sans MS" pitchFamily="66" charset="0"/>
                  </a:rPr>
                  <a:t>-Munk</a:t>
                </a:r>
                <a:r>
                  <a:rPr lang="fr-FR" b="1" dirty="0">
                    <a:latin typeface="Comic Sans MS" pitchFamily="66" charset="0"/>
                  </a:rPr>
                  <a:t>:</a:t>
                </a:r>
              </a:p>
              <a:p>
                <a:pPr marL="0" lvl="0" indent="0">
                  <a:buNone/>
                </a:pPr>
                <a:endParaRPr lang="fr-FR" b="1" dirty="0">
                  <a:latin typeface="Comic Sans MS" pitchFamily="66" charset="0"/>
                </a:endParaRPr>
              </a:p>
              <a:p>
                <a:pPr marL="0" lvl="0" indent="0">
                  <a:buNone/>
                </a:pPr>
                <a14:m>
                  <m:oMathPara xmlns:m="http://schemas.openxmlformats.org/officeDocument/2006/math">
                    <m:oMathParaPr>
                      <m:jc m:val="centerGroup"/>
                    </m:oMathParaPr>
                    <m:oMath xmlns:m="http://schemas.openxmlformats.org/officeDocument/2006/math">
                      <m:f>
                        <m:fPr>
                          <m:ctrlPr>
                            <a:rPr lang="fr-FR" b="1" i="1" smtClean="0">
                              <a:solidFill>
                                <a:srgbClr val="FF0000"/>
                              </a:solidFill>
                              <a:latin typeface="Cambria Math" panose="02040503050406030204" pitchFamily="18" charset="0"/>
                            </a:rPr>
                          </m:ctrlPr>
                        </m:fPr>
                        <m:num>
                          <m:r>
                            <m:rPr>
                              <m:nor/>
                            </m:rPr>
                            <a:rPr lang="fr-FR" b="1" dirty="0">
                              <a:solidFill>
                                <a:srgbClr val="FF0000"/>
                              </a:solidFill>
                              <a:latin typeface="Comic Sans MS" pitchFamily="66" charset="0"/>
                            </a:rPr>
                            <m:t>(1 − </m:t>
                          </m:r>
                          <m:r>
                            <m:rPr>
                              <m:nor/>
                            </m:rPr>
                            <a:rPr lang="fr-FR" b="1" dirty="0">
                              <a:solidFill>
                                <a:srgbClr val="FF0000"/>
                              </a:solidFill>
                              <a:latin typeface="Comic Sans MS" pitchFamily="66" charset="0"/>
                            </a:rPr>
                            <m:t>R</m:t>
                          </m:r>
                          <m:r>
                            <m:rPr>
                              <m:nor/>
                            </m:rPr>
                            <a:rPr lang="fr-FR" b="1" dirty="0">
                              <a:solidFill>
                                <a:srgbClr val="FF0000"/>
                              </a:solidFill>
                              <a:latin typeface="Comic Sans MS" pitchFamily="66" charset="0"/>
                            </a:rPr>
                            <m:t>)2</m:t>
                          </m:r>
                        </m:num>
                        <m:den>
                          <m:r>
                            <m:rPr>
                              <m:nor/>
                            </m:rPr>
                            <a:rPr lang="fr-FR" b="1" dirty="0">
                              <a:solidFill>
                                <a:srgbClr val="FF0000"/>
                              </a:solidFill>
                              <a:latin typeface="Comic Sans MS" pitchFamily="66" charset="0"/>
                            </a:rPr>
                            <m:t>2</m:t>
                          </m:r>
                          <m:r>
                            <m:rPr>
                              <m:nor/>
                            </m:rPr>
                            <a:rPr lang="fr-FR" b="1" dirty="0">
                              <a:solidFill>
                                <a:srgbClr val="FF0000"/>
                              </a:solidFill>
                              <a:latin typeface="Comic Sans MS" pitchFamily="66" charset="0"/>
                            </a:rPr>
                            <m:t>R</m:t>
                          </m:r>
                          <m:r>
                            <m:rPr>
                              <m:nor/>
                            </m:rPr>
                            <a:rPr lang="fr-FR" b="1" dirty="0">
                              <a:solidFill>
                                <a:srgbClr val="FF0000"/>
                              </a:solidFill>
                              <a:latin typeface="Comic Sans MS" pitchFamily="66" charset="0"/>
                            </a:rPr>
                            <m:t> </m:t>
                          </m:r>
                        </m:den>
                      </m:f>
                      <m:r>
                        <a:rPr lang="fr-FR" b="1" i="1" smtClean="0">
                          <a:solidFill>
                            <a:srgbClr val="FF0000"/>
                          </a:solidFill>
                          <a:latin typeface="Cambria Math"/>
                        </a:rPr>
                        <m:t>  </m:t>
                      </m:r>
                      <m:r>
                        <a:rPr lang="fr-FR" b="1" i="1" smtClean="0">
                          <a:solidFill>
                            <a:srgbClr val="FF0000"/>
                          </a:solidFill>
                          <a:latin typeface="Cambria Math"/>
                          <a:ea typeface="Cambria Math"/>
                        </a:rPr>
                        <m:t>=  </m:t>
                      </m:r>
                      <m:f>
                        <m:fPr>
                          <m:ctrlPr>
                            <a:rPr lang="fr-FR" b="1" i="1" smtClean="0">
                              <a:solidFill>
                                <a:srgbClr val="FF0000"/>
                              </a:solidFill>
                              <a:latin typeface="Cambria Math" panose="02040503050406030204" pitchFamily="18" charset="0"/>
                              <a:ea typeface="Cambria Math"/>
                            </a:rPr>
                          </m:ctrlPr>
                        </m:fPr>
                        <m:num>
                          <m:r>
                            <m:rPr>
                              <m:nor/>
                            </m:rPr>
                            <a:rPr lang="fr-FR" b="1" dirty="0">
                              <a:solidFill>
                                <a:srgbClr val="FF0000"/>
                              </a:solidFill>
                              <a:latin typeface="Comic Sans MS" pitchFamily="66" charset="0"/>
                            </a:rPr>
                            <m:t>ε</m:t>
                          </m:r>
                          <m:r>
                            <m:rPr>
                              <m:nor/>
                            </m:rPr>
                            <a:rPr lang="fr-FR" b="1" dirty="0">
                              <a:solidFill>
                                <a:srgbClr val="FF0000"/>
                              </a:solidFill>
                              <a:latin typeface="Comic Sans MS" pitchFamily="66" charset="0"/>
                            </a:rPr>
                            <m:t> . </m:t>
                          </m:r>
                          <m:r>
                            <m:rPr>
                              <m:nor/>
                            </m:rPr>
                            <a:rPr lang="fr-FR" b="1" dirty="0">
                              <a:solidFill>
                                <a:srgbClr val="FF0000"/>
                              </a:solidFill>
                              <a:latin typeface="Comic Sans MS" pitchFamily="66" charset="0"/>
                            </a:rPr>
                            <m:t>c</m:t>
                          </m:r>
                          <m:r>
                            <m:rPr>
                              <m:nor/>
                            </m:rPr>
                            <a:rPr lang="fr-FR" b="1" dirty="0">
                              <a:solidFill>
                                <a:srgbClr val="FF0000"/>
                              </a:solidFill>
                              <a:latin typeface="Comic Sans MS" pitchFamily="66" charset="0"/>
                            </a:rPr>
                            <m:t>  </m:t>
                          </m:r>
                        </m:num>
                        <m:den>
                          <m:r>
                            <m:rPr>
                              <m:nor/>
                            </m:rPr>
                            <a:rPr lang="fr-FR" b="1" dirty="0">
                              <a:solidFill>
                                <a:srgbClr val="FF0000"/>
                              </a:solidFill>
                              <a:latin typeface="Comic Sans MS" pitchFamily="66" charset="0"/>
                            </a:rPr>
                            <m:t>S</m:t>
                          </m:r>
                        </m:den>
                      </m:f>
                    </m:oMath>
                  </m:oMathPara>
                </a14:m>
                <a:endParaRPr lang="fr-FR" b="1" dirty="0">
                  <a:latin typeface="Comic Sans MS" pitchFamily="66" charset="0"/>
                </a:endParaRPr>
              </a:p>
              <a:p>
                <a:pPr marL="0" lvl="0" indent="0">
                  <a:buNone/>
                </a:pPr>
                <a:endParaRPr lang="fr-FR" b="1" dirty="0">
                  <a:latin typeface="Comic Sans MS" pitchFamily="66" charset="0"/>
                </a:endParaRPr>
              </a:p>
              <a:p>
                <a:pPr marL="0" lvl="0" indent="0">
                  <a:buNone/>
                </a:pPr>
                <a:r>
                  <a:rPr lang="fr-FR" b="1" dirty="0">
                    <a:latin typeface="Comic Sans MS" pitchFamily="66" charset="0"/>
                  </a:rPr>
                  <a:t>  </a:t>
                </a:r>
                <a:r>
                  <a:rPr lang="fr-FR" sz="2200" b="1" dirty="0">
                    <a:latin typeface="Comic Sans MS" pitchFamily="66" charset="0"/>
                  </a:rPr>
                  <a:t>c : concentration molaire du produit </a:t>
                </a:r>
              </a:p>
              <a:p>
                <a:pPr marL="0" indent="0">
                  <a:buNone/>
                </a:pPr>
                <a:r>
                  <a:rPr lang="fr-FR" sz="2200" b="1" dirty="0">
                    <a:latin typeface="Comic Sans MS" pitchFamily="66" charset="0"/>
                  </a:rPr>
                  <a:t>  ε : coefficient d’absorption molaire </a:t>
                </a:r>
              </a:p>
              <a:p>
                <a:pPr marL="0" indent="0">
                  <a:buNone/>
                </a:pPr>
                <a:r>
                  <a:rPr lang="fr-FR" sz="2200" b="1" dirty="0">
                    <a:latin typeface="Comic Sans MS" pitchFamily="66" charset="0"/>
                  </a:rPr>
                  <a:t>  S : coefficient de diffusion, propre au support de la  </a:t>
                </a:r>
              </a:p>
              <a:p>
                <a:pPr marL="0" indent="0">
                  <a:buNone/>
                </a:pPr>
                <a:r>
                  <a:rPr lang="fr-FR" sz="2200" b="1" dirty="0">
                    <a:latin typeface="Comic Sans MS" pitchFamily="66" charset="0"/>
                  </a:rPr>
                  <a:t>       coloration. </a:t>
                </a:r>
              </a:p>
              <a:p>
                <a:pPr marL="0" indent="0">
                  <a:buNone/>
                </a:pPr>
                <a:r>
                  <a:rPr lang="fr-FR" sz="2200" b="1" dirty="0">
                    <a:latin typeface="Comic Sans MS" pitchFamily="66" charset="0"/>
                  </a:rPr>
                  <a:t>  R : valeur compris entre 0,2 et 0,8 dépendant des     </a:t>
                </a:r>
              </a:p>
              <a:p>
                <a:pPr marL="0" indent="0">
                  <a:buNone/>
                </a:pPr>
                <a:r>
                  <a:rPr lang="fr-FR" sz="2200" b="1" dirty="0">
                    <a:latin typeface="Comic Sans MS" pitchFamily="66" charset="0"/>
                  </a:rPr>
                  <a:t>      conditions de mesure (épaisseur, longueur d'onde, </a:t>
                </a:r>
                <a:br>
                  <a:rPr lang="fr-FR" sz="2200" b="1" dirty="0">
                    <a:latin typeface="Comic Sans MS" pitchFamily="66" charset="0"/>
                  </a:rPr>
                </a:br>
                <a:r>
                  <a:rPr lang="fr-FR" sz="2200" b="1" dirty="0">
                    <a:latin typeface="Comic Sans MS" pitchFamily="66" charset="0"/>
                  </a:rPr>
                  <a:t>      dispositif de mesure, etc.,).    </a:t>
                </a:r>
              </a:p>
              <a:p>
                <a:pPr marL="0" indent="0">
                  <a:buNone/>
                </a:pPr>
                <a:r>
                  <a:rPr lang="fr-FR" sz="2200" b="1" dirty="0">
                    <a:latin typeface="Comic Sans MS" pitchFamily="66" charset="0"/>
                  </a:rPr>
                  <a:t> En dehors de cette zone, l'erreur devient très important</a:t>
                </a:r>
              </a:p>
            </p:txBody>
          </p:sp>
        </mc:Choice>
        <mc:Fallback xmlns="">
          <p:sp>
            <p:nvSpPr>
              <p:cNvPr id="2" name="Espace réservé du contenu 1"/>
              <p:cNvSpPr>
                <a:spLocks noGrp="1" noRot="1" noChangeAspect="1" noMove="1" noResize="1" noEditPoints="1" noAdjustHandles="1" noChangeArrowheads="1" noChangeShapeType="1" noTextEdit="1"/>
              </p:cNvSpPr>
              <p:nvPr>
                <p:ph sz="quarter" idx="4"/>
              </p:nvPr>
            </p:nvSpPr>
            <p:spPr>
              <a:xfrm>
                <a:off x="179512" y="908720"/>
                <a:ext cx="8820472" cy="5760640"/>
              </a:xfrm>
              <a:blipFill rotWithShape="1">
                <a:blip r:embed="rId2"/>
                <a:stretch>
                  <a:fillRect l="-898" t="-847" b="-847"/>
                </a:stretch>
              </a:blipFill>
            </p:spPr>
            <p:txBody>
              <a:bodyPr/>
              <a:lstStyle/>
              <a:p>
                <a:r>
                  <a:rPr lang="fr-FR">
                    <a:noFill/>
                  </a:rPr>
                  <a:t> </a:t>
                </a:r>
              </a:p>
            </p:txBody>
          </p:sp>
        </mc:Fallback>
      </mc:AlternateContent>
    </p:spTree>
    <p:extLst>
      <p:ext uri="{BB962C8B-B14F-4D97-AF65-F5344CB8AC3E}">
        <p14:creationId xmlns:p14="http://schemas.microsoft.com/office/powerpoint/2010/main" val="36411792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188640"/>
            <a:ext cx="8892480"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1 – 2  Méthodes avec utilisation d’appareil basique  </a:t>
            </a:r>
          </a:p>
        </p:txBody>
      </p:sp>
      <p:sp>
        <p:nvSpPr>
          <p:cNvPr id="2" name="Espace réservé du contenu 1"/>
          <p:cNvSpPr>
            <a:spLocks noGrp="1"/>
          </p:cNvSpPr>
          <p:nvPr>
            <p:ph sz="quarter" idx="4"/>
          </p:nvPr>
        </p:nvSpPr>
        <p:spPr>
          <a:xfrm>
            <a:off x="179512" y="908720"/>
            <a:ext cx="8820472" cy="5760640"/>
          </a:xfrm>
        </p:spPr>
        <p:txBody>
          <a:bodyPr>
            <a:normAutofit lnSpcReduction="10000"/>
          </a:bodyPr>
          <a:lstStyle/>
          <a:p>
            <a:pPr lvl="0">
              <a:buFont typeface="Wingdings" pitchFamily="2" charset="2"/>
              <a:buChar char="v"/>
            </a:pPr>
            <a:r>
              <a:rPr lang="fr-FR" b="1" dirty="0">
                <a:latin typeface="Comic Sans MS" pitchFamily="66" charset="0"/>
              </a:rPr>
              <a:t>Spectrophotométrie</a:t>
            </a:r>
            <a:endParaRPr lang="fr-FR" dirty="0">
              <a:latin typeface="Comic Sans MS" pitchFamily="66" charset="0"/>
            </a:endParaRPr>
          </a:p>
          <a:p>
            <a:pPr marL="0" indent="0">
              <a:lnSpc>
                <a:spcPct val="150000"/>
              </a:lnSpc>
              <a:buNone/>
            </a:pPr>
            <a:r>
              <a:rPr lang="en-US" b="1" dirty="0">
                <a:latin typeface="Comic Sans MS" pitchFamily="66" charset="0"/>
              </a:rPr>
              <a:t>La plupart des substances ont la </a:t>
            </a:r>
            <a:r>
              <a:rPr lang="en-US" b="1" dirty="0" err="1">
                <a:latin typeface="Comic Sans MS" pitchFamily="66" charset="0"/>
              </a:rPr>
              <a:t>propriété</a:t>
            </a:r>
            <a:r>
              <a:rPr lang="en-US" b="1" dirty="0">
                <a:latin typeface="Comic Sans MS" pitchFamily="66" charset="0"/>
              </a:rPr>
              <a:t> </a:t>
            </a:r>
            <a:r>
              <a:rPr lang="en-US" b="1" dirty="0" err="1">
                <a:latin typeface="Comic Sans MS" pitchFamily="66" charset="0"/>
              </a:rPr>
              <a:t>d’absorber</a:t>
            </a:r>
            <a:r>
              <a:rPr lang="en-US" b="1" dirty="0">
                <a:latin typeface="Comic Sans MS" pitchFamily="66" charset="0"/>
              </a:rPr>
              <a:t> avec </a:t>
            </a:r>
            <a:r>
              <a:rPr lang="en-US" b="1" dirty="0" err="1">
                <a:latin typeface="Comic Sans MS" pitchFamily="66" charset="0"/>
              </a:rPr>
              <a:t>dégagement</a:t>
            </a:r>
            <a:r>
              <a:rPr lang="en-US" b="1" dirty="0">
                <a:latin typeface="Comic Sans MS" pitchFamily="66" charset="0"/>
              </a:rPr>
              <a:t> </a:t>
            </a:r>
            <a:r>
              <a:rPr lang="en-US" b="1" dirty="0" err="1">
                <a:latin typeface="Comic Sans MS" pitchFamily="66" charset="0"/>
              </a:rPr>
              <a:t>simultané</a:t>
            </a:r>
            <a:r>
              <a:rPr lang="en-US" b="1" dirty="0">
                <a:latin typeface="Comic Sans MS" pitchFamily="66" charset="0"/>
              </a:rPr>
              <a:t> de </a:t>
            </a:r>
            <a:r>
              <a:rPr lang="en-US" b="1" dirty="0" err="1">
                <a:latin typeface="Comic Sans MS" pitchFamily="66" charset="0"/>
              </a:rPr>
              <a:t>chaleur</a:t>
            </a:r>
            <a:r>
              <a:rPr lang="en-US" b="1" dirty="0">
                <a:latin typeface="Comic Sans MS" pitchFamily="66" charset="0"/>
              </a:rPr>
              <a:t> et de </a:t>
            </a:r>
            <a:r>
              <a:rPr lang="en-US" b="1" dirty="0" err="1">
                <a:latin typeface="Comic Sans MS" pitchFamily="66" charset="0"/>
              </a:rPr>
              <a:t>façon</a:t>
            </a:r>
            <a:r>
              <a:rPr lang="en-US" b="1" dirty="0">
                <a:latin typeface="Comic Sans MS" pitchFamily="66" charset="0"/>
              </a:rPr>
              <a:t> plus </a:t>
            </a:r>
            <a:r>
              <a:rPr lang="en-US" b="1" dirty="0" err="1">
                <a:latin typeface="Comic Sans MS" pitchFamily="66" charset="0"/>
              </a:rPr>
              <a:t>ou</a:t>
            </a:r>
            <a:r>
              <a:rPr lang="en-US" b="1" dirty="0">
                <a:latin typeface="Comic Sans MS" pitchFamily="66" charset="0"/>
              </a:rPr>
              <a:t>  </a:t>
            </a:r>
            <a:r>
              <a:rPr lang="en-US" b="1" dirty="0" err="1">
                <a:latin typeface="Comic Sans MS" pitchFamily="66" charset="0"/>
              </a:rPr>
              <a:t>moins</a:t>
            </a:r>
            <a:r>
              <a:rPr lang="en-US" b="1" dirty="0">
                <a:latin typeface="Comic Sans MS" pitchFamily="66" charset="0"/>
              </a:rPr>
              <a:t> </a:t>
            </a:r>
            <a:r>
              <a:rPr lang="en-US" b="1" dirty="0" err="1">
                <a:latin typeface="Comic Sans MS" pitchFamily="66" charset="0"/>
              </a:rPr>
              <a:t>sélective</a:t>
            </a:r>
            <a:r>
              <a:rPr lang="en-US" b="1" dirty="0">
                <a:latin typeface="Comic Sans MS" pitchFamily="66" charset="0"/>
              </a:rPr>
              <a:t>. </a:t>
            </a:r>
            <a:r>
              <a:rPr lang="en-US" b="1" dirty="0" err="1">
                <a:latin typeface="Comic Sans MS" pitchFamily="66" charset="0"/>
              </a:rPr>
              <a:t>L'energie</a:t>
            </a:r>
            <a:r>
              <a:rPr lang="en-US" b="1" dirty="0">
                <a:latin typeface="Comic Sans MS" pitchFamily="66" charset="0"/>
              </a:rPr>
              <a:t> de </a:t>
            </a:r>
            <a:r>
              <a:rPr lang="en-US" b="1" dirty="0" err="1">
                <a:latin typeface="Comic Sans MS" pitchFamily="66" charset="0"/>
              </a:rPr>
              <a:t>rayonnement</a:t>
            </a:r>
            <a:r>
              <a:rPr lang="en-US" b="1" dirty="0">
                <a:latin typeface="Comic Sans MS" pitchFamily="66" charset="0"/>
              </a:rPr>
              <a:t> de </a:t>
            </a:r>
            <a:r>
              <a:rPr lang="en-US" b="1" dirty="0" err="1">
                <a:latin typeface="Comic Sans MS" pitchFamily="66" charset="0"/>
              </a:rPr>
              <a:t>certaines</a:t>
            </a:r>
            <a:r>
              <a:rPr lang="en-US" b="1" dirty="0">
                <a:latin typeface="Comic Sans MS" pitchFamily="66" charset="0"/>
              </a:rPr>
              <a:t> </a:t>
            </a:r>
            <a:r>
              <a:rPr lang="en-US" b="1" dirty="0" err="1">
                <a:latin typeface="Comic Sans MS" pitchFamily="66" charset="0"/>
              </a:rPr>
              <a:t>longueurs</a:t>
            </a:r>
            <a:r>
              <a:rPr lang="en-US" b="1" dirty="0">
                <a:latin typeface="Comic Sans MS" pitchFamily="66" charset="0"/>
              </a:rPr>
              <a:t> </a:t>
            </a:r>
            <a:r>
              <a:rPr lang="en-US" b="1" dirty="0" err="1">
                <a:latin typeface="Comic Sans MS" pitchFamily="66" charset="0"/>
              </a:rPr>
              <a:t>d'onde</a:t>
            </a:r>
            <a:r>
              <a:rPr lang="en-US" b="1" dirty="0">
                <a:latin typeface="Comic Sans MS" pitchFamily="66" charset="0"/>
              </a:rPr>
              <a:t>, </a:t>
            </a:r>
            <a:r>
              <a:rPr lang="en-US" b="1" dirty="0" err="1">
                <a:latin typeface="Comic Sans MS" pitchFamily="66" charset="0"/>
              </a:rPr>
              <a:t>fournissant</a:t>
            </a:r>
            <a:r>
              <a:rPr lang="en-US" b="1" dirty="0">
                <a:latin typeface="Comic Sans MS" pitchFamily="66" charset="0"/>
              </a:rPr>
              <a:t> un </a:t>
            </a:r>
            <a:r>
              <a:rPr lang="en-US" b="1" dirty="0" err="1">
                <a:latin typeface="Comic Sans MS" pitchFamily="66" charset="0"/>
              </a:rPr>
              <a:t>spectre</a:t>
            </a:r>
            <a:r>
              <a:rPr lang="en-US" b="1" dirty="0">
                <a:latin typeface="Comic Sans MS" pitchFamily="66" charset="0"/>
              </a:rPr>
              <a:t> </a:t>
            </a:r>
            <a:r>
              <a:rPr lang="en-US" b="1" dirty="0" err="1">
                <a:latin typeface="Comic Sans MS" pitchFamily="66" charset="0"/>
              </a:rPr>
              <a:t>caractéristique</a:t>
            </a:r>
            <a:r>
              <a:rPr lang="en-US" b="1" dirty="0">
                <a:latin typeface="Comic Sans MS" pitchFamily="66" charset="0"/>
              </a:rPr>
              <a:t> qui </a:t>
            </a:r>
            <a:r>
              <a:rPr lang="en-US" b="1" dirty="0" err="1">
                <a:latin typeface="Comic Sans MS" pitchFamily="66" charset="0"/>
              </a:rPr>
              <a:t>est</a:t>
            </a:r>
            <a:r>
              <a:rPr lang="en-US" b="1" dirty="0">
                <a:latin typeface="Comic Sans MS" pitchFamily="66" charset="0"/>
              </a:rPr>
              <a:t> </a:t>
            </a:r>
            <a:r>
              <a:rPr lang="en-US" b="1" dirty="0" err="1">
                <a:latin typeface="Comic Sans MS" pitchFamily="66" charset="0"/>
              </a:rPr>
              <a:t>utilisé</a:t>
            </a:r>
            <a:r>
              <a:rPr lang="en-US" b="1" dirty="0">
                <a:latin typeface="Comic Sans MS" pitchFamily="66" charset="0"/>
              </a:rPr>
              <a:t> </a:t>
            </a:r>
            <a:r>
              <a:rPr lang="en-US" b="1" dirty="0" err="1">
                <a:latin typeface="Comic Sans MS" pitchFamily="66" charset="0"/>
              </a:rPr>
              <a:t>dans</a:t>
            </a:r>
            <a:r>
              <a:rPr lang="en-US" b="1" dirty="0">
                <a:latin typeface="Comic Sans MS" pitchFamily="66" charset="0"/>
              </a:rPr>
              <a:t> un </a:t>
            </a:r>
            <a:r>
              <a:rPr lang="en-US" b="1" dirty="0" err="1">
                <a:latin typeface="Comic Sans MS" pitchFamily="66" charset="0"/>
              </a:rPr>
              <a:t>domaine</a:t>
            </a:r>
            <a:r>
              <a:rPr lang="en-US" b="1" dirty="0">
                <a:latin typeface="Comic Sans MS" pitchFamily="66" charset="0"/>
              </a:rPr>
              <a:t> de </a:t>
            </a:r>
            <a:r>
              <a:rPr lang="en-US" b="1" dirty="0" err="1">
                <a:latin typeface="Comic Sans MS" pitchFamily="66" charset="0"/>
              </a:rPr>
              <a:t>spécialité</a:t>
            </a:r>
            <a:r>
              <a:rPr lang="en-US" b="1" dirty="0">
                <a:latin typeface="Comic Sans MS" pitchFamily="66" charset="0"/>
              </a:rPr>
              <a:t> </a:t>
            </a:r>
            <a:r>
              <a:rPr lang="en-US" b="1" dirty="0" err="1">
                <a:latin typeface="Comic Sans MS" pitchFamily="66" charset="0"/>
              </a:rPr>
              <a:t>appeler</a:t>
            </a:r>
            <a:r>
              <a:rPr lang="en-US" b="1" dirty="0">
                <a:latin typeface="Comic Sans MS" pitchFamily="66" charset="0"/>
              </a:rPr>
              <a:t> </a:t>
            </a:r>
            <a:r>
              <a:rPr lang="en-US" b="1" dirty="0" err="1">
                <a:latin typeface="Comic Sans MS" pitchFamily="66" charset="0"/>
              </a:rPr>
              <a:t>spectrométrie</a:t>
            </a:r>
            <a:r>
              <a:rPr lang="en-US" b="1" dirty="0">
                <a:latin typeface="Comic Sans MS" pitchFamily="66" charset="0"/>
              </a:rPr>
              <a:t>.</a:t>
            </a:r>
            <a:endParaRPr lang="fr-FR" b="1" dirty="0">
              <a:latin typeface="Comic Sans MS" pitchFamily="66" charset="0"/>
            </a:endParaRPr>
          </a:p>
          <a:p>
            <a:pPr marL="0" indent="0">
              <a:lnSpc>
                <a:spcPct val="150000"/>
              </a:lnSpc>
              <a:buNone/>
            </a:pPr>
            <a:r>
              <a:rPr lang="en-US" b="1" dirty="0">
                <a:latin typeface="Comic Sans MS" pitchFamily="66" charset="0"/>
              </a:rPr>
              <a:t>La </a:t>
            </a:r>
            <a:r>
              <a:rPr lang="en-US" b="1" dirty="0" err="1">
                <a:latin typeface="Comic Sans MS" pitchFamily="66" charset="0"/>
              </a:rPr>
              <a:t>mesure</a:t>
            </a:r>
            <a:r>
              <a:rPr lang="en-US" b="1" dirty="0">
                <a:latin typeface="Comic Sans MS" pitchFamily="66" charset="0"/>
              </a:rPr>
              <a:t> de la lumière non </a:t>
            </a:r>
            <a:r>
              <a:rPr lang="en-US" b="1" dirty="0" err="1">
                <a:latin typeface="Comic Sans MS" pitchFamily="66" charset="0"/>
              </a:rPr>
              <a:t>absorbée</a:t>
            </a:r>
            <a:r>
              <a:rPr lang="en-US" b="1" dirty="0">
                <a:latin typeface="Comic Sans MS" pitchFamily="66" charset="0"/>
              </a:rPr>
              <a:t>, </a:t>
            </a:r>
            <a:r>
              <a:rPr lang="en-US" b="1" dirty="0" err="1">
                <a:latin typeface="Comic Sans MS" pitchFamily="66" charset="0"/>
              </a:rPr>
              <a:t>transmise</a:t>
            </a:r>
            <a:r>
              <a:rPr lang="en-US" b="1" dirty="0">
                <a:latin typeface="Comic Sans MS" pitchFamily="66" charset="0"/>
              </a:rPr>
              <a:t> </a:t>
            </a:r>
            <a:r>
              <a:rPr lang="en-US" b="1" dirty="0" err="1">
                <a:latin typeface="Comic Sans MS" pitchFamily="66" charset="0"/>
              </a:rPr>
              <a:t>ou</a:t>
            </a:r>
            <a:r>
              <a:rPr lang="en-US" b="1" dirty="0">
                <a:latin typeface="Comic Sans MS" pitchFamily="66" charset="0"/>
              </a:rPr>
              <a:t> </a:t>
            </a:r>
            <a:r>
              <a:rPr lang="en-US" b="1" dirty="0" err="1">
                <a:latin typeface="Comic Sans MS" pitchFamily="66" charset="0"/>
              </a:rPr>
              <a:t>réfléchie</a:t>
            </a:r>
            <a:r>
              <a:rPr lang="en-US" b="1" dirty="0">
                <a:latin typeface="Comic Sans MS" pitchFamily="66" charset="0"/>
              </a:rPr>
              <a:t>, </a:t>
            </a:r>
            <a:r>
              <a:rPr lang="en-US" b="1" dirty="0" err="1">
                <a:latin typeface="Comic Sans MS" pitchFamily="66" charset="0"/>
              </a:rPr>
              <a:t>est</a:t>
            </a:r>
            <a:r>
              <a:rPr lang="en-US" b="1" dirty="0">
                <a:latin typeface="Comic Sans MS" pitchFamily="66" charset="0"/>
              </a:rPr>
              <a:t> à la base de la </a:t>
            </a:r>
            <a:r>
              <a:rPr lang="en-US" b="1" dirty="0" err="1">
                <a:latin typeface="Comic Sans MS" pitchFamily="66" charset="0"/>
              </a:rPr>
              <a:t>photométrie</a:t>
            </a:r>
            <a:r>
              <a:rPr lang="en-US" b="1" dirty="0">
                <a:latin typeface="Comic Sans MS" pitchFamily="66" charset="0"/>
              </a:rPr>
              <a:t> qui  </a:t>
            </a:r>
            <a:r>
              <a:rPr lang="en-US" b="1" dirty="0" err="1">
                <a:latin typeface="Comic Sans MS" pitchFamily="66" charset="0"/>
              </a:rPr>
              <a:t>permet</a:t>
            </a:r>
            <a:r>
              <a:rPr lang="en-US" b="1" dirty="0">
                <a:latin typeface="Comic Sans MS" pitchFamily="66" charset="0"/>
              </a:rPr>
              <a:t> de </a:t>
            </a:r>
            <a:r>
              <a:rPr lang="en-US" b="1" dirty="0" err="1">
                <a:latin typeface="Comic Sans MS" pitchFamily="66" charset="0"/>
              </a:rPr>
              <a:t>déduire</a:t>
            </a:r>
            <a:r>
              <a:rPr lang="en-US" b="1" dirty="0">
                <a:latin typeface="Comic Sans MS" pitchFamily="66" charset="0"/>
              </a:rPr>
              <a:t> la </a:t>
            </a:r>
            <a:r>
              <a:rPr lang="en-US" b="1" dirty="0" err="1">
                <a:latin typeface="Comic Sans MS" pitchFamily="66" charset="0"/>
              </a:rPr>
              <a:t>quantité</a:t>
            </a:r>
            <a:r>
              <a:rPr lang="en-US" b="1" dirty="0">
                <a:latin typeface="Comic Sans MS" pitchFamily="66" charset="0"/>
              </a:rPr>
              <a:t> de lumière </a:t>
            </a:r>
            <a:r>
              <a:rPr lang="en-US" b="1" dirty="0" err="1">
                <a:latin typeface="Comic Sans MS" pitchFamily="66" charset="0"/>
              </a:rPr>
              <a:t>absorbée</a:t>
            </a:r>
            <a:r>
              <a:rPr lang="en-US" b="1" dirty="0">
                <a:latin typeface="Comic Sans MS" pitchFamily="66" charset="0"/>
              </a:rPr>
              <a:t> et </a:t>
            </a:r>
            <a:r>
              <a:rPr lang="en-US" b="1" dirty="0" err="1">
                <a:latin typeface="Comic Sans MS" pitchFamily="66" charset="0"/>
              </a:rPr>
              <a:t>donner</a:t>
            </a:r>
            <a:r>
              <a:rPr lang="en-US" b="1" dirty="0">
                <a:latin typeface="Comic Sans MS" pitchFamily="66" charset="0"/>
              </a:rPr>
              <a:t> la </a:t>
            </a:r>
            <a:r>
              <a:rPr lang="en-US" b="1" dirty="0" err="1">
                <a:latin typeface="Comic Sans MS" pitchFamily="66" charset="0"/>
              </a:rPr>
              <a:t>quantité</a:t>
            </a:r>
            <a:r>
              <a:rPr lang="en-US" b="1" dirty="0">
                <a:latin typeface="Comic Sans MS" pitchFamily="66" charset="0"/>
              </a:rPr>
              <a:t> de substance </a:t>
            </a:r>
            <a:r>
              <a:rPr lang="en-US" b="1" dirty="0" err="1">
                <a:latin typeface="Comic Sans MS" pitchFamily="66" charset="0"/>
              </a:rPr>
              <a:t>dans</a:t>
            </a:r>
            <a:r>
              <a:rPr lang="en-US" b="1" dirty="0">
                <a:latin typeface="Comic Sans MS" pitchFamily="66" charset="0"/>
              </a:rPr>
              <a:t> </a:t>
            </a:r>
            <a:r>
              <a:rPr lang="en-US" b="1" dirty="0" err="1">
                <a:latin typeface="Comic Sans MS" pitchFamily="66" charset="0"/>
              </a:rPr>
              <a:t>certaines</a:t>
            </a:r>
            <a:r>
              <a:rPr lang="en-US" b="1" dirty="0">
                <a:latin typeface="Comic Sans MS" pitchFamily="66" charset="0"/>
              </a:rPr>
              <a:t> conditions.</a:t>
            </a:r>
            <a:endParaRPr lang="fr-FR" b="1" dirty="0">
              <a:latin typeface="Comic Sans MS" pitchFamily="66" charset="0"/>
            </a:endParaRPr>
          </a:p>
          <a:p>
            <a:pPr marL="0" lvl="0" indent="0">
              <a:buNone/>
            </a:pPr>
            <a:endParaRPr lang="fr-FR" b="1" dirty="0">
              <a:latin typeface="Comic Sans MS" pitchFamily="66" charset="0"/>
            </a:endParaRPr>
          </a:p>
          <a:p>
            <a:pPr marL="0" lvl="0" indent="0">
              <a:buNone/>
            </a:pPr>
            <a:endParaRPr lang="fr-FR" b="1" dirty="0">
              <a:latin typeface="Comic Sans MS" pitchFamily="66" charset="0"/>
            </a:endParaRPr>
          </a:p>
        </p:txBody>
      </p:sp>
    </p:spTree>
    <p:extLst>
      <p:ext uri="{BB962C8B-B14F-4D97-AF65-F5344CB8AC3E}">
        <p14:creationId xmlns:p14="http://schemas.microsoft.com/office/powerpoint/2010/main" val="40022599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188640"/>
            <a:ext cx="8892480"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1 – 2  Méthodes avec utilisation d’appareil basique  </a:t>
            </a:r>
          </a:p>
        </p:txBody>
      </p:sp>
      <p:sp>
        <p:nvSpPr>
          <p:cNvPr id="2" name="Espace réservé du contenu 1"/>
          <p:cNvSpPr>
            <a:spLocks noGrp="1"/>
          </p:cNvSpPr>
          <p:nvPr>
            <p:ph sz="quarter" idx="4"/>
          </p:nvPr>
        </p:nvSpPr>
        <p:spPr>
          <a:xfrm>
            <a:off x="179512" y="908720"/>
            <a:ext cx="8820472" cy="5760640"/>
          </a:xfrm>
        </p:spPr>
        <p:txBody>
          <a:bodyPr>
            <a:normAutofit/>
          </a:bodyPr>
          <a:lstStyle/>
          <a:p>
            <a:pPr lvl="0">
              <a:buFont typeface="Wingdings" pitchFamily="2" charset="2"/>
              <a:buChar char="v"/>
            </a:pPr>
            <a:r>
              <a:rPr lang="fr-FR" b="1" dirty="0">
                <a:latin typeface="Comic Sans MS" pitchFamily="66" charset="0"/>
              </a:rPr>
              <a:t>Spectrophotométrie</a:t>
            </a:r>
            <a:endParaRPr lang="fr-FR" dirty="0">
              <a:latin typeface="Comic Sans MS" pitchFamily="66" charset="0"/>
            </a:endParaRPr>
          </a:p>
          <a:p>
            <a:pPr marL="0" indent="0">
              <a:lnSpc>
                <a:spcPct val="150000"/>
              </a:lnSpc>
              <a:buNone/>
            </a:pPr>
            <a:r>
              <a:rPr lang="en-US" b="1" dirty="0">
                <a:latin typeface="Comic Sans MS" pitchFamily="66" charset="0"/>
              </a:rPr>
              <a:t>Il </a:t>
            </a:r>
            <a:r>
              <a:rPr lang="en-US" b="1" dirty="0" err="1">
                <a:latin typeface="Comic Sans MS" pitchFamily="66" charset="0"/>
              </a:rPr>
              <a:t>existe</a:t>
            </a:r>
            <a:r>
              <a:rPr lang="en-US" b="1" dirty="0">
                <a:latin typeface="Comic Sans MS" pitchFamily="66" charset="0"/>
              </a:rPr>
              <a:t> </a:t>
            </a:r>
            <a:r>
              <a:rPr lang="en-US" b="1" dirty="0" err="1">
                <a:latin typeface="Comic Sans MS" pitchFamily="66" charset="0"/>
              </a:rPr>
              <a:t>plusieurs</a:t>
            </a:r>
            <a:r>
              <a:rPr lang="en-US" b="1" dirty="0">
                <a:latin typeface="Comic Sans MS" pitchFamily="66" charset="0"/>
              </a:rPr>
              <a:t> types de </a:t>
            </a:r>
            <a:r>
              <a:rPr lang="en-US" b="1" dirty="0" err="1">
                <a:latin typeface="Comic Sans MS" pitchFamily="66" charset="0"/>
              </a:rPr>
              <a:t>spectrophotomètres</a:t>
            </a:r>
            <a:r>
              <a:rPr lang="en-US" b="1" dirty="0">
                <a:latin typeface="Comic Sans MS" pitchFamily="66" charset="0"/>
              </a:rPr>
              <a:t> </a:t>
            </a:r>
            <a:r>
              <a:rPr lang="en-US" b="1" dirty="0" err="1">
                <a:latin typeface="Comic Sans MS" pitchFamily="66" charset="0"/>
              </a:rPr>
              <a:t>utilisant</a:t>
            </a:r>
            <a:r>
              <a:rPr lang="en-US" b="1" dirty="0">
                <a:latin typeface="Comic Sans MS" pitchFamily="66" charset="0"/>
              </a:rPr>
              <a:t> des </a:t>
            </a:r>
            <a:r>
              <a:rPr lang="en-US" b="1" dirty="0" err="1">
                <a:latin typeface="Comic Sans MS" pitchFamily="66" charset="0"/>
              </a:rPr>
              <a:t>lois</a:t>
            </a:r>
            <a:r>
              <a:rPr lang="en-US" b="1" dirty="0">
                <a:latin typeface="Comic Sans MS" pitchFamily="66" charset="0"/>
              </a:rPr>
              <a:t> </a:t>
            </a:r>
            <a:r>
              <a:rPr lang="en-US" b="1" dirty="0" err="1">
                <a:latin typeface="Comic Sans MS" pitchFamily="66" charset="0"/>
              </a:rPr>
              <a:t>particulières</a:t>
            </a:r>
            <a:r>
              <a:rPr lang="en-US" b="1" dirty="0">
                <a:latin typeface="Comic Sans MS" pitchFamily="66" charset="0"/>
              </a:rPr>
              <a:t> </a:t>
            </a:r>
            <a:r>
              <a:rPr lang="en-US" b="1" dirty="0" err="1">
                <a:latin typeface="Comic Sans MS" pitchFamily="66" charset="0"/>
              </a:rPr>
              <a:t>dans</a:t>
            </a:r>
            <a:r>
              <a:rPr lang="en-US" b="1" dirty="0">
                <a:latin typeface="Comic Sans MS" pitchFamily="66" charset="0"/>
              </a:rPr>
              <a:t> </a:t>
            </a:r>
            <a:r>
              <a:rPr lang="en-US" b="1" dirty="0" err="1">
                <a:latin typeface="Comic Sans MS" pitchFamily="66" charset="0"/>
              </a:rPr>
              <a:t>leurs</a:t>
            </a:r>
            <a:r>
              <a:rPr lang="en-US" b="1" dirty="0">
                <a:latin typeface="Comic Sans MS" pitchFamily="66" charset="0"/>
              </a:rPr>
              <a:t> applications:</a:t>
            </a:r>
            <a:endParaRPr lang="fr-FR" b="1" dirty="0">
              <a:latin typeface="Comic Sans MS" pitchFamily="66" charset="0"/>
            </a:endParaRPr>
          </a:p>
          <a:p>
            <a:pPr lvl="0">
              <a:lnSpc>
                <a:spcPct val="150000"/>
              </a:lnSpc>
              <a:buFont typeface="Wingdings" pitchFamily="2" charset="2"/>
              <a:buChar char="ü"/>
            </a:pPr>
            <a:r>
              <a:rPr lang="en-US" b="1" dirty="0" err="1">
                <a:latin typeface="Comic Sans MS" pitchFamily="66" charset="0"/>
              </a:rPr>
              <a:t>Spectrophotmétrie</a:t>
            </a:r>
            <a:r>
              <a:rPr lang="en-US" b="1" dirty="0">
                <a:latin typeface="Comic Sans MS" pitchFamily="66" charset="0"/>
              </a:rPr>
              <a:t> </a:t>
            </a:r>
            <a:r>
              <a:rPr lang="en-US" b="1" dirty="0" err="1">
                <a:latin typeface="Comic Sans MS" pitchFamily="66" charset="0"/>
              </a:rPr>
              <a:t>d’absorption</a:t>
            </a:r>
            <a:r>
              <a:rPr lang="en-US" b="1" dirty="0">
                <a:latin typeface="Comic Sans MS" pitchFamily="66" charset="0"/>
              </a:rPr>
              <a:t> </a:t>
            </a:r>
            <a:r>
              <a:rPr lang="en-US" b="1" dirty="0" err="1">
                <a:latin typeface="Comic Sans MS" pitchFamily="66" charset="0"/>
              </a:rPr>
              <a:t>moléculaire</a:t>
            </a:r>
            <a:r>
              <a:rPr lang="en-US" b="1" dirty="0">
                <a:latin typeface="Comic Sans MS" pitchFamily="66" charset="0"/>
              </a:rPr>
              <a:t> en transmission </a:t>
            </a:r>
            <a:endParaRPr lang="fr-FR" b="1" dirty="0">
              <a:latin typeface="Comic Sans MS" pitchFamily="66" charset="0"/>
            </a:endParaRPr>
          </a:p>
          <a:p>
            <a:pPr lvl="0">
              <a:lnSpc>
                <a:spcPct val="150000"/>
              </a:lnSpc>
              <a:buFont typeface="Wingdings" pitchFamily="2" charset="2"/>
              <a:buChar char="ü"/>
            </a:pPr>
            <a:r>
              <a:rPr lang="en-US" b="1" dirty="0" err="1">
                <a:latin typeface="Comic Sans MS" pitchFamily="66" charset="0"/>
              </a:rPr>
              <a:t>Spectrophotmétrie</a:t>
            </a:r>
            <a:r>
              <a:rPr lang="en-US" b="1" dirty="0">
                <a:latin typeface="Comic Sans MS" pitchFamily="66" charset="0"/>
              </a:rPr>
              <a:t> </a:t>
            </a:r>
            <a:r>
              <a:rPr lang="en-US" b="1" dirty="0" err="1">
                <a:latin typeface="Comic Sans MS" pitchFamily="66" charset="0"/>
              </a:rPr>
              <a:t>d’absorption</a:t>
            </a:r>
            <a:r>
              <a:rPr lang="en-US" b="1" dirty="0">
                <a:latin typeface="Comic Sans MS" pitchFamily="66" charset="0"/>
              </a:rPr>
              <a:t> </a:t>
            </a:r>
            <a:r>
              <a:rPr lang="en-US" b="1" dirty="0" err="1">
                <a:latin typeface="Comic Sans MS" pitchFamily="66" charset="0"/>
              </a:rPr>
              <a:t>atomique</a:t>
            </a:r>
            <a:endParaRPr lang="fr-FR" b="1" dirty="0">
              <a:latin typeface="Comic Sans MS" pitchFamily="66" charset="0"/>
            </a:endParaRPr>
          </a:p>
          <a:p>
            <a:pPr lvl="0">
              <a:lnSpc>
                <a:spcPct val="150000"/>
              </a:lnSpc>
              <a:buFont typeface="Wingdings" pitchFamily="2" charset="2"/>
              <a:buChar char="ü"/>
            </a:pPr>
            <a:r>
              <a:rPr lang="en-US" b="1" dirty="0" err="1">
                <a:latin typeface="Comic Sans MS" pitchFamily="66" charset="0"/>
              </a:rPr>
              <a:t>Spectrophotmétrie</a:t>
            </a:r>
            <a:r>
              <a:rPr lang="en-US" b="1" dirty="0">
                <a:latin typeface="Comic Sans MS" pitchFamily="66" charset="0"/>
              </a:rPr>
              <a:t> </a:t>
            </a:r>
            <a:r>
              <a:rPr lang="en-US" b="1" dirty="0" err="1">
                <a:latin typeface="Comic Sans MS" pitchFamily="66" charset="0"/>
              </a:rPr>
              <a:t>d’emission</a:t>
            </a:r>
            <a:r>
              <a:rPr lang="en-US" b="1" dirty="0">
                <a:latin typeface="Comic Sans MS" pitchFamily="66" charset="0"/>
              </a:rPr>
              <a:t> </a:t>
            </a:r>
            <a:endParaRPr lang="fr-FR" b="1" dirty="0">
              <a:latin typeface="Comic Sans MS" pitchFamily="66" charset="0"/>
            </a:endParaRPr>
          </a:p>
          <a:p>
            <a:pPr marL="0" indent="0">
              <a:lnSpc>
                <a:spcPct val="150000"/>
              </a:lnSpc>
              <a:buNone/>
            </a:pPr>
            <a:r>
              <a:rPr lang="en-US" b="1" dirty="0" err="1">
                <a:latin typeface="Comic Sans MS" pitchFamily="66" charset="0"/>
              </a:rPr>
              <a:t>Une</a:t>
            </a:r>
            <a:r>
              <a:rPr lang="en-US" b="1" dirty="0">
                <a:latin typeface="Comic Sans MS" pitchFamily="66" charset="0"/>
              </a:rPr>
              <a:t> substance </a:t>
            </a:r>
            <a:r>
              <a:rPr lang="en-US" b="1" dirty="0" err="1">
                <a:latin typeface="Comic Sans MS" pitchFamily="66" charset="0"/>
              </a:rPr>
              <a:t>est</a:t>
            </a:r>
            <a:r>
              <a:rPr lang="en-US" b="1" dirty="0">
                <a:latin typeface="Comic Sans MS" pitchFamily="66" charset="0"/>
              </a:rPr>
              <a:t> </a:t>
            </a:r>
            <a:r>
              <a:rPr lang="en-US" b="1" dirty="0" err="1">
                <a:latin typeface="Comic Sans MS" pitchFamily="66" charset="0"/>
              </a:rPr>
              <a:t>caractérisée</a:t>
            </a:r>
            <a:r>
              <a:rPr lang="en-US" b="1" dirty="0">
                <a:latin typeface="Comic Sans MS" pitchFamily="66" charset="0"/>
              </a:rPr>
              <a:t> à </a:t>
            </a:r>
            <a:r>
              <a:rPr lang="en-US" b="1" dirty="0" err="1">
                <a:latin typeface="Comic Sans MS" pitchFamily="66" charset="0"/>
              </a:rPr>
              <a:t>chaque</a:t>
            </a:r>
            <a:r>
              <a:rPr lang="en-US" b="1" dirty="0">
                <a:latin typeface="Comic Sans MS" pitchFamily="66" charset="0"/>
              </a:rPr>
              <a:t> </a:t>
            </a:r>
            <a:r>
              <a:rPr lang="en-US" b="1" dirty="0" err="1">
                <a:latin typeface="Comic Sans MS" pitchFamily="66" charset="0"/>
              </a:rPr>
              <a:t>longueur</a:t>
            </a:r>
            <a:r>
              <a:rPr lang="en-US" b="1" dirty="0">
                <a:latin typeface="Comic Sans MS" pitchFamily="66" charset="0"/>
              </a:rPr>
              <a:t> par son coefficient </a:t>
            </a:r>
            <a:r>
              <a:rPr lang="en-US" b="1" dirty="0" err="1">
                <a:latin typeface="Comic Sans MS" pitchFamily="66" charset="0"/>
              </a:rPr>
              <a:t>d’extinction</a:t>
            </a:r>
            <a:r>
              <a:rPr lang="en-US" b="1" dirty="0">
                <a:latin typeface="Comic Sans MS" pitchFamily="66" charset="0"/>
              </a:rPr>
              <a:t>  </a:t>
            </a:r>
            <a:r>
              <a:rPr lang="en-US" b="1" dirty="0" err="1">
                <a:latin typeface="Comic Sans MS" pitchFamily="66" charset="0"/>
              </a:rPr>
              <a:t>moléculaire</a:t>
            </a:r>
            <a:r>
              <a:rPr lang="en-US" b="1" dirty="0">
                <a:latin typeface="Comic Sans MS" pitchFamily="66" charset="0"/>
              </a:rPr>
              <a:t>. </a:t>
            </a:r>
            <a:endParaRPr lang="fr-FR" b="1" dirty="0">
              <a:latin typeface="Comic Sans MS" pitchFamily="66" charset="0"/>
            </a:endParaRPr>
          </a:p>
          <a:p>
            <a:pPr marL="0" lvl="0" indent="0">
              <a:buNone/>
            </a:pPr>
            <a:endParaRPr lang="fr-FR" b="1" dirty="0">
              <a:latin typeface="Comic Sans MS" pitchFamily="66" charset="0"/>
            </a:endParaRPr>
          </a:p>
        </p:txBody>
      </p:sp>
    </p:spTree>
    <p:extLst>
      <p:ext uri="{BB962C8B-B14F-4D97-AF65-F5344CB8AC3E}">
        <p14:creationId xmlns:p14="http://schemas.microsoft.com/office/powerpoint/2010/main" val="3752235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274638"/>
            <a:ext cx="8507288" cy="634082"/>
          </a:xfrm>
        </p:spPr>
        <p:txBody>
          <a:bodyPr>
            <a:normAutofit/>
          </a:bodyPr>
          <a:lstStyle/>
          <a:p>
            <a:pPr marL="0" indent="0" algn="l"/>
            <a:r>
              <a:rPr lang="fr-FR" sz="2800" b="1" dirty="0">
                <a:latin typeface="Comic Sans MS" pitchFamily="66" charset="0"/>
              </a:rPr>
              <a:t>I - Rappels historiques</a:t>
            </a:r>
          </a:p>
        </p:txBody>
      </p:sp>
      <p:sp>
        <p:nvSpPr>
          <p:cNvPr id="3" name="Espace réservé du contenu 2"/>
          <p:cNvSpPr>
            <a:spLocks noGrp="1"/>
          </p:cNvSpPr>
          <p:nvPr>
            <p:ph idx="1"/>
          </p:nvPr>
        </p:nvSpPr>
        <p:spPr>
          <a:xfrm>
            <a:off x="179512" y="836712"/>
            <a:ext cx="8784976" cy="5472608"/>
          </a:xfrm>
        </p:spPr>
        <p:txBody>
          <a:bodyPr>
            <a:normAutofit/>
          </a:bodyPr>
          <a:lstStyle/>
          <a:p>
            <a:pPr marL="0" indent="0">
              <a:buNone/>
            </a:pPr>
            <a:endParaRPr lang="fr-FR" sz="2400" b="1" dirty="0">
              <a:latin typeface="Comic Sans MS" pitchFamily="66" charset="0"/>
            </a:endParaRPr>
          </a:p>
          <a:p>
            <a:pPr marL="0" indent="0">
              <a:buNone/>
            </a:pPr>
            <a:r>
              <a:rPr lang="fr-FR" sz="2400" b="1" dirty="0">
                <a:latin typeface="Comic Sans MS" pitchFamily="66" charset="0"/>
              </a:rPr>
              <a:t>Apparition des techniques de biochimique a débuté :</a:t>
            </a:r>
          </a:p>
          <a:p>
            <a:pPr marL="0" indent="0">
              <a:buNone/>
            </a:pPr>
            <a:endParaRPr lang="fr-FR" sz="2800" b="1" dirty="0">
              <a:latin typeface="Comic Sans MS" pitchFamily="66" charset="0"/>
              <a:cs typeface="Arial" pitchFamily="34" charset="0"/>
            </a:endParaRPr>
          </a:p>
          <a:p>
            <a:pPr marL="0" indent="0" algn="just">
              <a:lnSpc>
                <a:spcPct val="120000"/>
              </a:lnSpc>
              <a:buNone/>
            </a:pPr>
            <a:r>
              <a:rPr lang="fr-FR" sz="2400" b="1" dirty="0">
                <a:latin typeface="Comic Sans MS" pitchFamily="66" charset="0"/>
                <a:cs typeface="Arial" pitchFamily="34" charset="0"/>
              </a:rPr>
              <a:t>1906: le botaniste </a:t>
            </a:r>
            <a:r>
              <a:rPr lang="fr-FR" sz="2400" b="1" dirty="0" err="1">
                <a:latin typeface="Comic Sans MS" pitchFamily="66" charset="0"/>
                <a:cs typeface="Arial" pitchFamily="34" charset="0"/>
              </a:rPr>
              <a:t>Mikhail</a:t>
            </a:r>
            <a:r>
              <a:rPr lang="fr-FR" sz="2400" b="1" dirty="0">
                <a:latin typeface="Comic Sans MS" pitchFamily="66" charset="0"/>
                <a:cs typeface="Arial" pitchFamily="34" charset="0"/>
              </a:rPr>
              <a:t> </a:t>
            </a:r>
            <a:r>
              <a:rPr lang="fr-FR" sz="2400" b="1" dirty="0" err="1">
                <a:latin typeface="Comic Sans MS" pitchFamily="66" charset="0"/>
                <a:cs typeface="Arial" pitchFamily="34" charset="0"/>
              </a:rPr>
              <a:t>Tsvet</a:t>
            </a:r>
            <a:r>
              <a:rPr lang="fr-FR" sz="2400" b="1" dirty="0">
                <a:latin typeface="Comic Sans MS" pitchFamily="66" charset="0"/>
                <a:cs typeface="Arial" pitchFamily="34" charset="0"/>
              </a:rPr>
              <a:t>  met au point la chromatographie  qui est une technique permettant de séparer les biomolécules. </a:t>
            </a:r>
          </a:p>
          <a:p>
            <a:pPr marL="0" indent="0">
              <a:lnSpc>
                <a:spcPct val="120000"/>
              </a:lnSpc>
              <a:buNone/>
            </a:pPr>
            <a:endParaRPr lang="fr-FR" sz="2400" b="1" dirty="0">
              <a:latin typeface="Comic Sans MS" pitchFamily="66" charset="0"/>
              <a:cs typeface="Arial" pitchFamily="34" charset="0"/>
            </a:endParaRPr>
          </a:p>
          <a:p>
            <a:pPr marL="0" indent="0" algn="just">
              <a:lnSpc>
                <a:spcPct val="120000"/>
              </a:lnSpc>
              <a:buNone/>
            </a:pPr>
            <a:r>
              <a:rPr lang="fr-FR" sz="2400" b="1" dirty="0">
                <a:latin typeface="Comic Sans MS" pitchFamily="66" charset="0"/>
                <a:cs typeface="Arial" pitchFamily="34" charset="0"/>
              </a:rPr>
              <a:t>1929:Theodor Svedberg  a eu l'idée de soumettre le matériel cellulaire à une centrifugation poussée (ultracentrifugation) afin d'isoler les différents constituants des cellules. </a:t>
            </a:r>
          </a:p>
        </p:txBody>
      </p:sp>
    </p:spTree>
    <p:extLst>
      <p:ext uri="{BB962C8B-B14F-4D97-AF65-F5344CB8AC3E}">
        <p14:creationId xmlns:p14="http://schemas.microsoft.com/office/powerpoint/2010/main" val="14062882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188640"/>
            <a:ext cx="8892480"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1 – 2  Méthodes avec utilisation d’appareil basique  </a:t>
            </a:r>
          </a:p>
        </p:txBody>
      </p:sp>
      <mc:AlternateContent xmlns:mc="http://schemas.openxmlformats.org/markup-compatibility/2006" xmlns:a14="http://schemas.microsoft.com/office/drawing/2010/main">
        <mc:Choice Requires="a14">
          <p:sp>
            <p:nvSpPr>
              <p:cNvPr id="2" name="Espace réservé du contenu 1"/>
              <p:cNvSpPr>
                <a:spLocks noGrp="1"/>
              </p:cNvSpPr>
              <p:nvPr>
                <p:ph sz="quarter" idx="4"/>
              </p:nvPr>
            </p:nvSpPr>
            <p:spPr>
              <a:xfrm>
                <a:off x="179512" y="908720"/>
                <a:ext cx="8820472" cy="5760640"/>
              </a:xfrm>
            </p:spPr>
            <p:txBody>
              <a:bodyPr>
                <a:normAutofit fontScale="92500" lnSpcReduction="20000"/>
              </a:bodyPr>
              <a:lstStyle/>
              <a:p>
                <a:pPr lvl="0">
                  <a:buFont typeface="Wingdings" pitchFamily="2" charset="2"/>
                  <a:buChar char="v"/>
                </a:pPr>
                <a:r>
                  <a:rPr lang="fr-FR" sz="2600" b="1" dirty="0">
                    <a:latin typeface="Comic Sans MS" pitchFamily="66" charset="0"/>
                  </a:rPr>
                  <a:t>Spectrophotométrie</a:t>
                </a:r>
                <a:endParaRPr lang="fr-FR" sz="2600" dirty="0">
                  <a:latin typeface="Comic Sans MS" pitchFamily="66" charset="0"/>
                </a:endParaRPr>
              </a:p>
              <a:p>
                <a:pPr lvl="0">
                  <a:lnSpc>
                    <a:spcPct val="150000"/>
                  </a:lnSpc>
                  <a:buFont typeface="Wingdings" pitchFamily="2" charset="2"/>
                  <a:buChar char="ü"/>
                </a:pPr>
                <a:r>
                  <a:rPr lang="en-US" sz="2600" b="1" dirty="0" err="1">
                    <a:latin typeface="Comic Sans MS" pitchFamily="66" charset="0"/>
                  </a:rPr>
                  <a:t>Spectrophotmétrie</a:t>
                </a:r>
                <a:r>
                  <a:rPr lang="en-US" sz="2600" b="1" dirty="0">
                    <a:latin typeface="Comic Sans MS" pitchFamily="66" charset="0"/>
                  </a:rPr>
                  <a:t> </a:t>
                </a:r>
                <a:r>
                  <a:rPr lang="en-US" sz="2600" b="1" dirty="0" err="1">
                    <a:latin typeface="Comic Sans MS" pitchFamily="66" charset="0"/>
                  </a:rPr>
                  <a:t>d’absorption</a:t>
                </a:r>
                <a:r>
                  <a:rPr lang="en-US" sz="2600" b="1" dirty="0">
                    <a:latin typeface="Comic Sans MS" pitchFamily="66" charset="0"/>
                  </a:rPr>
                  <a:t> </a:t>
                </a:r>
                <a:r>
                  <a:rPr lang="en-US" sz="2600" b="1" dirty="0" err="1">
                    <a:latin typeface="Comic Sans MS" pitchFamily="66" charset="0"/>
                  </a:rPr>
                  <a:t>moléculaire</a:t>
                </a:r>
                <a:r>
                  <a:rPr lang="en-US" sz="2600" b="1" dirty="0">
                    <a:latin typeface="Comic Sans MS" pitchFamily="66" charset="0"/>
                  </a:rPr>
                  <a:t> en transmission </a:t>
                </a:r>
                <a:endParaRPr lang="fr-FR" sz="2600" b="1" dirty="0">
                  <a:latin typeface="Comic Sans MS" pitchFamily="66" charset="0"/>
                </a:endParaRPr>
              </a:p>
              <a:p>
                <a:pPr marL="0" indent="0">
                  <a:lnSpc>
                    <a:spcPct val="150000"/>
                  </a:lnSpc>
                  <a:buNone/>
                </a:pPr>
                <a:r>
                  <a:rPr lang="en-US" sz="2600" b="1" dirty="0">
                    <a:latin typeface="Comic Sans MS" pitchFamily="66" charset="0"/>
                  </a:rPr>
                  <a:t>Les </a:t>
                </a:r>
                <a:r>
                  <a:rPr lang="en-US" sz="2600" b="1" dirty="0" err="1">
                    <a:latin typeface="Comic Sans MS" pitchFamily="66" charset="0"/>
                  </a:rPr>
                  <a:t>nombreuses</a:t>
                </a:r>
                <a:r>
                  <a:rPr lang="en-US" sz="2600" b="1" dirty="0">
                    <a:latin typeface="Comic Sans MS" pitchFamily="66" charset="0"/>
                  </a:rPr>
                  <a:t> applications </a:t>
                </a:r>
                <a:r>
                  <a:rPr lang="en-US" sz="2600" b="1" dirty="0" err="1">
                    <a:latin typeface="Comic Sans MS" pitchFamily="66" charset="0"/>
                  </a:rPr>
                  <a:t>utilisent</a:t>
                </a:r>
                <a:r>
                  <a:rPr lang="en-US" sz="2600" b="1" dirty="0">
                    <a:latin typeface="Comic Sans MS" pitchFamily="66" charset="0"/>
                  </a:rPr>
                  <a:t>  la </a:t>
                </a:r>
                <a:r>
                  <a:rPr lang="en-US" sz="2600" b="1" dirty="0" err="1">
                    <a:latin typeface="Comic Sans MS" pitchFamily="66" charset="0"/>
                  </a:rPr>
                  <a:t>loi</a:t>
                </a:r>
                <a:r>
                  <a:rPr lang="en-US" sz="2600" b="1" dirty="0">
                    <a:latin typeface="Comic Sans MS" pitchFamily="66" charset="0"/>
                  </a:rPr>
                  <a:t> de Beer-lambert qui se </a:t>
                </a:r>
                <a:r>
                  <a:rPr lang="en-US" sz="2600" b="1" dirty="0" err="1">
                    <a:latin typeface="Comic Sans MS" pitchFamily="66" charset="0"/>
                  </a:rPr>
                  <a:t>définie</a:t>
                </a:r>
                <a:r>
                  <a:rPr lang="en-US" sz="2600" b="1" dirty="0">
                    <a:latin typeface="Comic Sans MS" pitchFamily="66" charset="0"/>
                  </a:rPr>
                  <a:t> par les </a:t>
                </a:r>
                <a:r>
                  <a:rPr lang="en-US" sz="2600" b="1" dirty="0" err="1">
                    <a:latin typeface="Comic Sans MS" pitchFamily="66" charset="0"/>
                  </a:rPr>
                  <a:t>équations</a:t>
                </a:r>
                <a:r>
                  <a:rPr lang="en-US" sz="2600" b="1" dirty="0">
                    <a:latin typeface="Comic Sans MS" pitchFamily="66" charset="0"/>
                  </a:rPr>
                  <a:t> </a:t>
                </a:r>
                <a:r>
                  <a:rPr lang="en-US" sz="2600" b="1" dirty="0" err="1">
                    <a:latin typeface="Comic Sans MS" pitchFamily="66" charset="0"/>
                  </a:rPr>
                  <a:t>suivantes</a:t>
                </a:r>
                <a:r>
                  <a:rPr lang="en-US" sz="2600" b="1" dirty="0">
                    <a:latin typeface="Comic Sans MS" pitchFamily="66" charset="0"/>
                  </a:rPr>
                  <a:t>:</a:t>
                </a:r>
                <a:endParaRPr lang="fr-FR" sz="2600" b="1" dirty="0">
                  <a:latin typeface="Comic Sans MS" pitchFamily="66" charset="0"/>
                </a:endParaRPr>
              </a:p>
              <a:p>
                <a:pPr marL="0" indent="0">
                  <a:lnSpc>
                    <a:spcPct val="150000"/>
                  </a:lnSpc>
                  <a:buNone/>
                </a:pPr>
                <a:r>
                  <a:rPr lang="en-US" sz="2600" b="1" dirty="0">
                    <a:latin typeface="Comic Sans MS" pitchFamily="66" charset="0"/>
                  </a:rPr>
                  <a:t>La transmission T </a:t>
                </a:r>
                <a:r>
                  <a:rPr lang="en-US" sz="2600" b="1" dirty="0" err="1">
                    <a:latin typeface="Comic Sans MS" pitchFamily="66" charset="0"/>
                  </a:rPr>
                  <a:t>d'une</a:t>
                </a:r>
                <a:r>
                  <a:rPr lang="en-US" sz="2600" b="1" dirty="0">
                    <a:latin typeface="Comic Sans MS" pitchFamily="66" charset="0"/>
                  </a:rPr>
                  <a:t> lumière </a:t>
                </a:r>
                <a:r>
                  <a:rPr lang="en-US" sz="2600" b="1" dirty="0" err="1">
                    <a:latin typeface="Comic Sans MS" pitchFamily="66" charset="0"/>
                  </a:rPr>
                  <a:t>d'intensité</a:t>
                </a:r>
                <a:r>
                  <a:rPr lang="en-US" sz="2600" b="1" dirty="0">
                    <a:latin typeface="Comic Sans MS" pitchFamily="66" charset="0"/>
                  </a:rPr>
                  <a:t> l</a:t>
                </a:r>
                <a:r>
                  <a:rPr lang="en-US" sz="2600" b="1" baseline="-25000" dirty="0">
                    <a:latin typeface="Comic Sans MS" pitchFamily="66" charset="0"/>
                  </a:rPr>
                  <a:t>0</a:t>
                </a:r>
                <a:r>
                  <a:rPr lang="en-US" sz="2600" b="1" dirty="0">
                    <a:latin typeface="Comic Sans MS" pitchFamily="66" charset="0"/>
                  </a:rPr>
                  <a:t> (</a:t>
                </a:r>
                <a:r>
                  <a:rPr lang="en-US" sz="2600" b="1" dirty="0" err="1">
                    <a:latin typeface="Comic Sans MS" pitchFamily="66" charset="0"/>
                  </a:rPr>
                  <a:t>lumiere</a:t>
                </a:r>
                <a:r>
                  <a:rPr lang="en-US" sz="2600" b="1" dirty="0">
                    <a:latin typeface="Comic Sans MS" pitchFamily="66" charset="0"/>
                  </a:rPr>
                  <a:t> </a:t>
                </a:r>
                <a:r>
                  <a:rPr lang="en-US" sz="2600" b="1" dirty="0" err="1">
                    <a:latin typeface="Comic Sans MS" pitchFamily="66" charset="0"/>
                  </a:rPr>
                  <a:t>incidente</a:t>
                </a:r>
                <a:r>
                  <a:rPr lang="en-US" sz="2600" b="1" dirty="0">
                    <a:latin typeface="Comic Sans MS" pitchFamily="66" charset="0"/>
                  </a:rPr>
                  <a:t>) à travers un </a:t>
                </a:r>
                <a:r>
                  <a:rPr lang="en-US" sz="2600" b="1" dirty="0" err="1">
                    <a:latin typeface="Comic Sans MS" pitchFamily="66" charset="0"/>
                  </a:rPr>
                  <a:t>liquide</a:t>
                </a:r>
                <a:r>
                  <a:rPr lang="en-US" sz="2600" b="1" dirty="0">
                    <a:latin typeface="Comic Sans MS" pitchFamily="66" charset="0"/>
                  </a:rPr>
                  <a:t> </a:t>
                </a:r>
                <a:r>
                  <a:rPr lang="en-US" sz="2600" b="1" dirty="0" err="1">
                    <a:latin typeface="Comic Sans MS" pitchFamily="66" charset="0"/>
                  </a:rPr>
                  <a:t>est</a:t>
                </a:r>
                <a:r>
                  <a:rPr lang="fr-FR" sz="2600" b="1" dirty="0">
                    <a:latin typeface="Comic Sans MS" pitchFamily="66" charset="0"/>
                  </a:rPr>
                  <a:t> </a:t>
                </a:r>
                <a:r>
                  <a:rPr lang="en-US" sz="2600" b="1" dirty="0" err="1">
                    <a:latin typeface="Comic Sans MS" pitchFamily="66" charset="0"/>
                  </a:rPr>
                  <a:t>représentée</a:t>
                </a:r>
                <a:r>
                  <a:rPr lang="en-US" sz="2600" b="1" dirty="0">
                    <a:latin typeface="Comic Sans MS" pitchFamily="66" charset="0"/>
                  </a:rPr>
                  <a:t> en </a:t>
                </a:r>
                <a:r>
                  <a:rPr lang="en-US" sz="2600" b="1" dirty="0" err="1">
                    <a:latin typeface="Comic Sans MS" pitchFamily="66" charset="0"/>
                  </a:rPr>
                  <a:t>pourcentage</a:t>
                </a:r>
                <a:r>
                  <a:rPr lang="en-US" sz="2600" b="1" dirty="0">
                    <a:latin typeface="Comic Sans MS" pitchFamily="66" charset="0"/>
                  </a:rPr>
                  <a:t> de transmission par la relation :</a:t>
                </a:r>
              </a:p>
              <a:p>
                <a:pPr marL="0" indent="0">
                  <a:lnSpc>
                    <a:spcPct val="150000"/>
                  </a:lnSpc>
                  <a:buNone/>
                </a:pPr>
                <a:r>
                  <a:rPr lang="fr-FR" sz="3300" b="1" dirty="0">
                    <a:solidFill>
                      <a:srgbClr val="FF0000"/>
                    </a:solidFill>
                    <a:latin typeface="Comic Sans MS" pitchFamily="66" charset="0"/>
                  </a:rPr>
                  <a:t>               </a:t>
                </a:r>
                <a14:m>
                  <m:oMath xmlns:m="http://schemas.openxmlformats.org/officeDocument/2006/math">
                    <m:r>
                      <m:rPr>
                        <m:nor/>
                      </m:rPr>
                      <a:rPr lang="en-US" sz="3300" b="1" dirty="0">
                        <a:solidFill>
                          <a:srgbClr val="FF0000"/>
                        </a:solidFill>
                        <a:latin typeface="Comic Sans MS" pitchFamily="66" charset="0"/>
                      </a:rPr>
                      <m:t>%</m:t>
                    </m:r>
                  </m:oMath>
                </a14:m>
                <a:r>
                  <a:rPr lang="en-US" sz="3300" b="1" dirty="0">
                    <a:solidFill>
                      <a:srgbClr val="FF0000"/>
                    </a:solidFill>
                    <a:latin typeface="Comic Sans MS" pitchFamily="66" charset="0"/>
                  </a:rPr>
                  <a:t> T  </a:t>
                </a:r>
                <a14:m>
                  <m:oMath xmlns:m="http://schemas.openxmlformats.org/officeDocument/2006/math">
                    <m:r>
                      <a:rPr lang="en-US" sz="3300" b="1" i="1" dirty="0" smtClean="0">
                        <a:solidFill>
                          <a:srgbClr val="FF0000"/>
                        </a:solidFill>
                        <a:latin typeface="Cambria Math"/>
                        <a:ea typeface="Cambria Math"/>
                      </a:rPr>
                      <m:t>=</m:t>
                    </m:r>
                    <m:r>
                      <a:rPr lang="fr-FR" sz="3300" b="1" i="1" dirty="0" smtClean="0">
                        <a:solidFill>
                          <a:srgbClr val="FF0000"/>
                        </a:solidFill>
                        <a:latin typeface="Cambria Math"/>
                        <a:ea typeface="Cambria Math"/>
                      </a:rPr>
                      <m:t>     </m:t>
                    </m:r>
                    <m:f>
                      <m:fPr>
                        <m:ctrlPr>
                          <a:rPr lang="en-US" sz="3300" b="1" i="1" dirty="0" smtClean="0">
                            <a:solidFill>
                              <a:srgbClr val="FF0000"/>
                            </a:solidFill>
                            <a:latin typeface="Cambria Math" panose="02040503050406030204" pitchFamily="18" charset="0"/>
                            <a:ea typeface="Cambria Math"/>
                          </a:rPr>
                        </m:ctrlPr>
                      </m:fPr>
                      <m:num>
                        <m:r>
                          <m:rPr>
                            <m:nor/>
                          </m:rPr>
                          <a:rPr lang="fr-FR" sz="3300" b="1" i="0" dirty="0" smtClean="0">
                            <a:solidFill>
                              <a:srgbClr val="FF0000"/>
                            </a:solidFill>
                            <a:latin typeface="Comic Sans MS" pitchFamily="66" charset="0"/>
                            <a:ea typeface="Cambria Math"/>
                          </a:rPr>
                          <m:t>l</m:t>
                        </m:r>
                        <m:r>
                          <m:rPr>
                            <m:nor/>
                          </m:rPr>
                          <a:rPr lang="fr-FR" sz="3300" b="1" i="0" baseline="-25000" dirty="0" smtClean="0">
                            <a:solidFill>
                              <a:srgbClr val="FF0000"/>
                            </a:solidFill>
                            <a:latin typeface="Comic Sans MS" pitchFamily="66" charset="0"/>
                            <a:ea typeface="Cambria Math"/>
                          </a:rPr>
                          <m:t>t</m:t>
                        </m:r>
                      </m:num>
                      <m:den>
                        <m:r>
                          <a:rPr lang="fr-FR" sz="3300" b="1" i="1" baseline="-25000" dirty="0" smtClean="0">
                            <a:solidFill>
                              <a:srgbClr val="FF0000"/>
                            </a:solidFill>
                            <a:latin typeface="Cambria Math"/>
                            <a:ea typeface="Cambria Math"/>
                          </a:rPr>
                          <m:t> </m:t>
                        </m:r>
                        <m:r>
                          <m:rPr>
                            <m:nor/>
                          </m:rPr>
                          <a:rPr lang="en-US" sz="3300" b="1" dirty="0">
                            <a:solidFill>
                              <a:srgbClr val="FF0000"/>
                            </a:solidFill>
                            <a:latin typeface="Comic Sans MS" pitchFamily="66" charset="0"/>
                          </a:rPr>
                          <m:t>l</m:t>
                        </m:r>
                        <m:r>
                          <m:rPr>
                            <m:nor/>
                          </m:rPr>
                          <a:rPr lang="en-US" sz="3300" b="1" baseline="-25000" dirty="0">
                            <a:solidFill>
                              <a:srgbClr val="FF0000"/>
                            </a:solidFill>
                            <a:latin typeface="Comic Sans MS" pitchFamily="66" charset="0"/>
                          </a:rPr>
                          <m:t>0</m:t>
                        </m:r>
                        <m:r>
                          <m:rPr>
                            <m:nor/>
                          </m:rPr>
                          <a:rPr lang="fr-FR" sz="3300" b="1" baseline="-25000" dirty="0">
                            <a:solidFill>
                              <a:srgbClr val="FF0000"/>
                            </a:solidFill>
                            <a:latin typeface="Comic Sans MS" pitchFamily="66" charset="0"/>
                          </a:rPr>
                          <m:t> </m:t>
                        </m:r>
                      </m:den>
                    </m:f>
                    <m:r>
                      <a:rPr lang="fr-FR" sz="3300" b="1" i="0" dirty="0" smtClean="0">
                        <a:solidFill>
                          <a:srgbClr val="FF0000"/>
                        </a:solidFill>
                        <a:latin typeface="Cambria Math"/>
                        <a:ea typeface="Cambria Math"/>
                      </a:rPr>
                      <m:t>  </m:t>
                    </m:r>
                    <m:r>
                      <a:rPr lang="en-US" sz="3300" b="1" i="0" dirty="0" smtClean="0">
                        <a:solidFill>
                          <a:srgbClr val="FF0000"/>
                        </a:solidFill>
                        <a:latin typeface="Cambria Math"/>
                        <a:ea typeface="Cambria Math"/>
                      </a:rPr>
                      <m:t>×</m:t>
                    </m:r>
                  </m:oMath>
                </a14:m>
                <a:r>
                  <a:rPr lang="en-US" sz="3300" b="1" dirty="0">
                    <a:solidFill>
                      <a:srgbClr val="FF0000"/>
                    </a:solidFill>
                    <a:latin typeface="Comic Sans MS" pitchFamily="66" charset="0"/>
                  </a:rPr>
                  <a:t>  100</a:t>
                </a:r>
                <a:r>
                  <a:rPr lang="en-US" b="1" dirty="0">
                    <a:solidFill>
                      <a:srgbClr val="FF0000"/>
                    </a:solidFill>
                    <a:latin typeface="Comic Sans MS" pitchFamily="66" charset="0"/>
                  </a:rPr>
                  <a:t> </a:t>
                </a:r>
                <a:endParaRPr lang="fr-FR" sz="2600" b="1" dirty="0">
                  <a:latin typeface="Comic Sans MS" pitchFamily="66" charset="0"/>
                </a:endParaRPr>
              </a:p>
              <a:p>
                <a:pPr marL="0" indent="0">
                  <a:lnSpc>
                    <a:spcPct val="150000"/>
                  </a:lnSpc>
                  <a:buNone/>
                </a:pPr>
                <a:r>
                  <a:rPr lang="en-US" b="1" dirty="0">
                    <a:latin typeface="Comic Sans MS" pitchFamily="66" charset="0"/>
                  </a:rPr>
                  <a:t>	</a:t>
                </a:r>
                <a:endParaRPr lang="fr-FR" sz="3500" b="1" baseline="-25000" dirty="0">
                  <a:solidFill>
                    <a:srgbClr val="FF0000"/>
                  </a:solidFill>
                  <a:latin typeface="Comic Sans MS" pitchFamily="66" charset="0"/>
                </a:endParaRPr>
              </a:p>
            </p:txBody>
          </p:sp>
        </mc:Choice>
        <mc:Fallback xmlns="">
          <p:sp>
            <p:nvSpPr>
              <p:cNvPr id="2" name="Espace réservé du contenu 1"/>
              <p:cNvSpPr>
                <a:spLocks noGrp="1" noRot="1" noChangeAspect="1" noMove="1" noResize="1" noEditPoints="1" noAdjustHandles="1" noChangeArrowheads="1" noChangeShapeType="1" noTextEdit="1"/>
              </p:cNvSpPr>
              <p:nvPr>
                <p:ph sz="quarter" idx="4"/>
              </p:nvPr>
            </p:nvSpPr>
            <p:spPr>
              <a:xfrm>
                <a:off x="179512" y="908720"/>
                <a:ext cx="8820472" cy="5760640"/>
              </a:xfrm>
              <a:blipFill rotWithShape="1">
                <a:blip r:embed="rId2"/>
                <a:stretch>
                  <a:fillRect l="-1037" t="-2011"/>
                </a:stretch>
              </a:blipFill>
            </p:spPr>
            <p:txBody>
              <a:bodyPr/>
              <a:lstStyle/>
              <a:p>
                <a:r>
                  <a:rPr lang="fr-FR">
                    <a:noFill/>
                  </a:rPr>
                  <a:t> </a:t>
                </a:r>
              </a:p>
            </p:txBody>
          </p:sp>
        </mc:Fallback>
      </mc:AlternateContent>
    </p:spTree>
    <p:extLst>
      <p:ext uri="{BB962C8B-B14F-4D97-AF65-F5344CB8AC3E}">
        <p14:creationId xmlns:p14="http://schemas.microsoft.com/office/powerpoint/2010/main" val="25403238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188640"/>
            <a:ext cx="8892480"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1 – 2  Méthodes avec utilisation d’appareil basique  </a:t>
            </a:r>
          </a:p>
        </p:txBody>
      </p:sp>
      <p:sp>
        <p:nvSpPr>
          <p:cNvPr id="2" name="Espace réservé du contenu 1"/>
          <p:cNvSpPr>
            <a:spLocks noGrp="1"/>
          </p:cNvSpPr>
          <p:nvPr>
            <p:ph sz="quarter" idx="4"/>
          </p:nvPr>
        </p:nvSpPr>
        <p:spPr>
          <a:xfrm>
            <a:off x="179512" y="908720"/>
            <a:ext cx="8820472" cy="5949280"/>
          </a:xfrm>
        </p:spPr>
        <p:txBody>
          <a:bodyPr>
            <a:normAutofit/>
          </a:bodyPr>
          <a:lstStyle/>
          <a:p>
            <a:pPr lvl="0">
              <a:buFont typeface="Wingdings" pitchFamily="2" charset="2"/>
              <a:buChar char="v"/>
            </a:pPr>
            <a:r>
              <a:rPr lang="fr-FR" b="1" dirty="0">
                <a:latin typeface="Comic Sans MS" pitchFamily="66" charset="0"/>
              </a:rPr>
              <a:t>Spectrophotométrie</a:t>
            </a:r>
            <a:endParaRPr lang="fr-FR" dirty="0">
              <a:latin typeface="Comic Sans MS" pitchFamily="66" charset="0"/>
            </a:endParaRPr>
          </a:p>
          <a:p>
            <a:pPr lvl="0">
              <a:lnSpc>
                <a:spcPct val="150000"/>
              </a:lnSpc>
              <a:buFont typeface="Wingdings" pitchFamily="2" charset="2"/>
              <a:buChar char="ü"/>
            </a:pPr>
            <a:r>
              <a:rPr lang="en-US" b="1" dirty="0" err="1">
                <a:latin typeface="Comic Sans MS" pitchFamily="66" charset="0"/>
              </a:rPr>
              <a:t>Spectrophotmétrie</a:t>
            </a:r>
            <a:r>
              <a:rPr lang="en-US" b="1" dirty="0">
                <a:latin typeface="Comic Sans MS" pitchFamily="66" charset="0"/>
              </a:rPr>
              <a:t> </a:t>
            </a:r>
            <a:r>
              <a:rPr lang="en-US" b="1" dirty="0" err="1">
                <a:latin typeface="Comic Sans MS" pitchFamily="66" charset="0"/>
              </a:rPr>
              <a:t>d’absorption</a:t>
            </a:r>
            <a:r>
              <a:rPr lang="en-US" b="1" dirty="0">
                <a:latin typeface="Comic Sans MS" pitchFamily="66" charset="0"/>
              </a:rPr>
              <a:t> </a:t>
            </a:r>
            <a:r>
              <a:rPr lang="en-US" b="1" dirty="0" err="1">
                <a:latin typeface="Comic Sans MS" pitchFamily="66" charset="0"/>
              </a:rPr>
              <a:t>moléculaire</a:t>
            </a:r>
            <a:r>
              <a:rPr lang="en-US" b="1" dirty="0">
                <a:latin typeface="Comic Sans MS" pitchFamily="66" charset="0"/>
              </a:rPr>
              <a:t> en transmission</a:t>
            </a:r>
          </a:p>
          <a:p>
            <a:pPr marL="0" indent="0">
              <a:lnSpc>
                <a:spcPct val="150000"/>
              </a:lnSpc>
              <a:buNone/>
            </a:pPr>
            <a:r>
              <a:rPr lang="en-US" b="1" dirty="0" err="1">
                <a:latin typeface="Comic Sans MS" pitchFamily="66" charset="0"/>
              </a:rPr>
              <a:t>Expérimentalement</a:t>
            </a:r>
            <a:r>
              <a:rPr lang="en-US" b="1" dirty="0">
                <a:latin typeface="Comic Sans MS" pitchFamily="66" charset="0"/>
              </a:rPr>
              <a:t>, E (extinction), </a:t>
            </a:r>
            <a:r>
              <a:rPr lang="en-US" b="1" dirty="0" err="1">
                <a:latin typeface="Comic Sans MS" pitchFamily="66" charset="0"/>
              </a:rPr>
              <a:t>ou</a:t>
            </a:r>
            <a:r>
              <a:rPr lang="en-US" b="1" dirty="0">
                <a:latin typeface="Comic Sans MS" pitchFamily="66" charset="0"/>
              </a:rPr>
              <a:t> A (absorbance),  </a:t>
            </a:r>
            <a:r>
              <a:rPr lang="en-US" b="1" dirty="0" err="1">
                <a:latin typeface="Comic Sans MS" pitchFamily="66" charset="0"/>
              </a:rPr>
              <a:t>ou</a:t>
            </a:r>
            <a:r>
              <a:rPr lang="en-US" b="1" dirty="0">
                <a:latin typeface="Comic Sans MS" pitchFamily="66" charset="0"/>
              </a:rPr>
              <a:t> O.D. (</a:t>
            </a:r>
            <a:r>
              <a:rPr lang="en-US" b="1" dirty="0" err="1">
                <a:latin typeface="Comic Sans MS" pitchFamily="66" charset="0"/>
              </a:rPr>
              <a:t>densité</a:t>
            </a:r>
            <a:r>
              <a:rPr lang="en-US" b="1" dirty="0">
                <a:latin typeface="Comic Sans MS" pitchFamily="66" charset="0"/>
              </a:rPr>
              <a:t> </a:t>
            </a:r>
            <a:r>
              <a:rPr lang="en-US" b="1" dirty="0" err="1">
                <a:latin typeface="Comic Sans MS" pitchFamily="66" charset="0"/>
              </a:rPr>
              <a:t>optique</a:t>
            </a:r>
            <a:r>
              <a:rPr lang="en-US" b="1" dirty="0">
                <a:latin typeface="Comic Sans MS" pitchFamily="66" charset="0"/>
              </a:rPr>
              <a:t> </a:t>
            </a:r>
            <a:r>
              <a:rPr lang="en-US" b="1" dirty="0" err="1">
                <a:latin typeface="Comic Sans MS" pitchFamily="66" charset="0"/>
              </a:rPr>
              <a:t>ou</a:t>
            </a:r>
            <a:r>
              <a:rPr lang="en-US" b="1" dirty="0">
                <a:latin typeface="Comic Sans MS" pitchFamily="66" charset="0"/>
              </a:rPr>
              <a:t> "optical density") et </a:t>
            </a:r>
            <a:r>
              <a:rPr lang="en-US" b="1" dirty="0" err="1">
                <a:latin typeface="Comic Sans MS" pitchFamily="66" charset="0"/>
              </a:rPr>
              <a:t>s'ecrit</a:t>
            </a:r>
            <a:r>
              <a:rPr lang="en-US" b="1" dirty="0">
                <a:latin typeface="Comic Sans MS" pitchFamily="66" charset="0"/>
              </a:rPr>
              <a:t>:</a:t>
            </a:r>
            <a:endParaRPr lang="fr-FR" b="1" dirty="0">
              <a:latin typeface="Comic Sans MS" pitchFamily="66" charset="0"/>
            </a:endParaRPr>
          </a:p>
          <a:p>
            <a:pPr marL="0" indent="0">
              <a:buNone/>
            </a:pPr>
            <a:r>
              <a:rPr lang="en-US" b="1" dirty="0">
                <a:latin typeface="Comic Sans MS" pitchFamily="66" charset="0"/>
              </a:rPr>
              <a:t>	</a:t>
            </a:r>
            <a:r>
              <a:rPr lang="en-US" b="1" dirty="0">
                <a:solidFill>
                  <a:srgbClr val="FF0000"/>
                </a:solidFill>
                <a:latin typeface="Comic Sans MS" pitchFamily="66" charset="0"/>
              </a:rPr>
              <a:t>E = A = DO = OD = - log T = </a:t>
            </a:r>
            <a:r>
              <a:rPr lang="en-US" b="1" dirty="0" err="1">
                <a:solidFill>
                  <a:srgbClr val="FF0000"/>
                </a:solidFill>
                <a:latin typeface="Comic Sans MS" pitchFamily="66" charset="0"/>
              </a:rPr>
              <a:t>k.l</a:t>
            </a:r>
            <a:endParaRPr lang="fr-FR" b="1" dirty="0">
              <a:solidFill>
                <a:srgbClr val="FF0000"/>
              </a:solidFill>
              <a:latin typeface="Comic Sans MS" pitchFamily="66" charset="0"/>
            </a:endParaRPr>
          </a:p>
          <a:p>
            <a:pPr marL="0" indent="0">
              <a:lnSpc>
                <a:spcPct val="150000"/>
              </a:lnSpc>
              <a:buNone/>
            </a:pPr>
            <a:r>
              <a:rPr lang="en-US" b="1" dirty="0">
                <a:latin typeface="Comic Sans MS" pitchFamily="66" charset="0"/>
              </a:rPr>
              <a:t>Le coefficient </a:t>
            </a:r>
            <a:r>
              <a:rPr lang="en-US" b="1" dirty="0">
                <a:solidFill>
                  <a:srgbClr val="FF0000"/>
                </a:solidFill>
                <a:latin typeface="Comic Sans MS" pitchFamily="66" charset="0"/>
              </a:rPr>
              <a:t>k</a:t>
            </a:r>
            <a:r>
              <a:rPr lang="en-US" b="1" dirty="0">
                <a:latin typeface="Comic Sans MS" pitchFamily="66" charset="0"/>
              </a:rPr>
              <a:t> </a:t>
            </a:r>
            <a:r>
              <a:rPr lang="en-US" b="1" dirty="0" err="1">
                <a:latin typeface="Comic Sans MS" pitchFamily="66" charset="0"/>
              </a:rPr>
              <a:t>dépend</a:t>
            </a:r>
            <a:r>
              <a:rPr lang="en-US" b="1" dirty="0">
                <a:latin typeface="Comic Sans MS" pitchFamily="66" charset="0"/>
              </a:rPr>
              <a:t> de la concentration </a:t>
            </a:r>
            <a:r>
              <a:rPr lang="en-US" b="1" dirty="0" err="1">
                <a:latin typeface="Comic Sans MS" pitchFamily="66" charset="0"/>
              </a:rPr>
              <a:t>molaire</a:t>
            </a:r>
            <a:r>
              <a:rPr lang="en-US" b="1" dirty="0">
                <a:latin typeface="Comic Sans MS" pitchFamily="66" charset="0"/>
              </a:rPr>
              <a:t> de la substance </a:t>
            </a:r>
            <a:r>
              <a:rPr lang="en-US" b="1" dirty="0">
                <a:solidFill>
                  <a:srgbClr val="FF0000"/>
                </a:solidFill>
                <a:latin typeface="Comic Sans MS" pitchFamily="66" charset="0"/>
              </a:rPr>
              <a:t>C</a:t>
            </a:r>
            <a:r>
              <a:rPr lang="en-US" b="1" dirty="0">
                <a:latin typeface="Comic Sans MS" pitchFamily="66" charset="0"/>
              </a:rPr>
              <a:t> (mole/</a:t>
            </a:r>
            <a:r>
              <a:rPr lang="en-US" b="1" dirty="0" err="1">
                <a:latin typeface="Comic Sans MS" pitchFamily="66" charset="0"/>
              </a:rPr>
              <a:t>litre</a:t>
            </a:r>
            <a:r>
              <a:rPr lang="en-US" b="1" dirty="0">
                <a:latin typeface="Comic Sans MS" pitchFamily="66" charset="0"/>
              </a:rPr>
              <a:t>) et du coefficient </a:t>
            </a:r>
            <a:r>
              <a:rPr lang="en-US" b="1" dirty="0" err="1">
                <a:latin typeface="Comic Sans MS" pitchFamily="66" charset="0"/>
              </a:rPr>
              <a:t>d'absorption</a:t>
            </a:r>
            <a:r>
              <a:rPr lang="en-US" b="1" dirty="0">
                <a:latin typeface="Comic Sans MS" pitchFamily="66" charset="0"/>
              </a:rPr>
              <a:t> </a:t>
            </a:r>
            <a:r>
              <a:rPr lang="en-US" b="1" dirty="0" err="1">
                <a:latin typeface="Comic Sans MS" pitchFamily="66" charset="0"/>
              </a:rPr>
              <a:t>moléculaire</a:t>
            </a:r>
            <a:r>
              <a:rPr lang="en-US" b="1" dirty="0">
                <a:latin typeface="Comic Sans MS" pitchFamily="66" charset="0"/>
              </a:rPr>
              <a:t> de </a:t>
            </a:r>
            <a:r>
              <a:rPr lang="en-US" b="1" dirty="0" err="1">
                <a:latin typeface="Comic Sans MS" pitchFamily="66" charset="0"/>
              </a:rPr>
              <a:t>cette</a:t>
            </a:r>
            <a:r>
              <a:rPr lang="en-US" b="1" dirty="0">
                <a:latin typeface="Comic Sans MS" pitchFamily="66" charset="0"/>
              </a:rPr>
              <a:t> substance </a:t>
            </a:r>
            <a:r>
              <a:rPr lang="en-US" b="1" dirty="0">
                <a:solidFill>
                  <a:srgbClr val="FF0000"/>
                </a:solidFill>
                <a:latin typeface="Comic Sans MS" pitchFamily="66" charset="0"/>
              </a:rPr>
              <a:t>ε</a:t>
            </a:r>
            <a:r>
              <a:rPr lang="en-US" b="1" dirty="0">
                <a:latin typeface="Comic Sans MS" pitchFamily="66" charset="0"/>
              </a:rPr>
              <a:t>. </a:t>
            </a:r>
            <a:endParaRPr lang="fr-FR" b="1" dirty="0">
              <a:latin typeface="Comic Sans MS" pitchFamily="66" charset="0"/>
            </a:endParaRPr>
          </a:p>
          <a:p>
            <a:pPr marL="0" lvl="0" indent="0">
              <a:buNone/>
            </a:pPr>
            <a:endParaRPr lang="fr-FR" b="1" dirty="0">
              <a:latin typeface="Comic Sans MS" pitchFamily="66" charset="0"/>
            </a:endParaRPr>
          </a:p>
        </p:txBody>
      </p:sp>
    </p:spTree>
    <p:extLst>
      <p:ext uri="{BB962C8B-B14F-4D97-AF65-F5344CB8AC3E}">
        <p14:creationId xmlns:p14="http://schemas.microsoft.com/office/powerpoint/2010/main" val="5635122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37808" y="24048"/>
            <a:ext cx="8892480"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1 – 2  Méthodes avec utilisation d’appareil basique  </a:t>
            </a:r>
          </a:p>
        </p:txBody>
      </p:sp>
      <p:sp>
        <p:nvSpPr>
          <p:cNvPr id="2" name="Espace réservé du contenu 1"/>
          <p:cNvSpPr>
            <a:spLocks noGrp="1"/>
          </p:cNvSpPr>
          <p:nvPr>
            <p:ph sz="quarter" idx="4"/>
          </p:nvPr>
        </p:nvSpPr>
        <p:spPr>
          <a:xfrm>
            <a:off x="107504" y="764704"/>
            <a:ext cx="8892480" cy="5949280"/>
          </a:xfrm>
        </p:spPr>
        <p:txBody>
          <a:bodyPr>
            <a:normAutofit/>
          </a:bodyPr>
          <a:lstStyle/>
          <a:p>
            <a:pPr lvl="0">
              <a:buFont typeface="Wingdings" pitchFamily="2" charset="2"/>
              <a:buChar char="v"/>
            </a:pPr>
            <a:r>
              <a:rPr lang="fr-FR" b="1" dirty="0">
                <a:latin typeface="Comic Sans MS" pitchFamily="66" charset="0"/>
              </a:rPr>
              <a:t>Spectrophotométrie</a:t>
            </a:r>
            <a:endParaRPr lang="fr-FR" dirty="0">
              <a:latin typeface="Comic Sans MS" pitchFamily="66" charset="0"/>
            </a:endParaRPr>
          </a:p>
          <a:p>
            <a:pPr lvl="0">
              <a:lnSpc>
                <a:spcPct val="150000"/>
              </a:lnSpc>
              <a:buFont typeface="Wingdings" pitchFamily="2" charset="2"/>
              <a:buChar char="ü"/>
            </a:pPr>
            <a:r>
              <a:rPr lang="en-US" b="1" dirty="0" err="1">
                <a:latin typeface="Comic Sans MS" pitchFamily="66" charset="0"/>
              </a:rPr>
              <a:t>Spectrophotmétrie</a:t>
            </a:r>
            <a:r>
              <a:rPr lang="en-US" b="1" dirty="0">
                <a:latin typeface="Comic Sans MS" pitchFamily="66" charset="0"/>
              </a:rPr>
              <a:t> </a:t>
            </a:r>
            <a:r>
              <a:rPr lang="en-US" b="1" dirty="0" err="1">
                <a:latin typeface="Comic Sans MS" pitchFamily="66" charset="0"/>
              </a:rPr>
              <a:t>d’absorption</a:t>
            </a:r>
            <a:r>
              <a:rPr lang="en-US" b="1" dirty="0">
                <a:latin typeface="Comic Sans MS" pitchFamily="66" charset="0"/>
              </a:rPr>
              <a:t> </a:t>
            </a:r>
            <a:r>
              <a:rPr lang="en-US" b="1" dirty="0" err="1">
                <a:latin typeface="Comic Sans MS" pitchFamily="66" charset="0"/>
              </a:rPr>
              <a:t>moléculaire</a:t>
            </a:r>
            <a:r>
              <a:rPr lang="en-US" b="1" dirty="0">
                <a:latin typeface="Comic Sans MS" pitchFamily="66" charset="0"/>
              </a:rPr>
              <a:t> en transmission</a:t>
            </a:r>
          </a:p>
          <a:p>
            <a:pPr marL="0" indent="0">
              <a:lnSpc>
                <a:spcPct val="150000"/>
              </a:lnSpc>
              <a:buNone/>
            </a:pPr>
            <a:r>
              <a:rPr lang="en-US" b="1" dirty="0">
                <a:latin typeface="Comic Sans MS" pitchFamily="66" charset="0"/>
              </a:rPr>
              <a:t>La </a:t>
            </a:r>
            <a:r>
              <a:rPr lang="en-US" b="1" dirty="0" err="1">
                <a:latin typeface="Comic Sans MS" pitchFamily="66" charset="0"/>
              </a:rPr>
              <a:t>formule</a:t>
            </a:r>
            <a:r>
              <a:rPr lang="en-US" b="1" dirty="0">
                <a:latin typeface="Comic Sans MS" pitchFamily="66" charset="0"/>
              </a:rPr>
              <a:t> de la </a:t>
            </a:r>
            <a:r>
              <a:rPr lang="en-US" b="1" dirty="0" err="1">
                <a:latin typeface="Comic Sans MS" pitchFamily="66" charset="0"/>
              </a:rPr>
              <a:t>loi</a:t>
            </a:r>
            <a:r>
              <a:rPr lang="en-US" b="1" dirty="0">
                <a:latin typeface="Comic Sans MS" pitchFamily="66" charset="0"/>
              </a:rPr>
              <a:t> de Beer-Lambert </a:t>
            </a:r>
            <a:r>
              <a:rPr lang="en-US" b="1" dirty="0" err="1">
                <a:latin typeface="Comic Sans MS" pitchFamily="66" charset="0"/>
              </a:rPr>
              <a:t>devient</a:t>
            </a:r>
            <a:r>
              <a:rPr lang="en-US" b="1" dirty="0">
                <a:latin typeface="Comic Sans MS" pitchFamily="66" charset="0"/>
              </a:rPr>
              <a:t> </a:t>
            </a:r>
            <a:r>
              <a:rPr lang="en-US" b="1" dirty="0" err="1">
                <a:latin typeface="Comic Sans MS" pitchFamily="66" charset="0"/>
              </a:rPr>
              <a:t>donc</a:t>
            </a:r>
            <a:r>
              <a:rPr lang="en-US" b="1" dirty="0">
                <a:latin typeface="Comic Sans MS" pitchFamily="66" charset="0"/>
              </a:rPr>
              <a:t>:</a:t>
            </a:r>
          </a:p>
          <a:p>
            <a:pPr marL="0" indent="0">
              <a:lnSpc>
                <a:spcPct val="150000"/>
              </a:lnSpc>
              <a:buNone/>
            </a:pPr>
            <a:r>
              <a:rPr lang="en-US" b="1" dirty="0">
                <a:solidFill>
                  <a:srgbClr val="FF0000"/>
                </a:solidFill>
                <a:latin typeface="Comic Sans MS" pitchFamily="66" charset="0"/>
              </a:rPr>
              <a:t>     DO = ε</a:t>
            </a:r>
            <a:r>
              <a:rPr lang="en-US" b="1" cap="small" dirty="0">
                <a:solidFill>
                  <a:srgbClr val="FF0000"/>
                </a:solidFill>
                <a:latin typeface="Comic Sans MS" pitchFamily="66" charset="0"/>
              </a:rPr>
              <a:t>.</a:t>
            </a:r>
            <a:r>
              <a:rPr lang="en-US" b="1" dirty="0">
                <a:solidFill>
                  <a:srgbClr val="FF0000"/>
                </a:solidFill>
                <a:latin typeface="Comic Sans MS" pitchFamily="66" charset="0"/>
              </a:rPr>
              <a:t>[c]</a:t>
            </a:r>
            <a:r>
              <a:rPr lang="en-US" b="1" cap="small" dirty="0">
                <a:solidFill>
                  <a:srgbClr val="FF0000"/>
                </a:solidFill>
                <a:latin typeface="Comic Sans MS" pitchFamily="66" charset="0"/>
              </a:rPr>
              <a:t>.</a:t>
            </a:r>
            <a:r>
              <a:rPr lang="en-US" b="1" dirty="0">
                <a:solidFill>
                  <a:srgbClr val="FF0000"/>
                </a:solidFill>
                <a:latin typeface="Comic Sans MS" pitchFamily="66" charset="0"/>
              </a:rPr>
              <a:t>l </a:t>
            </a:r>
          </a:p>
          <a:p>
            <a:pPr marL="0" indent="0">
              <a:lnSpc>
                <a:spcPct val="150000"/>
              </a:lnSpc>
              <a:buNone/>
            </a:pPr>
            <a:r>
              <a:rPr lang="en-US" b="1" dirty="0">
                <a:latin typeface="Comic Sans MS" pitchFamily="66" charset="0"/>
              </a:rPr>
              <a:t>Le </a:t>
            </a:r>
            <a:r>
              <a:rPr lang="en-US" b="1" dirty="0" err="1">
                <a:latin typeface="Comic Sans MS" pitchFamily="66" charset="0"/>
              </a:rPr>
              <a:t>calcul</a:t>
            </a:r>
            <a:r>
              <a:rPr lang="en-US" b="1" dirty="0">
                <a:latin typeface="Comic Sans MS" pitchFamily="66" charset="0"/>
              </a:rPr>
              <a:t> de </a:t>
            </a:r>
            <a:r>
              <a:rPr lang="en-US" b="1" dirty="0">
                <a:solidFill>
                  <a:srgbClr val="FF0000"/>
                </a:solidFill>
                <a:latin typeface="Comic Sans MS" pitchFamily="66" charset="0"/>
              </a:rPr>
              <a:t>[c] </a:t>
            </a:r>
            <a:r>
              <a:rPr lang="en-US" b="1" dirty="0">
                <a:latin typeface="Comic Sans MS" pitchFamily="66" charset="0"/>
              </a:rPr>
              <a:t>à </a:t>
            </a:r>
            <a:r>
              <a:rPr lang="en-US" b="1" dirty="0" err="1">
                <a:latin typeface="Comic Sans MS" pitchFamily="66" charset="0"/>
              </a:rPr>
              <a:t>partir</a:t>
            </a:r>
            <a:r>
              <a:rPr lang="en-US" b="1" dirty="0">
                <a:latin typeface="Comic Sans MS" pitchFamily="66" charset="0"/>
              </a:rPr>
              <a:t> de la </a:t>
            </a:r>
            <a:r>
              <a:rPr lang="en-US" b="1" dirty="0" err="1">
                <a:latin typeface="Comic Sans MS" pitchFamily="66" charset="0"/>
              </a:rPr>
              <a:t>densité</a:t>
            </a:r>
            <a:r>
              <a:rPr lang="en-US" b="1" dirty="0">
                <a:latin typeface="Comic Sans MS" pitchFamily="66" charset="0"/>
              </a:rPr>
              <a:t> </a:t>
            </a:r>
            <a:r>
              <a:rPr lang="en-US" b="1" dirty="0" err="1">
                <a:latin typeface="Comic Sans MS" pitchFamily="66" charset="0"/>
              </a:rPr>
              <a:t>optique</a:t>
            </a:r>
            <a:r>
              <a:rPr lang="en-US" b="1" dirty="0">
                <a:latin typeface="Comic Sans MS" pitchFamily="66" charset="0"/>
              </a:rPr>
              <a:t> </a:t>
            </a:r>
            <a:r>
              <a:rPr lang="en-US" b="1" dirty="0">
                <a:solidFill>
                  <a:srgbClr val="FF0000"/>
                </a:solidFill>
                <a:latin typeface="Comic Sans MS" pitchFamily="66" charset="0"/>
              </a:rPr>
              <a:t>DO</a:t>
            </a:r>
            <a:r>
              <a:rPr lang="en-US" b="1" dirty="0">
                <a:latin typeface="Comic Sans MS" pitchFamily="66" charset="0"/>
              </a:rPr>
              <a:t> suppose </a:t>
            </a:r>
            <a:r>
              <a:rPr lang="en-US" b="1" dirty="0" err="1">
                <a:latin typeface="Comic Sans MS" pitchFamily="66" charset="0"/>
              </a:rPr>
              <a:t>que</a:t>
            </a:r>
            <a:r>
              <a:rPr lang="en-US" b="1" dirty="0">
                <a:latin typeface="Comic Sans MS" pitchFamily="66" charset="0"/>
              </a:rPr>
              <a:t> la lumière </a:t>
            </a:r>
            <a:r>
              <a:rPr lang="en-US" b="1" dirty="0" err="1">
                <a:latin typeface="Comic Sans MS" pitchFamily="66" charset="0"/>
              </a:rPr>
              <a:t>utilisée</a:t>
            </a:r>
            <a:r>
              <a:rPr lang="en-US" b="1" dirty="0">
                <a:latin typeface="Comic Sans MS" pitchFamily="66" charset="0"/>
              </a:rPr>
              <a:t> </a:t>
            </a:r>
            <a:r>
              <a:rPr lang="en-US" b="1" dirty="0" err="1">
                <a:latin typeface="Comic Sans MS" pitchFamily="66" charset="0"/>
              </a:rPr>
              <a:t>soit</a:t>
            </a:r>
            <a:r>
              <a:rPr lang="en-US" b="1" dirty="0">
                <a:latin typeface="Comic Sans MS" pitchFamily="66" charset="0"/>
              </a:rPr>
              <a:t> </a:t>
            </a:r>
            <a:r>
              <a:rPr lang="en-US" b="1" dirty="0" err="1">
                <a:latin typeface="Comic Sans MS" pitchFamily="66" charset="0"/>
              </a:rPr>
              <a:t>monochromatique</a:t>
            </a:r>
            <a:r>
              <a:rPr lang="en-US" b="1" dirty="0">
                <a:latin typeface="Comic Sans MS" pitchFamily="66" charset="0"/>
              </a:rPr>
              <a:t>, </a:t>
            </a:r>
            <a:r>
              <a:rPr lang="en-US" b="1" dirty="0" err="1">
                <a:latin typeface="Comic Sans MS" pitchFamily="66" charset="0"/>
              </a:rPr>
              <a:t>puisque</a:t>
            </a:r>
            <a:r>
              <a:rPr lang="en-US" b="1" dirty="0">
                <a:latin typeface="Comic Sans MS" pitchFamily="66" charset="0"/>
              </a:rPr>
              <a:t> </a:t>
            </a:r>
            <a:r>
              <a:rPr lang="en-US" b="1" dirty="0" err="1">
                <a:latin typeface="Comic Sans MS" pitchFamily="66" charset="0"/>
              </a:rPr>
              <a:t>ce</a:t>
            </a:r>
            <a:r>
              <a:rPr lang="en-US" b="1" dirty="0">
                <a:latin typeface="Comic Sans MS" pitchFamily="66" charset="0"/>
              </a:rPr>
              <a:t> coefficient</a:t>
            </a:r>
            <a:r>
              <a:rPr lang="en-US" b="1" dirty="0">
                <a:solidFill>
                  <a:srgbClr val="FF0000"/>
                </a:solidFill>
                <a:latin typeface="Comic Sans MS" pitchFamily="66" charset="0"/>
              </a:rPr>
              <a:t> </a:t>
            </a:r>
            <a:r>
              <a:rPr lang="en-US" b="1" dirty="0" err="1">
                <a:latin typeface="Comic Sans MS" pitchFamily="66" charset="0"/>
              </a:rPr>
              <a:t>d’extinction</a:t>
            </a:r>
            <a:r>
              <a:rPr lang="en-US" b="1" dirty="0">
                <a:latin typeface="Comic Sans MS" pitchFamily="66" charset="0"/>
              </a:rPr>
              <a:t> </a:t>
            </a:r>
            <a:r>
              <a:rPr lang="en-US" b="1" dirty="0">
                <a:solidFill>
                  <a:srgbClr val="FF0000"/>
                </a:solidFill>
                <a:latin typeface="Comic Sans MS" pitchFamily="66" charset="0"/>
              </a:rPr>
              <a:t>ε</a:t>
            </a:r>
            <a:r>
              <a:rPr lang="en-US" b="1" dirty="0">
                <a:latin typeface="Comic Sans MS" pitchFamily="66" charset="0"/>
              </a:rPr>
              <a:t> </a:t>
            </a:r>
            <a:r>
              <a:rPr lang="en-US" b="1" dirty="0" err="1">
                <a:latin typeface="Comic Sans MS" pitchFamily="66" charset="0"/>
              </a:rPr>
              <a:t>varie</a:t>
            </a:r>
            <a:r>
              <a:rPr lang="en-US" b="1" dirty="0">
                <a:latin typeface="Comic Sans MS" pitchFamily="66" charset="0"/>
              </a:rPr>
              <a:t> avec la </a:t>
            </a:r>
            <a:r>
              <a:rPr lang="en-US" b="1" dirty="0" err="1">
                <a:latin typeface="Comic Sans MS" pitchFamily="66" charset="0"/>
              </a:rPr>
              <a:t>longueur</a:t>
            </a:r>
            <a:r>
              <a:rPr lang="en-US" b="1" dirty="0">
                <a:latin typeface="Comic Sans MS" pitchFamily="66" charset="0"/>
              </a:rPr>
              <a:t> </a:t>
            </a:r>
            <a:r>
              <a:rPr lang="en-US" b="1" dirty="0" err="1">
                <a:latin typeface="Comic Sans MS" pitchFamily="66" charset="0"/>
              </a:rPr>
              <a:t>d'onde</a:t>
            </a:r>
            <a:r>
              <a:rPr lang="en-US" b="1" dirty="0">
                <a:latin typeface="Comic Sans MS" pitchFamily="66" charset="0"/>
              </a:rPr>
              <a:t>.</a:t>
            </a:r>
          </a:p>
          <a:p>
            <a:pPr marL="0" indent="0">
              <a:lnSpc>
                <a:spcPct val="150000"/>
              </a:lnSpc>
              <a:buNone/>
            </a:pPr>
            <a:r>
              <a:rPr lang="en-US" b="1" dirty="0">
                <a:latin typeface="Comic Sans MS" pitchFamily="66" charset="0"/>
              </a:rPr>
              <a:t>La </a:t>
            </a:r>
            <a:r>
              <a:rPr lang="en-US" b="1" dirty="0" err="1">
                <a:latin typeface="Comic Sans MS" pitchFamily="66" charset="0"/>
              </a:rPr>
              <a:t>longueur</a:t>
            </a:r>
            <a:r>
              <a:rPr lang="en-US" b="1" dirty="0">
                <a:latin typeface="Comic Sans MS" pitchFamily="66" charset="0"/>
              </a:rPr>
              <a:t> </a:t>
            </a:r>
            <a:r>
              <a:rPr lang="en-US" b="1" dirty="0">
                <a:solidFill>
                  <a:srgbClr val="FF0000"/>
                </a:solidFill>
                <a:latin typeface="Comic Sans MS" pitchFamily="66" charset="0"/>
              </a:rPr>
              <a:t>l</a:t>
            </a:r>
            <a:r>
              <a:rPr lang="en-US" b="1" dirty="0">
                <a:latin typeface="Comic Sans MS" pitchFamily="66" charset="0"/>
              </a:rPr>
              <a:t> de solution </a:t>
            </a:r>
            <a:r>
              <a:rPr lang="en-US" b="1" dirty="0" err="1">
                <a:latin typeface="Comic Sans MS" pitchFamily="66" charset="0"/>
              </a:rPr>
              <a:t>traversée</a:t>
            </a:r>
            <a:r>
              <a:rPr lang="en-US" b="1" dirty="0">
                <a:latin typeface="Comic Sans MS" pitchFamily="66" charset="0"/>
              </a:rPr>
              <a:t> par le </a:t>
            </a:r>
            <a:r>
              <a:rPr lang="en-US" b="1" dirty="0" err="1">
                <a:latin typeface="Comic Sans MS" pitchFamily="66" charset="0"/>
              </a:rPr>
              <a:t>faisceau</a:t>
            </a:r>
            <a:r>
              <a:rPr lang="en-US" b="1" dirty="0">
                <a:latin typeface="Comic Sans MS" pitchFamily="66" charset="0"/>
              </a:rPr>
              <a:t> </a:t>
            </a:r>
            <a:r>
              <a:rPr lang="en-US" b="1" dirty="0" err="1">
                <a:latin typeface="Comic Sans MS" pitchFamily="66" charset="0"/>
              </a:rPr>
              <a:t>définit</a:t>
            </a:r>
            <a:r>
              <a:rPr lang="en-US" b="1" dirty="0">
                <a:latin typeface="Comic Sans MS" pitchFamily="66" charset="0"/>
              </a:rPr>
              <a:t> le </a:t>
            </a:r>
            <a:r>
              <a:rPr lang="en-US" b="1" dirty="0" err="1">
                <a:latin typeface="Comic Sans MS" pitchFamily="66" charset="0"/>
              </a:rPr>
              <a:t>trajet</a:t>
            </a:r>
            <a:r>
              <a:rPr lang="en-US" b="1" dirty="0">
                <a:latin typeface="Comic Sans MS" pitchFamily="66" charset="0"/>
              </a:rPr>
              <a:t> </a:t>
            </a:r>
            <a:r>
              <a:rPr lang="en-US" b="1" dirty="0" err="1">
                <a:latin typeface="Comic Sans MS" pitchFamily="66" charset="0"/>
              </a:rPr>
              <a:t>optique</a:t>
            </a:r>
            <a:r>
              <a:rPr lang="en-US" b="1" dirty="0">
                <a:latin typeface="Comic Sans MS" pitchFamily="66" charset="0"/>
              </a:rPr>
              <a:t> de la solution </a:t>
            </a:r>
            <a:r>
              <a:rPr lang="en-US" b="1" dirty="0" err="1">
                <a:latin typeface="Comic Sans MS" pitchFamily="66" charset="0"/>
              </a:rPr>
              <a:t>absorbante</a:t>
            </a:r>
            <a:r>
              <a:rPr lang="en-US" b="1" dirty="0">
                <a:latin typeface="Comic Sans MS" pitchFamily="66" charset="0"/>
              </a:rPr>
              <a:t>.</a:t>
            </a:r>
            <a:endParaRPr lang="fr-FR" b="1" dirty="0">
              <a:latin typeface="Comic Sans MS" pitchFamily="66" charset="0"/>
            </a:endParaRPr>
          </a:p>
        </p:txBody>
      </p:sp>
    </p:spTree>
    <p:extLst>
      <p:ext uri="{BB962C8B-B14F-4D97-AF65-F5344CB8AC3E}">
        <p14:creationId xmlns:p14="http://schemas.microsoft.com/office/powerpoint/2010/main" val="6229556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37808" y="24048"/>
            <a:ext cx="8892480"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V – I – 2  Méthodes avec utilisation d’appareil basique  </a:t>
            </a:r>
          </a:p>
        </p:txBody>
      </p:sp>
      <p:sp>
        <p:nvSpPr>
          <p:cNvPr id="2" name="Espace réservé du contenu 1"/>
          <p:cNvSpPr>
            <a:spLocks noGrp="1"/>
          </p:cNvSpPr>
          <p:nvPr>
            <p:ph sz="quarter" idx="4"/>
          </p:nvPr>
        </p:nvSpPr>
        <p:spPr>
          <a:xfrm>
            <a:off x="179512" y="692696"/>
            <a:ext cx="8892480" cy="5949280"/>
          </a:xfrm>
        </p:spPr>
        <p:txBody>
          <a:bodyPr>
            <a:noAutofit/>
          </a:bodyPr>
          <a:lstStyle/>
          <a:p>
            <a:pPr lvl="0">
              <a:lnSpc>
                <a:spcPct val="150000"/>
              </a:lnSpc>
              <a:buFont typeface="Wingdings" pitchFamily="2" charset="2"/>
              <a:buChar char="ü"/>
            </a:pPr>
            <a:r>
              <a:rPr lang="en-US" b="1" dirty="0" err="1">
                <a:latin typeface="Comic Sans MS" pitchFamily="66" charset="0"/>
              </a:rPr>
              <a:t>Spectrophotmétrie</a:t>
            </a:r>
            <a:r>
              <a:rPr lang="en-US" b="1" dirty="0">
                <a:latin typeface="Comic Sans MS" pitchFamily="66" charset="0"/>
              </a:rPr>
              <a:t> </a:t>
            </a:r>
            <a:r>
              <a:rPr lang="en-US" b="1" dirty="0" err="1">
                <a:latin typeface="Comic Sans MS" pitchFamily="66" charset="0"/>
              </a:rPr>
              <a:t>d’absorption</a:t>
            </a:r>
            <a:r>
              <a:rPr lang="en-US" b="1" dirty="0">
                <a:latin typeface="Comic Sans MS" pitchFamily="66" charset="0"/>
              </a:rPr>
              <a:t> </a:t>
            </a:r>
            <a:r>
              <a:rPr lang="en-US" b="1" dirty="0" err="1">
                <a:latin typeface="Comic Sans MS" pitchFamily="66" charset="0"/>
              </a:rPr>
              <a:t>moléculaire</a:t>
            </a:r>
            <a:r>
              <a:rPr lang="en-US" b="1" dirty="0">
                <a:latin typeface="Comic Sans MS" pitchFamily="66" charset="0"/>
              </a:rPr>
              <a:t> en transmission</a:t>
            </a:r>
          </a:p>
          <a:p>
            <a:pPr marL="0" indent="0">
              <a:lnSpc>
                <a:spcPct val="150000"/>
              </a:lnSpc>
              <a:buNone/>
            </a:pPr>
            <a:r>
              <a:rPr lang="en-US" b="1" dirty="0" err="1">
                <a:latin typeface="Comic Sans MS" pitchFamily="66" charset="0"/>
              </a:rPr>
              <a:t>Cet</a:t>
            </a:r>
            <a:r>
              <a:rPr lang="en-US" b="1" dirty="0">
                <a:latin typeface="Comic Sans MS" pitchFamily="66" charset="0"/>
              </a:rPr>
              <a:t> </a:t>
            </a:r>
            <a:r>
              <a:rPr lang="en-US" b="1" dirty="0" err="1">
                <a:latin typeface="Comic Sans MS" pitchFamily="66" charset="0"/>
              </a:rPr>
              <a:t>équipement</a:t>
            </a:r>
            <a:r>
              <a:rPr lang="en-US" b="1" dirty="0">
                <a:latin typeface="Comic Sans MS" pitchFamily="66" charset="0"/>
              </a:rPr>
              <a:t> </a:t>
            </a:r>
            <a:r>
              <a:rPr lang="en-US" b="1" dirty="0" err="1">
                <a:latin typeface="Comic Sans MS" pitchFamily="66" charset="0"/>
              </a:rPr>
              <a:t>permet</a:t>
            </a:r>
            <a:r>
              <a:rPr lang="en-US" b="1" dirty="0">
                <a:latin typeface="Comic Sans MS" pitchFamily="66" charset="0"/>
              </a:rPr>
              <a:t> de faire le dosage de </a:t>
            </a:r>
            <a:r>
              <a:rPr lang="en-US" b="1" dirty="0" err="1">
                <a:latin typeface="Comic Sans MS" pitchFamily="66" charset="0"/>
              </a:rPr>
              <a:t>certaines</a:t>
            </a:r>
            <a:r>
              <a:rPr lang="en-US" b="1" dirty="0">
                <a:latin typeface="Comic Sans MS" pitchFamily="66" charset="0"/>
              </a:rPr>
              <a:t> </a:t>
            </a:r>
            <a:r>
              <a:rPr lang="en-US" b="1" dirty="0" err="1">
                <a:latin typeface="Comic Sans MS" pitchFamily="66" charset="0"/>
              </a:rPr>
              <a:t>molécules</a:t>
            </a:r>
            <a:r>
              <a:rPr lang="en-US" b="1" dirty="0">
                <a:latin typeface="Comic Sans MS" pitchFamily="66" charset="0"/>
              </a:rPr>
              <a:t> </a:t>
            </a:r>
            <a:r>
              <a:rPr lang="en-US" b="1" dirty="0" err="1">
                <a:latin typeface="Comic Sans MS" pitchFamily="66" charset="0"/>
              </a:rPr>
              <a:t>tels</a:t>
            </a:r>
            <a:r>
              <a:rPr lang="en-US" b="1" dirty="0">
                <a:latin typeface="Comic Sans MS" pitchFamily="66" charset="0"/>
              </a:rPr>
              <a:t> </a:t>
            </a:r>
            <a:r>
              <a:rPr lang="en-US" b="1" dirty="0" err="1">
                <a:latin typeface="Comic Sans MS" pitchFamily="66" charset="0"/>
              </a:rPr>
              <a:t>que</a:t>
            </a:r>
            <a:r>
              <a:rPr lang="en-US" b="1" dirty="0">
                <a:latin typeface="Comic Sans MS" pitchFamily="66" charset="0"/>
              </a:rPr>
              <a:t> les </a:t>
            </a:r>
            <a:r>
              <a:rPr lang="en-US" b="1" dirty="0" err="1">
                <a:latin typeface="Comic Sans MS" pitchFamily="66" charset="0"/>
              </a:rPr>
              <a:t>substrats</a:t>
            </a:r>
            <a:r>
              <a:rPr lang="en-US" b="1" dirty="0">
                <a:latin typeface="Comic Sans MS" pitchFamily="66" charset="0"/>
              </a:rPr>
              <a:t> et les enzymes</a:t>
            </a:r>
            <a:endParaRPr lang="fr-FR" b="1" dirty="0">
              <a:latin typeface="Comic Sans MS" pitchFamily="66" charset="0"/>
            </a:endParaRPr>
          </a:p>
          <a:p>
            <a:pPr marL="0" lvl="0" indent="0">
              <a:lnSpc>
                <a:spcPct val="150000"/>
              </a:lnSpc>
              <a:buNone/>
            </a:pPr>
            <a:r>
              <a:rPr lang="en-US" b="1" dirty="0">
                <a:latin typeface="Comic Sans MS" pitchFamily="66" charset="0"/>
              </a:rPr>
              <a:t>Les </a:t>
            </a:r>
            <a:r>
              <a:rPr lang="en-US" b="1" dirty="0" err="1">
                <a:latin typeface="Comic Sans MS" pitchFamily="66" charset="0"/>
              </a:rPr>
              <a:t>substrats</a:t>
            </a:r>
            <a:r>
              <a:rPr lang="en-US" b="1" dirty="0">
                <a:latin typeface="Comic Sans MS" pitchFamily="66" charset="0"/>
              </a:rPr>
              <a:t>  : </a:t>
            </a:r>
            <a:r>
              <a:rPr lang="en-US" b="1" dirty="0" err="1">
                <a:latin typeface="Comic Sans MS" pitchFamily="66" charset="0"/>
              </a:rPr>
              <a:t>deux</a:t>
            </a:r>
            <a:r>
              <a:rPr lang="en-US" b="1" dirty="0">
                <a:latin typeface="Comic Sans MS" pitchFamily="66" charset="0"/>
              </a:rPr>
              <a:t> </a:t>
            </a:r>
            <a:r>
              <a:rPr lang="en-US" b="1" dirty="0" err="1">
                <a:latin typeface="Comic Sans MS" pitchFamily="66" charset="0"/>
              </a:rPr>
              <a:t>méthodes</a:t>
            </a:r>
            <a:r>
              <a:rPr lang="en-US" b="1" dirty="0">
                <a:latin typeface="Comic Sans MS" pitchFamily="66" charset="0"/>
              </a:rPr>
              <a:t> </a:t>
            </a:r>
            <a:r>
              <a:rPr lang="en-US" b="1" dirty="0" err="1">
                <a:latin typeface="Comic Sans MS" pitchFamily="66" charset="0"/>
              </a:rPr>
              <a:t>spécifiques</a:t>
            </a:r>
            <a:r>
              <a:rPr lang="en-US" b="1" dirty="0">
                <a:latin typeface="Comic Sans MS" pitchFamily="66" charset="0"/>
              </a:rPr>
              <a:t> </a:t>
            </a:r>
            <a:endParaRPr lang="fr-FR" b="1" dirty="0">
              <a:latin typeface="Comic Sans MS" pitchFamily="66" charset="0"/>
            </a:endParaRPr>
          </a:p>
          <a:p>
            <a:pPr marL="0" indent="0">
              <a:lnSpc>
                <a:spcPct val="150000"/>
              </a:lnSpc>
              <a:buNone/>
            </a:pPr>
            <a:r>
              <a:rPr lang="en-US" b="1" dirty="0">
                <a:latin typeface="Comic Sans MS" pitchFamily="66" charset="0"/>
              </a:rPr>
              <a:t>	* Point final  </a:t>
            </a:r>
            <a:r>
              <a:rPr lang="en-US" b="1" dirty="0" err="1">
                <a:latin typeface="Comic Sans MS" pitchFamily="66" charset="0"/>
              </a:rPr>
              <a:t>nécessite</a:t>
            </a:r>
            <a:r>
              <a:rPr lang="en-US" b="1" dirty="0">
                <a:latin typeface="Comic Sans MS" pitchFamily="66" charset="0"/>
              </a:rPr>
              <a:t>  </a:t>
            </a:r>
            <a:r>
              <a:rPr lang="en-US" b="1" dirty="0" err="1">
                <a:latin typeface="Comic Sans MS" pitchFamily="66" charset="0"/>
              </a:rPr>
              <a:t>que</a:t>
            </a:r>
            <a:r>
              <a:rPr lang="en-US" b="1" dirty="0">
                <a:latin typeface="Comic Sans MS" pitchFamily="66" charset="0"/>
              </a:rPr>
              <a:t> la </a:t>
            </a:r>
            <a:r>
              <a:rPr lang="en-US" b="1" dirty="0" err="1">
                <a:latin typeface="Comic Sans MS" pitchFamily="66" charset="0"/>
              </a:rPr>
              <a:t>réaction</a:t>
            </a:r>
            <a:r>
              <a:rPr lang="en-US" b="1" dirty="0">
                <a:latin typeface="Comic Sans MS" pitchFamily="66" charset="0"/>
              </a:rPr>
              <a:t> </a:t>
            </a:r>
            <a:r>
              <a:rPr lang="en-US" b="1" dirty="0" err="1">
                <a:latin typeface="Comic Sans MS" pitchFamily="66" charset="0"/>
              </a:rPr>
              <a:t>enzymatique</a:t>
            </a:r>
            <a:r>
              <a:rPr lang="en-US" b="1" dirty="0">
                <a:latin typeface="Comic Sans MS" pitchFamily="66" charset="0"/>
              </a:rPr>
              <a:t> </a:t>
            </a:r>
          </a:p>
          <a:p>
            <a:pPr marL="0" indent="0">
              <a:lnSpc>
                <a:spcPct val="150000"/>
              </a:lnSpc>
              <a:buNone/>
            </a:pPr>
            <a:r>
              <a:rPr lang="en-US" b="1" dirty="0">
                <a:latin typeface="Comic Sans MS" pitchFamily="66" charset="0"/>
              </a:rPr>
              <a:t>         </a:t>
            </a:r>
            <a:r>
              <a:rPr lang="en-US" b="1" dirty="0" err="1">
                <a:latin typeface="Comic Sans MS" pitchFamily="66" charset="0"/>
              </a:rPr>
              <a:t>soit</a:t>
            </a:r>
            <a:r>
              <a:rPr lang="en-US" b="1" dirty="0">
                <a:latin typeface="Comic Sans MS" pitchFamily="66" charset="0"/>
              </a:rPr>
              <a:t> </a:t>
            </a:r>
            <a:r>
              <a:rPr lang="en-US" b="1" dirty="0" err="1">
                <a:latin typeface="Comic Sans MS" pitchFamily="66" charset="0"/>
              </a:rPr>
              <a:t>terminée</a:t>
            </a:r>
            <a:r>
              <a:rPr lang="en-US" b="1" dirty="0">
                <a:latin typeface="Comic Sans MS" pitchFamily="66" charset="0"/>
              </a:rPr>
              <a:t> pour </a:t>
            </a:r>
            <a:r>
              <a:rPr lang="en-US" b="1" dirty="0" err="1">
                <a:latin typeface="Comic Sans MS" pitchFamily="66" charset="0"/>
              </a:rPr>
              <a:t>avoir</a:t>
            </a:r>
            <a:r>
              <a:rPr lang="en-US" b="1" dirty="0">
                <a:latin typeface="Comic Sans MS" pitchFamily="66" charset="0"/>
              </a:rPr>
              <a:t> le </a:t>
            </a:r>
            <a:r>
              <a:rPr lang="en-US" b="1" dirty="0" err="1">
                <a:latin typeface="Comic Sans MS" pitchFamily="66" charset="0"/>
              </a:rPr>
              <a:t>résultat</a:t>
            </a:r>
            <a:r>
              <a:rPr lang="en-US" b="1" dirty="0">
                <a:latin typeface="Comic Sans MS" pitchFamily="66" charset="0"/>
              </a:rPr>
              <a:t> </a:t>
            </a:r>
            <a:endParaRPr lang="fr-FR" b="1" dirty="0">
              <a:latin typeface="Comic Sans MS" pitchFamily="66" charset="0"/>
            </a:endParaRPr>
          </a:p>
          <a:p>
            <a:pPr marL="0" indent="0">
              <a:lnSpc>
                <a:spcPct val="150000"/>
              </a:lnSpc>
              <a:buNone/>
            </a:pPr>
            <a:r>
              <a:rPr lang="en-US" b="1" dirty="0">
                <a:latin typeface="Comic Sans MS" pitchFamily="66" charset="0"/>
              </a:rPr>
              <a:t>	* </a:t>
            </a:r>
            <a:r>
              <a:rPr lang="en-US" b="1" dirty="0" err="1">
                <a:latin typeface="Comic Sans MS" pitchFamily="66" charset="0"/>
              </a:rPr>
              <a:t>Cinétique</a:t>
            </a:r>
            <a:r>
              <a:rPr lang="en-US" b="1" dirty="0">
                <a:latin typeface="Comic Sans MS" pitchFamily="66" charset="0"/>
              </a:rPr>
              <a:t> </a:t>
            </a:r>
            <a:r>
              <a:rPr lang="en-US" b="1" dirty="0" err="1">
                <a:latin typeface="Comic Sans MS" pitchFamily="66" charset="0"/>
              </a:rPr>
              <a:t>prend</a:t>
            </a:r>
            <a:r>
              <a:rPr lang="en-US" b="1" dirty="0">
                <a:latin typeface="Comic Sans MS" pitchFamily="66" charset="0"/>
              </a:rPr>
              <a:t> en </a:t>
            </a:r>
            <a:r>
              <a:rPr lang="en-US" b="1" dirty="0" err="1">
                <a:latin typeface="Comic Sans MS" pitchFamily="66" charset="0"/>
              </a:rPr>
              <a:t>compte</a:t>
            </a:r>
            <a:r>
              <a:rPr lang="en-US" b="1" dirty="0">
                <a:latin typeface="Comic Sans MS" pitchFamily="66" charset="0"/>
              </a:rPr>
              <a:t> 2 </a:t>
            </a:r>
            <a:r>
              <a:rPr lang="en-US" b="1" dirty="0" err="1">
                <a:latin typeface="Comic Sans MS" pitchFamily="66" charset="0"/>
              </a:rPr>
              <a:t>où</a:t>
            </a:r>
            <a:r>
              <a:rPr lang="en-US" b="1" dirty="0">
                <a:latin typeface="Comic Sans MS" pitchFamily="66" charset="0"/>
              </a:rPr>
              <a:t> 3  </a:t>
            </a:r>
            <a:r>
              <a:rPr lang="en-US" b="1" dirty="0" err="1">
                <a:latin typeface="Comic Sans MS" pitchFamily="66" charset="0"/>
              </a:rPr>
              <a:t>valeurs</a:t>
            </a:r>
            <a:r>
              <a:rPr lang="en-US" b="1" dirty="0">
                <a:latin typeface="Comic Sans MS" pitchFamily="66" charset="0"/>
              </a:rPr>
              <a:t> pour </a:t>
            </a:r>
          </a:p>
          <a:p>
            <a:pPr marL="0" indent="0">
              <a:lnSpc>
                <a:spcPct val="150000"/>
              </a:lnSpc>
              <a:buNone/>
            </a:pPr>
            <a:r>
              <a:rPr lang="en-US" b="1" dirty="0">
                <a:latin typeface="Comic Sans MS" pitchFamily="66" charset="0"/>
              </a:rPr>
              <a:t>         faire </a:t>
            </a:r>
            <a:r>
              <a:rPr lang="en-US" b="1" dirty="0" err="1">
                <a:latin typeface="Comic Sans MS" pitchFamily="66" charset="0"/>
              </a:rPr>
              <a:t>une</a:t>
            </a:r>
            <a:r>
              <a:rPr lang="en-US" b="1" dirty="0">
                <a:latin typeface="Comic Sans MS" pitchFamily="66" charset="0"/>
              </a:rPr>
              <a:t> extrapolation du </a:t>
            </a:r>
            <a:r>
              <a:rPr lang="en-US" b="1" dirty="0" err="1">
                <a:latin typeface="Comic Sans MS" pitchFamily="66" charset="0"/>
              </a:rPr>
              <a:t>résultat</a:t>
            </a:r>
            <a:r>
              <a:rPr lang="en-US" b="1" dirty="0">
                <a:latin typeface="Comic Sans MS" pitchFamily="66" charset="0"/>
              </a:rPr>
              <a:t>    </a:t>
            </a:r>
            <a:endParaRPr lang="fr-FR" b="1" dirty="0">
              <a:latin typeface="Comic Sans MS" pitchFamily="66" charset="0"/>
            </a:endParaRPr>
          </a:p>
          <a:p>
            <a:pPr marL="0" lvl="0" indent="0">
              <a:lnSpc>
                <a:spcPct val="150000"/>
              </a:lnSpc>
              <a:buNone/>
            </a:pPr>
            <a:r>
              <a:rPr lang="en-US" b="1" dirty="0">
                <a:latin typeface="Comic Sans MS" pitchFamily="66" charset="0"/>
              </a:rPr>
              <a:t>Les enzymes : </a:t>
            </a:r>
            <a:r>
              <a:rPr lang="en-US" b="1" dirty="0" err="1">
                <a:latin typeface="Comic Sans MS" pitchFamily="66" charset="0"/>
              </a:rPr>
              <a:t>Activité</a:t>
            </a:r>
            <a:r>
              <a:rPr lang="en-US" b="1" dirty="0">
                <a:latin typeface="Comic Sans MS" pitchFamily="66" charset="0"/>
              </a:rPr>
              <a:t> </a:t>
            </a:r>
            <a:r>
              <a:rPr lang="en-US" b="1" dirty="0" err="1">
                <a:latin typeface="Comic Sans MS" pitchFamily="66" charset="0"/>
              </a:rPr>
              <a:t>enzymatique</a:t>
            </a:r>
            <a:r>
              <a:rPr lang="en-US" b="1" dirty="0">
                <a:latin typeface="Comic Sans MS" pitchFamily="66" charset="0"/>
              </a:rPr>
              <a:t> en UI/L </a:t>
            </a:r>
            <a:endParaRPr lang="fr-FR" b="1" dirty="0">
              <a:latin typeface="Comic Sans MS" pitchFamily="66" charset="0"/>
            </a:endParaRPr>
          </a:p>
        </p:txBody>
      </p:sp>
    </p:spTree>
    <p:extLst>
      <p:ext uri="{BB962C8B-B14F-4D97-AF65-F5344CB8AC3E}">
        <p14:creationId xmlns:p14="http://schemas.microsoft.com/office/powerpoint/2010/main" val="28807801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37808" y="24048"/>
            <a:ext cx="8892480"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1 – 2  Méthodes avec utilisation d’appareil basique  </a:t>
            </a:r>
          </a:p>
        </p:txBody>
      </p:sp>
      <p:sp>
        <p:nvSpPr>
          <p:cNvPr id="2" name="Espace réservé du contenu 1"/>
          <p:cNvSpPr>
            <a:spLocks noGrp="1"/>
          </p:cNvSpPr>
          <p:nvPr>
            <p:ph sz="quarter" idx="4"/>
          </p:nvPr>
        </p:nvSpPr>
        <p:spPr>
          <a:xfrm>
            <a:off x="107504" y="692696"/>
            <a:ext cx="8892480" cy="5949280"/>
          </a:xfrm>
        </p:spPr>
        <p:txBody>
          <a:bodyPr>
            <a:normAutofit/>
          </a:bodyPr>
          <a:lstStyle/>
          <a:p>
            <a:pPr lvl="0">
              <a:lnSpc>
                <a:spcPct val="150000"/>
              </a:lnSpc>
              <a:buFont typeface="Wingdings" pitchFamily="2" charset="2"/>
              <a:buChar char="ü"/>
            </a:pPr>
            <a:r>
              <a:rPr lang="en-US" b="1" dirty="0" err="1">
                <a:latin typeface="Comic Sans MS" pitchFamily="66" charset="0"/>
              </a:rPr>
              <a:t>Spectrophotmétrie</a:t>
            </a:r>
            <a:r>
              <a:rPr lang="en-US" b="1" dirty="0">
                <a:latin typeface="Comic Sans MS" pitchFamily="66" charset="0"/>
              </a:rPr>
              <a:t> </a:t>
            </a:r>
            <a:r>
              <a:rPr lang="en-US" b="1" dirty="0" err="1">
                <a:latin typeface="Comic Sans MS" pitchFamily="66" charset="0"/>
              </a:rPr>
              <a:t>d’absorption</a:t>
            </a:r>
            <a:r>
              <a:rPr lang="en-US" b="1" dirty="0">
                <a:latin typeface="Comic Sans MS" pitchFamily="66" charset="0"/>
              </a:rPr>
              <a:t> </a:t>
            </a:r>
            <a:r>
              <a:rPr lang="en-US" b="1" dirty="0" err="1">
                <a:latin typeface="Comic Sans MS" pitchFamily="66" charset="0"/>
              </a:rPr>
              <a:t>moléculaire</a:t>
            </a:r>
            <a:r>
              <a:rPr lang="en-US" b="1" dirty="0">
                <a:latin typeface="Comic Sans MS" pitchFamily="66" charset="0"/>
              </a:rPr>
              <a:t> en transmission</a:t>
            </a:r>
          </a:p>
          <a:p>
            <a:pPr marL="0" indent="0">
              <a:buNone/>
            </a:pPr>
            <a:r>
              <a:rPr lang="en-US" b="1" dirty="0">
                <a:latin typeface="Comic Sans MS" pitchFamily="66" charset="0"/>
              </a:rPr>
              <a:t>  Les </a:t>
            </a:r>
            <a:r>
              <a:rPr lang="en-US" b="1" dirty="0" err="1">
                <a:latin typeface="Comic Sans MS" pitchFamily="66" charset="0"/>
              </a:rPr>
              <a:t>éléments</a:t>
            </a:r>
            <a:r>
              <a:rPr lang="en-US" b="1" dirty="0">
                <a:latin typeface="Comic Sans MS" pitchFamily="66" charset="0"/>
              </a:rPr>
              <a:t> </a:t>
            </a:r>
            <a:r>
              <a:rPr lang="en-US" b="1" dirty="0" err="1">
                <a:latin typeface="Comic Sans MS" pitchFamily="66" charset="0"/>
              </a:rPr>
              <a:t>constitutifs</a:t>
            </a:r>
            <a:r>
              <a:rPr lang="en-US" b="1" dirty="0">
                <a:latin typeface="Comic Sans MS" pitchFamily="66" charset="0"/>
              </a:rPr>
              <a:t> de la </a:t>
            </a:r>
            <a:r>
              <a:rPr lang="en-US" b="1" dirty="0" err="1">
                <a:latin typeface="Comic Sans MS" pitchFamily="66" charset="0"/>
              </a:rPr>
              <a:t>mesure</a:t>
            </a:r>
            <a:r>
              <a:rPr lang="en-US" b="1" dirty="0">
                <a:latin typeface="Comic Sans MS" pitchFamily="66" charset="0"/>
              </a:rPr>
              <a:t> </a:t>
            </a:r>
            <a:r>
              <a:rPr lang="en-US" b="1" dirty="0" err="1">
                <a:latin typeface="Comic Sans MS" pitchFamily="66" charset="0"/>
              </a:rPr>
              <a:t>sont</a:t>
            </a:r>
            <a:r>
              <a:rPr lang="en-US" b="1" dirty="0">
                <a:latin typeface="Comic Sans MS" pitchFamily="66" charset="0"/>
              </a:rPr>
              <a:t> les </a:t>
            </a:r>
            <a:r>
              <a:rPr lang="en-US" b="1" dirty="0" err="1">
                <a:latin typeface="Comic Sans MS" pitchFamily="66" charset="0"/>
              </a:rPr>
              <a:t>suivants</a:t>
            </a:r>
            <a:r>
              <a:rPr lang="en-US" b="1" dirty="0">
                <a:latin typeface="Comic Sans MS" pitchFamily="66" charset="0"/>
              </a:rPr>
              <a:t>: </a:t>
            </a:r>
            <a:endParaRPr lang="fr-FR" dirty="0">
              <a:latin typeface="Comic Sans MS" pitchFamily="66" charset="0"/>
            </a:endParaRPr>
          </a:p>
          <a:p>
            <a:pPr marL="457200" lvl="1" indent="0">
              <a:buNone/>
            </a:pPr>
            <a:r>
              <a:rPr lang="en-US" sz="2400" b="1" dirty="0">
                <a:latin typeface="Comic Sans MS" pitchFamily="66" charset="0"/>
              </a:rPr>
              <a:t>	La source </a:t>
            </a:r>
            <a:r>
              <a:rPr lang="en-US" sz="2400" b="1" dirty="0" err="1">
                <a:latin typeface="Comic Sans MS" pitchFamily="66" charset="0"/>
              </a:rPr>
              <a:t>lumineuse</a:t>
            </a:r>
            <a:endParaRPr lang="fr-FR" sz="2400" dirty="0">
              <a:latin typeface="Comic Sans MS" pitchFamily="66" charset="0"/>
            </a:endParaRPr>
          </a:p>
          <a:p>
            <a:pPr marL="0" indent="0">
              <a:lnSpc>
                <a:spcPct val="150000"/>
              </a:lnSpc>
              <a:buNone/>
            </a:pPr>
            <a:r>
              <a:rPr lang="en-US" b="1" dirty="0">
                <a:latin typeface="Comic Sans MS" pitchFamily="66" charset="0"/>
              </a:rPr>
              <a:t>	Les </a:t>
            </a:r>
            <a:r>
              <a:rPr lang="en-US" b="1" dirty="0" err="1">
                <a:latin typeface="Comic Sans MS" pitchFamily="66" charset="0"/>
              </a:rPr>
              <a:t>cuves</a:t>
            </a:r>
            <a:endParaRPr lang="fr-FR" dirty="0">
              <a:latin typeface="Comic Sans MS" pitchFamily="66" charset="0"/>
            </a:endParaRPr>
          </a:p>
          <a:p>
            <a:pPr marL="0" indent="0">
              <a:lnSpc>
                <a:spcPct val="150000"/>
              </a:lnSpc>
              <a:buNone/>
            </a:pPr>
            <a:r>
              <a:rPr lang="en-US" b="1" dirty="0">
                <a:latin typeface="Comic Sans MS" pitchFamily="66" charset="0"/>
              </a:rPr>
              <a:t>	Les </a:t>
            </a:r>
            <a:r>
              <a:rPr lang="en-US" b="1" dirty="0" err="1">
                <a:latin typeface="Comic Sans MS" pitchFamily="66" charset="0"/>
              </a:rPr>
              <a:t>détecteurs</a:t>
            </a:r>
            <a:r>
              <a:rPr lang="en-US" b="1" dirty="0">
                <a:latin typeface="Comic Sans MS" pitchFamily="66" charset="0"/>
              </a:rPr>
              <a:t> </a:t>
            </a:r>
            <a:r>
              <a:rPr lang="en-US" b="1" dirty="0" err="1">
                <a:latin typeface="Comic Sans MS" pitchFamily="66" charset="0"/>
              </a:rPr>
              <a:t>d'intensite</a:t>
            </a:r>
            <a:r>
              <a:rPr lang="en-US" b="1" dirty="0">
                <a:latin typeface="Comic Sans MS" pitchFamily="66" charset="0"/>
              </a:rPr>
              <a:t> </a:t>
            </a:r>
            <a:r>
              <a:rPr lang="en-US" b="1" dirty="0" err="1">
                <a:latin typeface="Comic Sans MS" pitchFamily="66" charset="0"/>
              </a:rPr>
              <a:t>lumineuse</a:t>
            </a:r>
            <a:endParaRPr lang="fr-FR" dirty="0">
              <a:latin typeface="Comic Sans MS" pitchFamily="66" charset="0"/>
            </a:endParaRPr>
          </a:p>
          <a:p>
            <a:pPr marL="0" indent="0">
              <a:lnSpc>
                <a:spcPct val="150000"/>
              </a:lnSpc>
              <a:buNone/>
            </a:pPr>
            <a:endParaRPr lang="fr-FR" b="1" dirty="0">
              <a:latin typeface="Comic Sans MS" pitchFamily="66" charset="0"/>
            </a:endParaRPr>
          </a:p>
        </p:txBody>
      </p:sp>
    </p:spTree>
    <p:extLst>
      <p:ext uri="{BB962C8B-B14F-4D97-AF65-F5344CB8AC3E}">
        <p14:creationId xmlns:p14="http://schemas.microsoft.com/office/powerpoint/2010/main" val="14920851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188640"/>
            <a:ext cx="8892480"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1 – 2  Méthodes avec utilisation d’appareil basique  </a:t>
            </a:r>
          </a:p>
        </p:txBody>
      </p:sp>
      <p:sp>
        <p:nvSpPr>
          <p:cNvPr id="2" name="Espace réservé du contenu 1"/>
          <p:cNvSpPr>
            <a:spLocks noGrp="1"/>
          </p:cNvSpPr>
          <p:nvPr>
            <p:ph sz="quarter" idx="4"/>
          </p:nvPr>
        </p:nvSpPr>
        <p:spPr>
          <a:xfrm>
            <a:off x="179512" y="908720"/>
            <a:ext cx="8820472" cy="5760640"/>
          </a:xfrm>
        </p:spPr>
        <p:txBody>
          <a:bodyPr>
            <a:normAutofit/>
          </a:bodyPr>
          <a:lstStyle/>
          <a:p>
            <a:pPr lvl="0">
              <a:buFont typeface="Wingdings" pitchFamily="2" charset="2"/>
              <a:buChar char="v"/>
            </a:pPr>
            <a:r>
              <a:rPr lang="fr-FR" b="1" dirty="0">
                <a:latin typeface="Comic Sans MS" pitchFamily="66" charset="0"/>
              </a:rPr>
              <a:t>Spectrophotométrie</a:t>
            </a:r>
            <a:endParaRPr lang="fr-FR" dirty="0">
              <a:latin typeface="Comic Sans MS" pitchFamily="66" charset="0"/>
            </a:endParaRPr>
          </a:p>
          <a:p>
            <a:pPr lvl="0">
              <a:lnSpc>
                <a:spcPct val="150000"/>
              </a:lnSpc>
              <a:buFont typeface="Wingdings" pitchFamily="2" charset="2"/>
              <a:buChar char="ü"/>
            </a:pPr>
            <a:r>
              <a:rPr lang="en-US" b="1" dirty="0" err="1">
                <a:latin typeface="Comic Sans MS" pitchFamily="66" charset="0"/>
              </a:rPr>
              <a:t>Spectrophotmétrie</a:t>
            </a:r>
            <a:r>
              <a:rPr lang="en-US" b="1" dirty="0">
                <a:latin typeface="Comic Sans MS" pitchFamily="66" charset="0"/>
              </a:rPr>
              <a:t> </a:t>
            </a:r>
            <a:r>
              <a:rPr lang="en-US" b="1" dirty="0" err="1">
                <a:latin typeface="Comic Sans MS" pitchFamily="66" charset="0"/>
              </a:rPr>
              <a:t>d’absorption</a:t>
            </a:r>
            <a:r>
              <a:rPr lang="en-US" b="1" dirty="0">
                <a:latin typeface="Comic Sans MS" pitchFamily="66" charset="0"/>
              </a:rPr>
              <a:t> </a:t>
            </a:r>
            <a:r>
              <a:rPr lang="en-US" b="1" dirty="0" err="1">
                <a:latin typeface="Comic Sans MS" pitchFamily="66" charset="0"/>
              </a:rPr>
              <a:t>atomique</a:t>
            </a:r>
            <a:r>
              <a:rPr lang="en-US" b="1" dirty="0">
                <a:latin typeface="Comic Sans MS" pitchFamily="66" charset="0"/>
              </a:rPr>
              <a:t> </a:t>
            </a:r>
          </a:p>
          <a:p>
            <a:pPr marL="0" indent="0">
              <a:lnSpc>
                <a:spcPct val="150000"/>
              </a:lnSpc>
              <a:buNone/>
            </a:pPr>
            <a:r>
              <a:rPr lang="en-US" b="1" dirty="0" err="1">
                <a:latin typeface="Comic Sans MS" pitchFamily="66" charset="0"/>
              </a:rPr>
              <a:t>Malgré</a:t>
            </a:r>
            <a:r>
              <a:rPr lang="en-US" b="1" dirty="0">
                <a:latin typeface="Comic Sans MS" pitchFamily="66" charset="0"/>
              </a:rPr>
              <a:t> les </a:t>
            </a:r>
            <a:r>
              <a:rPr lang="en-US" b="1" dirty="0" err="1">
                <a:latin typeface="Comic Sans MS" pitchFamily="66" charset="0"/>
              </a:rPr>
              <a:t>principes</a:t>
            </a:r>
            <a:r>
              <a:rPr lang="en-US" b="1" dirty="0">
                <a:latin typeface="Comic Sans MS" pitchFamily="66" charset="0"/>
              </a:rPr>
              <a:t> de base </a:t>
            </a:r>
            <a:r>
              <a:rPr lang="en-US" b="1" dirty="0" err="1">
                <a:latin typeface="Comic Sans MS" pitchFamily="66" charset="0"/>
              </a:rPr>
              <a:t>relativement</a:t>
            </a:r>
            <a:r>
              <a:rPr lang="en-US" b="1" dirty="0">
                <a:latin typeface="Comic Sans MS" pitchFamily="66" charset="0"/>
              </a:rPr>
              <a:t> simples, la </a:t>
            </a:r>
            <a:r>
              <a:rPr lang="en-US" b="1" dirty="0" err="1">
                <a:latin typeface="Comic Sans MS" pitchFamily="66" charset="0"/>
              </a:rPr>
              <a:t>photométrie</a:t>
            </a:r>
            <a:r>
              <a:rPr lang="en-US" b="1" dirty="0">
                <a:latin typeface="Comic Sans MS" pitchFamily="66" charset="0"/>
              </a:rPr>
              <a:t> </a:t>
            </a:r>
            <a:r>
              <a:rPr lang="en-US" b="1" dirty="0" err="1">
                <a:latin typeface="Comic Sans MS" pitchFamily="66" charset="0"/>
              </a:rPr>
              <a:t>d'absorption</a:t>
            </a:r>
            <a:r>
              <a:rPr lang="en-US" b="1" dirty="0">
                <a:latin typeface="Comic Sans MS" pitchFamily="66" charset="0"/>
              </a:rPr>
              <a:t> </a:t>
            </a:r>
            <a:r>
              <a:rPr lang="en-US" b="1" dirty="0" err="1">
                <a:latin typeface="Comic Sans MS" pitchFamily="66" charset="0"/>
              </a:rPr>
              <a:t>atomique</a:t>
            </a:r>
            <a:r>
              <a:rPr lang="en-US" b="1" dirty="0">
                <a:latin typeface="Comic Sans MS" pitchFamily="66" charset="0"/>
              </a:rPr>
              <a:t> (</a:t>
            </a:r>
            <a:r>
              <a:rPr lang="en-US" b="1" dirty="0" err="1">
                <a:latin typeface="Comic Sans MS" pitchFamily="66" charset="0"/>
              </a:rPr>
              <a:t>ou</a:t>
            </a:r>
            <a:r>
              <a:rPr lang="en-US" b="1" dirty="0">
                <a:latin typeface="Comic Sans MS" pitchFamily="66" charset="0"/>
              </a:rPr>
              <a:t> </a:t>
            </a:r>
            <a:r>
              <a:rPr lang="en-US" b="1" dirty="0" err="1">
                <a:latin typeface="Comic Sans MS" pitchFamily="66" charset="0"/>
              </a:rPr>
              <a:t>spectrométrie</a:t>
            </a:r>
            <a:r>
              <a:rPr lang="en-US" b="1" dirty="0">
                <a:latin typeface="Comic Sans MS" pitchFamily="66" charset="0"/>
              </a:rPr>
              <a:t> </a:t>
            </a:r>
            <a:r>
              <a:rPr lang="en-US" b="1" dirty="0" err="1">
                <a:latin typeface="Comic Sans MS" pitchFamily="66" charset="0"/>
              </a:rPr>
              <a:t>d'absorption</a:t>
            </a:r>
            <a:r>
              <a:rPr lang="en-US" b="1" dirty="0">
                <a:latin typeface="Comic Sans MS" pitchFamily="66" charset="0"/>
              </a:rPr>
              <a:t> </a:t>
            </a:r>
            <a:r>
              <a:rPr lang="en-US" b="1" dirty="0" err="1">
                <a:latin typeface="Comic Sans MS" pitchFamily="66" charset="0"/>
              </a:rPr>
              <a:t>atomique</a:t>
            </a:r>
            <a:r>
              <a:rPr lang="en-US" b="1" dirty="0">
                <a:latin typeface="Comic Sans MS" pitchFamily="66" charset="0"/>
              </a:rPr>
              <a:t>, SAA) </a:t>
            </a:r>
            <a:r>
              <a:rPr lang="en-US" b="1" dirty="0" err="1">
                <a:latin typeface="Comic Sans MS" pitchFamily="66" charset="0"/>
              </a:rPr>
              <a:t>est</a:t>
            </a:r>
            <a:r>
              <a:rPr lang="en-US" b="1" dirty="0">
                <a:latin typeface="Comic Sans MS" pitchFamily="66" charset="0"/>
              </a:rPr>
              <a:t> </a:t>
            </a:r>
            <a:r>
              <a:rPr lang="en-US" b="1" dirty="0" err="1">
                <a:latin typeface="Comic Sans MS" pitchFamily="66" charset="0"/>
              </a:rPr>
              <a:t>délicate</a:t>
            </a:r>
            <a:r>
              <a:rPr lang="en-US" b="1" dirty="0">
                <a:latin typeface="Comic Sans MS" pitchFamily="66" charset="0"/>
              </a:rPr>
              <a:t> à </a:t>
            </a:r>
            <a:r>
              <a:rPr lang="en-US" b="1" dirty="0" err="1">
                <a:latin typeface="Comic Sans MS" pitchFamily="66" charset="0"/>
              </a:rPr>
              <a:t>mettre</a:t>
            </a:r>
            <a:r>
              <a:rPr lang="en-US" b="1" dirty="0">
                <a:latin typeface="Comic Sans MS" pitchFamily="66" charset="0"/>
              </a:rPr>
              <a:t> en oeuvre, car </a:t>
            </a:r>
            <a:r>
              <a:rPr lang="en-US" b="1" dirty="0" err="1">
                <a:latin typeface="Comic Sans MS" pitchFamily="66" charset="0"/>
              </a:rPr>
              <a:t>elle</a:t>
            </a:r>
            <a:r>
              <a:rPr lang="en-US" b="1" dirty="0">
                <a:latin typeface="Comic Sans MS" pitchFamily="66" charset="0"/>
              </a:rPr>
              <a:t> </a:t>
            </a:r>
            <a:r>
              <a:rPr lang="en-US" b="1" dirty="0" err="1">
                <a:latin typeface="Comic Sans MS" pitchFamily="66" charset="0"/>
              </a:rPr>
              <a:t>s'adresse</a:t>
            </a:r>
            <a:r>
              <a:rPr lang="en-US" b="1" dirty="0">
                <a:latin typeface="Comic Sans MS" pitchFamily="66" charset="0"/>
              </a:rPr>
              <a:t> à des </a:t>
            </a:r>
            <a:r>
              <a:rPr lang="en-US" b="1" dirty="0" err="1">
                <a:latin typeface="Comic Sans MS" pitchFamily="66" charset="0"/>
              </a:rPr>
              <a:t>éléments</a:t>
            </a:r>
            <a:r>
              <a:rPr lang="en-US" b="1" dirty="0">
                <a:latin typeface="Comic Sans MS" pitchFamily="66" charset="0"/>
              </a:rPr>
              <a:t> de traces </a:t>
            </a:r>
            <a:r>
              <a:rPr lang="en-US" b="1" dirty="0" err="1">
                <a:latin typeface="Comic Sans MS" pitchFamily="66" charset="0"/>
              </a:rPr>
              <a:t>exigeant</a:t>
            </a:r>
            <a:r>
              <a:rPr lang="en-US" b="1" dirty="0">
                <a:latin typeface="Comic Sans MS" pitchFamily="66" charset="0"/>
              </a:rPr>
              <a:t> des </a:t>
            </a:r>
            <a:r>
              <a:rPr lang="en-US" b="1" dirty="0" err="1">
                <a:latin typeface="Comic Sans MS" pitchFamily="66" charset="0"/>
              </a:rPr>
              <a:t>précautions</a:t>
            </a:r>
            <a:r>
              <a:rPr lang="en-US" b="1" dirty="0">
                <a:latin typeface="Comic Sans MS" pitchFamily="66" charset="0"/>
              </a:rPr>
              <a:t> </a:t>
            </a:r>
            <a:r>
              <a:rPr lang="en-US" b="1" dirty="0" err="1">
                <a:latin typeface="Comic Sans MS" pitchFamily="66" charset="0"/>
              </a:rPr>
              <a:t>particulières</a:t>
            </a:r>
            <a:r>
              <a:rPr lang="en-US" b="1" dirty="0">
                <a:latin typeface="Comic Sans MS" pitchFamily="66" charset="0"/>
              </a:rPr>
              <a:t> </a:t>
            </a:r>
            <a:r>
              <a:rPr lang="en-US" b="1" dirty="0" err="1">
                <a:latin typeface="Comic Sans MS" pitchFamily="66" charset="0"/>
              </a:rPr>
              <a:t>dans</a:t>
            </a:r>
            <a:r>
              <a:rPr lang="en-US" b="1" dirty="0">
                <a:latin typeface="Comic Sans MS" pitchFamily="66" charset="0"/>
              </a:rPr>
              <a:t> le </a:t>
            </a:r>
            <a:r>
              <a:rPr lang="en-US" b="1" dirty="0" err="1">
                <a:latin typeface="Comic Sans MS" pitchFamily="66" charset="0"/>
              </a:rPr>
              <a:t>traitement</a:t>
            </a:r>
            <a:r>
              <a:rPr lang="en-US" b="1" dirty="0">
                <a:latin typeface="Comic Sans MS" pitchFamily="66" charset="0"/>
              </a:rPr>
              <a:t> de </a:t>
            </a:r>
            <a:r>
              <a:rPr lang="en-US" b="1" dirty="0" err="1">
                <a:latin typeface="Comic Sans MS" pitchFamily="66" charset="0"/>
              </a:rPr>
              <a:t>l‘échantillon</a:t>
            </a:r>
            <a:r>
              <a:rPr lang="en-US" b="1" dirty="0">
                <a:latin typeface="Comic Sans MS" pitchFamily="66" charset="0"/>
              </a:rPr>
              <a:t>. </a:t>
            </a:r>
            <a:endParaRPr lang="fr-FR" b="1" dirty="0">
              <a:latin typeface="Comic Sans MS" pitchFamily="66" charset="0"/>
            </a:endParaRPr>
          </a:p>
          <a:p>
            <a:pPr marL="0" indent="0">
              <a:lnSpc>
                <a:spcPct val="150000"/>
              </a:lnSpc>
              <a:buNone/>
            </a:pPr>
            <a:r>
              <a:rPr lang="en-US" b="1" dirty="0">
                <a:latin typeface="Comic Sans MS" pitchFamily="66" charset="0"/>
              </a:rPr>
              <a:t>  </a:t>
            </a:r>
            <a:endParaRPr lang="fr-FR" b="1" dirty="0">
              <a:latin typeface="Comic Sans MS" pitchFamily="66" charset="0"/>
            </a:endParaRPr>
          </a:p>
          <a:p>
            <a:pPr marL="0" lvl="0" indent="0">
              <a:lnSpc>
                <a:spcPct val="150000"/>
              </a:lnSpc>
              <a:buNone/>
            </a:pPr>
            <a:r>
              <a:rPr lang="en-US" b="1" dirty="0">
                <a:latin typeface="Comic Sans MS" pitchFamily="66" charset="0"/>
              </a:rPr>
              <a:t> </a:t>
            </a:r>
            <a:endParaRPr lang="fr-FR" b="1" dirty="0">
              <a:latin typeface="Comic Sans MS" pitchFamily="66" charset="0"/>
            </a:endParaRPr>
          </a:p>
        </p:txBody>
      </p:sp>
    </p:spTree>
    <p:extLst>
      <p:ext uri="{BB962C8B-B14F-4D97-AF65-F5344CB8AC3E}">
        <p14:creationId xmlns:p14="http://schemas.microsoft.com/office/powerpoint/2010/main" val="18906175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188640"/>
            <a:ext cx="8892480"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1 – 2  Méthodes avec utilisation d’appareil basique  </a:t>
            </a:r>
          </a:p>
        </p:txBody>
      </p:sp>
      <p:sp>
        <p:nvSpPr>
          <p:cNvPr id="2" name="Espace réservé du contenu 1"/>
          <p:cNvSpPr>
            <a:spLocks noGrp="1"/>
          </p:cNvSpPr>
          <p:nvPr>
            <p:ph sz="quarter" idx="4"/>
          </p:nvPr>
        </p:nvSpPr>
        <p:spPr>
          <a:xfrm>
            <a:off x="179512" y="908720"/>
            <a:ext cx="8820472" cy="5760640"/>
          </a:xfrm>
        </p:spPr>
        <p:txBody>
          <a:bodyPr>
            <a:noAutofit/>
          </a:bodyPr>
          <a:lstStyle/>
          <a:p>
            <a:pPr lvl="0">
              <a:buFont typeface="Wingdings" pitchFamily="2" charset="2"/>
              <a:buChar char="v"/>
            </a:pPr>
            <a:r>
              <a:rPr lang="fr-FR" b="1" dirty="0">
                <a:latin typeface="Comic Sans MS" pitchFamily="66" charset="0"/>
              </a:rPr>
              <a:t>Spectrophotométrie</a:t>
            </a:r>
            <a:endParaRPr lang="fr-FR" dirty="0">
              <a:latin typeface="Comic Sans MS" pitchFamily="66" charset="0"/>
            </a:endParaRPr>
          </a:p>
          <a:p>
            <a:pPr lvl="0">
              <a:lnSpc>
                <a:spcPct val="150000"/>
              </a:lnSpc>
              <a:buFont typeface="Wingdings" pitchFamily="2" charset="2"/>
              <a:buChar char="ü"/>
            </a:pPr>
            <a:r>
              <a:rPr lang="en-US" b="1" dirty="0" err="1">
                <a:latin typeface="Comic Sans MS" pitchFamily="66" charset="0"/>
              </a:rPr>
              <a:t>Spectrophotmétrie</a:t>
            </a:r>
            <a:r>
              <a:rPr lang="en-US" b="1" dirty="0">
                <a:latin typeface="Comic Sans MS" pitchFamily="66" charset="0"/>
              </a:rPr>
              <a:t> </a:t>
            </a:r>
            <a:r>
              <a:rPr lang="en-US" b="1" dirty="0" err="1">
                <a:latin typeface="Comic Sans MS" pitchFamily="66" charset="0"/>
              </a:rPr>
              <a:t>d’absorption</a:t>
            </a:r>
            <a:r>
              <a:rPr lang="en-US" b="1" dirty="0">
                <a:latin typeface="Comic Sans MS" pitchFamily="66" charset="0"/>
              </a:rPr>
              <a:t> </a:t>
            </a:r>
            <a:r>
              <a:rPr lang="en-US" b="1" dirty="0" err="1">
                <a:latin typeface="Comic Sans MS" pitchFamily="66" charset="0"/>
              </a:rPr>
              <a:t>atomique</a:t>
            </a:r>
            <a:r>
              <a:rPr lang="en-US" b="1" dirty="0">
                <a:latin typeface="Comic Sans MS" pitchFamily="66" charset="0"/>
              </a:rPr>
              <a:t> </a:t>
            </a:r>
          </a:p>
          <a:p>
            <a:pPr marL="0" indent="0">
              <a:lnSpc>
                <a:spcPct val="150000"/>
              </a:lnSpc>
              <a:buNone/>
            </a:pPr>
            <a:r>
              <a:rPr lang="en-US" b="1" dirty="0">
                <a:latin typeface="Comic Sans MS" pitchFamily="66" charset="0"/>
              </a:rPr>
              <a:t>Elle </a:t>
            </a:r>
            <a:r>
              <a:rPr lang="en-US" b="1" dirty="0" err="1">
                <a:latin typeface="Comic Sans MS" pitchFamily="66" charset="0"/>
              </a:rPr>
              <a:t>utilise</a:t>
            </a:r>
            <a:r>
              <a:rPr lang="en-US" b="1" dirty="0">
                <a:latin typeface="Comic Sans MS" pitchFamily="66" charset="0"/>
              </a:rPr>
              <a:t> pour les dosages de </a:t>
            </a:r>
            <a:r>
              <a:rPr lang="en-US" b="1" dirty="0" err="1">
                <a:latin typeface="Comic Sans MS" pitchFamily="66" charset="0"/>
              </a:rPr>
              <a:t>ces</a:t>
            </a:r>
            <a:r>
              <a:rPr lang="en-US" b="1" dirty="0">
                <a:latin typeface="Comic Sans MS" pitchFamily="66" charset="0"/>
              </a:rPr>
              <a:t> </a:t>
            </a:r>
            <a:r>
              <a:rPr lang="en-US" b="1" dirty="0" err="1">
                <a:latin typeface="Comic Sans MS" pitchFamily="66" charset="0"/>
              </a:rPr>
              <a:t>éléments</a:t>
            </a:r>
            <a:r>
              <a:rPr lang="en-US" b="1" dirty="0">
                <a:latin typeface="Comic Sans MS" pitchFamily="66" charset="0"/>
              </a:rPr>
              <a:t>  </a:t>
            </a:r>
          </a:p>
          <a:p>
            <a:pPr marL="0" indent="0">
              <a:lnSpc>
                <a:spcPct val="150000"/>
              </a:lnSpc>
              <a:buNone/>
            </a:pPr>
            <a:r>
              <a:rPr lang="en-US" b="1" dirty="0">
                <a:solidFill>
                  <a:srgbClr val="FF0000"/>
                </a:solidFill>
                <a:latin typeface="Comic Sans MS" pitchFamily="66" charset="0"/>
              </a:rPr>
              <a:t>la </a:t>
            </a:r>
            <a:r>
              <a:rPr lang="en-US" b="1" dirty="0" err="1">
                <a:solidFill>
                  <a:srgbClr val="FF0000"/>
                </a:solidFill>
                <a:latin typeface="Comic Sans MS" pitchFamily="66" charset="0"/>
              </a:rPr>
              <a:t>loi</a:t>
            </a:r>
            <a:r>
              <a:rPr lang="en-US" b="1" dirty="0">
                <a:solidFill>
                  <a:srgbClr val="FF0000"/>
                </a:solidFill>
                <a:latin typeface="Comic Sans MS" pitchFamily="66" charset="0"/>
              </a:rPr>
              <a:t> de Kirchhoff  </a:t>
            </a:r>
            <a:r>
              <a:rPr lang="en-US" b="1" dirty="0">
                <a:latin typeface="Comic Sans MS" pitchFamily="66" charset="0"/>
              </a:rPr>
              <a:t>qui  </a:t>
            </a:r>
            <a:r>
              <a:rPr lang="en-US" b="1" dirty="0" err="1">
                <a:latin typeface="Comic Sans MS" pitchFamily="66" charset="0"/>
              </a:rPr>
              <a:t>indique</a:t>
            </a:r>
            <a:r>
              <a:rPr lang="en-US" b="1" dirty="0">
                <a:latin typeface="Comic Sans MS" pitchFamily="66" charset="0"/>
              </a:rPr>
              <a:t>  </a:t>
            </a:r>
            <a:r>
              <a:rPr lang="en-US" b="1" dirty="0" err="1">
                <a:latin typeface="Comic Sans MS" pitchFamily="66" charset="0"/>
              </a:rPr>
              <a:t>que</a:t>
            </a:r>
            <a:r>
              <a:rPr lang="en-US" b="1" dirty="0">
                <a:latin typeface="Comic Sans MS" pitchFamily="66" charset="0"/>
              </a:rPr>
              <a:t> tout </a:t>
            </a:r>
            <a:r>
              <a:rPr lang="en-US" b="1" dirty="0" err="1">
                <a:latin typeface="Comic Sans MS" pitchFamily="66" charset="0"/>
              </a:rPr>
              <a:t>atome</a:t>
            </a:r>
            <a:r>
              <a:rPr lang="en-US" b="1" dirty="0">
                <a:latin typeface="Comic Sans MS" pitchFamily="66" charset="0"/>
              </a:rPr>
              <a:t> </a:t>
            </a:r>
            <a:r>
              <a:rPr lang="en-US" b="1" dirty="0" err="1">
                <a:latin typeface="Comic Sans MS" pitchFamily="66" charset="0"/>
              </a:rPr>
              <a:t>peut</a:t>
            </a:r>
            <a:r>
              <a:rPr lang="en-US" b="1" dirty="0">
                <a:latin typeface="Comic Sans MS" pitchFamily="66" charset="0"/>
              </a:rPr>
              <a:t> absorber les radiations </a:t>
            </a:r>
            <a:r>
              <a:rPr lang="en-US" b="1" dirty="0" err="1">
                <a:latin typeface="Comic Sans MS" pitchFamily="66" charset="0"/>
              </a:rPr>
              <a:t>où</a:t>
            </a:r>
            <a:r>
              <a:rPr lang="en-US" b="1" dirty="0">
                <a:latin typeface="Comic Sans MS" pitchFamily="66" charset="0"/>
              </a:rPr>
              <a:t> </a:t>
            </a:r>
            <a:r>
              <a:rPr lang="en-US" b="1" dirty="0" err="1">
                <a:latin typeface="Comic Sans MS" pitchFamily="66" charset="0"/>
              </a:rPr>
              <a:t>qu'il</a:t>
            </a:r>
            <a:r>
              <a:rPr lang="en-US" b="1" dirty="0">
                <a:latin typeface="Comic Sans MS" pitchFamily="66" charset="0"/>
              </a:rPr>
              <a:t> </a:t>
            </a:r>
            <a:r>
              <a:rPr lang="en-US" b="1" dirty="0" err="1">
                <a:latin typeface="Comic Sans MS" pitchFamily="66" charset="0"/>
              </a:rPr>
              <a:t>peut</a:t>
            </a:r>
            <a:r>
              <a:rPr lang="en-US" b="1" dirty="0">
                <a:latin typeface="Comic Sans MS" pitchFamily="66" charset="0"/>
              </a:rPr>
              <a:t> en </a:t>
            </a:r>
            <a:r>
              <a:rPr lang="en-US" b="1" dirty="0" err="1">
                <a:latin typeface="Comic Sans MS" pitchFamily="66" charset="0"/>
              </a:rPr>
              <a:t>émettre</a:t>
            </a:r>
            <a:r>
              <a:rPr lang="en-US" b="1" dirty="0">
                <a:latin typeface="Comic Sans MS" pitchFamily="66" charset="0"/>
              </a:rPr>
              <a:t> </a:t>
            </a:r>
            <a:r>
              <a:rPr lang="en-US" b="1" dirty="0" err="1">
                <a:latin typeface="Comic Sans MS" pitchFamily="66" charset="0"/>
              </a:rPr>
              <a:t>quand</a:t>
            </a:r>
            <a:r>
              <a:rPr lang="en-US" b="1" dirty="0">
                <a:latin typeface="Comic Sans MS" pitchFamily="66" charset="0"/>
              </a:rPr>
              <a:t> </a:t>
            </a:r>
            <a:r>
              <a:rPr lang="en-US" b="1" dirty="0" err="1">
                <a:latin typeface="Comic Sans MS" pitchFamily="66" charset="0"/>
              </a:rPr>
              <a:t>il</a:t>
            </a:r>
            <a:r>
              <a:rPr lang="en-US" b="1" dirty="0">
                <a:latin typeface="Comic Sans MS" pitchFamily="66" charset="0"/>
              </a:rPr>
              <a:t>  </a:t>
            </a:r>
            <a:r>
              <a:rPr lang="en-US" b="1" dirty="0" err="1">
                <a:latin typeface="Comic Sans MS" pitchFamily="66" charset="0"/>
              </a:rPr>
              <a:t>est</a:t>
            </a:r>
            <a:r>
              <a:rPr lang="en-US" b="1" dirty="0">
                <a:latin typeface="Comic Sans MS" pitchFamily="66" charset="0"/>
              </a:rPr>
              <a:t>  </a:t>
            </a:r>
            <a:r>
              <a:rPr lang="en-US" b="1" dirty="0" err="1">
                <a:latin typeface="Comic Sans MS" pitchFamily="66" charset="0"/>
              </a:rPr>
              <a:t>soumis</a:t>
            </a:r>
            <a:r>
              <a:rPr lang="en-US" b="1" dirty="0">
                <a:latin typeface="Comic Sans MS" pitchFamily="66" charset="0"/>
              </a:rPr>
              <a:t> à </a:t>
            </a:r>
            <a:r>
              <a:rPr lang="en-US" b="1" dirty="0" err="1">
                <a:latin typeface="Comic Sans MS" pitchFamily="66" charset="0"/>
              </a:rPr>
              <a:t>une</a:t>
            </a:r>
            <a:r>
              <a:rPr lang="en-US" b="1" dirty="0">
                <a:latin typeface="Comic Sans MS" pitchFamily="66" charset="0"/>
              </a:rPr>
              <a:t> radiation </a:t>
            </a:r>
            <a:r>
              <a:rPr lang="en-US" b="1" dirty="0" err="1">
                <a:latin typeface="Comic Sans MS" pitchFamily="66" charset="0"/>
              </a:rPr>
              <a:t>d'intensité</a:t>
            </a:r>
            <a:r>
              <a:rPr lang="en-US" b="1" dirty="0">
                <a:latin typeface="Comic Sans MS" pitchFamily="66" charset="0"/>
              </a:rPr>
              <a:t> l</a:t>
            </a:r>
            <a:r>
              <a:rPr lang="en-US" b="1" baseline="-25000" dirty="0">
                <a:latin typeface="Comic Sans MS" pitchFamily="66" charset="0"/>
              </a:rPr>
              <a:t>0</a:t>
            </a:r>
            <a:r>
              <a:rPr lang="en-US" b="1" dirty="0">
                <a:latin typeface="Comic Sans MS" pitchFamily="66" charset="0"/>
              </a:rPr>
              <a:t> </a:t>
            </a:r>
            <a:r>
              <a:rPr lang="en-US" b="1" dirty="0" err="1">
                <a:latin typeface="Comic Sans MS" pitchFamily="66" charset="0"/>
              </a:rPr>
              <a:t>dont</a:t>
            </a:r>
            <a:r>
              <a:rPr lang="en-US" b="1" dirty="0">
                <a:latin typeface="Comic Sans MS" pitchFamily="66" charset="0"/>
              </a:rPr>
              <a:t> la </a:t>
            </a:r>
            <a:r>
              <a:rPr lang="en-US" b="1" dirty="0" err="1">
                <a:latin typeface="Comic Sans MS" pitchFamily="66" charset="0"/>
              </a:rPr>
              <a:t>fréquence</a:t>
            </a:r>
            <a:r>
              <a:rPr lang="en-US" b="1" dirty="0">
                <a:latin typeface="Comic Sans MS" pitchFamily="66" charset="0"/>
              </a:rPr>
              <a:t> correspond à </a:t>
            </a:r>
            <a:r>
              <a:rPr lang="en-US" b="1" dirty="0" err="1">
                <a:latin typeface="Comic Sans MS" pitchFamily="66" charset="0"/>
              </a:rPr>
              <a:t>leur</a:t>
            </a:r>
            <a:r>
              <a:rPr lang="en-US" b="1" dirty="0">
                <a:latin typeface="Comic Sans MS" pitchFamily="66" charset="0"/>
              </a:rPr>
              <a:t> </a:t>
            </a:r>
            <a:r>
              <a:rPr lang="en-US" b="1" dirty="0" err="1">
                <a:latin typeface="Comic Sans MS" pitchFamily="66" charset="0"/>
              </a:rPr>
              <a:t>principale</a:t>
            </a:r>
            <a:r>
              <a:rPr lang="en-US" b="1" dirty="0">
                <a:latin typeface="Comic Sans MS" pitchFamily="66" charset="0"/>
              </a:rPr>
              <a:t> </a:t>
            </a:r>
            <a:r>
              <a:rPr lang="en-US" b="1" dirty="0" err="1">
                <a:latin typeface="Comic Sans MS" pitchFamily="66" charset="0"/>
              </a:rPr>
              <a:t>raie</a:t>
            </a:r>
            <a:r>
              <a:rPr lang="en-US" b="1" dirty="0">
                <a:latin typeface="Comic Sans MS" pitchFamily="66" charset="0"/>
              </a:rPr>
              <a:t> </a:t>
            </a:r>
            <a:r>
              <a:rPr lang="en-US" b="1" dirty="0" err="1">
                <a:latin typeface="Comic Sans MS" pitchFamily="66" charset="0"/>
              </a:rPr>
              <a:t>d'emission</a:t>
            </a:r>
            <a:r>
              <a:rPr lang="en-US" b="1" dirty="0">
                <a:latin typeface="Comic Sans MS" pitchFamily="66" charset="0"/>
              </a:rPr>
              <a:t>, </a:t>
            </a:r>
            <a:endParaRPr lang="fr-FR" b="1" dirty="0">
              <a:latin typeface="Comic Sans MS" pitchFamily="66" charset="0"/>
            </a:endParaRPr>
          </a:p>
        </p:txBody>
      </p:sp>
    </p:spTree>
    <p:extLst>
      <p:ext uri="{BB962C8B-B14F-4D97-AF65-F5344CB8AC3E}">
        <p14:creationId xmlns:p14="http://schemas.microsoft.com/office/powerpoint/2010/main" val="30175882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188640"/>
            <a:ext cx="8892480"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1 – 2  Méthodes avec utilisation d’appareil basique  </a:t>
            </a:r>
          </a:p>
        </p:txBody>
      </p:sp>
      <mc:AlternateContent xmlns:mc="http://schemas.openxmlformats.org/markup-compatibility/2006" xmlns:a14="http://schemas.microsoft.com/office/drawing/2010/main">
        <mc:Choice Requires="a14">
          <p:sp>
            <p:nvSpPr>
              <p:cNvPr id="2" name="Espace réservé du contenu 1"/>
              <p:cNvSpPr>
                <a:spLocks noGrp="1"/>
              </p:cNvSpPr>
              <p:nvPr>
                <p:ph sz="quarter" idx="4"/>
              </p:nvPr>
            </p:nvSpPr>
            <p:spPr>
              <a:xfrm>
                <a:off x="179512" y="908720"/>
                <a:ext cx="8820472" cy="5760640"/>
              </a:xfrm>
            </p:spPr>
            <p:txBody>
              <a:bodyPr>
                <a:noAutofit/>
              </a:bodyPr>
              <a:lstStyle/>
              <a:p>
                <a:pPr lvl="0">
                  <a:buFont typeface="Wingdings" pitchFamily="2" charset="2"/>
                  <a:buChar char="v"/>
                </a:pPr>
                <a:r>
                  <a:rPr lang="fr-FR" b="1" dirty="0">
                    <a:latin typeface="Comic Sans MS" pitchFamily="66" charset="0"/>
                  </a:rPr>
                  <a:t>Spectrophotométrie</a:t>
                </a:r>
                <a:endParaRPr lang="fr-FR" dirty="0">
                  <a:latin typeface="Comic Sans MS" pitchFamily="66" charset="0"/>
                </a:endParaRPr>
              </a:p>
              <a:p>
                <a:pPr lvl="0">
                  <a:lnSpc>
                    <a:spcPct val="150000"/>
                  </a:lnSpc>
                  <a:buFont typeface="Wingdings" pitchFamily="2" charset="2"/>
                  <a:buChar char="ü"/>
                </a:pPr>
                <a:r>
                  <a:rPr lang="en-US" b="1" dirty="0" err="1">
                    <a:latin typeface="Comic Sans MS" pitchFamily="66" charset="0"/>
                  </a:rPr>
                  <a:t>Spectrophotmétrie</a:t>
                </a:r>
                <a:r>
                  <a:rPr lang="en-US" b="1" dirty="0">
                    <a:latin typeface="Comic Sans MS" pitchFamily="66" charset="0"/>
                  </a:rPr>
                  <a:t> </a:t>
                </a:r>
                <a:r>
                  <a:rPr lang="en-US" b="1" dirty="0" err="1">
                    <a:latin typeface="Comic Sans MS" pitchFamily="66" charset="0"/>
                  </a:rPr>
                  <a:t>d’absorption</a:t>
                </a:r>
                <a:r>
                  <a:rPr lang="en-US" b="1" dirty="0">
                    <a:latin typeface="Comic Sans MS" pitchFamily="66" charset="0"/>
                  </a:rPr>
                  <a:t> </a:t>
                </a:r>
                <a:r>
                  <a:rPr lang="en-US" b="1" dirty="0" err="1">
                    <a:latin typeface="Comic Sans MS" pitchFamily="66" charset="0"/>
                  </a:rPr>
                  <a:t>atomique</a:t>
                </a:r>
                <a:r>
                  <a:rPr lang="en-US" b="1" dirty="0">
                    <a:latin typeface="Comic Sans MS" pitchFamily="66" charset="0"/>
                  </a:rPr>
                  <a:t> </a:t>
                </a:r>
              </a:p>
              <a:p>
                <a:pPr marL="0" lvl="0" indent="0">
                  <a:lnSpc>
                    <a:spcPct val="150000"/>
                  </a:lnSpc>
                  <a:buNone/>
                </a:pPr>
                <a:r>
                  <a:rPr lang="en-US" b="1" dirty="0">
                    <a:latin typeface="Comic Sans MS" pitchFamily="66" charset="0"/>
                  </a:rPr>
                  <a:t>   Elle a </a:t>
                </a:r>
                <a:r>
                  <a:rPr lang="en-US" b="1" dirty="0" err="1">
                    <a:latin typeface="Comic Sans MS" pitchFamily="66" charset="0"/>
                  </a:rPr>
                  <a:t>été</a:t>
                </a:r>
                <a:r>
                  <a:rPr lang="en-US" b="1" dirty="0">
                    <a:latin typeface="Comic Sans MS" pitchFamily="66" charset="0"/>
                  </a:rPr>
                  <a:t> </a:t>
                </a:r>
                <a:r>
                  <a:rPr lang="en-US" b="1" dirty="0" err="1">
                    <a:latin typeface="Comic Sans MS" pitchFamily="66" charset="0"/>
                  </a:rPr>
                  <a:t>montré</a:t>
                </a:r>
                <a:r>
                  <a:rPr lang="en-US" b="1" dirty="0">
                    <a:latin typeface="Comic Sans MS" pitchFamily="66" charset="0"/>
                  </a:rPr>
                  <a:t> </a:t>
                </a:r>
                <a:r>
                  <a:rPr lang="en-US" b="1" dirty="0" err="1">
                    <a:latin typeface="Comic Sans MS" pitchFamily="66" charset="0"/>
                  </a:rPr>
                  <a:t>selon</a:t>
                </a:r>
                <a:r>
                  <a:rPr lang="en-US" b="1" dirty="0">
                    <a:latin typeface="Comic Sans MS" pitchFamily="66" charset="0"/>
                  </a:rPr>
                  <a:t> la </a:t>
                </a:r>
                <a:r>
                  <a:rPr lang="en-US" b="1" dirty="0" err="1">
                    <a:latin typeface="Comic Sans MS" pitchFamily="66" charset="0"/>
                  </a:rPr>
                  <a:t>loi</a:t>
                </a:r>
                <a:r>
                  <a:rPr lang="en-US" b="1" dirty="0">
                    <a:latin typeface="Comic Sans MS" pitchFamily="66" charset="0"/>
                  </a:rPr>
                  <a:t> de Kirchhoff </a:t>
                </a:r>
                <a:r>
                  <a:rPr lang="en-US" b="1" dirty="0" err="1">
                    <a:latin typeface="Comic Sans MS" pitchFamily="66" charset="0"/>
                  </a:rPr>
                  <a:t>que</a:t>
                </a:r>
                <a:r>
                  <a:rPr lang="en-US" b="1" dirty="0">
                    <a:latin typeface="Comic Sans MS" pitchFamily="66" charset="0"/>
                  </a:rPr>
                  <a:t> :</a:t>
                </a:r>
              </a:p>
              <a:p>
                <a:pPr marL="0" indent="0">
                  <a:lnSpc>
                    <a:spcPct val="150000"/>
                  </a:lnSpc>
                  <a:buNone/>
                </a:pPr>
                <a:r>
                  <a:rPr lang="fr-FR" b="1" dirty="0"/>
                  <a:t>                               </a:t>
                </a:r>
                <a:r>
                  <a:rPr lang="fr-FR" b="1" dirty="0">
                    <a:solidFill>
                      <a:srgbClr val="FF0000"/>
                    </a:solidFill>
                  </a:rPr>
                  <a:t>log  </a:t>
                </a:r>
                <a14:m>
                  <m:oMath xmlns:m="http://schemas.openxmlformats.org/officeDocument/2006/math">
                    <m:f>
                      <m:fPr>
                        <m:ctrlPr>
                          <a:rPr lang="fr-FR" b="1" i="1" smtClean="0">
                            <a:solidFill>
                              <a:srgbClr val="FF0000"/>
                            </a:solidFill>
                            <a:latin typeface="Cambria Math" panose="02040503050406030204" pitchFamily="18" charset="0"/>
                          </a:rPr>
                        </m:ctrlPr>
                      </m:fPr>
                      <m:num>
                        <m:r>
                          <m:rPr>
                            <m:nor/>
                          </m:rPr>
                          <a:rPr lang="en-US" b="1" dirty="0">
                            <a:solidFill>
                              <a:srgbClr val="FF0000"/>
                            </a:solidFill>
                            <a:latin typeface="Comic Sans MS" pitchFamily="66" charset="0"/>
                          </a:rPr>
                          <m:t>lo</m:t>
                        </m:r>
                      </m:num>
                      <m:den>
                        <m:r>
                          <m:rPr>
                            <m:nor/>
                          </m:rPr>
                          <a:rPr lang="fr-FR" b="1" i="0" smtClean="0">
                            <a:solidFill>
                              <a:srgbClr val="FF0000"/>
                            </a:solidFill>
                            <a:latin typeface="Cambria Math"/>
                          </a:rPr>
                          <m:t>  </m:t>
                        </m:r>
                        <m:r>
                          <m:rPr>
                            <m:nor/>
                          </m:rPr>
                          <a:rPr lang="en-US" b="1" dirty="0">
                            <a:solidFill>
                              <a:srgbClr val="FF0000"/>
                            </a:solidFill>
                            <a:latin typeface="Comic Sans MS" pitchFamily="66" charset="0"/>
                          </a:rPr>
                          <m:t>l</m:t>
                        </m:r>
                        <m:r>
                          <m:rPr>
                            <m:nor/>
                          </m:rPr>
                          <a:rPr lang="en-US" b="1" dirty="0">
                            <a:solidFill>
                              <a:srgbClr val="FF0000"/>
                            </a:solidFill>
                            <a:latin typeface="Comic Sans MS" pitchFamily="66" charset="0"/>
                          </a:rPr>
                          <m:t> </m:t>
                        </m:r>
                      </m:den>
                    </m:f>
                    <m:r>
                      <a:rPr lang="fr-FR" b="1" i="0" smtClean="0">
                        <a:solidFill>
                          <a:srgbClr val="FF0000"/>
                        </a:solidFill>
                        <a:latin typeface="Cambria Math"/>
                        <a:ea typeface="Cambria Math"/>
                      </a:rPr>
                      <m:t>=</m:t>
                    </m:r>
                  </m:oMath>
                </a14:m>
                <a:r>
                  <a:rPr lang="fr-FR" b="1" dirty="0">
                    <a:solidFill>
                      <a:srgbClr val="FF0000"/>
                    </a:solidFill>
                    <a:latin typeface="Comic Sans MS" pitchFamily="66" charset="0"/>
                  </a:rPr>
                  <a:t> K.N </a:t>
                </a:r>
                <a:endParaRPr lang="fr-FR" b="1" dirty="0">
                  <a:latin typeface="Comic Sans MS" pitchFamily="66" charset="0"/>
                </a:endParaRPr>
              </a:p>
              <a:p>
                <a:pPr marL="0" indent="0">
                  <a:lnSpc>
                    <a:spcPct val="150000"/>
                  </a:lnSpc>
                  <a:buNone/>
                </a:pPr>
                <a:r>
                  <a:rPr lang="en-US" b="1" dirty="0">
                    <a:solidFill>
                      <a:srgbClr val="FF0000"/>
                    </a:solidFill>
                    <a:latin typeface="Comic Sans MS" pitchFamily="66" charset="0"/>
                  </a:rPr>
                  <a:t>N </a:t>
                </a:r>
                <a:r>
                  <a:rPr lang="en-US" b="1" dirty="0" err="1">
                    <a:latin typeface="Comic Sans MS" pitchFamily="66" charset="0"/>
                  </a:rPr>
                  <a:t>est</a:t>
                </a:r>
                <a:r>
                  <a:rPr lang="en-US" b="1" dirty="0">
                    <a:latin typeface="Comic Sans MS" pitchFamily="66" charset="0"/>
                  </a:rPr>
                  <a:t> le </a:t>
                </a:r>
                <a:r>
                  <a:rPr lang="en-US" b="1" dirty="0" err="1">
                    <a:latin typeface="Comic Sans MS" pitchFamily="66" charset="0"/>
                  </a:rPr>
                  <a:t>nombre</a:t>
                </a:r>
                <a:r>
                  <a:rPr lang="en-US" b="1" dirty="0">
                    <a:latin typeface="Comic Sans MS" pitchFamily="66" charset="0"/>
                  </a:rPr>
                  <a:t> </a:t>
                </a:r>
                <a:r>
                  <a:rPr lang="en-US" b="1" dirty="0" err="1">
                    <a:latin typeface="Comic Sans MS" pitchFamily="66" charset="0"/>
                  </a:rPr>
                  <a:t>d'atomes</a:t>
                </a:r>
                <a:r>
                  <a:rPr lang="en-US" b="1" dirty="0">
                    <a:latin typeface="Comic Sans MS" pitchFamily="66" charset="0"/>
                  </a:rPr>
                  <a:t> </a:t>
                </a:r>
                <a:r>
                  <a:rPr lang="en-US" b="1" dirty="0" err="1">
                    <a:latin typeface="Comic Sans MS" pitchFamily="66" charset="0"/>
                  </a:rPr>
                  <a:t>absorbants</a:t>
                </a:r>
                <a:r>
                  <a:rPr lang="en-US" b="1" dirty="0">
                    <a:latin typeface="Comic Sans MS" pitchFamily="66" charset="0"/>
                  </a:rPr>
                  <a:t>, qui </a:t>
                </a:r>
                <a:r>
                  <a:rPr lang="en-US" b="1" dirty="0" err="1">
                    <a:latin typeface="Comic Sans MS" pitchFamily="66" charset="0"/>
                  </a:rPr>
                  <a:t>peut</a:t>
                </a:r>
                <a:r>
                  <a:rPr lang="en-US" b="1" dirty="0">
                    <a:latin typeface="Comic Sans MS" pitchFamily="66" charset="0"/>
                  </a:rPr>
                  <a:t> </a:t>
                </a:r>
                <a:r>
                  <a:rPr lang="en-US" b="1" dirty="0" err="1">
                    <a:latin typeface="Comic Sans MS" pitchFamily="66" charset="0"/>
                  </a:rPr>
                  <a:t>donc</a:t>
                </a:r>
                <a:r>
                  <a:rPr lang="en-US" b="1" dirty="0">
                    <a:latin typeface="Comic Sans MS" pitchFamily="66" charset="0"/>
                  </a:rPr>
                  <a:t> </a:t>
                </a:r>
                <a:r>
                  <a:rPr lang="en-US" b="1" dirty="0" err="1">
                    <a:latin typeface="Comic Sans MS" pitchFamily="66" charset="0"/>
                  </a:rPr>
                  <a:t>être</a:t>
                </a:r>
                <a:r>
                  <a:rPr lang="en-US" b="1" dirty="0">
                    <a:latin typeface="Comic Sans MS" pitchFamily="66" charset="0"/>
                  </a:rPr>
                  <a:t> </a:t>
                </a:r>
                <a:r>
                  <a:rPr lang="en-US" b="1" dirty="0" err="1">
                    <a:latin typeface="Comic Sans MS" pitchFamily="66" charset="0"/>
                  </a:rPr>
                  <a:t>connu</a:t>
                </a:r>
                <a:r>
                  <a:rPr lang="en-US" b="1" dirty="0">
                    <a:latin typeface="Comic Sans MS" pitchFamily="66" charset="0"/>
                  </a:rPr>
                  <a:t> par la simple </a:t>
                </a:r>
                <a:r>
                  <a:rPr lang="en-US" b="1" dirty="0" err="1">
                    <a:latin typeface="Comic Sans MS" pitchFamily="66" charset="0"/>
                  </a:rPr>
                  <a:t>mesure</a:t>
                </a:r>
                <a:r>
                  <a:rPr lang="en-US" b="1" dirty="0">
                    <a:latin typeface="Comic Sans MS" pitchFamily="66" charset="0"/>
                  </a:rPr>
                  <a:t> de </a:t>
                </a:r>
                <a:r>
                  <a:rPr lang="en-US" b="1" dirty="0" err="1">
                    <a:latin typeface="Comic Sans MS" pitchFamily="66" charset="0"/>
                  </a:rPr>
                  <a:t>l'intensité</a:t>
                </a:r>
                <a:r>
                  <a:rPr lang="en-US" b="1" dirty="0">
                    <a:latin typeface="Comic Sans MS" pitchFamily="66" charset="0"/>
                  </a:rPr>
                  <a:t> </a:t>
                </a:r>
                <a:r>
                  <a:rPr lang="en-US" b="1" dirty="0" err="1">
                    <a:latin typeface="Comic Sans MS" pitchFamily="66" charset="0"/>
                  </a:rPr>
                  <a:t>transmise</a:t>
                </a:r>
                <a:r>
                  <a:rPr lang="en-US" b="1" dirty="0">
                    <a:latin typeface="Comic Sans MS" pitchFamily="66" charset="0"/>
                  </a:rPr>
                  <a:t> </a:t>
                </a:r>
                <a:r>
                  <a:rPr lang="en-US" b="1" dirty="0">
                    <a:solidFill>
                      <a:srgbClr val="FF0000"/>
                    </a:solidFill>
                    <a:latin typeface="Comic Sans MS" pitchFamily="66" charset="0"/>
                  </a:rPr>
                  <a:t>I</a:t>
                </a:r>
                <a:r>
                  <a:rPr lang="en-US" b="1" dirty="0">
                    <a:latin typeface="Comic Sans MS" pitchFamily="66" charset="0"/>
                  </a:rPr>
                  <a:t>.</a:t>
                </a:r>
                <a:endParaRPr lang="fr-FR" b="1" dirty="0">
                  <a:latin typeface="Comic Sans MS" pitchFamily="66" charset="0"/>
                </a:endParaRPr>
              </a:p>
            </p:txBody>
          </p:sp>
        </mc:Choice>
        <mc:Fallback xmlns="">
          <p:sp>
            <p:nvSpPr>
              <p:cNvPr id="2" name="Espace réservé du contenu 1"/>
              <p:cNvSpPr>
                <a:spLocks noGrp="1" noRot="1" noChangeAspect="1" noMove="1" noResize="1" noEditPoints="1" noAdjustHandles="1" noChangeArrowheads="1" noChangeShapeType="1" noTextEdit="1"/>
              </p:cNvSpPr>
              <p:nvPr>
                <p:ph sz="quarter" idx="4"/>
              </p:nvPr>
            </p:nvSpPr>
            <p:spPr>
              <a:xfrm>
                <a:off x="179512" y="908720"/>
                <a:ext cx="8820472" cy="5760640"/>
              </a:xfrm>
              <a:blipFill rotWithShape="1">
                <a:blip r:embed="rId2"/>
                <a:stretch>
                  <a:fillRect l="-1037" t="-847" r="-760"/>
                </a:stretch>
              </a:blipFill>
            </p:spPr>
            <p:txBody>
              <a:bodyPr/>
              <a:lstStyle/>
              <a:p>
                <a:r>
                  <a:rPr lang="fr-FR">
                    <a:noFill/>
                  </a:rPr>
                  <a:t> </a:t>
                </a:r>
              </a:p>
            </p:txBody>
          </p:sp>
        </mc:Fallback>
      </mc:AlternateContent>
    </p:spTree>
    <p:extLst>
      <p:ext uri="{BB962C8B-B14F-4D97-AF65-F5344CB8AC3E}">
        <p14:creationId xmlns:p14="http://schemas.microsoft.com/office/powerpoint/2010/main" val="10097695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188640"/>
            <a:ext cx="8892480"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1 – 2  Méthodes avec utilisation d’appareil basique  </a:t>
            </a:r>
          </a:p>
        </p:txBody>
      </p:sp>
      <p:sp>
        <p:nvSpPr>
          <p:cNvPr id="2" name="Espace réservé du contenu 1"/>
          <p:cNvSpPr>
            <a:spLocks noGrp="1"/>
          </p:cNvSpPr>
          <p:nvPr>
            <p:ph sz="quarter" idx="4"/>
          </p:nvPr>
        </p:nvSpPr>
        <p:spPr>
          <a:xfrm>
            <a:off x="179512" y="908720"/>
            <a:ext cx="8820472" cy="5760640"/>
          </a:xfrm>
        </p:spPr>
        <p:txBody>
          <a:bodyPr>
            <a:noAutofit/>
          </a:bodyPr>
          <a:lstStyle/>
          <a:p>
            <a:pPr lvl="0">
              <a:buFont typeface="Wingdings" pitchFamily="2" charset="2"/>
              <a:buChar char="v"/>
            </a:pPr>
            <a:r>
              <a:rPr lang="fr-FR" b="1" dirty="0">
                <a:latin typeface="Comic Sans MS" pitchFamily="66" charset="0"/>
              </a:rPr>
              <a:t>Spectrophotométrie</a:t>
            </a:r>
            <a:endParaRPr lang="fr-FR" dirty="0">
              <a:latin typeface="Comic Sans MS" pitchFamily="66" charset="0"/>
            </a:endParaRPr>
          </a:p>
          <a:p>
            <a:pPr lvl="0">
              <a:lnSpc>
                <a:spcPct val="150000"/>
              </a:lnSpc>
              <a:buFont typeface="Wingdings" pitchFamily="2" charset="2"/>
              <a:buChar char="ü"/>
            </a:pPr>
            <a:r>
              <a:rPr lang="en-US" b="1" dirty="0" err="1">
                <a:latin typeface="Comic Sans MS" pitchFamily="66" charset="0"/>
              </a:rPr>
              <a:t>Spectrophotmétrie</a:t>
            </a:r>
            <a:r>
              <a:rPr lang="en-US" b="1" dirty="0">
                <a:latin typeface="Comic Sans MS" pitchFamily="66" charset="0"/>
              </a:rPr>
              <a:t> </a:t>
            </a:r>
            <a:r>
              <a:rPr lang="en-US" b="1" dirty="0" err="1">
                <a:latin typeface="Comic Sans MS" pitchFamily="66" charset="0"/>
              </a:rPr>
              <a:t>d’absorption</a:t>
            </a:r>
            <a:r>
              <a:rPr lang="en-US" b="1" dirty="0">
                <a:latin typeface="Comic Sans MS" pitchFamily="66" charset="0"/>
              </a:rPr>
              <a:t> </a:t>
            </a:r>
            <a:r>
              <a:rPr lang="en-US" b="1" dirty="0" err="1">
                <a:latin typeface="Comic Sans MS" pitchFamily="66" charset="0"/>
              </a:rPr>
              <a:t>atomique</a:t>
            </a:r>
            <a:endParaRPr lang="en-US" b="1" dirty="0">
              <a:latin typeface="Comic Sans MS" pitchFamily="66" charset="0"/>
            </a:endParaRPr>
          </a:p>
          <a:p>
            <a:pPr marL="0" indent="0">
              <a:lnSpc>
                <a:spcPct val="150000"/>
              </a:lnSpc>
              <a:buNone/>
            </a:pPr>
            <a:r>
              <a:rPr lang="en-US" b="1" dirty="0">
                <a:latin typeface="Comic Sans MS" pitchFamily="66" charset="0"/>
              </a:rPr>
              <a:t>En </a:t>
            </a:r>
            <a:r>
              <a:rPr lang="en-US" b="1" dirty="0" err="1">
                <a:latin typeface="Comic Sans MS" pitchFamily="66" charset="0"/>
              </a:rPr>
              <a:t>photométrie</a:t>
            </a:r>
            <a:r>
              <a:rPr lang="en-US" b="1" dirty="0">
                <a:latin typeface="Comic Sans MS" pitchFamily="66" charset="0"/>
              </a:rPr>
              <a:t> </a:t>
            </a:r>
            <a:r>
              <a:rPr lang="en-US" b="1" dirty="0" err="1">
                <a:latin typeface="Comic Sans MS" pitchFamily="66" charset="0"/>
              </a:rPr>
              <a:t>d‘émission</a:t>
            </a:r>
            <a:r>
              <a:rPr lang="en-US" b="1" dirty="0">
                <a:latin typeface="Comic Sans MS" pitchFamily="66" charset="0"/>
              </a:rPr>
              <a:t>, </a:t>
            </a:r>
            <a:r>
              <a:rPr lang="en-US" b="1" dirty="0" err="1">
                <a:latin typeface="Comic Sans MS" pitchFamily="66" charset="0"/>
              </a:rPr>
              <a:t>ce</a:t>
            </a:r>
            <a:r>
              <a:rPr lang="en-US" b="1" dirty="0">
                <a:latin typeface="Comic Sans MS" pitchFamily="66" charset="0"/>
              </a:rPr>
              <a:t> </a:t>
            </a:r>
            <a:r>
              <a:rPr lang="en-US" b="1" dirty="0" err="1">
                <a:latin typeface="Comic Sans MS" pitchFamily="66" charset="0"/>
              </a:rPr>
              <a:t>sont</a:t>
            </a:r>
            <a:r>
              <a:rPr lang="en-US" b="1" dirty="0">
                <a:latin typeface="Comic Sans MS" pitchFamily="66" charset="0"/>
              </a:rPr>
              <a:t> les </a:t>
            </a:r>
            <a:r>
              <a:rPr lang="en-US" b="1" dirty="0" err="1">
                <a:latin typeface="Comic Sans MS" pitchFamily="66" charset="0"/>
              </a:rPr>
              <a:t>atomes</a:t>
            </a:r>
            <a:r>
              <a:rPr lang="en-US" b="1" dirty="0">
                <a:latin typeface="Comic Sans MS" pitchFamily="66" charset="0"/>
              </a:rPr>
              <a:t> </a:t>
            </a:r>
            <a:r>
              <a:rPr lang="en-US" b="1" dirty="0" err="1">
                <a:latin typeface="Comic Sans MS" pitchFamily="66" charset="0"/>
              </a:rPr>
              <a:t>excités</a:t>
            </a:r>
            <a:r>
              <a:rPr lang="en-US" b="1" dirty="0">
                <a:latin typeface="Comic Sans MS" pitchFamily="66" charset="0"/>
              </a:rPr>
              <a:t> </a:t>
            </a:r>
            <a:r>
              <a:rPr lang="en-US" b="1" dirty="0" err="1">
                <a:latin typeface="Comic Sans MS" pitchFamily="66" charset="0"/>
              </a:rPr>
              <a:t>peu</a:t>
            </a:r>
            <a:r>
              <a:rPr lang="en-US" b="1" dirty="0">
                <a:latin typeface="Comic Sans MS" pitchFamily="66" charset="0"/>
              </a:rPr>
              <a:t> </a:t>
            </a:r>
            <a:r>
              <a:rPr lang="en-US" b="1" dirty="0" err="1">
                <a:latin typeface="Comic Sans MS" pitchFamily="66" charset="0"/>
              </a:rPr>
              <a:t>nombreux</a:t>
            </a:r>
            <a:r>
              <a:rPr lang="en-US" b="1" dirty="0">
                <a:latin typeface="Comic Sans MS" pitchFamily="66" charset="0"/>
              </a:rPr>
              <a:t> (1/100000) qui </a:t>
            </a:r>
            <a:r>
              <a:rPr lang="en-US" b="1" dirty="0" err="1">
                <a:latin typeface="Comic Sans MS" pitchFamily="66" charset="0"/>
              </a:rPr>
              <a:t>émettent</a:t>
            </a:r>
            <a:r>
              <a:rPr lang="en-US" b="1" dirty="0">
                <a:latin typeface="Comic Sans MS" pitchFamily="66" charset="0"/>
              </a:rPr>
              <a:t>; </a:t>
            </a:r>
          </a:p>
          <a:p>
            <a:pPr marL="0" indent="0">
              <a:lnSpc>
                <a:spcPct val="150000"/>
              </a:lnSpc>
              <a:buNone/>
            </a:pPr>
            <a:r>
              <a:rPr lang="en-US" b="1" dirty="0">
                <a:latin typeface="Comic Sans MS" pitchFamily="66" charset="0"/>
              </a:rPr>
              <a:t>En </a:t>
            </a:r>
            <a:r>
              <a:rPr lang="en-US" b="1" dirty="0" err="1">
                <a:latin typeface="Comic Sans MS" pitchFamily="66" charset="0"/>
              </a:rPr>
              <a:t>photométrie</a:t>
            </a:r>
            <a:r>
              <a:rPr lang="en-US" b="1" dirty="0">
                <a:latin typeface="Comic Sans MS" pitchFamily="66" charset="0"/>
              </a:rPr>
              <a:t> </a:t>
            </a:r>
            <a:r>
              <a:rPr lang="en-US" b="1" dirty="0" err="1">
                <a:latin typeface="Comic Sans MS" pitchFamily="66" charset="0"/>
              </a:rPr>
              <a:t>d’absorption</a:t>
            </a:r>
            <a:r>
              <a:rPr lang="en-US" b="1" dirty="0">
                <a:latin typeface="Comic Sans MS" pitchFamily="66" charset="0"/>
              </a:rPr>
              <a:t> </a:t>
            </a:r>
            <a:r>
              <a:rPr lang="en-US" b="1" dirty="0" err="1">
                <a:latin typeface="Comic Sans MS" pitchFamily="66" charset="0"/>
              </a:rPr>
              <a:t>atomique</a:t>
            </a:r>
            <a:r>
              <a:rPr lang="en-US" b="1" dirty="0">
                <a:latin typeface="Comic Sans MS" pitchFamily="66" charset="0"/>
              </a:rPr>
              <a:t>, </a:t>
            </a:r>
            <a:r>
              <a:rPr lang="en-US" b="1" dirty="0" err="1">
                <a:latin typeface="Comic Sans MS" pitchFamily="66" charset="0"/>
              </a:rPr>
              <a:t>ce</a:t>
            </a:r>
            <a:r>
              <a:rPr lang="en-US" b="1" dirty="0">
                <a:latin typeface="Comic Sans MS" pitchFamily="66" charset="0"/>
              </a:rPr>
              <a:t> </a:t>
            </a:r>
            <a:r>
              <a:rPr lang="en-US" b="1" dirty="0" err="1">
                <a:latin typeface="Comic Sans MS" pitchFamily="66" charset="0"/>
              </a:rPr>
              <a:t>sont</a:t>
            </a:r>
            <a:r>
              <a:rPr lang="en-US" b="1" dirty="0">
                <a:latin typeface="Comic Sans MS" pitchFamily="66" charset="0"/>
              </a:rPr>
              <a:t> les </a:t>
            </a:r>
            <a:r>
              <a:rPr lang="en-US" b="1" dirty="0" err="1">
                <a:latin typeface="Comic Sans MS" pitchFamily="66" charset="0"/>
              </a:rPr>
              <a:t>atomes</a:t>
            </a:r>
            <a:r>
              <a:rPr lang="en-US" b="1" dirty="0">
                <a:latin typeface="Comic Sans MS" pitchFamily="66" charset="0"/>
              </a:rPr>
              <a:t> </a:t>
            </a:r>
            <a:r>
              <a:rPr lang="en-US" b="1" dirty="0" err="1">
                <a:latin typeface="Comic Sans MS" pitchFamily="66" charset="0"/>
              </a:rPr>
              <a:t>restant</a:t>
            </a:r>
            <a:r>
              <a:rPr lang="en-US" b="1" dirty="0">
                <a:latin typeface="Comic Sans MS" pitchFamily="66" charset="0"/>
              </a:rPr>
              <a:t> à </a:t>
            </a:r>
            <a:r>
              <a:rPr lang="en-US" b="1" dirty="0" err="1">
                <a:latin typeface="Comic Sans MS" pitchFamily="66" charset="0"/>
              </a:rPr>
              <a:t>l‘état</a:t>
            </a:r>
            <a:r>
              <a:rPr lang="en-US" b="1" dirty="0">
                <a:latin typeface="Comic Sans MS" pitchFamily="66" charset="0"/>
              </a:rPr>
              <a:t> </a:t>
            </a:r>
            <a:r>
              <a:rPr lang="en-US" b="1" dirty="0" err="1">
                <a:latin typeface="Comic Sans MS" pitchFamily="66" charset="0"/>
              </a:rPr>
              <a:t>fondamental</a:t>
            </a:r>
            <a:r>
              <a:rPr lang="en-US" b="1" dirty="0">
                <a:latin typeface="Comic Sans MS" pitchFamily="66" charset="0"/>
              </a:rPr>
              <a:t> (beaucoup plus </a:t>
            </a:r>
            <a:r>
              <a:rPr lang="en-US" b="1" dirty="0" err="1">
                <a:latin typeface="Comic Sans MS" pitchFamily="66" charset="0"/>
              </a:rPr>
              <a:t>nombreux</a:t>
            </a:r>
            <a:r>
              <a:rPr lang="en-US" b="1" dirty="0">
                <a:latin typeface="Comic Sans MS" pitchFamily="66" charset="0"/>
              </a:rPr>
              <a:t>) qui absorbent, </a:t>
            </a:r>
            <a:r>
              <a:rPr lang="en-US" b="1" dirty="0" err="1">
                <a:latin typeface="Comic Sans MS" pitchFamily="66" charset="0"/>
              </a:rPr>
              <a:t>ce</a:t>
            </a:r>
            <a:r>
              <a:rPr lang="en-US" b="1" dirty="0">
                <a:latin typeface="Comic Sans MS" pitchFamily="66" charset="0"/>
              </a:rPr>
              <a:t> qui </a:t>
            </a:r>
            <a:r>
              <a:rPr lang="en-US" b="1" dirty="0" err="1">
                <a:latin typeface="Comic Sans MS" pitchFamily="66" charset="0"/>
              </a:rPr>
              <a:t>explique</a:t>
            </a:r>
            <a:r>
              <a:rPr lang="en-US" b="1" dirty="0">
                <a:latin typeface="Comic Sans MS" pitchFamily="66" charset="0"/>
              </a:rPr>
              <a:t> la </a:t>
            </a:r>
            <a:r>
              <a:rPr lang="en-US" b="1" dirty="0" err="1">
                <a:latin typeface="Comic Sans MS" pitchFamily="66" charset="0"/>
              </a:rPr>
              <a:t>très</a:t>
            </a:r>
            <a:r>
              <a:rPr lang="en-US" b="1" dirty="0">
                <a:latin typeface="Comic Sans MS" pitchFamily="66" charset="0"/>
              </a:rPr>
              <a:t> </a:t>
            </a:r>
            <a:r>
              <a:rPr lang="en-US" b="1" dirty="0" err="1">
                <a:latin typeface="Comic Sans MS" pitchFamily="66" charset="0"/>
              </a:rPr>
              <a:t>grande</a:t>
            </a:r>
            <a:r>
              <a:rPr lang="en-US" b="1" dirty="0">
                <a:latin typeface="Comic Sans MS" pitchFamily="66" charset="0"/>
              </a:rPr>
              <a:t> </a:t>
            </a:r>
            <a:r>
              <a:rPr lang="en-US" b="1" dirty="0" err="1">
                <a:latin typeface="Comic Sans MS" pitchFamily="66" charset="0"/>
              </a:rPr>
              <a:t>sensibilité</a:t>
            </a:r>
            <a:r>
              <a:rPr lang="en-US" b="1" dirty="0">
                <a:latin typeface="Comic Sans MS" pitchFamily="66" charset="0"/>
              </a:rPr>
              <a:t> de </a:t>
            </a:r>
            <a:r>
              <a:rPr lang="en-US" b="1" dirty="0" err="1">
                <a:latin typeface="Comic Sans MS" pitchFamily="66" charset="0"/>
              </a:rPr>
              <a:t>cette</a:t>
            </a:r>
            <a:r>
              <a:rPr lang="en-US" b="1" dirty="0">
                <a:latin typeface="Comic Sans MS" pitchFamily="66" charset="0"/>
              </a:rPr>
              <a:t> technique. </a:t>
            </a:r>
            <a:endParaRPr lang="fr-FR" b="1" dirty="0">
              <a:latin typeface="Comic Sans MS" pitchFamily="66" charset="0"/>
            </a:endParaRPr>
          </a:p>
          <a:p>
            <a:pPr marL="0" lvl="0" indent="0">
              <a:lnSpc>
                <a:spcPct val="150000"/>
              </a:lnSpc>
              <a:buNone/>
            </a:pPr>
            <a:r>
              <a:rPr lang="en-US" b="1" dirty="0">
                <a:latin typeface="Comic Sans MS" pitchFamily="66" charset="0"/>
              </a:rPr>
              <a:t> </a:t>
            </a:r>
          </a:p>
        </p:txBody>
      </p:sp>
    </p:spTree>
    <p:extLst>
      <p:ext uri="{BB962C8B-B14F-4D97-AF65-F5344CB8AC3E}">
        <p14:creationId xmlns:p14="http://schemas.microsoft.com/office/powerpoint/2010/main" val="8992085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188640"/>
            <a:ext cx="8892480"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1 – 2  Méthodes avec utilisation d’appareil basique  </a:t>
            </a:r>
          </a:p>
        </p:txBody>
      </p:sp>
      <p:sp>
        <p:nvSpPr>
          <p:cNvPr id="2" name="Espace réservé du contenu 1"/>
          <p:cNvSpPr>
            <a:spLocks noGrp="1"/>
          </p:cNvSpPr>
          <p:nvPr>
            <p:ph sz="quarter" idx="4"/>
          </p:nvPr>
        </p:nvSpPr>
        <p:spPr>
          <a:xfrm>
            <a:off x="179512" y="908720"/>
            <a:ext cx="8820472" cy="5760640"/>
          </a:xfrm>
        </p:spPr>
        <p:txBody>
          <a:bodyPr>
            <a:noAutofit/>
          </a:bodyPr>
          <a:lstStyle/>
          <a:p>
            <a:pPr lvl="0">
              <a:buFont typeface="Wingdings" pitchFamily="2" charset="2"/>
              <a:buChar char="v"/>
            </a:pPr>
            <a:r>
              <a:rPr lang="fr-FR" b="1" dirty="0">
                <a:latin typeface="Comic Sans MS" pitchFamily="66" charset="0"/>
              </a:rPr>
              <a:t>Spectrophotométrie</a:t>
            </a:r>
            <a:endParaRPr lang="fr-FR" dirty="0">
              <a:latin typeface="Comic Sans MS" pitchFamily="66" charset="0"/>
            </a:endParaRPr>
          </a:p>
          <a:p>
            <a:pPr lvl="0">
              <a:lnSpc>
                <a:spcPct val="150000"/>
              </a:lnSpc>
              <a:buFont typeface="Wingdings" pitchFamily="2" charset="2"/>
              <a:buChar char="ü"/>
            </a:pPr>
            <a:r>
              <a:rPr lang="en-US" b="1" dirty="0" err="1">
                <a:latin typeface="Comic Sans MS" pitchFamily="66" charset="0"/>
              </a:rPr>
              <a:t>Spectrophotmétrie</a:t>
            </a:r>
            <a:r>
              <a:rPr lang="en-US" b="1" dirty="0">
                <a:latin typeface="Comic Sans MS" pitchFamily="66" charset="0"/>
              </a:rPr>
              <a:t> </a:t>
            </a:r>
            <a:r>
              <a:rPr lang="en-US" b="1" dirty="0" err="1">
                <a:latin typeface="Comic Sans MS" pitchFamily="66" charset="0"/>
              </a:rPr>
              <a:t>d’absorption</a:t>
            </a:r>
            <a:r>
              <a:rPr lang="en-US" b="1" dirty="0">
                <a:latin typeface="Comic Sans MS" pitchFamily="66" charset="0"/>
              </a:rPr>
              <a:t> </a:t>
            </a:r>
            <a:r>
              <a:rPr lang="en-US" b="1" dirty="0" err="1">
                <a:latin typeface="Comic Sans MS" pitchFamily="66" charset="0"/>
              </a:rPr>
              <a:t>atomique</a:t>
            </a:r>
            <a:endParaRPr lang="en-US" b="1" dirty="0">
              <a:latin typeface="Comic Sans MS" pitchFamily="66" charset="0"/>
            </a:endParaRPr>
          </a:p>
          <a:p>
            <a:pPr marL="0" indent="0">
              <a:lnSpc>
                <a:spcPct val="150000"/>
              </a:lnSpc>
              <a:buNone/>
            </a:pPr>
            <a:r>
              <a:rPr lang="en-US" b="1" dirty="0">
                <a:latin typeface="Comic Sans MS" pitchFamily="66" charset="0"/>
              </a:rPr>
              <a:t>Elle </a:t>
            </a:r>
            <a:r>
              <a:rPr lang="en-US" b="1" dirty="0" err="1">
                <a:latin typeface="Comic Sans MS" pitchFamily="66" charset="0"/>
              </a:rPr>
              <a:t>permet</a:t>
            </a:r>
            <a:r>
              <a:rPr lang="en-US" b="1" dirty="0">
                <a:latin typeface="Comic Sans MS" pitchFamily="66" charset="0"/>
              </a:rPr>
              <a:t> </a:t>
            </a:r>
            <a:r>
              <a:rPr lang="en-US" b="1" dirty="0" err="1">
                <a:latin typeface="Comic Sans MS" pitchFamily="66" charset="0"/>
              </a:rPr>
              <a:t>ainsi</a:t>
            </a:r>
            <a:r>
              <a:rPr lang="en-US" b="1" dirty="0">
                <a:latin typeface="Comic Sans MS" pitchFamily="66" charset="0"/>
              </a:rPr>
              <a:t> de </a:t>
            </a:r>
            <a:r>
              <a:rPr lang="en-US" b="1" dirty="0" err="1">
                <a:latin typeface="Comic Sans MS" pitchFamily="66" charset="0"/>
              </a:rPr>
              <a:t>doser</a:t>
            </a:r>
            <a:r>
              <a:rPr lang="en-US" b="1" dirty="0">
                <a:latin typeface="Comic Sans MS" pitchFamily="66" charset="0"/>
              </a:rPr>
              <a:t> des </a:t>
            </a:r>
            <a:r>
              <a:rPr lang="en-US" b="1" dirty="0" err="1">
                <a:latin typeface="Comic Sans MS" pitchFamily="66" charset="0"/>
              </a:rPr>
              <a:t>éléments</a:t>
            </a:r>
            <a:r>
              <a:rPr lang="en-US" b="1" dirty="0">
                <a:latin typeface="Comic Sans MS" pitchFamily="66" charset="0"/>
              </a:rPr>
              <a:t> </a:t>
            </a:r>
            <a:r>
              <a:rPr lang="en-US" b="1" dirty="0" err="1">
                <a:latin typeface="Comic Sans MS" pitchFamily="66" charset="0"/>
              </a:rPr>
              <a:t>présentant</a:t>
            </a:r>
            <a:r>
              <a:rPr lang="en-US" b="1" dirty="0">
                <a:latin typeface="Comic Sans MS" pitchFamily="66" charset="0"/>
              </a:rPr>
              <a:t> des </a:t>
            </a:r>
            <a:r>
              <a:rPr lang="en-US" b="1" dirty="0" err="1">
                <a:latin typeface="Comic Sans MS" pitchFamily="66" charset="0"/>
              </a:rPr>
              <a:t>raies</a:t>
            </a:r>
            <a:r>
              <a:rPr lang="en-US" b="1" dirty="0">
                <a:latin typeface="Comic Sans MS" pitchFamily="66" charset="0"/>
              </a:rPr>
              <a:t> </a:t>
            </a:r>
            <a:r>
              <a:rPr lang="en-US" b="1" dirty="0" err="1">
                <a:latin typeface="Comic Sans MS" pitchFamily="66" charset="0"/>
              </a:rPr>
              <a:t>intenses</a:t>
            </a:r>
            <a:r>
              <a:rPr lang="en-US" b="1" dirty="0">
                <a:latin typeface="Comic Sans MS" pitchFamily="66" charset="0"/>
              </a:rPr>
              <a:t> au-</a:t>
            </a:r>
            <a:r>
              <a:rPr lang="en-US" b="1" dirty="0" err="1">
                <a:latin typeface="Comic Sans MS" pitchFamily="66" charset="0"/>
              </a:rPr>
              <a:t>déla</a:t>
            </a:r>
            <a:r>
              <a:rPr lang="en-US" b="1" dirty="0">
                <a:latin typeface="Comic Sans MS" pitchFamily="66" charset="0"/>
              </a:rPr>
              <a:t> de 190 nm, </a:t>
            </a:r>
            <a:r>
              <a:rPr lang="en-US" b="1" dirty="0" err="1">
                <a:latin typeface="Comic Sans MS" pitchFamily="66" charset="0"/>
              </a:rPr>
              <a:t>mais</a:t>
            </a:r>
            <a:r>
              <a:rPr lang="en-US" b="1" dirty="0">
                <a:latin typeface="Comic Sans MS" pitchFamily="66" charset="0"/>
              </a:rPr>
              <a:t> qui </a:t>
            </a:r>
            <a:r>
              <a:rPr lang="en-US" b="1" dirty="0" err="1">
                <a:latin typeface="Comic Sans MS" pitchFamily="66" charset="0"/>
              </a:rPr>
              <a:t>sont</a:t>
            </a:r>
            <a:r>
              <a:rPr lang="en-US" b="1" dirty="0">
                <a:latin typeface="Comic Sans MS" pitchFamily="66" charset="0"/>
              </a:rPr>
              <a:t> </a:t>
            </a:r>
            <a:r>
              <a:rPr lang="en-US" b="1" dirty="0" err="1">
                <a:latin typeface="Comic Sans MS" pitchFamily="66" charset="0"/>
              </a:rPr>
              <a:t>thermiquement</a:t>
            </a:r>
            <a:r>
              <a:rPr lang="en-US" b="1" dirty="0">
                <a:latin typeface="Comic Sans MS" pitchFamily="66" charset="0"/>
              </a:rPr>
              <a:t> </a:t>
            </a:r>
            <a:r>
              <a:rPr lang="en-US" b="1" dirty="0" err="1">
                <a:latin typeface="Comic Sans MS" pitchFamily="66" charset="0"/>
              </a:rPr>
              <a:t>peu</a:t>
            </a:r>
            <a:r>
              <a:rPr lang="en-US" b="1" dirty="0">
                <a:latin typeface="Comic Sans MS" pitchFamily="66" charset="0"/>
              </a:rPr>
              <a:t> </a:t>
            </a:r>
            <a:r>
              <a:rPr lang="en-US" b="1" dirty="0" err="1">
                <a:latin typeface="Comic Sans MS" pitchFamily="66" charset="0"/>
              </a:rPr>
              <a:t>excitables</a:t>
            </a:r>
            <a:r>
              <a:rPr lang="en-US" b="1" dirty="0">
                <a:latin typeface="Comic Sans MS" pitchFamily="66" charset="0"/>
              </a:rPr>
              <a:t> et ne </a:t>
            </a:r>
            <a:r>
              <a:rPr lang="en-US" b="1" dirty="0" err="1">
                <a:latin typeface="Comic Sans MS" pitchFamily="66" charset="0"/>
              </a:rPr>
              <a:t>peuvent</a:t>
            </a:r>
            <a:r>
              <a:rPr lang="en-US" b="1" dirty="0">
                <a:latin typeface="Comic Sans MS" pitchFamily="66" charset="0"/>
              </a:rPr>
              <a:t> </a:t>
            </a:r>
            <a:r>
              <a:rPr lang="en-US" b="1" dirty="0" err="1">
                <a:latin typeface="Comic Sans MS" pitchFamily="66" charset="0"/>
              </a:rPr>
              <a:t>être</a:t>
            </a:r>
            <a:r>
              <a:rPr lang="en-US" b="1" dirty="0">
                <a:latin typeface="Comic Sans MS" pitchFamily="66" charset="0"/>
              </a:rPr>
              <a:t> </a:t>
            </a:r>
            <a:r>
              <a:rPr lang="en-US" b="1" dirty="0" err="1">
                <a:latin typeface="Comic Sans MS" pitchFamily="66" charset="0"/>
              </a:rPr>
              <a:t>dosés</a:t>
            </a:r>
            <a:r>
              <a:rPr lang="en-US" b="1" dirty="0">
                <a:latin typeface="Comic Sans MS" pitchFamily="66" charset="0"/>
              </a:rPr>
              <a:t> par </a:t>
            </a:r>
            <a:r>
              <a:rPr lang="en-US" b="1" dirty="0" err="1">
                <a:latin typeface="Comic Sans MS" pitchFamily="66" charset="0"/>
              </a:rPr>
              <a:t>photométrie</a:t>
            </a:r>
            <a:r>
              <a:rPr lang="en-US" b="1" dirty="0">
                <a:latin typeface="Comic Sans MS" pitchFamily="66" charset="0"/>
              </a:rPr>
              <a:t> </a:t>
            </a:r>
            <a:r>
              <a:rPr lang="en-US" b="1" dirty="0" err="1">
                <a:latin typeface="Comic Sans MS" pitchFamily="66" charset="0"/>
              </a:rPr>
              <a:t>d‘émission</a:t>
            </a:r>
            <a:r>
              <a:rPr lang="en-US" b="1" dirty="0">
                <a:latin typeface="Comic Sans MS" pitchFamily="66" charset="0"/>
              </a:rPr>
              <a:t> : </a:t>
            </a:r>
            <a:r>
              <a:rPr lang="en-US" b="1" dirty="0" err="1">
                <a:latin typeface="Comic Sans MS" pitchFamily="66" charset="0"/>
              </a:rPr>
              <a:t>Ca</a:t>
            </a:r>
            <a:r>
              <a:rPr lang="en-US" b="1" dirty="0">
                <a:latin typeface="Comic Sans MS" pitchFamily="66" charset="0"/>
              </a:rPr>
              <a:t>, Mg, </a:t>
            </a:r>
            <a:r>
              <a:rPr lang="en-US" b="1" dirty="0" err="1">
                <a:latin typeface="Comic Sans MS" pitchFamily="66" charset="0"/>
              </a:rPr>
              <a:t>Sr</a:t>
            </a:r>
            <a:r>
              <a:rPr lang="en-US" b="1" dirty="0">
                <a:latin typeface="Comic Sans MS" pitchFamily="66" charset="0"/>
              </a:rPr>
              <a:t>, Cu, Zn, </a:t>
            </a:r>
            <a:r>
              <a:rPr lang="en-US" b="1" dirty="0" err="1">
                <a:latin typeface="Comic Sans MS" pitchFamily="66" charset="0"/>
              </a:rPr>
              <a:t>Pb</a:t>
            </a:r>
            <a:r>
              <a:rPr lang="en-US" b="1" dirty="0">
                <a:latin typeface="Comic Sans MS" pitchFamily="66" charset="0"/>
              </a:rPr>
              <a:t>, Co, Ni, Fe, etc... </a:t>
            </a:r>
            <a:r>
              <a:rPr lang="en-US" b="1" dirty="0" err="1">
                <a:latin typeface="Comic Sans MS" pitchFamily="66" charset="0"/>
              </a:rPr>
              <a:t>C'est</a:t>
            </a:r>
            <a:r>
              <a:rPr lang="en-US" b="1" dirty="0">
                <a:latin typeface="Comic Sans MS" pitchFamily="66" charset="0"/>
              </a:rPr>
              <a:t> </a:t>
            </a:r>
            <a:r>
              <a:rPr lang="en-US" b="1" dirty="0" err="1">
                <a:latin typeface="Comic Sans MS" pitchFamily="66" charset="0"/>
              </a:rPr>
              <a:t>une</a:t>
            </a:r>
            <a:r>
              <a:rPr lang="en-US" b="1" dirty="0">
                <a:latin typeface="Comic Sans MS" pitchFamily="66" charset="0"/>
              </a:rPr>
              <a:t> </a:t>
            </a:r>
            <a:r>
              <a:rPr lang="en-US" b="1" dirty="0" err="1">
                <a:latin typeface="Comic Sans MS" pitchFamily="66" charset="0"/>
              </a:rPr>
              <a:t>méthode</a:t>
            </a:r>
            <a:r>
              <a:rPr lang="en-US" b="1" dirty="0">
                <a:latin typeface="Comic Sans MS" pitchFamily="66" charset="0"/>
              </a:rPr>
              <a:t> </a:t>
            </a:r>
            <a:r>
              <a:rPr lang="en-US" b="1" dirty="0" err="1">
                <a:latin typeface="Comic Sans MS" pitchFamily="66" charset="0"/>
              </a:rPr>
              <a:t>très</a:t>
            </a:r>
            <a:r>
              <a:rPr lang="en-US" b="1" dirty="0">
                <a:latin typeface="Comic Sans MS" pitchFamily="66" charset="0"/>
              </a:rPr>
              <a:t> sensible, </a:t>
            </a:r>
            <a:r>
              <a:rPr lang="en-US" b="1" dirty="0" err="1">
                <a:latin typeface="Comic Sans MS" pitchFamily="66" charset="0"/>
              </a:rPr>
              <a:t>exploitant</a:t>
            </a:r>
            <a:r>
              <a:rPr lang="en-US" b="1" dirty="0">
                <a:latin typeface="Comic Sans MS" pitchFamily="66" charset="0"/>
              </a:rPr>
              <a:t> des </a:t>
            </a:r>
            <a:r>
              <a:rPr lang="en-US" b="1" dirty="0" err="1">
                <a:latin typeface="Comic Sans MS" pitchFamily="66" charset="0"/>
              </a:rPr>
              <a:t>gammes</a:t>
            </a:r>
            <a:r>
              <a:rPr lang="en-US" b="1" dirty="0">
                <a:latin typeface="Comic Sans MS" pitchFamily="66" charset="0"/>
              </a:rPr>
              <a:t> de concentration de </a:t>
            </a:r>
            <a:r>
              <a:rPr lang="en-US" b="1" dirty="0" err="1">
                <a:latin typeface="Comic Sans MS" pitchFamily="66" charset="0"/>
              </a:rPr>
              <a:t>l'ordre</a:t>
            </a:r>
            <a:r>
              <a:rPr lang="en-US" b="1" dirty="0">
                <a:latin typeface="Comic Sans MS" pitchFamily="66" charset="0"/>
              </a:rPr>
              <a:t> de 0,1 a 5 </a:t>
            </a:r>
            <a:r>
              <a:rPr lang="en-US" b="1" dirty="0" err="1">
                <a:latin typeface="Comic Sans MS" pitchFamily="66" charset="0"/>
              </a:rPr>
              <a:t>μmol</a:t>
            </a:r>
            <a:r>
              <a:rPr lang="en-US" b="1" dirty="0">
                <a:latin typeface="Comic Sans MS" pitchFamily="66" charset="0"/>
              </a:rPr>
              <a:t>/l, </a:t>
            </a:r>
            <a:r>
              <a:rPr lang="en-US" b="1" dirty="0" err="1">
                <a:latin typeface="Comic Sans MS" pitchFamily="66" charset="0"/>
              </a:rPr>
              <a:t>dépendant</a:t>
            </a:r>
            <a:r>
              <a:rPr lang="en-US" b="1" dirty="0">
                <a:latin typeface="Comic Sans MS" pitchFamily="66" charset="0"/>
              </a:rPr>
              <a:t> de la </a:t>
            </a:r>
            <a:r>
              <a:rPr lang="en-US" b="1" dirty="0" err="1">
                <a:latin typeface="Comic Sans MS" pitchFamily="66" charset="0"/>
              </a:rPr>
              <a:t>qualité</a:t>
            </a:r>
            <a:r>
              <a:rPr lang="en-US" b="1" dirty="0">
                <a:latin typeface="Comic Sans MS" pitchFamily="66" charset="0"/>
              </a:rPr>
              <a:t> de </a:t>
            </a:r>
            <a:r>
              <a:rPr lang="en-US" b="1" dirty="0" err="1">
                <a:latin typeface="Comic Sans MS" pitchFamily="66" charset="0"/>
              </a:rPr>
              <a:t>l'appareillage</a:t>
            </a:r>
            <a:r>
              <a:rPr lang="en-US" b="1" dirty="0">
                <a:latin typeface="Comic Sans MS" pitchFamily="66" charset="0"/>
              </a:rPr>
              <a:t> et de </a:t>
            </a:r>
            <a:r>
              <a:rPr lang="en-US" b="1" dirty="0" err="1">
                <a:latin typeface="Comic Sans MS" pitchFamily="66" charset="0"/>
              </a:rPr>
              <a:t>l‘élément</a:t>
            </a:r>
            <a:r>
              <a:rPr lang="en-US" b="1" dirty="0">
                <a:latin typeface="Comic Sans MS" pitchFamily="66" charset="0"/>
              </a:rPr>
              <a:t> </a:t>
            </a:r>
            <a:r>
              <a:rPr lang="en-US" b="1" dirty="0" err="1">
                <a:latin typeface="Comic Sans MS" pitchFamily="66" charset="0"/>
              </a:rPr>
              <a:t>dosé</a:t>
            </a:r>
            <a:r>
              <a:rPr lang="en-US" b="1" dirty="0">
                <a:latin typeface="Comic Sans MS" pitchFamily="66" charset="0"/>
              </a:rPr>
              <a:t>.</a:t>
            </a:r>
            <a:endParaRPr lang="fr-FR" b="1" dirty="0">
              <a:latin typeface="Comic Sans MS" pitchFamily="66" charset="0"/>
            </a:endParaRPr>
          </a:p>
          <a:p>
            <a:pPr marL="0" lvl="0" indent="0">
              <a:lnSpc>
                <a:spcPct val="150000"/>
              </a:lnSpc>
              <a:buNone/>
            </a:pPr>
            <a:r>
              <a:rPr lang="en-US" b="1" dirty="0">
                <a:latin typeface="Comic Sans MS" pitchFamily="66" charset="0"/>
              </a:rPr>
              <a:t> </a:t>
            </a:r>
          </a:p>
        </p:txBody>
      </p:sp>
    </p:spTree>
    <p:extLst>
      <p:ext uri="{BB962C8B-B14F-4D97-AF65-F5344CB8AC3E}">
        <p14:creationId xmlns:p14="http://schemas.microsoft.com/office/powerpoint/2010/main" val="2143121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274638"/>
            <a:ext cx="8507288" cy="634082"/>
          </a:xfrm>
        </p:spPr>
        <p:txBody>
          <a:bodyPr>
            <a:normAutofit/>
          </a:bodyPr>
          <a:lstStyle/>
          <a:p>
            <a:pPr marL="0" indent="0" algn="l"/>
            <a:r>
              <a:rPr lang="fr-FR" sz="2800" b="1" dirty="0">
                <a:latin typeface="Comic Sans MS" pitchFamily="66" charset="0"/>
              </a:rPr>
              <a:t>I - Rappels historiques</a:t>
            </a:r>
          </a:p>
        </p:txBody>
      </p:sp>
      <p:sp>
        <p:nvSpPr>
          <p:cNvPr id="3" name="Espace réservé du contenu 2"/>
          <p:cNvSpPr>
            <a:spLocks noGrp="1"/>
          </p:cNvSpPr>
          <p:nvPr>
            <p:ph idx="1"/>
          </p:nvPr>
        </p:nvSpPr>
        <p:spPr>
          <a:xfrm>
            <a:off x="179512" y="836712"/>
            <a:ext cx="8784976" cy="5472608"/>
          </a:xfrm>
        </p:spPr>
        <p:txBody>
          <a:bodyPr>
            <a:normAutofit lnSpcReduction="10000"/>
          </a:bodyPr>
          <a:lstStyle/>
          <a:p>
            <a:pPr marL="0" indent="0">
              <a:buNone/>
            </a:pPr>
            <a:endParaRPr lang="fr-FR" sz="2400" b="1" dirty="0">
              <a:latin typeface="Comic Sans MS" pitchFamily="66" charset="0"/>
            </a:endParaRPr>
          </a:p>
          <a:p>
            <a:pPr marL="0" indent="0" algn="just">
              <a:lnSpc>
                <a:spcPct val="120000"/>
              </a:lnSpc>
              <a:buFont typeface="Wingdings 2" pitchFamily="18" charset="2"/>
              <a:buNone/>
            </a:pPr>
            <a:r>
              <a:rPr lang="fr-FR" sz="2600" b="1" dirty="0">
                <a:latin typeface="Comic Sans MS" pitchFamily="66" charset="0"/>
                <a:cs typeface="Arial" pitchFamily="34" charset="0"/>
              </a:rPr>
              <a:t>1930: La technique d'électrophorèses a été développée par Arne Wilhelm Tiselius, elle permet la séparation des biomolécules chargées sous l'effet d'un champ électrique. </a:t>
            </a:r>
          </a:p>
          <a:p>
            <a:pPr marL="0" indent="0" algn="just">
              <a:buFont typeface="Wingdings 2" pitchFamily="18" charset="2"/>
              <a:buNone/>
            </a:pPr>
            <a:endParaRPr lang="fr-FR" sz="2600" b="1" dirty="0">
              <a:latin typeface="Comic Sans MS" pitchFamily="66" charset="0"/>
              <a:cs typeface="Arial" pitchFamily="34" charset="0"/>
            </a:endParaRPr>
          </a:p>
          <a:p>
            <a:pPr marL="0" indent="0" algn="just">
              <a:lnSpc>
                <a:spcPct val="120000"/>
              </a:lnSpc>
              <a:buFont typeface="Wingdings 2" pitchFamily="18" charset="2"/>
              <a:buNone/>
            </a:pPr>
            <a:r>
              <a:rPr lang="fr-FR" sz="2600" b="1" dirty="0">
                <a:latin typeface="Comic Sans MS" pitchFamily="66" charset="0"/>
                <a:cs typeface="Arial" pitchFamily="34" charset="0"/>
              </a:rPr>
              <a:t>1955: Le biochimiste britannique Frederick Sangar  a développé une nouvelle méthode pour analyser la structure moléculaire des protéines séquences d’acides animés et a montré qu'une molécule d'insuline contenait deux chaînes peptidiques, reliées ensemble par deux ponts disulfure.</a:t>
            </a:r>
          </a:p>
          <a:p>
            <a:pPr marL="0" indent="0">
              <a:buNone/>
            </a:pPr>
            <a:endParaRPr lang="fr-FR" sz="2800" b="1" dirty="0">
              <a:latin typeface="Comic Sans MS" pitchFamily="66" charset="0"/>
              <a:cs typeface="Arial" pitchFamily="34" charset="0"/>
            </a:endParaRPr>
          </a:p>
        </p:txBody>
      </p:sp>
    </p:spTree>
    <p:extLst>
      <p:ext uri="{BB962C8B-B14F-4D97-AF65-F5344CB8AC3E}">
        <p14:creationId xmlns:p14="http://schemas.microsoft.com/office/powerpoint/2010/main" val="3359347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37808" y="24048"/>
            <a:ext cx="8892480"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1 – 2  Méthodes avec utilisation d’appareil basique  </a:t>
            </a:r>
          </a:p>
        </p:txBody>
      </p:sp>
      <p:sp>
        <p:nvSpPr>
          <p:cNvPr id="2" name="Espace réservé du contenu 1"/>
          <p:cNvSpPr>
            <a:spLocks noGrp="1"/>
          </p:cNvSpPr>
          <p:nvPr>
            <p:ph sz="quarter" idx="4"/>
          </p:nvPr>
        </p:nvSpPr>
        <p:spPr>
          <a:xfrm>
            <a:off x="179512" y="620688"/>
            <a:ext cx="8712968" cy="5949280"/>
          </a:xfrm>
        </p:spPr>
        <p:txBody>
          <a:bodyPr>
            <a:normAutofit/>
          </a:bodyPr>
          <a:lstStyle/>
          <a:p>
            <a:pPr lvl="0">
              <a:buFont typeface="Wingdings" pitchFamily="2" charset="2"/>
              <a:buChar char="v"/>
            </a:pPr>
            <a:r>
              <a:rPr lang="fr-FR" b="1" dirty="0">
                <a:latin typeface="Comic Sans MS" pitchFamily="66" charset="0"/>
              </a:rPr>
              <a:t>Spectrophotométrie</a:t>
            </a:r>
            <a:endParaRPr lang="fr-FR" dirty="0">
              <a:latin typeface="Comic Sans MS" pitchFamily="66" charset="0"/>
            </a:endParaRPr>
          </a:p>
          <a:p>
            <a:pPr lvl="0">
              <a:lnSpc>
                <a:spcPct val="150000"/>
              </a:lnSpc>
              <a:buFont typeface="Wingdings" pitchFamily="2" charset="2"/>
              <a:buChar char="ü"/>
            </a:pPr>
            <a:r>
              <a:rPr lang="en-US" b="1" dirty="0" err="1">
                <a:latin typeface="Comic Sans MS" pitchFamily="66" charset="0"/>
              </a:rPr>
              <a:t>Spectrophotmétrie</a:t>
            </a:r>
            <a:r>
              <a:rPr lang="en-US" b="1" dirty="0">
                <a:latin typeface="Comic Sans MS" pitchFamily="66" charset="0"/>
              </a:rPr>
              <a:t> </a:t>
            </a:r>
            <a:r>
              <a:rPr lang="en-US" b="1" dirty="0" err="1">
                <a:latin typeface="Comic Sans MS" pitchFamily="66" charset="0"/>
              </a:rPr>
              <a:t>d’absorption</a:t>
            </a:r>
            <a:r>
              <a:rPr lang="en-US" b="1" dirty="0">
                <a:latin typeface="Comic Sans MS" pitchFamily="66" charset="0"/>
              </a:rPr>
              <a:t> </a:t>
            </a:r>
            <a:r>
              <a:rPr lang="en-US" b="1" dirty="0" err="1">
                <a:latin typeface="Comic Sans MS" pitchFamily="66" charset="0"/>
              </a:rPr>
              <a:t>atomique</a:t>
            </a:r>
            <a:r>
              <a:rPr lang="en-US" b="1" dirty="0">
                <a:latin typeface="Comic Sans MS" pitchFamily="66" charset="0"/>
              </a:rPr>
              <a:t> </a:t>
            </a:r>
          </a:p>
          <a:p>
            <a:pPr marL="0" indent="0">
              <a:lnSpc>
                <a:spcPct val="150000"/>
              </a:lnSpc>
              <a:buNone/>
            </a:pPr>
            <a:endParaRPr lang="fr-FR" b="1" dirty="0">
              <a:latin typeface="Comic Sans MS" pitchFamily="66" charset="0"/>
            </a:endParaRPr>
          </a:p>
        </p:txBody>
      </p:sp>
      <p:pic>
        <p:nvPicPr>
          <p:cNvPr id="4" name="Image 3" descr="http://eduscol.education.fr/rnchimie/phys/spectro/cours/image4.jpg"/>
          <p:cNvPicPr/>
          <p:nvPr/>
        </p:nvPicPr>
        <p:blipFill>
          <a:blip r:embed="rId2">
            <a:extLst>
              <a:ext uri="{28A0092B-C50C-407E-A947-70E740481C1C}">
                <a14:useLocalDpi xmlns:a14="http://schemas.microsoft.com/office/drawing/2010/main" val="0"/>
              </a:ext>
            </a:extLst>
          </a:blip>
          <a:srcRect/>
          <a:stretch>
            <a:fillRect/>
          </a:stretch>
        </p:blipFill>
        <p:spPr bwMode="auto">
          <a:xfrm>
            <a:off x="323528" y="1844824"/>
            <a:ext cx="8640960" cy="4680520"/>
          </a:xfrm>
          <a:prstGeom prst="rect">
            <a:avLst/>
          </a:prstGeom>
          <a:noFill/>
          <a:ln>
            <a:noFill/>
          </a:ln>
        </p:spPr>
      </p:pic>
    </p:spTree>
    <p:extLst>
      <p:ext uri="{BB962C8B-B14F-4D97-AF65-F5344CB8AC3E}">
        <p14:creationId xmlns:p14="http://schemas.microsoft.com/office/powerpoint/2010/main" val="70191423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37808" y="24048"/>
            <a:ext cx="8892480"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1 – 2  Méthodes avec utilisation d’appareil basique  </a:t>
            </a:r>
          </a:p>
        </p:txBody>
      </p:sp>
      <p:sp>
        <p:nvSpPr>
          <p:cNvPr id="2" name="Espace réservé du contenu 1"/>
          <p:cNvSpPr>
            <a:spLocks noGrp="1"/>
          </p:cNvSpPr>
          <p:nvPr>
            <p:ph sz="quarter" idx="4"/>
          </p:nvPr>
        </p:nvSpPr>
        <p:spPr>
          <a:xfrm>
            <a:off x="126872" y="620688"/>
            <a:ext cx="8892480" cy="5949280"/>
          </a:xfrm>
        </p:spPr>
        <p:txBody>
          <a:bodyPr>
            <a:normAutofit/>
          </a:bodyPr>
          <a:lstStyle/>
          <a:p>
            <a:pPr lvl="0">
              <a:lnSpc>
                <a:spcPct val="150000"/>
              </a:lnSpc>
              <a:buFont typeface="Wingdings" pitchFamily="2" charset="2"/>
              <a:buChar char="ü"/>
            </a:pPr>
            <a:r>
              <a:rPr lang="en-US" b="1" dirty="0" err="1">
                <a:latin typeface="Comic Sans MS" pitchFamily="66" charset="0"/>
              </a:rPr>
              <a:t>Spectrophotmétrie</a:t>
            </a:r>
            <a:r>
              <a:rPr lang="en-US" b="1" dirty="0">
                <a:latin typeface="Comic Sans MS" pitchFamily="66" charset="0"/>
              </a:rPr>
              <a:t>  </a:t>
            </a:r>
            <a:r>
              <a:rPr lang="en-US" b="1" dirty="0" err="1">
                <a:latin typeface="Comic Sans MS" pitchFamily="66" charset="0"/>
              </a:rPr>
              <a:t>d’absorption</a:t>
            </a:r>
            <a:r>
              <a:rPr lang="en-US" b="1" dirty="0">
                <a:latin typeface="Comic Sans MS" pitchFamily="66" charset="0"/>
              </a:rPr>
              <a:t>  </a:t>
            </a:r>
            <a:r>
              <a:rPr lang="en-US" b="1" dirty="0" err="1">
                <a:latin typeface="Comic Sans MS" pitchFamily="66" charset="0"/>
              </a:rPr>
              <a:t>atomique</a:t>
            </a:r>
            <a:r>
              <a:rPr lang="en-US" b="1" dirty="0">
                <a:latin typeface="Comic Sans MS" pitchFamily="66" charset="0"/>
              </a:rPr>
              <a:t> </a:t>
            </a:r>
          </a:p>
        </p:txBody>
      </p:sp>
      <p:pic>
        <p:nvPicPr>
          <p:cNvPr id="4" name="Image 3" descr="http://eduscol.education.fr/rnchimie/phys/spectro/cours/image9.gif"/>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84784"/>
            <a:ext cx="8496944" cy="3960440"/>
          </a:xfrm>
          <a:prstGeom prst="rect">
            <a:avLst/>
          </a:prstGeom>
          <a:noFill/>
          <a:ln>
            <a:noFill/>
          </a:ln>
        </p:spPr>
      </p:pic>
    </p:spTree>
    <p:extLst>
      <p:ext uri="{BB962C8B-B14F-4D97-AF65-F5344CB8AC3E}">
        <p14:creationId xmlns:p14="http://schemas.microsoft.com/office/powerpoint/2010/main" val="356500841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37808" y="24048"/>
            <a:ext cx="8892480"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1 – 2  Méthodes avec utilisation d’appareil basique  </a:t>
            </a:r>
          </a:p>
        </p:txBody>
      </p:sp>
      <p:sp>
        <p:nvSpPr>
          <p:cNvPr id="2" name="Espace réservé du contenu 1"/>
          <p:cNvSpPr>
            <a:spLocks noGrp="1"/>
          </p:cNvSpPr>
          <p:nvPr>
            <p:ph sz="quarter" idx="4"/>
          </p:nvPr>
        </p:nvSpPr>
        <p:spPr>
          <a:xfrm>
            <a:off x="126872" y="620688"/>
            <a:ext cx="8892480" cy="5949280"/>
          </a:xfrm>
        </p:spPr>
        <p:txBody>
          <a:bodyPr>
            <a:normAutofit/>
          </a:bodyPr>
          <a:lstStyle/>
          <a:p>
            <a:pPr lvl="0">
              <a:lnSpc>
                <a:spcPct val="150000"/>
              </a:lnSpc>
              <a:buFont typeface="Wingdings" pitchFamily="2" charset="2"/>
              <a:buChar char="ü"/>
            </a:pPr>
            <a:r>
              <a:rPr lang="en-US" b="1" dirty="0" err="1">
                <a:latin typeface="Comic Sans MS" pitchFamily="66" charset="0"/>
              </a:rPr>
              <a:t>Spectrophotmétrie</a:t>
            </a:r>
            <a:r>
              <a:rPr lang="en-US" b="1" dirty="0">
                <a:latin typeface="Comic Sans MS" pitchFamily="66" charset="0"/>
              </a:rPr>
              <a:t>  </a:t>
            </a:r>
            <a:r>
              <a:rPr lang="en-US" b="1" dirty="0" err="1">
                <a:latin typeface="Comic Sans MS" pitchFamily="66" charset="0"/>
              </a:rPr>
              <a:t>d’absorption</a:t>
            </a:r>
            <a:r>
              <a:rPr lang="en-US" b="1" dirty="0">
                <a:latin typeface="Comic Sans MS" pitchFamily="66" charset="0"/>
              </a:rPr>
              <a:t>  </a:t>
            </a:r>
            <a:r>
              <a:rPr lang="en-US" b="1" dirty="0" err="1">
                <a:latin typeface="Comic Sans MS" pitchFamily="66" charset="0"/>
              </a:rPr>
              <a:t>atomique</a:t>
            </a:r>
            <a:r>
              <a:rPr lang="en-US" b="1" dirty="0">
                <a:latin typeface="Comic Sans MS" pitchFamily="66" charset="0"/>
              </a:rPr>
              <a:t> </a:t>
            </a:r>
          </a:p>
        </p:txBody>
      </p:sp>
      <p:sp>
        <p:nvSpPr>
          <p:cNvPr id="6" name="Rectangle 1"/>
          <p:cNvSpPr>
            <a:spLocks noChangeArrowheads="1"/>
          </p:cNvSpPr>
          <p:nvPr/>
        </p:nvSpPr>
        <p:spPr bwMode="auto">
          <a:xfrm>
            <a:off x="251520" y="714762"/>
            <a:ext cx="8568952" cy="627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200000"/>
              </a:lnSpc>
              <a:spcBef>
                <a:spcPct val="0"/>
              </a:spcBef>
              <a:spcAft>
                <a:spcPct val="0"/>
              </a:spcAft>
              <a:buClrTx/>
              <a:buSzTx/>
              <a:buFontTx/>
              <a:buNone/>
              <a:tabLst/>
            </a:pPr>
            <a:endParaRPr kumimoji="0" lang="fr-FR" sz="2400" b="1" i="0" u="none" strike="noStrike" cap="none" normalizeH="0" baseline="0" dirty="0">
              <a:ln>
                <a:noFill/>
              </a:ln>
              <a:solidFill>
                <a:srgbClr val="000000"/>
              </a:solidFill>
              <a:effectLst/>
              <a:latin typeface="Comic Sans MS" pitchFamily="66" charset="0"/>
              <a:ea typeface="Times New Roman" pitchFamily="18" charset="0"/>
              <a:cs typeface="Times New Roman" pitchFamily="18" charset="0"/>
            </a:endParaRPr>
          </a:p>
          <a:p>
            <a:pPr marL="0" marR="0" lvl="0" indent="0" algn="l" defTabSz="914400" rtl="0" eaLnBrk="1" fontAlgn="base" latinLnBrk="0" hangingPunct="1">
              <a:lnSpc>
                <a:spcPct val="200000"/>
              </a:lnSpc>
              <a:spcBef>
                <a:spcPct val="0"/>
              </a:spcBef>
              <a:spcAft>
                <a:spcPct val="0"/>
              </a:spcAft>
              <a:buClrTx/>
              <a:buSzTx/>
              <a:buFontTx/>
              <a:buNone/>
              <a:tabLst/>
            </a:pPr>
            <a:r>
              <a:rPr kumimoji="0" lang="el-GR" sz="2400" b="1" i="0" u="none" strike="noStrike" cap="none" normalizeH="0" baseline="0" dirty="0">
                <a:ln>
                  <a:noFill/>
                </a:ln>
                <a:solidFill>
                  <a:srgbClr val="000000"/>
                </a:solidFill>
                <a:effectLst/>
                <a:latin typeface="Comic Sans MS" pitchFamily="66" charset="0"/>
                <a:ea typeface="Times New Roman" pitchFamily="18" charset="0"/>
                <a:cs typeface="Times New Roman" pitchFamily="18" charset="0"/>
              </a:rPr>
              <a:t>μ</a:t>
            </a:r>
            <a:r>
              <a:rPr kumimoji="0" lang="fr-FR" sz="2400" b="1" i="0" u="none" strike="noStrike" cap="none" normalizeH="0" baseline="0" dirty="0">
                <a:ln>
                  <a:noFill/>
                </a:ln>
                <a:solidFill>
                  <a:srgbClr val="000000"/>
                </a:solidFill>
                <a:effectLst/>
                <a:latin typeface="Comic Sans MS" pitchFamily="66" charset="0"/>
                <a:ea typeface="Times New Roman" pitchFamily="18" charset="0"/>
                <a:cs typeface="Times New Roman" pitchFamily="18" charset="0"/>
              </a:rPr>
              <a:t>  : coefficient d’absorption linéique en m</a:t>
            </a:r>
            <a:r>
              <a:rPr kumimoji="0" lang="fr-FR" sz="2400" b="1" i="0" u="none" strike="noStrike" cap="none" normalizeH="0" baseline="30000" dirty="0">
                <a:ln>
                  <a:noFill/>
                </a:ln>
                <a:solidFill>
                  <a:srgbClr val="000000"/>
                </a:solidFill>
                <a:effectLst/>
                <a:latin typeface="Comic Sans MS" pitchFamily="66" charset="0"/>
                <a:ea typeface="Times New Roman" pitchFamily="18" charset="0"/>
                <a:cs typeface="Times New Roman" pitchFamily="18" charset="0"/>
              </a:rPr>
              <a:t>-1</a:t>
            </a:r>
            <a:r>
              <a:rPr kumimoji="0" lang="fr-FR" sz="2400" b="1" i="0" u="none" strike="noStrike" cap="none" normalizeH="0" baseline="0" dirty="0">
                <a:ln>
                  <a:noFill/>
                </a:ln>
                <a:solidFill>
                  <a:srgbClr val="000000"/>
                </a:solidFill>
                <a:effectLst/>
                <a:latin typeface="Comic Sans MS" pitchFamily="66" charset="0"/>
                <a:ea typeface="Times New Roman" pitchFamily="18" charset="0"/>
                <a:cs typeface="Times New Roman" pitchFamily="18" charset="0"/>
              </a:rPr>
              <a:t> </a:t>
            </a:r>
          </a:p>
          <a:p>
            <a:pPr lvl="0" fontAlgn="base">
              <a:lnSpc>
                <a:spcPct val="200000"/>
              </a:lnSpc>
              <a:spcBef>
                <a:spcPct val="0"/>
              </a:spcBef>
              <a:spcAft>
                <a:spcPct val="0"/>
              </a:spcAft>
            </a:pPr>
            <a:r>
              <a:rPr lang="el-GR" sz="2400" b="1" dirty="0">
                <a:solidFill>
                  <a:srgbClr val="000000"/>
                </a:solidFill>
                <a:latin typeface="Comic Sans MS" pitchFamily="66" charset="0"/>
                <a:ea typeface="Times New Roman" pitchFamily="18" charset="0"/>
                <a:cs typeface="Times New Roman" pitchFamily="18" charset="0"/>
              </a:rPr>
              <a:t>μ </a:t>
            </a:r>
            <a:r>
              <a:rPr kumimoji="0" lang="fr-FR" sz="2400" b="1" i="0" u="none" strike="noStrike" cap="none" normalizeH="0" baseline="0" dirty="0">
                <a:ln>
                  <a:noFill/>
                </a:ln>
                <a:solidFill>
                  <a:srgbClr val="000000"/>
                </a:solidFill>
                <a:effectLst/>
                <a:latin typeface="Comic Sans MS" pitchFamily="66" charset="0"/>
                <a:ea typeface="Times New Roman" pitchFamily="18" charset="0"/>
                <a:cs typeface="Times New Roman" pitchFamily="18" charset="0"/>
              </a:rPr>
              <a:t>= k . r pour un solide ( r masse volumique)</a:t>
            </a:r>
            <a:endParaRPr kumimoji="0" lang="fr-FR" sz="2400" b="1" i="0" u="none" strike="noStrike" cap="none" normalizeH="0" baseline="0" dirty="0">
              <a:ln>
                <a:noFill/>
              </a:ln>
              <a:solidFill>
                <a:schemeClr val="tx1"/>
              </a:solidFill>
              <a:effectLst/>
              <a:latin typeface="Comic Sans MS" pitchFamily="66" charset="0"/>
              <a:cs typeface="Arial" pitchFamily="34" charset="0"/>
            </a:endParaRPr>
          </a:p>
          <a:p>
            <a:pPr lvl="0" eaLnBrk="0" fontAlgn="base" hangingPunct="0">
              <a:lnSpc>
                <a:spcPct val="200000"/>
              </a:lnSpc>
              <a:spcBef>
                <a:spcPct val="0"/>
              </a:spcBef>
              <a:spcAft>
                <a:spcPct val="0"/>
              </a:spcAft>
            </a:pPr>
            <a:r>
              <a:rPr lang="el-GR" sz="2400" b="1" dirty="0">
                <a:solidFill>
                  <a:srgbClr val="000000"/>
                </a:solidFill>
                <a:latin typeface="Comic Sans MS" pitchFamily="66" charset="0"/>
                <a:ea typeface="Times New Roman" pitchFamily="18" charset="0"/>
                <a:cs typeface="Times New Roman" pitchFamily="18" charset="0"/>
              </a:rPr>
              <a:t>μ </a:t>
            </a:r>
            <a:r>
              <a:rPr kumimoji="0" lang="fr-FR" sz="2400" b="1" i="0" u="none" strike="noStrike" cap="none" normalizeH="0" baseline="0" dirty="0">
                <a:ln>
                  <a:noFill/>
                </a:ln>
                <a:solidFill>
                  <a:srgbClr val="000000"/>
                </a:solidFill>
                <a:effectLst/>
                <a:latin typeface="Comic Sans MS" pitchFamily="66" charset="0"/>
                <a:ea typeface="Times New Roman" pitchFamily="18" charset="0"/>
                <a:cs typeface="Times New Roman" pitchFamily="18" charset="0"/>
              </a:rPr>
              <a:t>= k . C pour une solution atomisée</a:t>
            </a:r>
            <a:endParaRPr kumimoji="0" lang="fr-FR" sz="2400" b="1" i="0" u="none" strike="noStrike" cap="none" normalizeH="0" baseline="0" dirty="0">
              <a:ln>
                <a:noFill/>
              </a:ln>
              <a:solidFill>
                <a:schemeClr val="tx1"/>
              </a:solidFill>
              <a:effectLst/>
              <a:latin typeface="Comic Sans MS" pitchFamily="66" charset="0"/>
              <a:cs typeface="Arial"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fr-FR" sz="2400" b="1" i="0" u="none" strike="noStrike" cap="none" normalizeH="0" baseline="0" dirty="0">
                <a:ln>
                  <a:noFill/>
                </a:ln>
                <a:solidFill>
                  <a:srgbClr val="000000"/>
                </a:solidFill>
                <a:effectLst/>
                <a:latin typeface="Comic Sans MS" pitchFamily="66" charset="0"/>
                <a:ea typeface="Times New Roman" pitchFamily="18" charset="0"/>
                <a:cs typeface="Times New Roman" pitchFamily="18" charset="0"/>
              </a:rPr>
              <a:t>Par intégration : si un faisceau de puissance incidente Po traverse une épaisseur e de substance absorbante alors la puissance transmise est :</a:t>
            </a:r>
          </a:p>
          <a:p>
            <a:pPr lvl="0" eaLnBrk="0" fontAlgn="base" hangingPunct="0">
              <a:lnSpc>
                <a:spcPct val="200000"/>
              </a:lnSpc>
              <a:spcBef>
                <a:spcPct val="0"/>
              </a:spcBef>
              <a:spcAft>
                <a:spcPct val="0"/>
              </a:spcAft>
            </a:pPr>
            <a:r>
              <a:rPr lang="fr-FR" sz="2400" b="1" dirty="0">
                <a:solidFill>
                  <a:srgbClr val="000000"/>
                </a:solidFill>
                <a:latin typeface="Comic Sans MS" pitchFamily="66" charset="0"/>
                <a:ea typeface="Times New Roman" pitchFamily="18" charset="0"/>
                <a:cs typeface="Times New Roman" pitchFamily="18" charset="0"/>
              </a:rPr>
              <a:t>                    </a:t>
            </a:r>
            <a:r>
              <a:rPr lang="fr-FR" sz="2400" b="1" dirty="0">
                <a:solidFill>
                  <a:srgbClr val="FF0000"/>
                </a:solidFill>
                <a:latin typeface="Comic Sans MS" pitchFamily="66" charset="0"/>
                <a:ea typeface="Times New Roman" pitchFamily="18" charset="0"/>
                <a:cs typeface="Times New Roman" pitchFamily="18" charset="0"/>
              </a:rPr>
              <a:t>P = P</a:t>
            </a:r>
            <a:r>
              <a:rPr lang="fr-FR" sz="2400" b="1" baseline="-25000" dirty="0">
                <a:solidFill>
                  <a:srgbClr val="FF0000"/>
                </a:solidFill>
                <a:latin typeface="Comic Sans MS" pitchFamily="66" charset="0"/>
                <a:ea typeface="Times New Roman" pitchFamily="18" charset="0"/>
                <a:cs typeface="Times New Roman" pitchFamily="18" charset="0"/>
              </a:rPr>
              <a:t>0</a:t>
            </a:r>
            <a:r>
              <a:rPr lang="fr-FR" sz="2400" b="1" dirty="0">
                <a:solidFill>
                  <a:srgbClr val="FF0000"/>
                </a:solidFill>
                <a:latin typeface="Comic Sans MS" pitchFamily="66" charset="0"/>
                <a:ea typeface="Times New Roman" pitchFamily="18" charset="0"/>
                <a:cs typeface="Times New Roman" pitchFamily="18" charset="0"/>
              </a:rPr>
              <a:t> </a:t>
            </a:r>
            <a:r>
              <a:rPr lang="fr-FR" sz="2400" b="1" dirty="0" err="1">
                <a:solidFill>
                  <a:srgbClr val="FF0000"/>
                </a:solidFill>
                <a:latin typeface="Comic Sans MS" pitchFamily="66" charset="0"/>
                <a:ea typeface="Times New Roman" pitchFamily="18" charset="0"/>
                <a:cs typeface="Times New Roman" pitchFamily="18" charset="0"/>
              </a:rPr>
              <a:t>exp</a:t>
            </a:r>
            <a:r>
              <a:rPr lang="fr-FR" sz="2400" b="1" dirty="0">
                <a:solidFill>
                  <a:srgbClr val="FF0000"/>
                </a:solidFill>
                <a:latin typeface="Comic Sans MS" pitchFamily="66" charset="0"/>
                <a:ea typeface="Times New Roman" pitchFamily="18" charset="0"/>
                <a:cs typeface="Times New Roman" pitchFamily="18" charset="0"/>
              </a:rPr>
              <a:t> (-</a:t>
            </a:r>
            <a:r>
              <a:rPr lang="el-GR" sz="2400" b="1" dirty="0">
                <a:solidFill>
                  <a:srgbClr val="FF0000"/>
                </a:solidFill>
                <a:latin typeface="Comic Sans MS" pitchFamily="66" charset="0"/>
                <a:ea typeface="Times New Roman" pitchFamily="18" charset="0"/>
                <a:cs typeface="Times New Roman" pitchFamily="18" charset="0"/>
              </a:rPr>
              <a:t>μ</a:t>
            </a:r>
            <a:r>
              <a:rPr lang="fr-FR" sz="2400" b="1" dirty="0">
                <a:solidFill>
                  <a:srgbClr val="FF0000"/>
                </a:solidFill>
                <a:latin typeface="Comic Sans MS" pitchFamily="66" charset="0"/>
                <a:ea typeface="Times New Roman" pitchFamily="18" charset="0"/>
                <a:cs typeface="Times New Roman" pitchFamily="18" charset="0"/>
              </a:rPr>
              <a:t>e)</a:t>
            </a:r>
            <a:endParaRPr kumimoji="0" lang="fr-FR" sz="2400" b="0" i="0" u="none" strike="noStrike" cap="none" normalizeH="0" baseline="0" dirty="0">
              <a:ln>
                <a:noFill/>
              </a:ln>
              <a:solidFill>
                <a:schemeClr val="tx1"/>
              </a:solidFill>
              <a:effectLst/>
              <a:latin typeface="Comic Sans MS" pitchFamily="66"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763076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188640"/>
            <a:ext cx="8892480"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1 – 2  Méthodes avec utilisation d’appareil basique  </a:t>
            </a:r>
          </a:p>
        </p:txBody>
      </p:sp>
      <p:sp>
        <p:nvSpPr>
          <p:cNvPr id="2" name="Espace réservé du contenu 1"/>
          <p:cNvSpPr>
            <a:spLocks noGrp="1"/>
          </p:cNvSpPr>
          <p:nvPr>
            <p:ph sz="quarter" idx="4"/>
          </p:nvPr>
        </p:nvSpPr>
        <p:spPr>
          <a:xfrm>
            <a:off x="179512" y="908720"/>
            <a:ext cx="8820472" cy="5760640"/>
          </a:xfrm>
        </p:spPr>
        <p:txBody>
          <a:bodyPr>
            <a:noAutofit/>
          </a:bodyPr>
          <a:lstStyle/>
          <a:p>
            <a:pPr lvl="0">
              <a:lnSpc>
                <a:spcPct val="150000"/>
              </a:lnSpc>
              <a:buFont typeface="Wingdings" pitchFamily="2" charset="2"/>
              <a:buChar char="ü"/>
            </a:pPr>
            <a:r>
              <a:rPr lang="en-US" b="1" dirty="0" err="1">
                <a:latin typeface="Comic Sans MS" pitchFamily="66" charset="0"/>
              </a:rPr>
              <a:t>Spectrophotmétrie</a:t>
            </a:r>
            <a:r>
              <a:rPr lang="en-US" b="1" dirty="0">
                <a:latin typeface="Comic Sans MS" pitchFamily="66" charset="0"/>
              </a:rPr>
              <a:t> </a:t>
            </a:r>
            <a:r>
              <a:rPr lang="en-US" b="1" dirty="0" err="1">
                <a:latin typeface="Comic Sans MS" pitchFamily="66" charset="0"/>
              </a:rPr>
              <a:t>d’absorption</a:t>
            </a:r>
            <a:r>
              <a:rPr lang="en-US" b="1" dirty="0">
                <a:latin typeface="Comic Sans MS" pitchFamily="66" charset="0"/>
              </a:rPr>
              <a:t> </a:t>
            </a:r>
            <a:r>
              <a:rPr lang="en-US" b="1" dirty="0" err="1">
                <a:latin typeface="Comic Sans MS" pitchFamily="66" charset="0"/>
              </a:rPr>
              <a:t>atomique</a:t>
            </a:r>
            <a:endParaRPr lang="en-US" b="1" dirty="0">
              <a:latin typeface="Comic Sans MS" pitchFamily="66" charset="0"/>
            </a:endParaRPr>
          </a:p>
          <a:p>
            <a:pPr marL="0" indent="0">
              <a:lnSpc>
                <a:spcPct val="150000"/>
              </a:lnSpc>
              <a:buNone/>
            </a:pPr>
            <a:r>
              <a:rPr lang="en-US" b="1" dirty="0">
                <a:latin typeface="Comic Sans MS" pitchFamily="66" charset="0"/>
              </a:rPr>
              <a:t>Les sources </a:t>
            </a:r>
            <a:r>
              <a:rPr lang="en-US" b="1" dirty="0" err="1">
                <a:latin typeface="Comic Sans MS" pitchFamily="66" charset="0"/>
              </a:rPr>
              <a:t>lumineuses</a:t>
            </a:r>
            <a:r>
              <a:rPr lang="en-US" b="1" dirty="0">
                <a:latin typeface="Comic Sans MS" pitchFamily="66" charset="0"/>
              </a:rPr>
              <a:t> </a:t>
            </a:r>
            <a:r>
              <a:rPr lang="en-US" b="1" dirty="0" err="1">
                <a:latin typeface="Comic Sans MS" pitchFamily="66" charset="0"/>
              </a:rPr>
              <a:t>doivent</a:t>
            </a:r>
            <a:r>
              <a:rPr lang="en-US" b="1" dirty="0">
                <a:latin typeface="Comic Sans MS" pitchFamily="66" charset="0"/>
              </a:rPr>
              <a:t> </a:t>
            </a:r>
            <a:r>
              <a:rPr lang="en-US" b="1" dirty="0" err="1">
                <a:latin typeface="Comic Sans MS" pitchFamily="66" charset="0"/>
              </a:rPr>
              <a:t>fournir</a:t>
            </a:r>
            <a:r>
              <a:rPr lang="en-US" b="1" dirty="0">
                <a:latin typeface="Comic Sans MS" pitchFamily="66" charset="0"/>
              </a:rPr>
              <a:t> avec </a:t>
            </a:r>
            <a:r>
              <a:rPr lang="en-US" b="1" dirty="0" err="1">
                <a:latin typeface="Comic Sans MS" pitchFamily="66" charset="0"/>
              </a:rPr>
              <a:t>une</a:t>
            </a:r>
            <a:r>
              <a:rPr lang="en-US" b="1" dirty="0">
                <a:latin typeface="Comic Sans MS" pitchFamily="66" charset="0"/>
              </a:rPr>
              <a:t> </a:t>
            </a:r>
            <a:r>
              <a:rPr lang="en-US" b="1" dirty="0" err="1">
                <a:latin typeface="Comic Sans MS" pitchFamily="66" charset="0"/>
              </a:rPr>
              <a:t>intensité</a:t>
            </a:r>
            <a:r>
              <a:rPr lang="en-US" b="1" dirty="0">
                <a:latin typeface="Comic Sans MS" pitchFamily="66" charset="0"/>
              </a:rPr>
              <a:t> et </a:t>
            </a:r>
            <a:r>
              <a:rPr lang="en-US" b="1" dirty="0" err="1">
                <a:latin typeface="Comic Sans MS" pitchFamily="66" charset="0"/>
              </a:rPr>
              <a:t>une</a:t>
            </a:r>
            <a:r>
              <a:rPr lang="en-US" b="1" dirty="0">
                <a:latin typeface="Comic Sans MS" pitchFamily="66" charset="0"/>
              </a:rPr>
              <a:t> </a:t>
            </a:r>
            <a:r>
              <a:rPr lang="en-US" b="1" dirty="0" err="1">
                <a:latin typeface="Comic Sans MS" pitchFamily="66" charset="0"/>
              </a:rPr>
              <a:t>précision</a:t>
            </a:r>
            <a:r>
              <a:rPr lang="en-US" b="1" dirty="0">
                <a:latin typeface="Comic Sans MS" pitchFamily="66" charset="0"/>
              </a:rPr>
              <a:t> </a:t>
            </a:r>
            <a:r>
              <a:rPr lang="en-US" b="1" dirty="0" err="1">
                <a:latin typeface="Comic Sans MS" pitchFamily="66" charset="0"/>
              </a:rPr>
              <a:t>suffisante</a:t>
            </a:r>
            <a:r>
              <a:rPr lang="en-US" b="1" dirty="0">
                <a:latin typeface="Comic Sans MS" pitchFamily="66" charset="0"/>
              </a:rPr>
              <a:t> la </a:t>
            </a:r>
            <a:r>
              <a:rPr lang="en-US" b="1" dirty="0" err="1">
                <a:latin typeface="Comic Sans MS" pitchFamily="66" charset="0"/>
              </a:rPr>
              <a:t>longueur</a:t>
            </a:r>
            <a:r>
              <a:rPr lang="en-US" b="1" dirty="0">
                <a:latin typeface="Comic Sans MS" pitchFamily="66" charset="0"/>
              </a:rPr>
              <a:t> </a:t>
            </a:r>
            <a:r>
              <a:rPr lang="en-US" b="1" dirty="0" err="1">
                <a:latin typeface="Comic Sans MS" pitchFamily="66" charset="0"/>
              </a:rPr>
              <a:t>d'onde</a:t>
            </a:r>
            <a:r>
              <a:rPr lang="en-US" b="1" dirty="0">
                <a:latin typeface="Comic Sans MS" pitchFamily="66" charset="0"/>
              </a:rPr>
              <a:t> </a:t>
            </a:r>
            <a:r>
              <a:rPr lang="en-US" b="1" dirty="0" err="1">
                <a:latin typeface="Comic Sans MS" pitchFamily="66" charset="0"/>
              </a:rPr>
              <a:t>caractéristique</a:t>
            </a:r>
            <a:r>
              <a:rPr lang="en-US" b="1" dirty="0">
                <a:latin typeface="Comic Sans MS" pitchFamily="66" charset="0"/>
              </a:rPr>
              <a:t> de </a:t>
            </a:r>
            <a:r>
              <a:rPr lang="en-US" b="1" dirty="0" err="1">
                <a:latin typeface="Comic Sans MS" pitchFamily="66" charset="0"/>
              </a:rPr>
              <a:t>l‘élément</a:t>
            </a:r>
            <a:r>
              <a:rPr lang="en-US" b="1" dirty="0">
                <a:latin typeface="Comic Sans MS" pitchFamily="66" charset="0"/>
              </a:rPr>
              <a:t> à </a:t>
            </a:r>
            <a:r>
              <a:rPr lang="en-US" b="1" dirty="0" err="1">
                <a:latin typeface="Comic Sans MS" pitchFamily="66" charset="0"/>
              </a:rPr>
              <a:t>doser</a:t>
            </a:r>
            <a:r>
              <a:rPr lang="en-US" b="1" dirty="0">
                <a:latin typeface="Comic Sans MS" pitchFamily="66" charset="0"/>
              </a:rPr>
              <a:t>.</a:t>
            </a:r>
          </a:p>
          <a:p>
            <a:pPr marL="0" indent="0">
              <a:lnSpc>
                <a:spcPct val="150000"/>
              </a:lnSpc>
              <a:buNone/>
            </a:pPr>
            <a:endParaRPr lang="en-US" b="1" dirty="0">
              <a:latin typeface="Comic Sans MS" pitchFamily="66" charset="0"/>
            </a:endParaRPr>
          </a:p>
          <a:p>
            <a:pPr marL="0" indent="0">
              <a:lnSpc>
                <a:spcPct val="150000"/>
              </a:lnSpc>
              <a:buNone/>
            </a:pPr>
            <a:r>
              <a:rPr lang="en-US" b="1" dirty="0" err="1">
                <a:latin typeface="Comic Sans MS" pitchFamily="66" charset="0"/>
              </a:rPr>
              <a:t>Elles</a:t>
            </a:r>
            <a:r>
              <a:rPr lang="en-US" b="1" dirty="0">
                <a:latin typeface="Comic Sans MS" pitchFamily="66" charset="0"/>
              </a:rPr>
              <a:t> </a:t>
            </a:r>
            <a:r>
              <a:rPr lang="en-US" b="1" dirty="0" err="1">
                <a:latin typeface="Comic Sans MS" pitchFamily="66" charset="0"/>
              </a:rPr>
              <a:t>sont</a:t>
            </a:r>
            <a:r>
              <a:rPr lang="en-US" b="1" dirty="0">
                <a:latin typeface="Comic Sans MS" pitchFamily="66" charset="0"/>
              </a:rPr>
              <a:t> de </a:t>
            </a:r>
            <a:r>
              <a:rPr lang="en-US" b="1" dirty="0" err="1">
                <a:latin typeface="Comic Sans MS" pitchFamily="66" charset="0"/>
              </a:rPr>
              <a:t>deux</a:t>
            </a:r>
            <a:r>
              <a:rPr lang="en-US" b="1" dirty="0">
                <a:latin typeface="Comic Sans MS" pitchFamily="66" charset="0"/>
              </a:rPr>
              <a:t> types :</a:t>
            </a:r>
            <a:endParaRPr lang="fr-FR" b="1" dirty="0">
              <a:latin typeface="Comic Sans MS" pitchFamily="66" charset="0"/>
            </a:endParaRPr>
          </a:p>
          <a:p>
            <a:pPr>
              <a:lnSpc>
                <a:spcPct val="150000"/>
              </a:lnSpc>
              <a:buFont typeface="Wingdings" pitchFamily="2" charset="2"/>
              <a:buChar char="§"/>
            </a:pPr>
            <a:r>
              <a:rPr lang="en-US" b="1" dirty="0" err="1">
                <a:latin typeface="Comic Sans MS" pitchFamily="66" charset="0"/>
              </a:rPr>
              <a:t>soit</a:t>
            </a:r>
            <a:r>
              <a:rPr lang="en-US" b="1" dirty="0">
                <a:latin typeface="Comic Sans MS" pitchFamily="66" charset="0"/>
              </a:rPr>
              <a:t> à </a:t>
            </a:r>
            <a:r>
              <a:rPr lang="en-US" b="1" dirty="0" err="1">
                <a:latin typeface="Comic Sans MS" pitchFamily="66" charset="0"/>
              </a:rPr>
              <a:t>vapeur</a:t>
            </a:r>
            <a:r>
              <a:rPr lang="en-US" b="1" dirty="0">
                <a:latin typeface="Comic Sans MS" pitchFamily="66" charset="0"/>
              </a:rPr>
              <a:t> </a:t>
            </a:r>
            <a:r>
              <a:rPr lang="en-US" b="1" dirty="0" err="1">
                <a:latin typeface="Comic Sans MS" pitchFamily="66" charset="0"/>
              </a:rPr>
              <a:t>métallique</a:t>
            </a:r>
            <a:r>
              <a:rPr lang="en-US" b="1" dirty="0">
                <a:latin typeface="Comic Sans MS" pitchFamily="66" charset="0"/>
              </a:rPr>
              <a:t> </a:t>
            </a:r>
            <a:r>
              <a:rPr lang="en-US" b="1" dirty="0" err="1">
                <a:latin typeface="Comic Sans MS" pitchFamily="66" charset="0"/>
              </a:rPr>
              <a:t>ou</a:t>
            </a:r>
            <a:r>
              <a:rPr lang="en-US" b="1" dirty="0">
                <a:latin typeface="Comic Sans MS" pitchFamily="66" charset="0"/>
              </a:rPr>
              <a:t> au deuterium</a:t>
            </a:r>
            <a:endParaRPr lang="fr-FR" b="1" dirty="0">
              <a:latin typeface="Comic Sans MS" pitchFamily="66" charset="0"/>
            </a:endParaRPr>
          </a:p>
          <a:p>
            <a:pPr>
              <a:lnSpc>
                <a:spcPct val="150000"/>
              </a:lnSpc>
              <a:buFont typeface="Wingdings" pitchFamily="2" charset="2"/>
              <a:buChar char="§"/>
            </a:pPr>
            <a:r>
              <a:rPr lang="en-US" b="1" dirty="0" err="1">
                <a:latin typeface="Comic Sans MS" pitchFamily="66" charset="0"/>
              </a:rPr>
              <a:t>soit</a:t>
            </a:r>
            <a:r>
              <a:rPr lang="en-US" b="1" dirty="0">
                <a:latin typeface="Comic Sans MS" pitchFamily="66" charset="0"/>
              </a:rPr>
              <a:t>  la "cathode </a:t>
            </a:r>
            <a:r>
              <a:rPr lang="en-US" b="1" dirty="0" err="1">
                <a:latin typeface="Comic Sans MS" pitchFamily="66" charset="0"/>
              </a:rPr>
              <a:t>creuse</a:t>
            </a:r>
            <a:r>
              <a:rPr lang="en-US" b="1" dirty="0">
                <a:latin typeface="Comic Sans MS" pitchFamily="66" charset="0"/>
              </a:rPr>
              <a:t>, </a:t>
            </a:r>
            <a:r>
              <a:rPr lang="en-US" b="1" dirty="0" err="1">
                <a:latin typeface="Comic Sans MS" pitchFamily="66" charset="0"/>
              </a:rPr>
              <a:t>constitué</a:t>
            </a:r>
            <a:r>
              <a:rPr lang="en-US" b="1" dirty="0">
                <a:latin typeface="Comic Sans MS" pitchFamily="66" charset="0"/>
              </a:rPr>
              <a:t> par le </a:t>
            </a:r>
            <a:r>
              <a:rPr lang="en-US" b="1" dirty="0" err="1">
                <a:latin typeface="Comic Sans MS" pitchFamily="66" charset="0"/>
              </a:rPr>
              <a:t>métal</a:t>
            </a:r>
            <a:r>
              <a:rPr lang="en-US" b="1" dirty="0">
                <a:latin typeface="Comic Sans MS" pitchFamily="66" charset="0"/>
              </a:rPr>
              <a:t> à </a:t>
            </a:r>
            <a:r>
              <a:rPr lang="en-US" b="1" dirty="0" err="1">
                <a:latin typeface="Comic Sans MS" pitchFamily="66" charset="0"/>
              </a:rPr>
              <a:t>doser</a:t>
            </a:r>
            <a:r>
              <a:rPr lang="en-US" b="1" dirty="0">
                <a:latin typeface="Comic Sans MS" pitchFamily="66" charset="0"/>
              </a:rPr>
              <a:t>. </a:t>
            </a:r>
            <a:endParaRPr lang="fr-FR" b="1" dirty="0">
              <a:latin typeface="Comic Sans MS" pitchFamily="66" charset="0"/>
            </a:endParaRPr>
          </a:p>
          <a:p>
            <a:pPr marL="0" lvl="0" indent="0">
              <a:lnSpc>
                <a:spcPct val="150000"/>
              </a:lnSpc>
              <a:buNone/>
            </a:pPr>
            <a:r>
              <a:rPr lang="en-US" b="1" dirty="0">
                <a:latin typeface="Comic Sans MS" pitchFamily="66" charset="0"/>
              </a:rPr>
              <a:t> </a:t>
            </a:r>
          </a:p>
        </p:txBody>
      </p:sp>
    </p:spTree>
    <p:extLst>
      <p:ext uri="{BB962C8B-B14F-4D97-AF65-F5344CB8AC3E}">
        <p14:creationId xmlns:p14="http://schemas.microsoft.com/office/powerpoint/2010/main" val="12114586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188640"/>
            <a:ext cx="8892480"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1 – 2  Méthodes avec utilisation d’appareil basique  </a:t>
            </a:r>
          </a:p>
        </p:txBody>
      </p:sp>
      <p:sp>
        <p:nvSpPr>
          <p:cNvPr id="2" name="Espace réservé du contenu 1"/>
          <p:cNvSpPr>
            <a:spLocks noGrp="1"/>
          </p:cNvSpPr>
          <p:nvPr>
            <p:ph sz="quarter" idx="4"/>
          </p:nvPr>
        </p:nvSpPr>
        <p:spPr>
          <a:xfrm>
            <a:off x="179512" y="764704"/>
            <a:ext cx="8820472" cy="6093296"/>
          </a:xfrm>
        </p:spPr>
        <p:txBody>
          <a:bodyPr>
            <a:noAutofit/>
          </a:bodyPr>
          <a:lstStyle/>
          <a:p>
            <a:pPr lvl="0">
              <a:buFont typeface="Wingdings" pitchFamily="2" charset="2"/>
              <a:buChar char="v"/>
            </a:pPr>
            <a:r>
              <a:rPr lang="fr-FR" b="1" dirty="0">
                <a:latin typeface="Comic Sans MS" pitchFamily="66" charset="0"/>
              </a:rPr>
              <a:t>Spectrophotométrie</a:t>
            </a:r>
            <a:endParaRPr lang="fr-FR" dirty="0">
              <a:latin typeface="Comic Sans MS" pitchFamily="66" charset="0"/>
            </a:endParaRPr>
          </a:p>
          <a:p>
            <a:pPr lvl="0">
              <a:lnSpc>
                <a:spcPct val="150000"/>
              </a:lnSpc>
              <a:buFont typeface="Wingdings" pitchFamily="2" charset="2"/>
              <a:buChar char="ü"/>
            </a:pPr>
            <a:r>
              <a:rPr lang="en-US" b="1" dirty="0" err="1">
                <a:latin typeface="Comic Sans MS" pitchFamily="66" charset="0"/>
              </a:rPr>
              <a:t>Spectrophotmétrie</a:t>
            </a:r>
            <a:r>
              <a:rPr lang="en-US" b="1" dirty="0">
                <a:latin typeface="Comic Sans MS" pitchFamily="66" charset="0"/>
              </a:rPr>
              <a:t> </a:t>
            </a:r>
            <a:r>
              <a:rPr lang="en-US" b="1" dirty="0" err="1">
                <a:latin typeface="Comic Sans MS" pitchFamily="66" charset="0"/>
              </a:rPr>
              <a:t>d’émission</a:t>
            </a:r>
            <a:r>
              <a:rPr lang="en-US" b="1" dirty="0">
                <a:latin typeface="Comic Sans MS" pitchFamily="66" charset="0"/>
              </a:rPr>
              <a:t> </a:t>
            </a:r>
          </a:p>
          <a:p>
            <a:pPr marL="0" indent="0">
              <a:lnSpc>
                <a:spcPct val="150000"/>
              </a:lnSpc>
              <a:buNone/>
            </a:pPr>
            <a:r>
              <a:rPr lang="en-US" b="1" dirty="0">
                <a:latin typeface="Comic Sans MS" pitchFamily="66" charset="0"/>
              </a:rPr>
              <a:t>Elle  </a:t>
            </a:r>
            <a:r>
              <a:rPr lang="en-US" b="1" dirty="0" err="1">
                <a:latin typeface="Comic Sans MS" pitchFamily="66" charset="0"/>
              </a:rPr>
              <a:t>est</a:t>
            </a:r>
            <a:r>
              <a:rPr lang="en-US" b="1" dirty="0">
                <a:latin typeface="Comic Sans MS" pitchFamily="66" charset="0"/>
              </a:rPr>
              <a:t>  </a:t>
            </a:r>
            <a:r>
              <a:rPr lang="en-US" b="1" dirty="0" err="1">
                <a:latin typeface="Comic Sans MS" pitchFamily="66" charset="0"/>
              </a:rPr>
              <a:t>théoriquement</a:t>
            </a:r>
            <a:r>
              <a:rPr lang="en-US" b="1" dirty="0">
                <a:latin typeface="Comic Sans MS" pitchFamily="66" charset="0"/>
              </a:rPr>
              <a:t>  </a:t>
            </a:r>
            <a:r>
              <a:rPr lang="en-US" b="1" dirty="0" err="1">
                <a:latin typeface="Comic Sans MS" pitchFamily="66" charset="0"/>
              </a:rPr>
              <a:t>utilisée</a:t>
            </a:r>
            <a:r>
              <a:rPr lang="en-US" b="1" dirty="0">
                <a:latin typeface="Comic Sans MS" pitchFamily="66" charset="0"/>
              </a:rPr>
              <a:t>  </a:t>
            </a:r>
            <a:r>
              <a:rPr lang="en-US" b="1" dirty="0" err="1">
                <a:latin typeface="Comic Sans MS" pitchFamily="66" charset="0"/>
              </a:rPr>
              <a:t>dans</a:t>
            </a:r>
            <a:r>
              <a:rPr lang="en-US" b="1" dirty="0">
                <a:latin typeface="Comic Sans MS" pitchFamily="66" charset="0"/>
              </a:rPr>
              <a:t> le </a:t>
            </a:r>
            <a:r>
              <a:rPr lang="en-US" b="1" dirty="0" err="1">
                <a:latin typeface="Comic Sans MS" pitchFamily="66" charset="0"/>
              </a:rPr>
              <a:t>cas</a:t>
            </a:r>
            <a:r>
              <a:rPr lang="en-US" b="1" dirty="0">
                <a:latin typeface="Comic Sans MS" pitchFamily="66" charset="0"/>
              </a:rPr>
              <a:t> du </a:t>
            </a:r>
            <a:r>
              <a:rPr lang="en-US" b="1" dirty="0" err="1">
                <a:latin typeface="Comic Sans MS" pitchFamily="66" charset="0"/>
              </a:rPr>
              <a:t>photomètre</a:t>
            </a:r>
            <a:r>
              <a:rPr lang="en-US" b="1" dirty="0">
                <a:latin typeface="Comic Sans MS" pitchFamily="66" charset="0"/>
              </a:rPr>
              <a:t> de </a:t>
            </a:r>
            <a:r>
              <a:rPr lang="en-US" b="1" dirty="0" err="1">
                <a:latin typeface="Comic Sans MS" pitchFamily="66" charset="0"/>
              </a:rPr>
              <a:t>flamme</a:t>
            </a:r>
            <a:r>
              <a:rPr lang="en-US" b="1" dirty="0">
                <a:latin typeface="Comic Sans MS" pitchFamily="66" charset="0"/>
              </a:rPr>
              <a:t> pour la </a:t>
            </a:r>
            <a:r>
              <a:rPr lang="en-US" b="1" dirty="0" err="1">
                <a:latin typeface="Comic Sans MS" pitchFamily="66" charset="0"/>
              </a:rPr>
              <a:t>détermination</a:t>
            </a:r>
            <a:r>
              <a:rPr lang="en-US" b="1" dirty="0">
                <a:latin typeface="Comic Sans MS" pitchFamily="66" charset="0"/>
              </a:rPr>
              <a:t> des </a:t>
            </a:r>
            <a:r>
              <a:rPr lang="en-US" b="1" dirty="0" err="1">
                <a:latin typeface="Comic Sans MS" pitchFamily="66" charset="0"/>
              </a:rPr>
              <a:t>éléments</a:t>
            </a:r>
            <a:r>
              <a:rPr lang="en-US" b="1" dirty="0">
                <a:latin typeface="Comic Sans MS" pitchFamily="66" charset="0"/>
              </a:rPr>
              <a:t> (</a:t>
            </a:r>
            <a:r>
              <a:rPr lang="en-US" b="1" dirty="0" err="1">
                <a:latin typeface="Comic Sans MS" pitchFamily="66" charset="0"/>
              </a:rPr>
              <a:t>Na,K,li</a:t>
            </a:r>
            <a:r>
              <a:rPr lang="en-US" b="1" dirty="0">
                <a:latin typeface="Comic Sans MS" pitchFamily="66" charset="0"/>
              </a:rPr>
              <a:t>), Il </a:t>
            </a:r>
            <a:r>
              <a:rPr lang="en-US" b="1" dirty="0" err="1">
                <a:latin typeface="Comic Sans MS" pitchFamily="66" charset="0"/>
              </a:rPr>
              <a:t>serait</a:t>
            </a:r>
            <a:r>
              <a:rPr lang="en-US" b="1" dirty="0">
                <a:latin typeface="Comic Sans MS" pitchFamily="66" charset="0"/>
              </a:rPr>
              <a:t> possible </a:t>
            </a:r>
            <a:r>
              <a:rPr lang="en-US" b="1" dirty="0" err="1">
                <a:latin typeface="Comic Sans MS" pitchFamily="66" charset="0"/>
              </a:rPr>
              <a:t>d'appliquer</a:t>
            </a:r>
            <a:r>
              <a:rPr lang="en-US" b="1" dirty="0">
                <a:latin typeface="Comic Sans MS" pitchFamily="66" charset="0"/>
              </a:rPr>
              <a:t> </a:t>
            </a:r>
            <a:r>
              <a:rPr lang="en-US" b="1" dirty="0" err="1">
                <a:latin typeface="Comic Sans MS" pitchFamily="66" charset="0"/>
              </a:rPr>
              <a:t>cette</a:t>
            </a:r>
            <a:r>
              <a:rPr lang="en-US" b="1" dirty="0">
                <a:latin typeface="Comic Sans MS" pitchFamily="66" charset="0"/>
              </a:rPr>
              <a:t> </a:t>
            </a:r>
            <a:r>
              <a:rPr lang="en-US" b="1" dirty="0" err="1">
                <a:latin typeface="Comic Sans MS" pitchFamily="66" charset="0"/>
              </a:rPr>
              <a:t>méthode</a:t>
            </a:r>
            <a:r>
              <a:rPr lang="en-US" b="1" dirty="0">
                <a:latin typeface="Comic Sans MS" pitchFamily="66" charset="0"/>
              </a:rPr>
              <a:t>  aux </a:t>
            </a:r>
            <a:r>
              <a:rPr lang="en-US" b="1" dirty="0" err="1">
                <a:latin typeface="Comic Sans MS" pitchFamily="66" charset="0"/>
              </a:rPr>
              <a:t>oligo-éléments</a:t>
            </a:r>
            <a:r>
              <a:rPr lang="en-US" b="1" dirty="0">
                <a:latin typeface="Comic Sans MS" pitchFamily="66" charset="0"/>
              </a:rPr>
              <a:t> </a:t>
            </a:r>
            <a:r>
              <a:rPr lang="en-US" b="1" dirty="0" err="1">
                <a:latin typeface="Comic Sans MS" pitchFamily="66" charset="0"/>
              </a:rPr>
              <a:t>métalliques</a:t>
            </a:r>
            <a:r>
              <a:rPr lang="en-US" b="1" dirty="0">
                <a:latin typeface="Comic Sans MS" pitchFamily="66" charset="0"/>
              </a:rPr>
              <a:t> </a:t>
            </a:r>
            <a:r>
              <a:rPr lang="en-US" b="1" dirty="0" err="1">
                <a:latin typeface="Comic Sans MS" pitchFamily="66" charset="0"/>
              </a:rPr>
              <a:t>d'importance</a:t>
            </a:r>
            <a:r>
              <a:rPr lang="en-US" b="1" dirty="0">
                <a:latin typeface="Comic Sans MS" pitchFamily="66" charset="0"/>
              </a:rPr>
              <a:t> </a:t>
            </a:r>
            <a:r>
              <a:rPr lang="en-US" b="1" dirty="0" err="1">
                <a:latin typeface="Comic Sans MS" pitchFamily="66" charset="0"/>
              </a:rPr>
              <a:t>biologique</a:t>
            </a:r>
            <a:r>
              <a:rPr lang="en-US" b="1" dirty="0">
                <a:latin typeface="Comic Sans MS" pitchFamily="66" charset="0"/>
              </a:rPr>
              <a:t> (</a:t>
            </a:r>
            <a:r>
              <a:rPr lang="en-US" b="1" dirty="0" err="1">
                <a:latin typeface="Comic Sans MS" pitchFamily="66" charset="0"/>
              </a:rPr>
              <a:t>fer</a:t>
            </a:r>
            <a:r>
              <a:rPr lang="en-US" b="1" dirty="0">
                <a:latin typeface="Comic Sans MS" pitchFamily="66" charset="0"/>
              </a:rPr>
              <a:t>, </a:t>
            </a:r>
            <a:r>
              <a:rPr lang="en-US" b="1" dirty="0" err="1">
                <a:latin typeface="Comic Sans MS" pitchFamily="66" charset="0"/>
              </a:rPr>
              <a:t>cuivre</a:t>
            </a:r>
            <a:r>
              <a:rPr lang="en-US" b="1" dirty="0">
                <a:latin typeface="Comic Sans MS" pitchFamily="66" charset="0"/>
              </a:rPr>
              <a:t>, chrome, manganese, cobalt, </a:t>
            </a:r>
            <a:r>
              <a:rPr lang="en-US" b="1" dirty="0" err="1">
                <a:latin typeface="Comic Sans MS" pitchFamily="66" charset="0"/>
              </a:rPr>
              <a:t>plomb</a:t>
            </a:r>
            <a:r>
              <a:rPr lang="en-US" b="1" dirty="0">
                <a:latin typeface="Comic Sans MS" pitchFamily="66" charset="0"/>
              </a:rPr>
              <a:t>, zinc, etc...),</a:t>
            </a:r>
          </a:p>
          <a:p>
            <a:pPr marL="0" indent="0">
              <a:lnSpc>
                <a:spcPct val="150000"/>
              </a:lnSpc>
              <a:buNone/>
            </a:pPr>
            <a:r>
              <a:rPr lang="en-US" b="1" dirty="0" err="1">
                <a:latin typeface="Comic Sans MS" pitchFamily="66" charset="0"/>
              </a:rPr>
              <a:t>Etant</a:t>
            </a:r>
            <a:r>
              <a:rPr lang="en-US" b="1" dirty="0">
                <a:latin typeface="Comic Sans MS" pitchFamily="66" charset="0"/>
              </a:rPr>
              <a:t> </a:t>
            </a:r>
            <a:r>
              <a:rPr lang="en-US" b="1" dirty="0" err="1">
                <a:latin typeface="Comic Sans MS" pitchFamily="66" charset="0"/>
              </a:rPr>
              <a:t>donnée</a:t>
            </a:r>
            <a:r>
              <a:rPr lang="en-US" b="1" dirty="0">
                <a:latin typeface="Comic Sans MS" pitchFamily="66" charset="0"/>
              </a:rPr>
              <a:t> la </a:t>
            </a:r>
            <a:r>
              <a:rPr lang="en-US" b="1" dirty="0" err="1">
                <a:latin typeface="Comic Sans MS" pitchFamily="66" charset="0"/>
              </a:rPr>
              <a:t>complexité</a:t>
            </a:r>
            <a:r>
              <a:rPr lang="en-US" b="1" dirty="0">
                <a:latin typeface="Comic Sans MS" pitchFamily="66" charset="0"/>
              </a:rPr>
              <a:t> des </a:t>
            </a:r>
            <a:r>
              <a:rPr lang="en-US" b="1" dirty="0" err="1">
                <a:latin typeface="Comic Sans MS" pitchFamily="66" charset="0"/>
              </a:rPr>
              <a:t>phénomènes</a:t>
            </a:r>
            <a:r>
              <a:rPr lang="en-US" b="1" dirty="0">
                <a:latin typeface="Comic Sans MS" pitchFamily="66" charset="0"/>
              </a:rPr>
              <a:t>  </a:t>
            </a:r>
            <a:r>
              <a:rPr lang="en-US" b="1" dirty="0" err="1">
                <a:latin typeface="Comic Sans MS" pitchFamily="66" charset="0"/>
              </a:rPr>
              <a:t>mis</a:t>
            </a:r>
            <a:r>
              <a:rPr lang="en-US" b="1" dirty="0">
                <a:latin typeface="Comic Sans MS" pitchFamily="66" charset="0"/>
              </a:rPr>
              <a:t> en </a:t>
            </a:r>
            <a:r>
              <a:rPr lang="en-US" b="1" dirty="0" err="1">
                <a:latin typeface="Comic Sans MS" pitchFamily="66" charset="0"/>
              </a:rPr>
              <a:t>jeu</a:t>
            </a:r>
            <a:r>
              <a:rPr lang="en-US" b="1" dirty="0">
                <a:latin typeface="Comic Sans MS" pitchFamily="66" charset="0"/>
              </a:rPr>
              <a:t> à  </a:t>
            </a:r>
            <a:r>
              <a:rPr lang="en-US" b="1" dirty="0" err="1">
                <a:latin typeface="Comic Sans MS" pitchFamily="66" charset="0"/>
              </a:rPr>
              <a:t>l'échelle</a:t>
            </a:r>
            <a:r>
              <a:rPr lang="en-US" b="1" dirty="0">
                <a:latin typeface="Comic Sans MS" pitchFamily="66" charset="0"/>
              </a:rPr>
              <a:t> </a:t>
            </a:r>
            <a:r>
              <a:rPr lang="en-US" b="1" dirty="0" err="1">
                <a:latin typeface="Comic Sans MS" pitchFamily="66" charset="0"/>
              </a:rPr>
              <a:t>atomique</a:t>
            </a:r>
            <a:r>
              <a:rPr lang="en-US" b="1" dirty="0">
                <a:latin typeface="Comic Sans MS" pitchFamily="66" charset="0"/>
              </a:rPr>
              <a:t>, de </a:t>
            </a:r>
            <a:r>
              <a:rPr lang="en-US" b="1" dirty="0" err="1">
                <a:latin typeface="Comic Sans MS" pitchFamily="66" charset="0"/>
              </a:rPr>
              <a:t>nombreux</a:t>
            </a:r>
            <a:r>
              <a:rPr lang="en-US" b="1" dirty="0">
                <a:latin typeface="Comic Sans MS" pitchFamily="66" charset="0"/>
              </a:rPr>
              <a:t> obstacles techniques </a:t>
            </a:r>
            <a:r>
              <a:rPr lang="en-US" b="1" dirty="0" err="1">
                <a:latin typeface="Comic Sans MS" pitchFamily="66" charset="0"/>
              </a:rPr>
              <a:t>s'opposent</a:t>
            </a:r>
            <a:r>
              <a:rPr lang="en-US" b="1" dirty="0">
                <a:latin typeface="Comic Sans MS" pitchFamily="66" charset="0"/>
              </a:rPr>
              <a:t> en </a:t>
            </a:r>
            <a:r>
              <a:rPr lang="en-US" b="1" dirty="0" err="1">
                <a:latin typeface="Comic Sans MS" pitchFamily="66" charset="0"/>
              </a:rPr>
              <a:t>réalité</a:t>
            </a:r>
            <a:r>
              <a:rPr lang="en-US" b="1" dirty="0">
                <a:latin typeface="Comic Sans MS" pitchFamily="66" charset="0"/>
              </a:rPr>
              <a:t> à  </a:t>
            </a:r>
            <a:r>
              <a:rPr lang="en-US" b="1" dirty="0" err="1">
                <a:latin typeface="Comic Sans MS" pitchFamily="66" charset="0"/>
              </a:rPr>
              <a:t>ces</a:t>
            </a:r>
            <a:r>
              <a:rPr lang="en-US" b="1" dirty="0">
                <a:latin typeface="Comic Sans MS" pitchFamily="66" charset="0"/>
              </a:rPr>
              <a:t> </a:t>
            </a:r>
            <a:r>
              <a:rPr lang="en-US" b="1" dirty="0" err="1">
                <a:latin typeface="Comic Sans MS" pitchFamily="66" charset="0"/>
              </a:rPr>
              <a:t>déterminations</a:t>
            </a:r>
            <a:endParaRPr lang="fr-FR" b="1" dirty="0">
              <a:latin typeface="Comic Sans MS" pitchFamily="66" charset="0"/>
            </a:endParaRPr>
          </a:p>
          <a:p>
            <a:pPr marL="0" lvl="0" indent="0">
              <a:lnSpc>
                <a:spcPct val="150000"/>
              </a:lnSpc>
              <a:buNone/>
            </a:pPr>
            <a:endParaRPr lang="en-US" b="1" dirty="0">
              <a:latin typeface="Comic Sans MS" pitchFamily="66" charset="0"/>
            </a:endParaRPr>
          </a:p>
          <a:p>
            <a:pPr marL="0" indent="0">
              <a:lnSpc>
                <a:spcPct val="150000"/>
              </a:lnSpc>
              <a:buNone/>
            </a:pPr>
            <a:r>
              <a:rPr lang="en-US" b="1" dirty="0">
                <a:latin typeface="Comic Sans MS" pitchFamily="66" charset="0"/>
              </a:rPr>
              <a:t> </a:t>
            </a:r>
            <a:endParaRPr lang="fr-FR" b="1" dirty="0">
              <a:latin typeface="Comic Sans MS" pitchFamily="66" charset="0"/>
            </a:endParaRPr>
          </a:p>
          <a:p>
            <a:pPr marL="0" lvl="0" indent="0">
              <a:lnSpc>
                <a:spcPct val="150000"/>
              </a:lnSpc>
              <a:buNone/>
            </a:pPr>
            <a:r>
              <a:rPr lang="en-US" b="1" dirty="0">
                <a:latin typeface="Comic Sans MS" pitchFamily="66" charset="0"/>
              </a:rPr>
              <a:t> </a:t>
            </a:r>
          </a:p>
        </p:txBody>
      </p:sp>
    </p:spTree>
    <p:extLst>
      <p:ext uri="{BB962C8B-B14F-4D97-AF65-F5344CB8AC3E}">
        <p14:creationId xmlns:p14="http://schemas.microsoft.com/office/powerpoint/2010/main" val="34282411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188640"/>
            <a:ext cx="8892480"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1 – 2  Méthodes avec utilisation d’appareil basique  </a:t>
            </a:r>
          </a:p>
        </p:txBody>
      </p:sp>
      <p:sp>
        <p:nvSpPr>
          <p:cNvPr id="2" name="Espace réservé du contenu 1"/>
          <p:cNvSpPr>
            <a:spLocks noGrp="1"/>
          </p:cNvSpPr>
          <p:nvPr>
            <p:ph sz="quarter" idx="4"/>
          </p:nvPr>
        </p:nvSpPr>
        <p:spPr>
          <a:xfrm>
            <a:off x="179512" y="764704"/>
            <a:ext cx="8820472" cy="6093296"/>
          </a:xfrm>
        </p:spPr>
        <p:txBody>
          <a:bodyPr>
            <a:noAutofit/>
          </a:bodyPr>
          <a:lstStyle/>
          <a:p>
            <a:pPr lvl="0">
              <a:lnSpc>
                <a:spcPct val="150000"/>
              </a:lnSpc>
              <a:buFont typeface="Wingdings" pitchFamily="2" charset="2"/>
              <a:buChar char="ü"/>
            </a:pPr>
            <a:r>
              <a:rPr lang="en-US" b="1" dirty="0" err="1">
                <a:latin typeface="Comic Sans MS" pitchFamily="66" charset="0"/>
              </a:rPr>
              <a:t>Spectrophotmétrie</a:t>
            </a:r>
            <a:r>
              <a:rPr lang="en-US" b="1" dirty="0">
                <a:latin typeface="Comic Sans MS" pitchFamily="66" charset="0"/>
              </a:rPr>
              <a:t> </a:t>
            </a:r>
            <a:r>
              <a:rPr lang="en-US" b="1" dirty="0" err="1">
                <a:latin typeface="Comic Sans MS" pitchFamily="66" charset="0"/>
              </a:rPr>
              <a:t>d’émission</a:t>
            </a:r>
            <a:r>
              <a:rPr lang="en-US" b="1" dirty="0">
                <a:latin typeface="Comic Sans MS" pitchFamily="66" charset="0"/>
              </a:rPr>
              <a:t> </a:t>
            </a:r>
          </a:p>
          <a:p>
            <a:pPr marL="0" lvl="0" indent="0">
              <a:lnSpc>
                <a:spcPct val="150000"/>
              </a:lnSpc>
              <a:buNone/>
            </a:pPr>
            <a:endParaRPr lang="en-US" b="1" dirty="0">
              <a:latin typeface="Comic Sans MS" pitchFamily="66" charset="0"/>
            </a:endParaRPr>
          </a:p>
          <a:p>
            <a:pPr marL="0" indent="0">
              <a:lnSpc>
                <a:spcPct val="150000"/>
              </a:lnSpc>
              <a:buNone/>
            </a:pPr>
            <a:r>
              <a:rPr lang="en-US" b="1" dirty="0">
                <a:latin typeface="Comic Sans MS" pitchFamily="66" charset="0"/>
              </a:rPr>
              <a:t> </a:t>
            </a:r>
            <a:endParaRPr lang="fr-FR" b="1" dirty="0">
              <a:latin typeface="Comic Sans MS" pitchFamily="66" charset="0"/>
            </a:endParaRPr>
          </a:p>
          <a:p>
            <a:pPr marL="0" lvl="0" indent="0">
              <a:lnSpc>
                <a:spcPct val="150000"/>
              </a:lnSpc>
              <a:buNone/>
            </a:pPr>
            <a:r>
              <a:rPr lang="en-US" b="1" dirty="0">
                <a:latin typeface="Comic Sans MS" pitchFamily="66" charset="0"/>
              </a:rPr>
              <a:t> </a:t>
            </a:r>
          </a:p>
        </p:txBody>
      </p:sp>
      <p:pic>
        <p:nvPicPr>
          <p:cNvPr id="4" name="Image 3" descr="http://eduscol.education.fr/rnchimie/phys/spectro/cours/image3.gif"/>
          <p:cNvPicPr/>
          <p:nvPr/>
        </p:nvPicPr>
        <p:blipFill>
          <a:blip r:embed="rId2">
            <a:extLst>
              <a:ext uri="{28A0092B-C50C-407E-A947-70E740481C1C}">
                <a14:useLocalDpi xmlns:a14="http://schemas.microsoft.com/office/drawing/2010/main" val="0"/>
              </a:ext>
            </a:extLst>
          </a:blip>
          <a:srcRect/>
          <a:stretch>
            <a:fillRect/>
          </a:stretch>
        </p:blipFill>
        <p:spPr bwMode="auto">
          <a:xfrm>
            <a:off x="755576" y="1496694"/>
            <a:ext cx="7920880" cy="5028649"/>
          </a:xfrm>
          <a:prstGeom prst="rect">
            <a:avLst/>
          </a:prstGeom>
          <a:noFill/>
          <a:ln>
            <a:noFill/>
          </a:ln>
        </p:spPr>
      </p:pic>
    </p:spTree>
    <p:extLst>
      <p:ext uri="{BB962C8B-B14F-4D97-AF65-F5344CB8AC3E}">
        <p14:creationId xmlns:p14="http://schemas.microsoft.com/office/powerpoint/2010/main" val="36385204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37808" y="24048"/>
            <a:ext cx="8892480"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1 – 2  Méthodes avec utilisation d’appareil basique  </a:t>
            </a:r>
          </a:p>
        </p:txBody>
      </p:sp>
      <mc:AlternateContent xmlns:mc="http://schemas.openxmlformats.org/markup-compatibility/2006" xmlns:a14="http://schemas.microsoft.com/office/drawing/2010/main">
        <mc:Choice Requires="a14">
          <p:sp>
            <p:nvSpPr>
              <p:cNvPr id="2" name="Espace réservé du contenu 1"/>
              <p:cNvSpPr>
                <a:spLocks noGrp="1"/>
              </p:cNvSpPr>
              <p:nvPr>
                <p:ph sz="quarter" idx="4"/>
              </p:nvPr>
            </p:nvSpPr>
            <p:spPr>
              <a:xfrm>
                <a:off x="179512" y="620688"/>
                <a:ext cx="8712968" cy="5949280"/>
              </a:xfrm>
            </p:spPr>
            <p:txBody>
              <a:bodyPr>
                <a:normAutofit fontScale="92500" lnSpcReduction="10000"/>
              </a:bodyPr>
              <a:lstStyle/>
              <a:p>
                <a:pPr lvl="0">
                  <a:buFont typeface="Wingdings" pitchFamily="2" charset="2"/>
                  <a:buChar char="v"/>
                </a:pPr>
                <a:r>
                  <a:rPr lang="fr-FR" sz="2600" b="1" dirty="0">
                    <a:latin typeface="Comic Sans MS" pitchFamily="66" charset="0"/>
                  </a:rPr>
                  <a:t>Spectrophotométrie</a:t>
                </a:r>
                <a:endParaRPr lang="fr-FR" sz="2600" dirty="0">
                  <a:latin typeface="Comic Sans MS" pitchFamily="66" charset="0"/>
                </a:endParaRPr>
              </a:p>
              <a:p>
                <a:pPr lvl="0">
                  <a:lnSpc>
                    <a:spcPct val="150000"/>
                  </a:lnSpc>
                  <a:buFont typeface="Wingdings" pitchFamily="2" charset="2"/>
                  <a:buChar char="ü"/>
                </a:pPr>
                <a:r>
                  <a:rPr lang="en-US" sz="2600" b="1" dirty="0" err="1">
                    <a:latin typeface="Comic Sans MS" pitchFamily="66" charset="0"/>
                  </a:rPr>
                  <a:t>Spectrophotmétrie</a:t>
                </a:r>
                <a:r>
                  <a:rPr lang="en-US" sz="2600" b="1" dirty="0">
                    <a:latin typeface="Comic Sans MS" pitchFamily="66" charset="0"/>
                  </a:rPr>
                  <a:t> des </a:t>
                </a:r>
                <a:r>
                  <a:rPr lang="en-US" sz="2600" b="1" dirty="0" err="1">
                    <a:latin typeface="Comic Sans MS" pitchFamily="66" charset="0"/>
                  </a:rPr>
                  <a:t>milieux</a:t>
                </a:r>
                <a:r>
                  <a:rPr lang="en-US" sz="2600" b="1" dirty="0">
                    <a:latin typeface="Comic Sans MS" pitchFamily="66" charset="0"/>
                  </a:rPr>
                  <a:t> troubles </a:t>
                </a:r>
              </a:p>
              <a:p>
                <a:pPr marL="0" indent="0">
                  <a:lnSpc>
                    <a:spcPct val="150000"/>
                  </a:lnSpc>
                  <a:buNone/>
                </a:pPr>
                <a:r>
                  <a:rPr lang="en-US" sz="2600" b="1" dirty="0" err="1">
                    <a:latin typeface="Comic Sans MS" pitchFamily="66" charset="0"/>
                  </a:rPr>
                  <a:t>Cette</a:t>
                </a:r>
                <a:r>
                  <a:rPr lang="en-US" sz="2600" b="1" dirty="0">
                    <a:latin typeface="Comic Sans MS" pitchFamily="66" charset="0"/>
                  </a:rPr>
                  <a:t> technique repose </a:t>
                </a:r>
                <a:r>
                  <a:rPr lang="en-US" sz="2600" b="1" dirty="0" err="1">
                    <a:latin typeface="Comic Sans MS" pitchFamily="66" charset="0"/>
                  </a:rPr>
                  <a:t>sur</a:t>
                </a:r>
                <a:r>
                  <a:rPr lang="en-US" sz="2600" b="1" dirty="0">
                    <a:latin typeface="Comic Sans MS" pitchFamily="66" charset="0"/>
                  </a:rPr>
                  <a:t> </a:t>
                </a:r>
                <a:r>
                  <a:rPr lang="en-US" sz="2600" b="1" dirty="0">
                    <a:solidFill>
                      <a:srgbClr val="FF0000"/>
                    </a:solidFill>
                    <a:latin typeface="Comic Sans MS" pitchFamily="66" charset="0"/>
                  </a:rPr>
                  <a:t>la </a:t>
                </a:r>
                <a:r>
                  <a:rPr lang="en-US" sz="2600" b="1" dirty="0" err="1">
                    <a:solidFill>
                      <a:srgbClr val="FF0000"/>
                    </a:solidFill>
                    <a:latin typeface="Comic Sans MS" pitchFamily="66" charset="0"/>
                  </a:rPr>
                  <a:t>loi</a:t>
                </a:r>
                <a:r>
                  <a:rPr lang="en-US" sz="2600" b="1" dirty="0">
                    <a:solidFill>
                      <a:srgbClr val="FF0000"/>
                    </a:solidFill>
                    <a:latin typeface="Comic Sans MS" pitchFamily="66" charset="0"/>
                  </a:rPr>
                  <a:t> de Rayleigh.</a:t>
                </a:r>
                <a:endParaRPr lang="fr-FR" sz="2600" b="1" dirty="0">
                  <a:solidFill>
                    <a:srgbClr val="FF0000"/>
                  </a:solidFill>
                  <a:latin typeface="Comic Sans MS" pitchFamily="66" charset="0"/>
                </a:endParaRPr>
              </a:p>
              <a:p>
                <a:pPr marL="0" indent="0">
                  <a:lnSpc>
                    <a:spcPct val="150000"/>
                  </a:lnSpc>
                  <a:buNone/>
                </a:pPr>
                <a:r>
                  <a:rPr lang="en-US" sz="2600" b="1" dirty="0">
                    <a:latin typeface="Comic Sans MS" pitchFamily="66" charset="0"/>
                  </a:rPr>
                  <a:t>            </a:t>
                </a:r>
                <a:r>
                  <a:rPr lang="en-US" sz="2600" b="1" dirty="0">
                    <a:solidFill>
                      <a:srgbClr val="FF0000"/>
                    </a:solidFill>
                    <a:latin typeface="Comic Sans MS" pitchFamily="66" charset="0"/>
                  </a:rPr>
                  <a:t>I </a:t>
                </a:r>
                <a:r>
                  <a:rPr lang="en-US" sz="2600" b="1" baseline="-25000" dirty="0" err="1">
                    <a:solidFill>
                      <a:srgbClr val="FF0000"/>
                    </a:solidFill>
                    <a:latin typeface="Comic Sans MS" pitchFamily="66" charset="0"/>
                  </a:rPr>
                  <a:t>incidente</a:t>
                </a:r>
                <a:r>
                  <a:rPr lang="en-US" sz="2600" b="1" dirty="0">
                    <a:solidFill>
                      <a:srgbClr val="FF0000"/>
                    </a:solidFill>
                    <a:latin typeface="Comic Sans MS" pitchFamily="66" charset="0"/>
                  </a:rPr>
                  <a:t> </a:t>
                </a:r>
                <a:r>
                  <a:rPr lang="en-US" sz="2600" b="1" baseline="30000" dirty="0">
                    <a:solidFill>
                      <a:srgbClr val="FF0000"/>
                    </a:solidFill>
                    <a:latin typeface="Comic Sans MS" pitchFamily="66" charset="0"/>
                  </a:rPr>
                  <a:t>=</a:t>
                </a:r>
                <a:r>
                  <a:rPr lang="en-US" sz="2600" b="1" dirty="0">
                    <a:solidFill>
                      <a:srgbClr val="FF0000"/>
                    </a:solidFill>
                    <a:latin typeface="Comic Sans MS" pitchFamily="66" charset="0"/>
                  </a:rPr>
                  <a:t> l </a:t>
                </a:r>
                <a:r>
                  <a:rPr lang="en-US" sz="2600" b="1" baseline="-25000" dirty="0" err="1">
                    <a:solidFill>
                      <a:srgbClr val="FF0000"/>
                    </a:solidFill>
                    <a:latin typeface="Comic Sans MS" pitchFamily="66" charset="0"/>
                  </a:rPr>
                  <a:t>absorbée</a:t>
                </a:r>
                <a:r>
                  <a:rPr lang="en-US" sz="2600" b="1" dirty="0">
                    <a:solidFill>
                      <a:srgbClr val="FF0000"/>
                    </a:solidFill>
                    <a:latin typeface="Comic Sans MS" pitchFamily="66" charset="0"/>
                  </a:rPr>
                  <a:t> </a:t>
                </a:r>
                <a:r>
                  <a:rPr lang="en-US" sz="2600" b="1" baseline="30000" dirty="0">
                    <a:solidFill>
                      <a:srgbClr val="FF0000"/>
                    </a:solidFill>
                    <a:latin typeface="Comic Sans MS" pitchFamily="66" charset="0"/>
                  </a:rPr>
                  <a:t>+</a:t>
                </a:r>
                <a:r>
                  <a:rPr lang="en-US" sz="2600" b="1" dirty="0">
                    <a:solidFill>
                      <a:srgbClr val="FF0000"/>
                    </a:solidFill>
                    <a:latin typeface="Comic Sans MS" pitchFamily="66" charset="0"/>
                  </a:rPr>
                  <a:t> I  </a:t>
                </a:r>
                <a:r>
                  <a:rPr lang="en-US" sz="2600" b="1" baseline="-25000" dirty="0" err="1">
                    <a:solidFill>
                      <a:srgbClr val="FF0000"/>
                    </a:solidFill>
                    <a:latin typeface="Comic Sans MS" pitchFamily="66" charset="0"/>
                  </a:rPr>
                  <a:t>transmise</a:t>
                </a:r>
                <a:r>
                  <a:rPr lang="en-US" sz="2600" b="1" dirty="0">
                    <a:solidFill>
                      <a:srgbClr val="FF0000"/>
                    </a:solidFill>
                    <a:latin typeface="Comic Sans MS" pitchFamily="66" charset="0"/>
                  </a:rPr>
                  <a:t> </a:t>
                </a:r>
                <a:r>
                  <a:rPr lang="en-US" sz="2600" b="1" baseline="30000" dirty="0">
                    <a:solidFill>
                      <a:srgbClr val="FF0000"/>
                    </a:solidFill>
                    <a:latin typeface="Comic Sans MS" pitchFamily="66" charset="0"/>
                  </a:rPr>
                  <a:t>+</a:t>
                </a:r>
                <a:r>
                  <a:rPr lang="en-US" sz="2600" b="1" dirty="0">
                    <a:solidFill>
                      <a:srgbClr val="FF0000"/>
                    </a:solidFill>
                    <a:latin typeface="Comic Sans MS" pitchFamily="66" charset="0"/>
                  </a:rPr>
                  <a:t> I </a:t>
                </a:r>
                <a:r>
                  <a:rPr lang="en-US" sz="2600" b="1" baseline="-25000" dirty="0" err="1">
                    <a:solidFill>
                      <a:srgbClr val="FF0000"/>
                    </a:solidFill>
                    <a:latin typeface="Comic Sans MS" pitchFamily="66" charset="0"/>
                  </a:rPr>
                  <a:t>diffusee</a:t>
                </a:r>
                <a:endParaRPr lang="fr-FR" sz="2600" b="1" dirty="0">
                  <a:solidFill>
                    <a:srgbClr val="FF0000"/>
                  </a:solidFill>
                  <a:latin typeface="Comic Sans MS" pitchFamily="66" charset="0"/>
                </a:endParaRPr>
              </a:p>
              <a:p>
                <a:pPr marL="0" indent="0">
                  <a:lnSpc>
                    <a:spcPct val="150000"/>
                  </a:lnSpc>
                  <a:buNone/>
                </a:pPr>
                <a:r>
                  <a:rPr lang="en-US" sz="2600" b="1" dirty="0">
                    <a:latin typeface="Comic Sans MS" pitchFamily="66" charset="0"/>
                  </a:rPr>
                  <a:t>La lumière </a:t>
                </a:r>
                <a:r>
                  <a:rPr lang="en-US" sz="2600" b="1" dirty="0" err="1">
                    <a:latin typeface="Comic Sans MS" pitchFamily="66" charset="0"/>
                  </a:rPr>
                  <a:t>diffusée</a:t>
                </a:r>
                <a:r>
                  <a:rPr lang="en-US" sz="2600" b="1" dirty="0">
                    <a:latin typeface="Comic Sans MS" pitchFamily="66" charset="0"/>
                  </a:rPr>
                  <a:t> </a:t>
                </a:r>
                <a:r>
                  <a:rPr lang="en-US" sz="2600" b="1" dirty="0" err="1">
                    <a:latin typeface="Comic Sans MS" pitchFamily="66" charset="0"/>
                  </a:rPr>
                  <a:t>dépend</a:t>
                </a:r>
                <a:r>
                  <a:rPr lang="en-US" sz="2600" b="1" dirty="0">
                    <a:latin typeface="Comic Sans MS" pitchFamily="66" charset="0"/>
                  </a:rPr>
                  <a:t> de la </a:t>
                </a:r>
                <a:r>
                  <a:rPr lang="en-US" sz="2600" b="1" dirty="0" err="1">
                    <a:latin typeface="Comic Sans MS" pitchFamily="66" charset="0"/>
                  </a:rPr>
                  <a:t>taille</a:t>
                </a:r>
                <a:r>
                  <a:rPr lang="en-US" sz="2600" b="1" dirty="0">
                    <a:latin typeface="Comic Sans MS" pitchFamily="66" charset="0"/>
                  </a:rPr>
                  <a:t> des </a:t>
                </a:r>
                <a:r>
                  <a:rPr lang="en-US" sz="2600" b="1" dirty="0" err="1">
                    <a:latin typeface="Comic Sans MS" pitchFamily="66" charset="0"/>
                  </a:rPr>
                  <a:t>particules</a:t>
                </a:r>
                <a:r>
                  <a:rPr lang="en-US" sz="2600" b="1" dirty="0">
                    <a:latin typeface="Comic Sans MS" pitchFamily="66" charset="0"/>
                  </a:rPr>
                  <a:t>, de la nature de </a:t>
                </a:r>
                <a:r>
                  <a:rPr lang="en-US" sz="2600" b="1" dirty="0" err="1">
                    <a:latin typeface="Comic Sans MS" pitchFamily="66" charset="0"/>
                  </a:rPr>
                  <a:t>leurs</a:t>
                </a:r>
                <a:r>
                  <a:rPr lang="en-US" sz="2600" b="1" dirty="0">
                    <a:latin typeface="Comic Sans MS" pitchFamily="66" charset="0"/>
                  </a:rPr>
                  <a:t> surface et de la constitution </a:t>
                </a:r>
                <a:r>
                  <a:rPr lang="en-US" sz="2600" b="1" dirty="0" err="1">
                    <a:latin typeface="Comic Sans MS" pitchFamily="66" charset="0"/>
                  </a:rPr>
                  <a:t>chimique</a:t>
                </a:r>
                <a:r>
                  <a:rPr lang="en-US" sz="2600" b="1" dirty="0">
                    <a:latin typeface="Comic Sans MS" pitchFamily="66" charset="0"/>
                  </a:rPr>
                  <a:t> de </a:t>
                </a:r>
                <a:r>
                  <a:rPr lang="en-US" sz="2600" b="1" dirty="0" err="1">
                    <a:latin typeface="Comic Sans MS" pitchFamily="66" charset="0"/>
                  </a:rPr>
                  <a:t>cette</a:t>
                </a:r>
                <a:r>
                  <a:rPr lang="en-US" sz="2600" b="1" dirty="0">
                    <a:latin typeface="Comic Sans MS" pitchFamily="66" charset="0"/>
                  </a:rPr>
                  <a:t> surface. Plus </a:t>
                </a:r>
                <a:r>
                  <a:rPr lang="en-US" sz="2600" b="1" dirty="0" err="1">
                    <a:latin typeface="Comic Sans MS" pitchFamily="66" charset="0"/>
                  </a:rPr>
                  <a:t>précisement</a:t>
                </a:r>
                <a:r>
                  <a:rPr lang="en-US" sz="2600" b="1" dirty="0">
                    <a:latin typeface="Comic Sans MS" pitchFamily="66" charset="0"/>
                  </a:rPr>
                  <a:t>: </a:t>
                </a:r>
              </a:p>
              <a:p>
                <a:pPr marL="0" indent="0">
                  <a:lnSpc>
                    <a:spcPct val="150000"/>
                  </a:lnSpc>
                  <a:buNone/>
                </a:pPr>
                <a:r>
                  <a:rPr lang="fr-FR" b="1" dirty="0">
                    <a:solidFill>
                      <a:srgbClr val="FF0000"/>
                    </a:solidFill>
                    <a:latin typeface="Comic Sans MS" pitchFamily="66" charset="0"/>
                  </a:rPr>
                  <a:t>                </a:t>
                </a:r>
                <a14:m>
                  <m:oMath xmlns:m="http://schemas.openxmlformats.org/officeDocument/2006/math">
                    <m:r>
                      <m:rPr>
                        <m:nor/>
                      </m:rPr>
                      <a:rPr lang="fr-FR" sz="3000" b="1" dirty="0">
                        <a:solidFill>
                          <a:srgbClr val="FF0000"/>
                        </a:solidFill>
                        <a:latin typeface="Comic Sans MS" pitchFamily="66" charset="0"/>
                      </a:rPr>
                      <m:t>l</m:t>
                    </m:r>
                    <m:r>
                      <m:rPr>
                        <m:nor/>
                      </m:rPr>
                      <a:rPr lang="fr-FR" sz="3000" b="1" baseline="-25000" dirty="0">
                        <a:solidFill>
                          <a:srgbClr val="FF0000"/>
                        </a:solidFill>
                        <a:latin typeface="Comic Sans MS" pitchFamily="66" charset="0"/>
                      </a:rPr>
                      <m:t>D</m:t>
                    </m:r>
                    <m:r>
                      <a:rPr lang="fr-FR" sz="3000" b="1" i="1">
                        <a:solidFill>
                          <a:srgbClr val="FF0000"/>
                        </a:solidFill>
                        <a:latin typeface="Cambria Math"/>
                        <a:ea typeface="Cambria Math"/>
                      </a:rPr>
                      <m:t>=</m:t>
                    </m:r>
                    <m:f>
                      <m:fPr>
                        <m:ctrlPr>
                          <a:rPr lang="fr-FR" sz="3000" b="1" i="1">
                            <a:solidFill>
                              <a:srgbClr val="FF0000"/>
                            </a:solidFill>
                            <a:latin typeface="Cambria Math" panose="02040503050406030204" pitchFamily="18" charset="0"/>
                          </a:rPr>
                        </m:ctrlPr>
                      </m:fPr>
                      <m:num>
                        <m:r>
                          <m:rPr>
                            <m:nor/>
                          </m:rPr>
                          <a:rPr lang="fr-FR" sz="3000" b="1" dirty="0">
                            <a:solidFill>
                              <a:srgbClr val="FF0000"/>
                            </a:solidFill>
                            <a:latin typeface="Comic Sans MS" pitchFamily="66" charset="0"/>
                          </a:rPr>
                          <m:t>K</m:t>
                        </m:r>
                        <m:r>
                          <m:rPr>
                            <m:nor/>
                          </m:rPr>
                          <a:rPr lang="fr-FR" sz="3000" b="1" dirty="0">
                            <a:solidFill>
                              <a:srgbClr val="FF0000"/>
                            </a:solidFill>
                            <a:latin typeface="Comic Sans MS" pitchFamily="66" charset="0"/>
                          </a:rPr>
                          <m:t> .</m:t>
                        </m:r>
                        <m:r>
                          <m:rPr>
                            <m:nor/>
                          </m:rPr>
                          <a:rPr lang="fr-FR" sz="3000" b="1" dirty="0">
                            <a:solidFill>
                              <a:srgbClr val="FF0000"/>
                            </a:solidFill>
                            <a:latin typeface="Comic Sans MS" pitchFamily="66" charset="0"/>
                          </a:rPr>
                          <m:t>lo</m:t>
                        </m:r>
                        <m:r>
                          <m:rPr>
                            <m:nor/>
                          </m:rPr>
                          <a:rPr lang="fr-FR" sz="3000" b="1" baseline="-25000" dirty="0">
                            <a:solidFill>
                              <a:srgbClr val="FF0000"/>
                            </a:solidFill>
                            <a:latin typeface="Comic Sans MS" pitchFamily="66" charset="0"/>
                          </a:rPr>
                          <m:t> . </m:t>
                        </m:r>
                        <m:r>
                          <m:rPr>
                            <m:nor/>
                          </m:rPr>
                          <a:rPr lang="fr-FR" sz="3000" b="1" dirty="0">
                            <a:solidFill>
                              <a:srgbClr val="FF0000"/>
                            </a:solidFill>
                            <a:latin typeface="Comic Sans MS" pitchFamily="66" charset="0"/>
                          </a:rPr>
                          <m:t>(Ƞ² −  Ƞ</m:t>
                        </m:r>
                        <m:r>
                          <m:rPr>
                            <m:nor/>
                          </m:rPr>
                          <a:rPr lang="fr-FR" sz="3000" b="1" baseline="-25000" dirty="0">
                            <a:solidFill>
                              <a:srgbClr val="FF0000"/>
                            </a:solidFill>
                            <a:latin typeface="Comic Sans MS" pitchFamily="66" charset="0"/>
                          </a:rPr>
                          <m:t>o</m:t>
                        </m:r>
                        <m:r>
                          <m:rPr>
                            <m:nor/>
                          </m:rPr>
                          <a:rPr lang="fr-FR" sz="3000" b="1" baseline="30000" dirty="0">
                            <a:solidFill>
                              <a:srgbClr val="FF0000"/>
                            </a:solidFill>
                            <a:latin typeface="Comic Sans MS" pitchFamily="66" charset="0"/>
                          </a:rPr>
                          <m:t>2</m:t>
                        </m:r>
                        <m:r>
                          <m:rPr>
                            <m:nor/>
                          </m:rPr>
                          <a:rPr lang="fr-FR" sz="3000" b="1" dirty="0">
                            <a:solidFill>
                              <a:srgbClr val="FF0000"/>
                            </a:solidFill>
                            <a:latin typeface="Comic Sans MS" pitchFamily="66" charset="0"/>
                          </a:rPr>
                          <m:t>) . </m:t>
                        </m:r>
                        <m:r>
                          <m:rPr>
                            <m:nor/>
                          </m:rPr>
                          <a:rPr lang="fr-FR" sz="3000" b="1" dirty="0">
                            <a:solidFill>
                              <a:srgbClr val="FF0000"/>
                            </a:solidFill>
                            <a:latin typeface="Comic Sans MS" pitchFamily="66" charset="0"/>
                          </a:rPr>
                          <m:t>N</m:t>
                        </m:r>
                        <m:r>
                          <m:rPr>
                            <m:nor/>
                          </m:rPr>
                          <a:rPr lang="fr-FR" sz="3000" b="1" dirty="0">
                            <a:solidFill>
                              <a:srgbClr val="FF0000"/>
                            </a:solidFill>
                            <a:latin typeface="Comic Sans MS" pitchFamily="66" charset="0"/>
                          </a:rPr>
                          <m:t>. </m:t>
                        </m:r>
                        <m:r>
                          <m:rPr>
                            <m:nor/>
                          </m:rPr>
                          <a:rPr lang="fr-FR" sz="3000" b="1" dirty="0">
                            <a:solidFill>
                              <a:srgbClr val="FF0000"/>
                            </a:solidFill>
                            <a:latin typeface="Comic Sans MS" pitchFamily="66" charset="0"/>
                          </a:rPr>
                          <m:t>V</m:t>
                        </m:r>
                      </m:num>
                      <m:den>
                        <m:r>
                          <m:rPr>
                            <m:nor/>
                          </m:rPr>
                          <a:rPr lang="fr-FR" sz="3000" b="1" dirty="0">
                            <a:solidFill>
                              <a:srgbClr val="FF0000"/>
                            </a:solidFill>
                            <a:latin typeface="Comic Sans MS" pitchFamily="66" charset="0"/>
                          </a:rPr>
                          <m:t>(Ƞ</m:t>
                        </m:r>
                        <m:r>
                          <m:rPr>
                            <m:nor/>
                          </m:rPr>
                          <a:rPr lang="fr-FR" sz="3000" b="1" baseline="30000" dirty="0">
                            <a:solidFill>
                              <a:srgbClr val="FF0000"/>
                            </a:solidFill>
                            <a:latin typeface="Comic Sans MS" pitchFamily="66" charset="0"/>
                          </a:rPr>
                          <m:t>2</m:t>
                        </m:r>
                        <m:r>
                          <m:rPr>
                            <m:nor/>
                          </m:rPr>
                          <a:rPr lang="fr-FR" sz="3000" b="1" dirty="0">
                            <a:solidFill>
                              <a:srgbClr val="FF0000"/>
                            </a:solidFill>
                            <a:latin typeface="Comic Sans MS" pitchFamily="66" charset="0"/>
                          </a:rPr>
                          <m:t> + Ƞ</m:t>
                        </m:r>
                        <m:r>
                          <m:rPr>
                            <m:nor/>
                          </m:rPr>
                          <a:rPr lang="fr-FR" sz="3000" b="1" baseline="-25000" dirty="0">
                            <a:solidFill>
                              <a:srgbClr val="FF0000"/>
                            </a:solidFill>
                            <a:latin typeface="Comic Sans MS" pitchFamily="66" charset="0"/>
                          </a:rPr>
                          <m:t>o</m:t>
                        </m:r>
                        <m:r>
                          <m:rPr>
                            <m:nor/>
                          </m:rPr>
                          <a:rPr lang="fr-FR" sz="3000" b="1" baseline="30000" dirty="0">
                            <a:solidFill>
                              <a:srgbClr val="FF0000"/>
                            </a:solidFill>
                            <a:latin typeface="Comic Sans MS" pitchFamily="66" charset="0"/>
                          </a:rPr>
                          <m:t>2</m:t>
                        </m:r>
                        <m:r>
                          <m:rPr>
                            <m:nor/>
                          </m:rPr>
                          <a:rPr lang="fr-FR" sz="3000" b="1" dirty="0">
                            <a:solidFill>
                              <a:srgbClr val="FF0000"/>
                            </a:solidFill>
                            <a:latin typeface="Comic Sans MS" pitchFamily="66" charset="0"/>
                          </a:rPr>
                          <m:t>). </m:t>
                        </m:r>
                        <m:r>
                          <m:rPr>
                            <m:nor/>
                          </m:rPr>
                          <a:rPr lang="fr-FR" sz="3000" b="1" dirty="0">
                            <a:solidFill>
                              <a:srgbClr val="FF0000"/>
                            </a:solidFill>
                            <a:latin typeface="Comic Sans MS" pitchFamily="66" charset="0"/>
                          </a:rPr>
                          <m:t>λ</m:t>
                        </m:r>
                        <m:r>
                          <m:rPr>
                            <m:nor/>
                          </m:rPr>
                          <a:rPr lang="fr-FR" sz="3000" b="1" baseline="-25000" dirty="0">
                            <a:solidFill>
                              <a:srgbClr val="FF0000"/>
                            </a:solidFill>
                            <a:latin typeface="Comic Sans MS" pitchFamily="66" charset="0"/>
                          </a:rPr>
                          <m:t>0</m:t>
                        </m:r>
                        <m:r>
                          <m:rPr>
                            <m:nor/>
                          </m:rPr>
                          <a:rPr lang="fr-FR" sz="3000" b="1" baseline="30000" dirty="0">
                            <a:solidFill>
                              <a:srgbClr val="FF0000"/>
                            </a:solidFill>
                            <a:latin typeface="Comic Sans MS" pitchFamily="66" charset="0"/>
                          </a:rPr>
                          <m:t>4</m:t>
                        </m:r>
                      </m:den>
                    </m:f>
                  </m:oMath>
                </a14:m>
                <a:endParaRPr lang="fr-FR" sz="3000" b="1" dirty="0">
                  <a:solidFill>
                    <a:srgbClr val="FF0000"/>
                  </a:solidFill>
                  <a:latin typeface="Comic Sans MS" pitchFamily="66" charset="0"/>
                </a:endParaRPr>
              </a:p>
              <a:p>
                <a:pPr marL="0" indent="0">
                  <a:lnSpc>
                    <a:spcPct val="150000"/>
                  </a:lnSpc>
                  <a:spcBef>
                    <a:spcPts val="0"/>
                  </a:spcBef>
                  <a:buNone/>
                </a:pPr>
                <a:r>
                  <a:rPr lang="fr-FR" b="1" dirty="0">
                    <a:solidFill>
                      <a:srgbClr val="FF0000"/>
                    </a:solidFill>
                    <a:latin typeface="Comic Sans MS" pitchFamily="66" charset="0"/>
                  </a:rPr>
                  <a:t>                               </a:t>
                </a:r>
              </a:p>
              <a:p>
                <a:pPr marL="0" lvl="0" indent="0">
                  <a:lnSpc>
                    <a:spcPct val="150000"/>
                  </a:lnSpc>
                  <a:buNone/>
                </a:pPr>
                <a:endParaRPr lang="en-US" b="1" dirty="0">
                  <a:latin typeface="Comic Sans MS" pitchFamily="66" charset="0"/>
                </a:endParaRPr>
              </a:p>
              <a:p>
                <a:pPr marL="0" indent="0">
                  <a:lnSpc>
                    <a:spcPct val="150000"/>
                  </a:lnSpc>
                  <a:buNone/>
                </a:pPr>
                <a:endParaRPr lang="fr-FR" b="1" dirty="0">
                  <a:latin typeface="Comic Sans MS" pitchFamily="66" charset="0"/>
                </a:endParaRPr>
              </a:p>
            </p:txBody>
          </p:sp>
        </mc:Choice>
        <mc:Fallback xmlns="">
          <p:sp>
            <p:nvSpPr>
              <p:cNvPr id="2" name="Espace réservé du contenu 1"/>
              <p:cNvSpPr>
                <a:spLocks noGrp="1" noRot="1" noChangeAspect="1" noMove="1" noResize="1" noEditPoints="1" noAdjustHandles="1" noChangeArrowheads="1" noChangeShapeType="1" noTextEdit="1"/>
              </p:cNvSpPr>
              <p:nvPr>
                <p:ph sz="quarter" idx="4"/>
              </p:nvPr>
            </p:nvSpPr>
            <p:spPr>
              <a:xfrm>
                <a:off x="179512" y="620688"/>
                <a:ext cx="8712968" cy="5949280"/>
              </a:xfrm>
              <a:blipFill rotWithShape="1">
                <a:blip r:embed="rId2"/>
                <a:stretch>
                  <a:fillRect l="-1049" t="-1434"/>
                </a:stretch>
              </a:blipFill>
            </p:spPr>
            <p:txBody>
              <a:bodyPr/>
              <a:lstStyle/>
              <a:p>
                <a:r>
                  <a:rPr lang="fr-FR">
                    <a:noFill/>
                  </a:rPr>
                  <a:t> </a:t>
                </a:r>
              </a:p>
            </p:txBody>
          </p:sp>
        </mc:Fallback>
      </mc:AlternateContent>
    </p:spTree>
    <p:extLst>
      <p:ext uri="{BB962C8B-B14F-4D97-AF65-F5344CB8AC3E}">
        <p14:creationId xmlns:p14="http://schemas.microsoft.com/office/powerpoint/2010/main" val="324567592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37808" y="24048"/>
            <a:ext cx="8892480"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1 – 2  Méthodes avec utilisation d’appareil basique  </a:t>
            </a:r>
          </a:p>
        </p:txBody>
      </p:sp>
      <p:sp>
        <p:nvSpPr>
          <p:cNvPr id="2" name="Espace réservé du contenu 1"/>
          <p:cNvSpPr>
            <a:spLocks noGrp="1"/>
          </p:cNvSpPr>
          <p:nvPr>
            <p:ph sz="quarter" idx="4"/>
          </p:nvPr>
        </p:nvSpPr>
        <p:spPr>
          <a:xfrm>
            <a:off x="179512" y="620688"/>
            <a:ext cx="8712968" cy="5949280"/>
          </a:xfrm>
        </p:spPr>
        <p:txBody>
          <a:bodyPr>
            <a:normAutofit/>
          </a:bodyPr>
          <a:lstStyle/>
          <a:p>
            <a:pPr lvl="0">
              <a:lnSpc>
                <a:spcPct val="150000"/>
              </a:lnSpc>
              <a:buFont typeface="Wingdings" pitchFamily="2" charset="2"/>
              <a:buChar char="ü"/>
            </a:pPr>
            <a:r>
              <a:rPr lang="en-US" b="1" dirty="0" err="1">
                <a:latin typeface="Comic Sans MS" pitchFamily="66" charset="0"/>
              </a:rPr>
              <a:t>Spectrophotmétrie</a:t>
            </a:r>
            <a:r>
              <a:rPr lang="en-US" b="1" dirty="0">
                <a:latin typeface="Comic Sans MS" pitchFamily="66" charset="0"/>
              </a:rPr>
              <a:t> des </a:t>
            </a:r>
            <a:r>
              <a:rPr lang="en-US" b="1" dirty="0" err="1">
                <a:latin typeface="Comic Sans MS" pitchFamily="66" charset="0"/>
              </a:rPr>
              <a:t>milieux</a:t>
            </a:r>
            <a:r>
              <a:rPr lang="en-US" b="1" dirty="0">
                <a:latin typeface="Comic Sans MS" pitchFamily="66" charset="0"/>
              </a:rPr>
              <a:t> troubles </a:t>
            </a:r>
          </a:p>
          <a:p>
            <a:pPr marL="0" indent="0">
              <a:lnSpc>
                <a:spcPct val="150000"/>
              </a:lnSpc>
              <a:buNone/>
            </a:pPr>
            <a:r>
              <a:rPr lang="en-US" b="1" dirty="0" err="1">
                <a:latin typeface="Comic Sans MS" pitchFamily="66" charset="0"/>
              </a:rPr>
              <a:t>Cette</a:t>
            </a:r>
            <a:r>
              <a:rPr lang="en-US" b="1" dirty="0">
                <a:latin typeface="Comic Sans MS" pitchFamily="66" charset="0"/>
              </a:rPr>
              <a:t> </a:t>
            </a:r>
            <a:r>
              <a:rPr lang="en-US" b="1" dirty="0" err="1">
                <a:latin typeface="Comic Sans MS" pitchFamily="66" charset="0"/>
              </a:rPr>
              <a:t>loi</a:t>
            </a:r>
            <a:r>
              <a:rPr lang="en-US" b="1" dirty="0">
                <a:latin typeface="Comic Sans MS" pitchFamily="66" charset="0"/>
              </a:rPr>
              <a:t> </a:t>
            </a:r>
            <a:r>
              <a:rPr lang="en-US" b="1" dirty="0" err="1">
                <a:latin typeface="Comic Sans MS" pitchFamily="66" charset="0"/>
              </a:rPr>
              <a:t>est</a:t>
            </a:r>
            <a:r>
              <a:rPr lang="en-US" b="1" dirty="0">
                <a:latin typeface="Comic Sans MS" pitchFamily="66" charset="0"/>
              </a:rPr>
              <a:t> </a:t>
            </a:r>
            <a:r>
              <a:rPr lang="en-US" b="1" dirty="0" err="1">
                <a:latin typeface="Comic Sans MS" pitchFamily="66" charset="0"/>
              </a:rPr>
              <a:t>valable</a:t>
            </a:r>
            <a:r>
              <a:rPr lang="en-US" b="1" dirty="0">
                <a:latin typeface="Comic Sans MS" pitchFamily="66" charset="0"/>
              </a:rPr>
              <a:t> </a:t>
            </a:r>
            <a:r>
              <a:rPr lang="en-US" b="1" dirty="0" err="1">
                <a:latin typeface="Comic Sans MS" pitchFamily="66" charset="0"/>
              </a:rPr>
              <a:t>si</a:t>
            </a:r>
            <a:r>
              <a:rPr lang="en-US" b="1" dirty="0">
                <a:latin typeface="Comic Sans MS" pitchFamily="66" charset="0"/>
              </a:rPr>
              <a:t> le </a:t>
            </a:r>
            <a:r>
              <a:rPr lang="en-US" b="1" dirty="0" err="1">
                <a:latin typeface="Comic Sans MS" pitchFamily="66" charset="0"/>
              </a:rPr>
              <a:t>diamètre</a:t>
            </a:r>
            <a:r>
              <a:rPr lang="en-US" b="1" dirty="0">
                <a:latin typeface="Comic Sans MS" pitchFamily="66" charset="0"/>
              </a:rPr>
              <a:t> des </a:t>
            </a:r>
            <a:r>
              <a:rPr lang="en-US" b="1" dirty="0" err="1">
                <a:latin typeface="Comic Sans MS" pitchFamily="66" charset="0"/>
              </a:rPr>
              <a:t>particules</a:t>
            </a:r>
            <a:r>
              <a:rPr lang="en-US" b="1" dirty="0">
                <a:latin typeface="Comic Sans MS" pitchFamily="66" charset="0"/>
              </a:rPr>
              <a:t> </a:t>
            </a:r>
            <a:r>
              <a:rPr lang="en-US" b="1" dirty="0" err="1">
                <a:latin typeface="Comic Sans MS" pitchFamily="66" charset="0"/>
              </a:rPr>
              <a:t>est</a:t>
            </a:r>
            <a:r>
              <a:rPr lang="en-US" b="1" dirty="0">
                <a:latin typeface="Comic Sans MS" pitchFamily="66" charset="0"/>
              </a:rPr>
              <a:t> </a:t>
            </a:r>
            <a:r>
              <a:rPr lang="en-US" b="1" dirty="0" err="1">
                <a:latin typeface="Comic Sans MS" pitchFamily="66" charset="0"/>
              </a:rPr>
              <a:t>inférieur</a:t>
            </a:r>
            <a:r>
              <a:rPr lang="en-US" b="1" dirty="0">
                <a:latin typeface="Comic Sans MS" pitchFamily="66" charset="0"/>
              </a:rPr>
              <a:t> à la </a:t>
            </a:r>
            <a:r>
              <a:rPr lang="en-US" b="1" dirty="0" err="1">
                <a:latin typeface="Comic Sans MS" pitchFamily="66" charset="0"/>
              </a:rPr>
              <a:t>longueur</a:t>
            </a:r>
            <a:r>
              <a:rPr lang="en-US" b="1" dirty="0">
                <a:latin typeface="Comic Sans MS" pitchFamily="66" charset="0"/>
              </a:rPr>
              <a:t> </a:t>
            </a:r>
            <a:r>
              <a:rPr lang="en-US" b="1" dirty="0" err="1">
                <a:latin typeface="Comic Sans MS" pitchFamily="66" charset="0"/>
              </a:rPr>
              <a:t>d'onde</a:t>
            </a:r>
            <a:r>
              <a:rPr lang="en-US" b="1" dirty="0">
                <a:latin typeface="Comic Sans MS" pitchFamily="66" charset="0"/>
              </a:rPr>
              <a:t> </a:t>
            </a:r>
            <a:r>
              <a:rPr lang="en-US" b="1" dirty="0" err="1">
                <a:latin typeface="Comic Sans MS" pitchFamily="66" charset="0"/>
              </a:rPr>
              <a:t>incidente</a:t>
            </a:r>
            <a:r>
              <a:rPr lang="en-US" b="1" dirty="0">
                <a:latin typeface="Comic Sans MS" pitchFamily="66" charset="0"/>
              </a:rPr>
              <a:t> </a:t>
            </a:r>
            <a:r>
              <a:rPr lang="en-US" b="1" dirty="0">
                <a:solidFill>
                  <a:srgbClr val="FF0000"/>
                </a:solidFill>
                <a:latin typeface="Comic Sans MS" pitchFamily="66" charset="0"/>
              </a:rPr>
              <a:t>l</a:t>
            </a:r>
            <a:r>
              <a:rPr lang="en-US" b="1" baseline="-25000" dirty="0">
                <a:solidFill>
                  <a:srgbClr val="FF0000"/>
                </a:solidFill>
                <a:latin typeface="Comic Sans MS" pitchFamily="66" charset="0"/>
              </a:rPr>
              <a:t>0</a:t>
            </a:r>
            <a:r>
              <a:rPr lang="en-US" b="1" baseline="-25000" dirty="0">
                <a:latin typeface="Comic Sans MS" pitchFamily="66" charset="0"/>
              </a:rPr>
              <a:t>  </a:t>
            </a:r>
            <a:r>
              <a:rPr lang="en-US" b="1" dirty="0">
                <a:latin typeface="Comic Sans MS" pitchFamily="66" charset="0"/>
              </a:rPr>
              <a:t>et </a:t>
            </a:r>
            <a:r>
              <a:rPr lang="en-US" b="1" dirty="0" err="1">
                <a:latin typeface="Comic Sans MS" pitchFamily="66" charset="0"/>
              </a:rPr>
              <a:t>si</a:t>
            </a:r>
            <a:r>
              <a:rPr lang="en-US" b="1" dirty="0">
                <a:latin typeface="Comic Sans MS" pitchFamily="66" charset="0"/>
              </a:rPr>
              <a:t> </a:t>
            </a:r>
            <a:r>
              <a:rPr lang="en-US" b="1" dirty="0" err="1">
                <a:latin typeface="Comic Sans MS" pitchFamily="66" charset="0"/>
              </a:rPr>
              <a:t>leur</a:t>
            </a:r>
            <a:r>
              <a:rPr lang="en-US" b="1" dirty="0">
                <a:latin typeface="Comic Sans MS" pitchFamily="66" charset="0"/>
              </a:rPr>
              <a:t> </a:t>
            </a:r>
            <a:r>
              <a:rPr lang="en-US" b="1" dirty="0" err="1">
                <a:latin typeface="Comic Sans MS" pitchFamily="66" charset="0"/>
              </a:rPr>
              <a:t>indice</a:t>
            </a:r>
            <a:r>
              <a:rPr lang="en-US" b="1" dirty="0">
                <a:latin typeface="Comic Sans MS" pitchFamily="66" charset="0"/>
              </a:rPr>
              <a:t> de </a:t>
            </a:r>
            <a:r>
              <a:rPr lang="en-US" b="1" dirty="0" err="1">
                <a:latin typeface="Comic Sans MS" pitchFamily="66" charset="0"/>
              </a:rPr>
              <a:t>réfraction</a:t>
            </a:r>
            <a:r>
              <a:rPr lang="en-US" b="1" dirty="0">
                <a:latin typeface="Comic Sans MS" pitchFamily="66" charset="0"/>
              </a:rPr>
              <a:t> </a:t>
            </a:r>
            <a:r>
              <a:rPr lang="fr-FR" b="1" dirty="0">
                <a:solidFill>
                  <a:srgbClr val="FF0000"/>
                </a:solidFill>
                <a:latin typeface="Comic Sans MS" pitchFamily="66" charset="0"/>
              </a:rPr>
              <a:t>Ƞ</a:t>
            </a:r>
            <a:r>
              <a:rPr lang="fr-FR" b="1" i="1" dirty="0">
                <a:latin typeface="Comic Sans MS" pitchFamily="66" charset="0"/>
              </a:rPr>
              <a:t> </a:t>
            </a:r>
            <a:r>
              <a:rPr lang="en-US" b="1" dirty="0" err="1">
                <a:latin typeface="Comic Sans MS" pitchFamily="66" charset="0"/>
              </a:rPr>
              <a:t>est</a:t>
            </a:r>
            <a:r>
              <a:rPr lang="en-US" b="1" dirty="0">
                <a:latin typeface="Comic Sans MS" pitchFamily="66" charset="0"/>
              </a:rPr>
              <a:t> </a:t>
            </a:r>
            <a:r>
              <a:rPr lang="en-US" b="1" dirty="0" err="1">
                <a:latin typeface="Comic Sans MS" pitchFamily="66" charset="0"/>
              </a:rPr>
              <a:t>peu</a:t>
            </a:r>
            <a:r>
              <a:rPr lang="en-US" b="1" dirty="0">
                <a:latin typeface="Comic Sans MS" pitchFamily="66" charset="0"/>
              </a:rPr>
              <a:t> </a:t>
            </a:r>
            <a:r>
              <a:rPr lang="en-US" b="1" dirty="0" err="1">
                <a:latin typeface="Comic Sans MS" pitchFamily="66" charset="0"/>
              </a:rPr>
              <a:t>différent</a:t>
            </a:r>
            <a:r>
              <a:rPr lang="en-US" b="1" dirty="0">
                <a:latin typeface="Comic Sans MS" pitchFamily="66" charset="0"/>
              </a:rPr>
              <a:t> de </a:t>
            </a:r>
            <a:r>
              <a:rPr lang="en-US" b="1" dirty="0" err="1">
                <a:latin typeface="Comic Sans MS" pitchFamily="66" charset="0"/>
              </a:rPr>
              <a:t>celui</a:t>
            </a:r>
            <a:r>
              <a:rPr lang="en-US" b="1" dirty="0">
                <a:latin typeface="Comic Sans MS" pitchFamily="66" charset="0"/>
              </a:rPr>
              <a:t> du milieu </a:t>
            </a:r>
            <a:r>
              <a:rPr lang="fr-FR" b="1" dirty="0">
                <a:solidFill>
                  <a:srgbClr val="FF0000"/>
                </a:solidFill>
                <a:latin typeface="Comic Sans MS" pitchFamily="66" charset="0"/>
              </a:rPr>
              <a:t>Ƞ</a:t>
            </a:r>
            <a:r>
              <a:rPr lang="en-US" b="1" dirty="0">
                <a:solidFill>
                  <a:srgbClr val="FF0000"/>
                </a:solidFill>
                <a:latin typeface="Comic Sans MS" pitchFamily="66" charset="0"/>
              </a:rPr>
              <a:t>o</a:t>
            </a:r>
            <a:r>
              <a:rPr lang="en-US" b="1" dirty="0">
                <a:latin typeface="Comic Sans MS" pitchFamily="66" charset="0"/>
              </a:rPr>
              <a:t>;</a:t>
            </a:r>
            <a:endParaRPr lang="fr-FR" b="1" dirty="0">
              <a:latin typeface="Comic Sans MS" pitchFamily="66" charset="0"/>
            </a:endParaRPr>
          </a:p>
          <a:p>
            <a:pPr marL="0" indent="0">
              <a:lnSpc>
                <a:spcPct val="150000"/>
              </a:lnSpc>
              <a:buNone/>
            </a:pPr>
            <a:r>
              <a:rPr lang="en-US" b="1" dirty="0">
                <a:latin typeface="Comic Sans MS" pitchFamily="66" charset="0"/>
              </a:rPr>
              <a:t> A </a:t>
            </a:r>
            <a:r>
              <a:rPr lang="en-US" b="1" dirty="0" err="1">
                <a:latin typeface="Comic Sans MS" pitchFamily="66" charset="0"/>
              </a:rPr>
              <a:t>une</a:t>
            </a:r>
            <a:r>
              <a:rPr lang="en-US" b="1" dirty="0">
                <a:latin typeface="Comic Sans MS" pitchFamily="66" charset="0"/>
              </a:rPr>
              <a:t> </a:t>
            </a:r>
            <a:r>
              <a:rPr lang="en-US" b="1" dirty="0" err="1">
                <a:latin typeface="Comic Sans MS" pitchFamily="66" charset="0"/>
              </a:rPr>
              <a:t>longueur</a:t>
            </a:r>
            <a:r>
              <a:rPr lang="en-US" b="1" dirty="0">
                <a:latin typeface="Comic Sans MS" pitchFamily="66" charset="0"/>
              </a:rPr>
              <a:t> </a:t>
            </a:r>
            <a:r>
              <a:rPr lang="en-US" b="1" dirty="0" err="1">
                <a:latin typeface="Comic Sans MS" pitchFamily="66" charset="0"/>
              </a:rPr>
              <a:t>d’onde</a:t>
            </a:r>
            <a:r>
              <a:rPr lang="en-US" b="1" dirty="0">
                <a:latin typeface="Comic Sans MS" pitchFamily="66" charset="0"/>
              </a:rPr>
              <a:t> </a:t>
            </a:r>
            <a:r>
              <a:rPr lang="en-US" b="1" dirty="0" err="1">
                <a:latin typeface="Comic Sans MS" pitchFamily="66" charset="0"/>
              </a:rPr>
              <a:t>précise</a:t>
            </a:r>
            <a:r>
              <a:rPr lang="fr-FR" b="1" dirty="0"/>
              <a:t> </a:t>
            </a:r>
            <a:r>
              <a:rPr lang="fr-FR" b="1" dirty="0">
                <a:solidFill>
                  <a:srgbClr val="FF0000"/>
                </a:solidFill>
                <a:latin typeface="Comic Sans MS" pitchFamily="66" charset="0"/>
              </a:rPr>
              <a:t>λ</a:t>
            </a:r>
            <a:r>
              <a:rPr lang="fr-FR" b="1" dirty="0">
                <a:latin typeface="Comic Sans MS" pitchFamily="66" charset="0"/>
              </a:rPr>
              <a:t>,</a:t>
            </a:r>
            <a:r>
              <a:rPr lang="en-US" b="1" dirty="0">
                <a:latin typeface="Comic Sans MS" pitchFamily="66" charset="0"/>
              </a:rPr>
              <a:t> </a:t>
            </a:r>
            <a:r>
              <a:rPr lang="en-US" b="1" dirty="0" err="1">
                <a:latin typeface="Comic Sans MS" pitchFamily="66" charset="0"/>
              </a:rPr>
              <a:t>l'intensité</a:t>
            </a:r>
            <a:r>
              <a:rPr lang="en-US" b="1" dirty="0">
                <a:latin typeface="Comic Sans MS" pitchFamily="66" charset="0"/>
              </a:rPr>
              <a:t> </a:t>
            </a:r>
            <a:r>
              <a:rPr lang="en-US" b="1" dirty="0" err="1">
                <a:latin typeface="Comic Sans MS" pitchFamily="66" charset="0"/>
              </a:rPr>
              <a:t>diffusée</a:t>
            </a:r>
            <a:r>
              <a:rPr lang="en-US" b="1" dirty="0">
                <a:latin typeface="Comic Sans MS" pitchFamily="66" charset="0"/>
              </a:rPr>
              <a:t>  </a:t>
            </a:r>
            <a:r>
              <a:rPr lang="en-US" b="1" dirty="0" err="1">
                <a:solidFill>
                  <a:srgbClr val="FF0000"/>
                </a:solidFill>
                <a:latin typeface="Comic Sans MS" pitchFamily="66" charset="0"/>
              </a:rPr>
              <a:t>l</a:t>
            </a:r>
            <a:r>
              <a:rPr lang="en-US" b="1" baseline="-25000" dirty="0" err="1">
                <a:solidFill>
                  <a:srgbClr val="FF0000"/>
                </a:solidFill>
                <a:latin typeface="Comic Sans MS" pitchFamily="66" charset="0"/>
              </a:rPr>
              <a:t>D</a:t>
            </a:r>
            <a:r>
              <a:rPr lang="en-US" b="1" dirty="0">
                <a:latin typeface="Comic Sans MS" pitchFamily="66" charset="0"/>
              </a:rPr>
              <a:t>  </a:t>
            </a:r>
            <a:r>
              <a:rPr lang="en-US" b="1" dirty="0" err="1">
                <a:latin typeface="Comic Sans MS" pitchFamily="66" charset="0"/>
              </a:rPr>
              <a:t>dépend</a:t>
            </a:r>
            <a:r>
              <a:rPr lang="en-US" b="1" dirty="0">
                <a:latin typeface="Comic Sans MS" pitchFamily="66" charset="0"/>
              </a:rPr>
              <a:t> du volume </a:t>
            </a:r>
            <a:r>
              <a:rPr lang="en-US" b="1" dirty="0">
                <a:solidFill>
                  <a:srgbClr val="FF0000"/>
                </a:solidFill>
                <a:latin typeface="Comic Sans MS" pitchFamily="66" charset="0"/>
              </a:rPr>
              <a:t>V</a:t>
            </a:r>
            <a:r>
              <a:rPr lang="en-US" b="1" dirty="0">
                <a:latin typeface="Comic Sans MS" pitchFamily="66" charset="0"/>
              </a:rPr>
              <a:t> et du </a:t>
            </a:r>
            <a:r>
              <a:rPr lang="en-US" b="1" dirty="0" err="1">
                <a:latin typeface="Comic Sans MS" pitchFamily="66" charset="0"/>
              </a:rPr>
              <a:t>nombre</a:t>
            </a:r>
            <a:r>
              <a:rPr lang="en-US" b="1" dirty="0">
                <a:latin typeface="Comic Sans MS" pitchFamily="66" charset="0"/>
              </a:rPr>
              <a:t> de </a:t>
            </a:r>
            <a:r>
              <a:rPr lang="en-US" b="1" dirty="0" err="1">
                <a:latin typeface="Comic Sans MS" pitchFamily="66" charset="0"/>
              </a:rPr>
              <a:t>particules</a:t>
            </a:r>
            <a:r>
              <a:rPr lang="en-US" b="1" dirty="0">
                <a:latin typeface="Comic Sans MS" pitchFamily="66" charset="0"/>
              </a:rPr>
              <a:t> </a:t>
            </a:r>
            <a:r>
              <a:rPr lang="en-US" b="1" dirty="0">
                <a:solidFill>
                  <a:srgbClr val="FF0000"/>
                </a:solidFill>
                <a:latin typeface="Comic Sans MS" pitchFamily="66" charset="0"/>
              </a:rPr>
              <a:t>N</a:t>
            </a:r>
            <a:r>
              <a:rPr lang="en-US" b="1" dirty="0">
                <a:latin typeface="Comic Sans MS" pitchFamily="66" charset="0"/>
              </a:rPr>
              <a:t>.</a:t>
            </a:r>
            <a:endParaRPr lang="fr-FR" b="1" dirty="0">
              <a:latin typeface="Comic Sans MS" pitchFamily="66" charset="0"/>
            </a:endParaRPr>
          </a:p>
          <a:p>
            <a:pPr marL="0" indent="0">
              <a:lnSpc>
                <a:spcPct val="150000"/>
              </a:lnSpc>
              <a:buNone/>
            </a:pPr>
            <a:r>
              <a:rPr lang="en-US" b="1" dirty="0">
                <a:latin typeface="Comic Sans MS" pitchFamily="66" charset="0"/>
              </a:rPr>
              <a:t>A  volume </a:t>
            </a:r>
            <a:r>
              <a:rPr lang="en-US" b="1" dirty="0" err="1">
                <a:latin typeface="Comic Sans MS" pitchFamily="66" charset="0"/>
              </a:rPr>
              <a:t>égal</a:t>
            </a:r>
            <a:r>
              <a:rPr lang="en-US" b="1" dirty="0">
                <a:latin typeface="Comic Sans MS" pitchFamily="66" charset="0"/>
              </a:rPr>
              <a:t>, on </a:t>
            </a:r>
            <a:r>
              <a:rPr lang="en-US" b="1" dirty="0" err="1">
                <a:latin typeface="Comic Sans MS" pitchFamily="66" charset="0"/>
              </a:rPr>
              <a:t>mesurera</a:t>
            </a:r>
            <a:r>
              <a:rPr lang="en-US" b="1" dirty="0">
                <a:latin typeface="Comic Sans MS" pitchFamily="66" charset="0"/>
              </a:rPr>
              <a:t> </a:t>
            </a:r>
            <a:r>
              <a:rPr lang="en-US" b="1" dirty="0" err="1">
                <a:latin typeface="Comic Sans MS" pitchFamily="66" charset="0"/>
              </a:rPr>
              <a:t>donc</a:t>
            </a:r>
            <a:r>
              <a:rPr lang="en-US" b="1" dirty="0">
                <a:latin typeface="Comic Sans MS" pitchFamily="66" charset="0"/>
              </a:rPr>
              <a:t> le </a:t>
            </a:r>
            <a:r>
              <a:rPr lang="en-US" b="1" dirty="0" err="1">
                <a:latin typeface="Comic Sans MS" pitchFamily="66" charset="0"/>
              </a:rPr>
              <a:t>nombre</a:t>
            </a:r>
            <a:r>
              <a:rPr lang="en-US" b="1" dirty="0">
                <a:latin typeface="Comic Sans MS" pitchFamily="66" charset="0"/>
              </a:rPr>
              <a:t> de </a:t>
            </a:r>
            <a:r>
              <a:rPr lang="en-US" b="1" dirty="0" err="1">
                <a:latin typeface="Comic Sans MS" pitchFamily="66" charset="0"/>
              </a:rPr>
              <a:t>particules</a:t>
            </a:r>
            <a:r>
              <a:rPr lang="en-US" b="1" dirty="0">
                <a:latin typeface="Comic Sans MS" pitchFamily="66" charset="0"/>
              </a:rPr>
              <a:t> N.</a:t>
            </a:r>
            <a:endParaRPr lang="fr-FR" b="1" dirty="0">
              <a:latin typeface="Comic Sans MS" pitchFamily="66" charset="0"/>
            </a:endParaRPr>
          </a:p>
          <a:p>
            <a:pPr marL="0" lvl="0" indent="0">
              <a:lnSpc>
                <a:spcPct val="150000"/>
              </a:lnSpc>
              <a:buNone/>
            </a:pPr>
            <a:endParaRPr lang="en-US" b="1" dirty="0">
              <a:latin typeface="Comic Sans MS" pitchFamily="66" charset="0"/>
            </a:endParaRPr>
          </a:p>
          <a:p>
            <a:pPr marL="0" indent="0">
              <a:lnSpc>
                <a:spcPct val="150000"/>
              </a:lnSpc>
              <a:buNone/>
            </a:pPr>
            <a:endParaRPr lang="fr-FR" b="1" dirty="0">
              <a:latin typeface="Comic Sans MS" pitchFamily="66" charset="0"/>
            </a:endParaRPr>
          </a:p>
        </p:txBody>
      </p:sp>
    </p:spTree>
    <p:extLst>
      <p:ext uri="{BB962C8B-B14F-4D97-AF65-F5344CB8AC3E}">
        <p14:creationId xmlns:p14="http://schemas.microsoft.com/office/powerpoint/2010/main" val="322760563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188640"/>
            <a:ext cx="8892480"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1 – 2  Méthodes avec utilisation d’appareil basique  </a:t>
            </a:r>
          </a:p>
        </p:txBody>
      </p:sp>
      <p:sp>
        <p:nvSpPr>
          <p:cNvPr id="2" name="Espace réservé du contenu 1"/>
          <p:cNvSpPr>
            <a:spLocks noGrp="1"/>
          </p:cNvSpPr>
          <p:nvPr>
            <p:ph sz="quarter" idx="4"/>
          </p:nvPr>
        </p:nvSpPr>
        <p:spPr>
          <a:xfrm>
            <a:off x="179512" y="764704"/>
            <a:ext cx="8820472" cy="6093296"/>
          </a:xfrm>
        </p:spPr>
        <p:txBody>
          <a:bodyPr>
            <a:noAutofit/>
          </a:bodyPr>
          <a:lstStyle/>
          <a:p>
            <a:pPr>
              <a:lnSpc>
                <a:spcPct val="150000"/>
              </a:lnSpc>
              <a:buFont typeface="Wingdings" pitchFamily="2" charset="2"/>
              <a:buChar char="ü"/>
            </a:pPr>
            <a:r>
              <a:rPr lang="en-US" b="1" dirty="0" err="1">
                <a:latin typeface="Comic Sans MS" pitchFamily="66" charset="0"/>
              </a:rPr>
              <a:t>Spectrophotmétrie</a:t>
            </a:r>
            <a:r>
              <a:rPr lang="en-US" b="1" dirty="0">
                <a:latin typeface="Comic Sans MS" pitchFamily="66" charset="0"/>
              </a:rPr>
              <a:t> des </a:t>
            </a:r>
            <a:r>
              <a:rPr lang="en-US" b="1" dirty="0" err="1">
                <a:latin typeface="Comic Sans MS" pitchFamily="66" charset="0"/>
              </a:rPr>
              <a:t>milieux</a:t>
            </a:r>
            <a:r>
              <a:rPr lang="en-US" b="1" dirty="0">
                <a:latin typeface="Comic Sans MS" pitchFamily="66" charset="0"/>
              </a:rPr>
              <a:t> troubles </a:t>
            </a:r>
          </a:p>
          <a:p>
            <a:pPr marL="0" lvl="0" indent="0">
              <a:lnSpc>
                <a:spcPct val="150000"/>
              </a:lnSpc>
              <a:buNone/>
            </a:pPr>
            <a:r>
              <a:rPr lang="en-US" b="1" dirty="0" err="1">
                <a:latin typeface="Comic Sans MS" pitchFamily="66" charset="0"/>
              </a:rPr>
              <a:t>Plusieurs</a:t>
            </a:r>
            <a:r>
              <a:rPr lang="en-US" b="1" dirty="0">
                <a:latin typeface="Comic Sans MS" pitchFamily="66" charset="0"/>
              </a:rPr>
              <a:t> applications ont </a:t>
            </a:r>
            <a:r>
              <a:rPr lang="en-US" b="1" dirty="0" err="1">
                <a:latin typeface="Comic Sans MS" pitchFamily="66" charset="0"/>
              </a:rPr>
              <a:t>utilisé</a:t>
            </a:r>
            <a:r>
              <a:rPr lang="en-US" b="1" dirty="0">
                <a:latin typeface="Comic Sans MS" pitchFamily="66" charset="0"/>
              </a:rPr>
              <a:t> </a:t>
            </a:r>
            <a:r>
              <a:rPr lang="en-US" b="1" dirty="0" err="1">
                <a:latin typeface="Comic Sans MS" pitchFamily="66" charset="0"/>
              </a:rPr>
              <a:t>cette</a:t>
            </a:r>
            <a:r>
              <a:rPr lang="en-US" b="1" dirty="0">
                <a:latin typeface="Comic Sans MS" pitchFamily="66" charset="0"/>
              </a:rPr>
              <a:t> technique </a:t>
            </a:r>
          </a:p>
          <a:p>
            <a:pPr marL="0" indent="0">
              <a:buNone/>
            </a:pPr>
            <a:endParaRPr lang="en-US" b="1" dirty="0"/>
          </a:p>
          <a:p>
            <a:pPr>
              <a:lnSpc>
                <a:spcPct val="150000"/>
              </a:lnSpc>
              <a:buFont typeface="Wingdings" pitchFamily="2" charset="2"/>
              <a:buChar char="§"/>
            </a:pPr>
            <a:r>
              <a:rPr lang="en-US" b="1" dirty="0" err="1">
                <a:latin typeface="Comic Sans MS" pitchFamily="66" charset="0"/>
              </a:rPr>
              <a:t>Opacimétrie</a:t>
            </a:r>
            <a:endParaRPr lang="fr-FR" b="1" dirty="0">
              <a:latin typeface="Comic Sans MS" pitchFamily="66" charset="0"/>
            </a:endParaRPr>
          </a:p>
          <a:p>
            <a:pPr marL="0" indent="0">
              <a:lnSpc>
                <a:spcPct val="150000"/>
              </a:lnSpc>
              <a:buNone/>
            </a:pPr>
            <a:r>
              <a:rPr lang="en-US" b="1" dirty="0">
                <a:latin typeface="Comic Sans MS" pitchFamily="66" charset="0"/>
              </a:rPr>
              <a:t>    </a:t>
            </a:r>
            <a:r>
              <a:rPr lang="en-US" b="1" dirty="0" err="1">
                <a:latin typeface="Comic Sans MS" pitchFamily="66" charset="0"/>
              </a:rPr>
              <a:t>C'est</a:t>
            </a:r>
            <a:r>
              <a:rPr lang="en-US" b="1" dirty="0">
                <a:latin typeface="Comic Sans MS" pitchFamily="66" charset="0"/>
              </a:rPr>
              <a:t> </a:t>
            </a:r>
            <a:r>
              <a:rPr lang="en-US" b="1" dirty="0" err="1">
                <a:latin typeface="Comic Sans MS" pitchFamily="66" charset="0"/>
              </a:rPr>
              <a:t>l'appréciation</a:t>
            </a:r>
            <a:r>
              <a:rPr lang="en-US" b="1" dirty="0">
                <a:latin typeface="Comic Sans MS" pitchFamily="66" charset="0"/>
              </a:rPr>
              <a:t> </a:t>
            </a:r>
            <a:r>
              <a:rPr lang="en-US" b="1" dirty="0" err="1">
                <a:latin typeface="Comic Sans MS" pitchFamily="66" charset="0"/>
              </a:rPr>
              <a:t>visuelle</a:t>
            </a:r>
            <a:r>
              <a:rPr lang="en-US" b="1" dirty="0">
                <a:latin typeface="Comic Sans MS" pitchFamily="66" charset="0"/>
              </a:rPr>
              <a:t> du trouble par rapport à    </a:t>
            </a:r>
          </a:p>
          <a:p>
            <a:pPr marL="0" indent="0">
              <a:lnSpc>
                <a:spcPct val="150000"/>
              </a:lnSpc>
              <a:buNone/>
            </a:pPr>
            <a:r>
              <a:rPr lang="en-US" b="1" dirty="0">
                <a:latin typeface="Comic Sans MS" pitchFamily="66" charset="0"/>
              </a:rPr>
              <a:t>    </a:t>
            </a:r>
            <a:r>
              <a:rPr lang="en-US" b="1" dirty="0" err="1">
                <a:latin typeface="Comic Sans MS" pitchFamily="66" charset="0"/>
              </a:rPr>
              <a:t>une</a:t>
            </a:r>
            <a:r>
              <a:rPr lang="en-US" b="1" dirty="0">
                <a:latin typeface="Comic Sans MS" pitchFamily="66" charset="0"/>
              </a:rPr>
              <a:t> </a:t>
            </a:r>
            <a:r>
              <a:rPr lang="en-US" b="1" dirty="0" err="1">
                <a:latin typeface="Comic Sans MS" pitchFamily="66" charset="0"/>
              </a:rPr>
              <a:t>gamme</a:t>
            </a:r>
            <a:r>
              <a:rPr lang="en-US" b="1" dirty="0">
                <a:latin typeface="Comic Sans MS" pitchFamily="66" charset="0"/>
              </a:rPr>
              <a:t> de </a:t>
            </a:r>
            <a:r>
              <a:rPr lang="en-US" b="1" dirty="0" err="1">
                <a:latin typeface="Comic Sans MS" pitchFamily="66" charset="0"/>
              </a:rPr>
              <a:t>référence</a:t>
            </a:r>
            <a:r>
              <a:rPr lang="en-US" b="1" dirty="0">
                <a:latin typeface="Comic Sans MS" pitchFamily="66" charset="0"/>
              </a:rPr>
              <a:t>. </a:t>
            </a:r>
          </a:p>
          <a:p>
            <a:pPr marL="0" indent="0">
              <a:lnSpc>
                <a:spcPct val="150000"/>
              </a:lnSpc>
              <a:buNone/>
            </a:pPr>
            <a:r>
              <a:rPr lang="en-US" b="1" dirty="0">
                <a:latin typeface="Comic Sans MS" pitchFamily="66" charset="0"/>
              </a:rPr>
              <a:t>    Bien </a:t>
            </a:r>
            <a:r>
              <a:rPr lang="en-US" b="1" dirty="0" err="1">
                <a:latin typeface="Comic Sans MS" pitchFamily="66" charset="0"/>
              </a:rPr>
              <a:t>que</a:t>
            </a:r>
            <a:r>
              <a:rPr lang="en-US" b="1" dirty="0">
                <a:latin typeface="Comic Sans MS" pitchFamily="66" charset="0"/>
              </a:rPr>
              <a:t> </a:t>
            </a:r>
            <a:r>
              <a:rPr lang="en-US" b="1" dirty="0" err="1">
                <a:latin typeface="Comic Sans MS" pitchFamily="66" charset="0"/>
              </a:rPr>
              <a:t>peu</a:t>
            </a:r>
            <a:r>
              <a:rPr lang="en-US" b="1" dirty="0">
                <a:latin typeface="Comic Sans MS" pitchFamily="66" charset="0"/>
              </a:rPr>
              <a:t> sensible et </a:t>
            </a:r>
            <a:r>
              <a:rPr lang="en-US" b="1" dirty="0" err="1">
                <a:latin typeface="Comic Sans MS" pitchFamily="66" charset="0"/>
              </a:rPr>
              <a:t>peu</a:t>
            </a:r>
            <a:r>
              <a:rPr lang="en-US" b="1" dirty="0">
                <a:latin typeface="Comic Sans MS" pitchFamily="66" charset="0"/>
              </a:rPr>
              <a:t> </a:t>
            </a:r>
            <a:r>
              <a:rPr lang="en-US" b="1" dirty="0" err="1">
                <a:latin typeface="Comic Sans MS" pitchFamily="66" charset="0"/>
              </a:rPr>
              <a:t>précise</a:t>
            </a:r>
            <a:r>
              <a:rPr lang="en-US" b="1" dirty="0">
                <a:latin typeface="Comic Sans MS" pitchFamily="66" charset="0"/>
              </a:rPr>
              <a:t>, </a:t>
            </a:r>
            <a:r>
              <a:rPr lang="en-US" b="1" dirty="0" err="1">
                <a:latin typeface="Comic Sans MS" pitchFamily="66" charset="0"/>
              </a:rPr>
              <a:t>elle</a:t>
            </a:r>
            <a:r>
              <a:rPr lang="en-US" b="1" dirty="0">
                <a:latin typeface="Comic Sans MS" pitchFamily="66" charset="0"/>
              </a:rPr>
              <a:t> </a:t>
            </a:r>
            <a:r>
              <a:rPr lang="en-US" b="1" dirty="0" err="1">
                <a:latin typeface="Comic Sans MS" pitchFamily="66" charset="0"/>
              </a:rPr>
              <a:t>est</a:t>
            </a:r>
            <a:r>
              <a:rPr lang="en-US" b="1" dirty="0">
                <a:latin typeface="Comic Sans MS" pitchFamily="66" charset="0"/>
              </a:rPr>
              <a:t> </a:t>
            </a:r>
            <a:r>
              <a:rPr lang="en-US" b="1" dirty="0" err="1">
                <a:latin typeface="Comic Sans MS" pitchFamily="66" charset="0"/>
              </a:rPr>
              <a:t>très</a:t>
            </a:r>
            <a:r>
              <a:rPr lang="en-US" b="1" dirty="0">
                <a:latin typeface="Comic Sans MS" pitchFamily="66" charset="0"/>
              </a:rPr>
              <a:t>     </a:t>
            </a:r>
          </a:p>
          <a:p>
            <a:pPr marL="0" indent="0">
              <a:lnSpc>
                <a:spcPct val="150000"/>
              </a:lnSpc>
              <a:buNone/>
            </a:pPr>
            <a:r>
              <a:rPr lang="en-US" b="1" dirty="0">
                <a:latin typeface="Comic Sans MS" pitchFamily="66" charset="0"/>
              </a:rPr>
              <a:t>    </a:t>
            </a:r>
            <a:r>
              <a:rPr lang="en-US" b="1" dirty="0" err="1">
                <a:latin typeface="Comic Sans MS" pitchFamily="66" charset="0"/>
              </a:rPr>
              <a:t>utilisée</a:t>
            </a:r>
            <a:r>
              <a:rPr lang="en-US" b="1" dirty="0">
                <a:latin typeface="Comic Sans MS" pitchFamily="66" charset="0"/>
              </a:rPr>
              <a:t> </a:t>
            </a:r>
            <a:r>
              <a:rPr lang="en-US" b="1" dirty="0" err="1">
                <a:latin typeface="Comic Sans MS" pitchFamily="66" charset="0"/>
              </a:rPr>
              <a:t>dans</a:t>
            </a:r>
            <a:r>
              <a:rPr lang="en-US" b="1" dirty="0">
                <a:latin typeface="Comic Sans MS" pitchFamily="66" charset="0"/>
              </a:rPr>
              <a:t> la </a:t>
            </a:r>
            <a:r>
              <a:rPr lang="en-US" b="1" dirty="0" err="1">
                <a:latin typeface="Comic Sans MS" pitchFamily="66" charset="0"/>
              </a:rPr>
              <a:t>détermination</a:t>
            </a:r>
            <a:r>
              <a:rPr lang="en-US" b="1" dirty="0">
                <a:latin typeface="Comic Sans MS" pitchFamily="66" charset="0"/>
              </a:rPr>
              <a:t> de la </a:t>
            </a:r>
            <a:r>
              <a:rPr lang="en-US" b="1" dirty="0" err="1">
                <a:latin typeface="Comic Sans MS" pitchFamily="66" charset="0"/>
              </a:rPr>
              <a:t>protéinurie</a:t>
            </a:r>
            <a:r>
              <a:rPr lang="en-US" b="1" dirty="0">
                <a:latin typeface="Comic Sans MS" pitchFamily="66" charset="0"/>
              </a:rPr>
              <a:t>, </a:t>
            </a:r>
            <a:endParaRPr lang="fr-FR" b="1" dirty="0">
              <a:latin typeface="Comic Sans MS" pitchFamily="66" charset="0"/>
            </a:endParaRPr>
          </a:p>
          <a:p>
            <a:pPr marL="0" lvl="0" indent="0">
              <a:lnSpc>
                <a:spcPct val="150000"/>
              </a:lnSpc>
              <a:buNone/>
            </a:pPr>
            <a:endParaRPr lang="en-US" b="1" dirty="0">
              <a:latin typeface="Comic Sans MS" pitchFamily="66" charset="0"/>
            </a:endParaRPr>
          </a:p>
          <a:p>
            <a:pPr marL="0" indent="0">
              <a:lnSpc>
                <a:spcPct val="150000"/>
              </a:lnSpc>
              <a:buNone/>
            </a:pPr>
            <a:r>
              <a:rPr lang="en-US" b="1" dirty="0">
                <a:latin typeface="Comic Sans MS" pitchFamily="66" charset="0"/>
              </a:rPr>
              <a:t> </a:t>
            </a:r>
            <a:endParaRPr lang="fr-FR" b="1" dirty="0">
              <a:latin typeface="Comic Sans MS" pitchFamily="66" charset="0"/>
            </a:endParaRPr>
          </a:p>
          <a:p>
            <a:pPr marL="0" lvl="0" indent="0">
              <a:lnSpc>
                <a:spcPct val="150000"/>
              </a:lnSpc>
              <a:buNone/>
            </a:pPr>
            <a:r>
              <a:rPr lang="en-US" b="1" dirty="0">
                <a:latin typeface="Comic Sans MS" pitchFamily="66" charset="0"/>
              </a:rPr>
              <a:t> </a:t>
            </a:r>
          </a:p>
        </p:txBody>
      </p:sp>
    </p:spTree>
    <p:extLst>
      <p:ext uri="{BB962C8B-B14F-4D97-AF65-F5344CB8AC3E}">
        <p14:creationId xmlns:p14="http://schemas.microsoft.com/office/powerpoint/2010/main" val="142732297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188640"/>
            <a:ext cx="8892480"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1 – 2  Méthodes avec utilisation d’appareil basique  </a:t>
            </a:r>
          </a:p>
        </p:txBody>
      </p:sp>
      <p:sp>
        <p:nvSpPr>
          <p:cNvPr id="2" name="Espace réservé du contenu 1"/>
          <p:cNvSpPr>
            <a:spLocks noGrp="1"/>
          </p:cNvSpPr>
          <p:nvPr>
            <p:ph sz="quarter" idx="4"/>
          </p:nvPr>
        </p:nvSpPr>
        <p:spPr>
          <a:xfrm>
            <a:off x="179512" y="764704"/>
            <a:ext cx="8820472" cy="6093296"/>
          </a:xfrm>
        </p:spPr>
        <p:txBody>
          <a:bodyPr>
            <a:noAutofit/>
          </a:bodyPr>
          <a:lstStyle/>
          <a:p>
            <a:pPr>
              <a:lnSpc>
                <a:spcPct val="150000"/>
              </a:lnSpc>
              <a:buFont typeface="Wingdings" pitchFamily="2" charset="2"/>
              <a:buChar char="ü"/>
            </a:pPr>
            <a:r>
              <a:rPr lang="en-US" b="1" dirty="0" err="1">
                <a:latin typeface="Comic Sans MS" pitchFamily="66" charset="0"/>
              </a:rPr>
              <a:t>Spectrophotmétrie</a:t>
            </a:r>
            <a:r>
              <a:rPr lang="en-US" b="1" dirty="0">
                <a:latin typeface="Comic Sans MS" pitchFamily="66" charset="0"/>
              </a:rPr>
              <a:t> des </a:t>
            </a:r>
            <a:r>
              <a:rPr lang="en-US" b="1" dirty="0" err="1">
                <a:latin typeface="Comic Sans MS" pitchFamily="66" charset="0"/>
              </a:rPr>
              <a:t>milieux</a:t>
            </a:r>
            <a:r>
              <a:rPr lang="en-US" b="1" dirty="0">
                <a:latin typeface="Comic Sans MS" pitchFamily="66" charset="0"/>
              </a:rPr>
              <a:t> troubles </a:t>
            </a:r>
          </a:p>
          <a:p>
            <a:pPr>
              <a:lnSpc>
                <a:spcPct val="150000"/>
              </a:lnSpc>
              <a:buFont typeface="Wingdings" pitchFamily="2" charset="2"/>
              <a:buChar char="§"/>
            </a:pPr>
            <a:r>
              <a:rPr lang="en-US" b="1" dirty="0" err="1">
                <a:latin typeface="Comic Sans MS" pitchFamily="66" charset="0"/>
              </a:rPr>
              <a:t>Turbidimétrie</a:t>
            </a:r>
            <a:endParaRPr lang="fr-FR" b="1" dirty="0">
              <a:latin typeface="Comic Sans MS" pitchFamily="66" charset="0"/>
            </a:endParaRPr>
          </a:p>
          <a:p>
            <a:pPr marL="0" indent="0">
              <a:lnSpc>
                <a:spcPct val="150000"/>
              </a:lnSpc>
              <a:buNone/>
            </a:pPr>
            <a:r>
              <a:rPr lang="en-US" b="1" dirty="0">
                <a:latin typeface="Comic Sans MS" pitchFamily="66" charset="0"/>
              </a:rPr>
              <a:t>	</a:t>
            </a:r>
            <a:r>
              <a:rPr lang="en-US" b="1" dirty="0" err="1">
                <a:latin typeface="Comic Sans MS" pitchFamily="66" charset="0"/>
              </a:rPr>
              <a:t>Cette</a:t>
            </a:r>
            <a:r>
              <a:rPr lang="en-US" b="1" dirty="0">
                <a:latin typeface="Comic Sans MS" pitchFamily="66" charset="0"/>
              </a:rPr>
              <a:t>  </a:t>
            </a:r>
            <a:r>
              <a:rPr lang="en-US" b="1" dirty="0" err="1">
                <a:latin typeface="Comic Sans MS" pitchFamily="66" charset="0"/>
              </a:rPr>
              <a:t>mesure</a:t>
            </a:r>
            <a:r>
              <a:rPr lang="en-US" b="1" dirty="0">
                <a:latin typeface="Comic Sans MS" pitchFamily="66" charset="0"/>
              </a:rPr>
              <a:t> se fait avec un </a:t>
            </a:r>
            <a:r>
              <a:rPr lang="en-US" b="1" dirty="0" err="1">
                <a:latin typeface="Comic Sans MS" pitchFamily="66" charset="0"/>
              </a:rPr>
              <a:t>photomètre</a:t>
            </a:r>
            <a:r>
              <a:rPr lang="en-US" b="1" dirty="0">
                <a:latin typeface="Comic Sans MS" pitchFamily="66" charset="0"/>
              </a:rPr>
              <a:t> de la </a:t>
            </a:r>
          </a:p>
          <a:p>
            <a:pPr marL="0" indent="0">
              <a:lnSpc>
                <a:spcPct val="150000"/>
              </a:lnSpc>
              <a:buNone/>
            </a:pPr>
            <a:r>
              <a:rPr lang="en-US" b="1" dirty="0">
                <a:latin typeface="Comic Sans MS" pitchFamily="66" charset="0"/>
              </a:rPr>
              <a:t>	lumière </a:t>
            </a:r>
            <a:r>
              <a:rPr lang="en-US" b="1" dirty="0" err="1">
                <a:latin typeface="Comic Sans MS" pitchFamily="66" charset="0"/>
              </a:rPr>
              <a:t>transmise</a:t>
            </a:r>
            <a:r>
              <a:rPr lang="en-US" b="1" dirty="0">
                <a:latin typeface="Comic Sans MS" pitchFamily="66" charset="0"/>
              </a:rPr>
              <a:t> </a:t>
            </a:r>
            <a:r>
              <a:rPr lang="en-US" b="1" dirty="0" err="1">
                <a:latin typeface="Comic Sans MS" pitchFamily="66" charset="0"/>
              </a:rPr>
              <a:t>dans</a:t>
            </a:r>
            <a:r>
              <a:rPr lang="en-US" b="1" dirty="0">
                <a:latin typeface="Comic Sans MS" pitchFamily="66" charset="0"/>
              </a:rPr>
              <a:t> </a:t>
            </a:r>
            <a:r>
              <a:rPr lang="en-US" b="1" dirty="0" err="1">
                <a:latin typeface="Comic Sans MS" pitchFamily="66" charset="0"/>
              </a:rPr>
              <a:t>l’axe</a:t>
            </a:r>
            <a:r>
              <a:rPr lang="en-US" b="1" dirty="0">
                <a:latin typeface="Comic Sans MS" pitchFamily="66" charset="0"/>
              </a:rPr>
              <a:t> du </a:t>
            </a:r>
            <a:r>
              <a:rPr lang="en-US" b="1" dirty="0" err="1">
                <a:latin typeface="Comic Sans MS" pitchFamily="66" charset="0"/>
              </a:rPr>
              <a:t>faisceau</a:t>
            </a:r>
            <a:r>
              <a:rPr lang="en-US" b="1" dirty="0">
                <a:latin typeface="Comic Sans MS" pitchFamily="66" charset="0"/>
              </a:rPr>
              <a:t>. </a:t>
            </a:r>
          </a:p>
          <a:p>
            <a:pPr marL="0" indent="0">
              <a:lnSpc>
                <a:spcPct val="150000"/>
              </a:lnSpc>
              <a:buNone/>
            </a:pPr>
            <a:r>
              <a:rPr lang="en-US" b="1" dirty="0">
                <a:latin typeface="Comic Sans MS" pitchFamily="66" charset="0"/>
              </a:rPr>
              <a:t>	La </a:t>
            </a:r>
            <a:r>
              <a:rPr lang="en-US" b="1" dirty="0" err="1">
                <a:latin typeface="Comic Sans MS" pitchFamily="66" charset="0"/>
              </a:rPr>
              <a:t>turbidimétrie</a:t>
            </a:r>
            <a:r>
              <a:rPr lang="en-US" b="1" dirty="0">
                <a:latin typeface="Comic Sans MS" pitchFamily="66" charset="0"/>
              </a:rPr>
              <a:t> </a:t>
            </a:r>
            <a:r>
              <a:rPr lang="en-US" b="1" dirty="0" err="1">
                <a:latin typeface="Comic Sans MS" pitchFamily="66" charset="0"/>
              </a:rPr>
              <a:t>est</a:t>
            </a:r>
            <a:r>
              <a:rPr lang="en-US" b="1" dirty="0">
                <a:latin typeface="Comic Sans MS" pitchFamily="66" charset="0"/>
              </a:rPr>
              <a:t> </a:t>
            </a:r>
            <a:r>
              <a:rPr lang="en-US" b="1" dirty="0" err="1">
                <a:latin typeface="Comic Sans MS" pitchFamily="66" charset="0"/>
              </a:rPr>
              <a:t>très</a:t>
            </a:r>
            <a:r>
              <a:rPr lang="en-US" b="1" dirty="0">
                <a:latin typeface="Comic Sans MS" pitchFamily="66" charset="0"/>
              </a:rPr>
              <a:t> </a:t>
            </a:r>
            <a:r>
              <a:rPr lang="en-US" b="1" dirty="0" err="1">
                <a:latin typeface="Comic Sans MS" pitchFamily="66" charset="0"/>
              </a:rPr>
              <a:t>utilisée</a:t>
            </a:r>
            <a:r>
              <a:rPr lang="en-US" b="1" dirty="0">
                <a:latin typeface="Comic Sans MS" pitchFamily="66" charset="0"/>
              </a:rPr>
              <a:t> pour les dosages </a:t>
            </a:r>
          </a:p>
          <a:p>
            <a:pPr marL="0" indent="0">
              <a:lnSpc>
                <a:spcPct val="150000"/>
              </a:lnSpc>
              <a:buNone/>
            </a:pPr>
            <a:r>
              <a:rPr lang="en-US" b="1" dirty="0">
                <a:latin typeface="Comic Sans MS" pitchFamily="66" charset="0"/>
              </a:rPr>
              <a:t>	</a:t>
            </a:r>
            <a:r>
              <a:rPr lang="en-US" b="1" dirty="0" err="1">
                <a:latin typeface="Comic Sans MS" pitchFamily="66" charset="0"/>
              </a:rPr>
              <a:t>immunologiques</a:t>
            </a:r>
            <a:r>
              <a:rPr lang="en-US" b="1" dirty="0">
                <a:latin typeface="Comic Sans MS" pitchFamily="66" charset="0"/>
              </a:rPr>
              <a:t> avec </a:t>
            </a:r>
            <a:r>
              <a:rPr lang="en-US" b="1" dirty="0" err="1">
                <a:latin typeface="Comic Sans MS" pitchFamily="66" charset="0"/>
              </a:rPr>
              <a:t>réglage</a:t>
            </a:r>
            <a:r>
              <a:rPr lang="en-US" b="1" dirty="0">
                <a:latin typeface="Comic Sans MS" pitchFamily="66" charset="0"/>
              </a:rPr>
              <a:t> direct du </a:t>
            </a:r>
            <a:r>
              <a:rPr lang="en-US" b="1" dirty="0" err="1">
                <a:latin typeface="Comic Sans MS" pitchFamily="66" charset="0"/>
              </a:rPr>
              <a:t>complexe</a:t>
            </a:r>
            <a:r>
              <a:rPr lang="en-US" b="1" dirty="0">
                <a:latin typeface="Comic Sans MS" pitchFamily="66" charset="0"/>
              </a:rPr>
              <a:t> </a:t>
            </a:r>
          </a:p>
          <a:p>
            <a:pPr marL="0" indent="0">
              <a:lnSpc>
                <a:spcPct val="150000"/>
              </a:lnSpc>
              <a:buNone/>
            </a:pPr>
            <a:r>
              <a:rPr lang="en-US" b="1" dirty="0">
                <a:latin typeface="Comic Sans MS" pitchFamily="66" charset="0"/>
              </a:rPr>
              <a:t>	</a:t>
            </a:r>
            <a:r>
              <a:rPr lang="en-US" b="1" dirty="0" err="1">
                <a:latin typeface="Comic Sans MS" pitchFamily="66" charset="0"/>
              </a:rPr>
              <a:t>antigene</a:t>
            </a:r>
            <a:r>
              <a:rPr lang="en-US" b="1" dirty="0">
                <a:latin typeface="Comic Sans MS" pitchFamily="66" charset="0"/>
              </a:rPr>
              <a:t> - </a:t>
            </a:r>
            <a:r>
              <a:rPr lang="en-US" b="1" dirty="0" err="1">
                <a:latin typeface="Comic Sans MS" pitchFamily="66" charset="0"/>
              </a:rPr>
              <a:t>anticorps</a:t>
            </a:r>
            <a:r>
              <a:rPr lang="en-US" b="1" dirty="0">
                <a:latin typeface="Comic Sans MS" pitchFamily="66" charset="0"/>
              </a:rPr>
              <a:t>. </a:t>
            </a:r>
          </a:p>
          <a:p>
            <a:pPr marL="0" indent="0">
              <a:lnSpc>
                <a:spcPct val="150000"/>
              </a:lnSpc>
              <a:buNone/>
            </a:pPr>
            <a:r>
              <a:rPr lang="en-US" b="1" dirty="0">
                <a:latin typeface="Comic Sans MS" pitchFamily="66" charset="0"/>
              </a:rPr>
              <a:t>	Par </a:t>
            </a:r>
            <a:r>
              <a:rPr lang="en-US" b="1" dirty="0" err="1">
                <a:latin typeface="Comic Sans MS" pitchFamily="66" charset="0"/>
              </a:rPr>
              <a:t>ailleurs</a:t>
            </a:r>
            <a:r>
              <a:rPr lang="en-US" b="1" dirty="0">
                <a:latin typeface="Comic Sans MS" pitchFamily="66" charset="0"/>
              </a:rPr>
              <a:t> </a:t>
            </a:r>
            <a:r>
              <a:rPr lang="en-US" b="1" dirty="0" err="1">
                <a:latin typeface="Comic Sans MS" pitchFamily="66" charset="0"/>
              </a:rPr>
              <a:t>l'utilisation</a:t>
            </a:r>
            <a:r>
              <a:rPr lang="en-US" b="1" dirty="0">
                <a:latin typeface="Comic Sans MS" pitchFamily="66" charset="0"/>
              </a:rPr>
              <a:t> de </a:t>
            </a:r>
            <a:r>
              <a:rPr lang="en-US" b="1" dirty="0" err="1">
                <a:latin typeface="Comic Sans MS" pitchFamily="66" charset="0"/>
              </a:rPr>
              <a:t>microsphères</a:t>
            </a:r>
            <a:r>
              <a:rPr lang="en-US" b="1" dirty="0">
                <a:latin typeface="Comic Sans MS" pitchFamily="66" charset="0"/>
              </a:rPr>
              <a:t> </a:t>
            </a:r>
          </a:p>
          <a:p>
            <a:pPr marL="0" indent="0">
              <a:lnSpc>
                <a:spcPct val="150000"/>
              </a:lnSpc>
              <a:buNone/>
            </a:pPr>
            <a:r>
              <a:rPr lang="en-US" b="1" dirty="0">
                <a:latin typeface="Comic Sans MS" pitchFamily="66" charset="0"/>
              </a:rPr>
              <a:t>	</a:t>
            </a:r>
            <a:r>
              <a:rPr lang="en-US" b="1" dirty="0" err="1">
                <a:latin typeface="Comic Sans MS" pitchFamily="66" charset="0"/>
              </a:rPr>
              <a:t>parfaitement</a:t>
            </a:r>
            <a:r>
              <a:rPr lang="en-US" b="1" dirty="0">
                <a:latin typeface="Comic Sans MS" pitchFamily="66" charset="0"/>
              </a:rPr>
              <a:t> </a:t>
            </a:r>
            <a:r>
              <a:rPr lang="en-US" b="1" dirty="0" err="1">
                <a:latin typeface="Comic Sans MS" pitchFamily="66" charset="0"/>
              </a:rPr>
              <a:t>calibrés</a:t>
            </a:r>
            <a:r>
              <a:rPr lang="en-US" b="1" dirty="0">
                <a:latin typeface="Comic Sans MS" pitchFamily="66" charset="0"/>
              </a:rPr>
              <a:t> </a:t>
            </a:r>
            <a:r>
              <a:rPr lang="en-US" b="1" dirty="0" err="1">
                <a:latin typeface="Comic Sans MS" pitchFamily="66" charset="0"/>
              </a:rPr>
              <a:t>sensibilise</a:t>
            </a:r>
            <a:r>
              <a:rPr lang="en-US" b="1" dirty="0">
                <a:latin typeface="Comic Sans MS" pitchFamily="66" charset="0"/>
              </a:rPr>
              <a:t> le dosage.</a:t>
            </a:r>
            <a:endParaRPr lang="fr-FR" dirty="0"/>
          </a:p>
          <a:p>
            <a:pPr marL="0" lvl="0" indent="0">
              <a:lnSpc>
                <a:spcPct val="150000"/>
              </a:lnSpc>
              <a:buNone/>
            </a:pPr>
            <a:endParaRPr lang="en-US" b="1" dirty="0">
              <a:latin typeface="Comic Sans MS" pitchFamily="66" charset="0"/>
            </a:endParaRPr>
          </a:p>
          <a:p>
            <a:pPr marL="0" indent="0">
              <a:lnSpc>
                <a:spcPct val="150000"/>
              </a:lnSpc>
              <a:buNone/>
            </a:pPr>
            <a:r>
              <a:rPr lang="en-US" b="1" dirty="0">
                <a:latin typeface="Comic Sans MS" pitchFamily="66" charset="0"/>
              </a:rPr>
              <a:t> </a:t>
            </a:r>
            <a:endParaRPr lang="fr-FR" b="1" dirty="0">
              <a:latin typeface="Comic Sans MS" pitchFamily="66" charset="0"/>
            </a:endParaRPr>
          </a:p>
          <a:p>
            <a:pPr marL="0" lvl="0" indent="0">
              <a:lnSpc>
                <a:spcPct val="150000"/>
              </a:lnSpc>
              <a:buNone/>
            </a:pPr>
            <a:r>
              <a:rPr lang="en-US" b="1" dirty="0">
                <a:latin typeface="Comic Sans MS" pitchFamily="66" charset="0"/>
              </a:rPr>
              <a:t> </a:t>
            </a:r>
          </a:p>
        </p:txBody>
      </p:sp>
    </p:spTree>
    <p:extLst>
      <p:ext uri="{BB962C8B-B14F-4D97-AF65-F5344CB8AC3E}">
        <p14:creationId xmlns:p14="http://schemas.microsoft.com/office/powerpoint/2010/main" val="3760632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274638"/>
            <a:ext cx="8507288" cy="634082"/>
          </a:xfrm>
        </p:spPr>
        <p:txBody>
          <a:bodyPr>
            <a:normAutofit/>
          </a:bodyPr>
          <a:lstStyle/>
          <a:p>
            <a:pPr marL="0" indent="0" algn="l"/>
            <a:r>
              <a:rPr lang="fr-FR" sz="2800" b="1" dirty="0">
                <a:latin typeface="Comic Sans MS" pitchFamily="66" charset="0"/>
              </a:rPr>
              <a:t>I - Rappels historiques</a:t>
            </a:r>
          </a:p>
        </p:txBody>
      </p:sp>
      <p:sp>
        <p:nvSpPr>
          <p:cNvPr id="3" name="Espace réservé du contenu 2"/>
          <p:cNvSpPr>
            <a:spLocks noGrp="1"/>
          </p:cNvSpPr>
          <p:nvPr>
            <p:ph idx="1"/>
          </p:nvPr>
        </p:nvSpPr>
        <p:spPr>
          <a:xfrm>
            <a:off x="179512" y="908720"/>
            <a:ext cx="8784976" cy="5472608"/>
          </a:xfrm>
        </p:spPr>
        <p:txBody>
          <a:bodyPr>
            <a:normAutofit/>
          </a:bodyPr>
          <a:lstStyle/>
          <a:p>
            <a:pPr marL="0" indent="0">
              <a:buNone/>
            </a:pPr>
            <a:r>
              <a:rPr lang="fr-FR" sz="2400" b="1" dirty="0">
                <a:latin typeface="Comic Sans MS" pitchFamily="66" charset="0"/>
                <a:cs typeface="Arial" pitchFamily="34" charset="0"/>
              </a:rPr>
              <a:t>La biochimie est une science multidisciplinaire </a:t>
            </a:r>
          </a:p>
          <a:p>
            <a:pPr marL="0" indent="0">
              <a:buNone/>
            </a:pPr>
            <a:endParaRPr lang="fr-FR" sz="2400" b="1" dirty="0">
              <a:latin typeface="Comic Sans MS" pitchFamily="66" charset="0"/>
              <a:cs typeface="Arial" pitchFamily="34" charset="0"/>
            </a:endParaRPr>
          </a:p>
          <a:p>
            <a:pPr marL="0" indent="0">
              <a:buNone/>
            </a:pPr>
            <a:endParaRPr lang="fr-FR" sz="2400" b="1" dirty="0">
              <a:latin typeface="Comic Sans MS" pitchFamily="66" charset="0"/>
              <a:cs typeface="Arial" pitchFamily="34" charset="0"/>
            </a:endParaRPr>
          </a:p>
          <a:p>
            <a:pPr marL="0" indent="0">
              <a:buNone/>
            </a:pPr>
            <a:endParaRPr lang="fr-FR" sz="2400" b="1" dirty="0">
              <a:latin typeface="Comic Sans MS" pitchFamily="66" charset="0"/>
              <a:cs typeface="Arial" pitchFamily="34" charset="0"/>
            </a:endParaRPr>
          </a:p>
          <a:p>
            <a:pPr marL="0" indent="0">
              <a:buNone/>
            </a:pPr>
            <a:endParaRPr lang="fr-FR" sz="2400" b="1" dirty="0">
              <a:latin typeface="Comic Sans MS" pitchFamily="66" charset="0"/>
              <a:cs typeface="Arial" pitchFamily="34" charset="0"/>
            </a:endParaRPr>
          </a:p>
          <a:p>
            <a:pPr marL="0" indent="0">
              <a:buNone/>
            </a:pPr>
            <a:endParaRPr lang="fr-FR" sz="2400" b="1" dirty="0">
              <a:latin typeface="Comic Sans MS" pitchFamily="66" charset="0"/>
              <a:cs typeface="Arial" pitchFamily="34" charset="0"/>
            </a:endParaRPr>
          </a:p>
          <a:p>
            <a:pPr marL="0" indent="0">
              <a:buNone/>
            </a:pPr>
            <a:endParaRPr lang="fr-FR" sz="2400" b="1" dirty="0">
              <a:latin typeface="Comic Sans MS" pitchFamily="66" charset="0"/>
              <a:cs typeface="Arial" pitchFamily="34" charset="0"/>
            </a:endParaRPr>
          </a:p>
          <a:p>
            <a:pPr marL="0" indent="0">
              <a:buNone/>
            </a:pPr>
            <a:endParaRPr lang="fr-FR" sz="2400" b="1" dirty="0">
              <a:latin typeface="Comic Sans MS" pitchFamily="66" charset="0"/>
              <a:cs typeface="Arial" pitchFamily="34" charset="0"/>
            </a:endParaRPr>
          </a:p>
          <a:p>
            <a:pPr marL="0" indent="0">
              <a:buNone/>
            </a:pPr>
            <a:r>
              <a:rPr lang="fr-FR" sz="2400" b="1" dirty="0">
                <a:latin typeface="Comic Sans MS" pitchFamily="66" charset="0"/>
                <a:cs typeface="Arial" pitchFamily="34" charset="0"/>
              </a:rPr>
              <a:t>Pour mener à bien leurs études, les biochimistes font appel à des techniques et des connaissances issues de nombreuses disciplines scientifiques autres que la biologie</a:t>
            </a:r>
            <a:endParaRPr lang="fr-FR" sz="2800" b="1" dirty="0">
              <a:latin typeface="Comic Sans MS" pitchFamily="66" charset="0"/>
              <a:cs typeface="Arial" pitchFamily="34" charset="0"/>
            </a:endParaRPr>
          </a:p>
          <a:p>
            <a:pPr marL="0" indent="0">
              <a:buNone/>
            </a:pPr>
            <a:endParaRPr lang="fr-FR" sz="2800" b="1" dirty="0">
              <a:latin typeface="Comic Sans MS" pitchFamily="66" charset="0"/>
              <a:cs typeface="Arial" pitchFamily="34" charset="0"/>
            </a:endParaRPr>
          </a:p>
          <a:p>
            <a:pPr marL="0" indent="0">
              <a:buNone/>
            </a:pPr>
            <a:endParaRPr lang="fr-FR" sz="2800" b="1" dirty="0">
              <a:latin typeface="Comic Sans MS" pitchFamily="66" charset="0"/>
              <a:cs typeface="Arial" pitchFamily="34" charset="0"/>
            </a:endParaRPr>
          </a:p>
        </p:txBody>
      </p:sp>
      <p:pic>
        <p:nvPicPr>
          <p:cNvPr id="4" name="Imag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8399" y="1556792"/>
            <a:ext cx="36004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392059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48785" y="0"/>
            <a:ext cx="8892480"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1 – 2  Méthodes avec utilisation d’appareil basique  </a:t>
            </a:r>
          </a:p>
        </p:txBody>
      </p:sp>
      <p:sp>
        <p:nvSpPr>
          <p:cNvPr id="2" name="Espace réservé du contenu 1"/>
          <p:cNvSpPr>
            <a:spLocks noGrp="1"/>
          </p:cNvSpPr>
          <p:nvPr>
            <p:ph sz="quarter" idx="4"/>
          </p:nvPr>
        </p:nvSpPr>
        <p:spPr>
          <a:xfrm>
            <a:off x="179512" y="620688"/>
            <a:ext cx="8820472" cy="6120680"/>
          </a:xfrm>
        </p:spPr>
        <p:txBody>
          <a:bodyPr>
            <a:noAutofit/>
          </a:bodyPr>
          <a:lstStyle/>
          <a:p>
            <a:pPr>
              <a:lnSpc>
                <a:spcPct val="150000"/>
              </a:lnSpc>
              <a:buFont typeface="Wingdings" pitchFamily="2" charset="2"/>
              <a:buChar char="ü"/>
            </a:pPr>
            <a:r>
              <a:rPr lang="en-US" b="1" dirty="0" err="1">
                <a:latin typeface="Comic Sans MS" pitchFamily="66" charset="0"/>
              </a:rPr>
              <a:t>Spectrophotmétrie</a:t>
            </a:r>
            <a:r>
              <a:rPr lang="en-US" b="1" dirty="0">
                <a:latin typeface="Comic Sans MS" pitchFamily="66" charset="0"/>
              </a:rPr>
              <a:t> des </a:t>
            </a:r>
            <a:r>
              <a:rPr lang="en-US" b="1" dirty="0" err="1">
                <a:latin typeface="Comic Sans MS" pitchFamily="66" charset="0"/>
              </a:rPr>
              <a:t>milieux</a:t>
            </a:r>
            <a:r>
              <a:rPr lang="en-US" b="1" dirty="0">
                <a:latin typeface="Comic Sans MS" pitchFamily="66" charset="0"/>
              </a:rPr>
              <a:t> troubles </a:t>
            </a:r>
          </a:p>
          <a:p>
            <a:pPr>
              <a:buFont typeface="Wingdings" pitchFamily="2" charset="2"/>
              <a:buChar char="§"/>
            </a:pPr>
            <a:r>
              <a:rPr lang="en-US" b="1" dirty="0">
                <a:latin typeface="Comic Sans MS" pitchFamily="66" charset="0"/>
              </a:rPr>
              <a:t>   </a:t>
            </a:r>
            <a:r>
              <a:rPr lang="en-US" b="1" dirty="0" err="1">
                <a:latin typeface="Comic Sans MS" pitchFamily="66" charset="0"/>
              </a:rPr>
              <a:t>Néphélométrie</a:t>
            </a:r>
            <a:endParaRPr lang="fr-FR" dirty="0">
              <a:latin typeface="Comic Sans MS" pitchFamily="66" charset="0"/>
            </a:endParaRPr>
          </a:p>
          <a:p>
            <a:pPr marL="0" indent="0">
              <a:lnSpc>
                <a:spcPct val="150000"/>
              </a:lnSpc>
              <a:buNone/>
            </a:pPr>
            <a:r>
              <a:rPr lang="en-US" b="1" dirty="0" err="1">
                <a:latin typeface="Comic Sans MS" pitchFamily="66" charset="0"/>
              </a:rPr>
              <a:t>C'est</a:t>
            </a:r>
            <a:r>
              <a:rPr lang="en-US" b="1" dirty="0">
                <a:latin typeface="Comic Sans MS" pitchFamily="66" charset="0"/>
              </a:rPr>
              <a:t> </a:t>
            </a:r>
            <a:r>
              <a:rPr lang="en-US" b="1" dirty="0" err="1">
                <a:latin typeface="Comic Sans MS" pitchFamily="66" charset="0"/>
              </a:rPr>
              <a:t>l‘étude</a:t>
            </a:r>
            <a:r>
              <a:rPr lang="en-US" b="1" dirty="0">
                <a:latin typeface="Comic Sans MS" pitchFamily="66" charset="0"/>
              </a:rPr>
              <a:t> de la lumière </a:t>
            </a:r>
            <a:r>
              <a:rPr lang="en-US" b="1" dirty="0" err="1">
                <a:latin typeface="Comic Sans MS" pitchFamily="66" charset="0"/>
              </a:rPr>
              <a:t>diffusée</a:t>
            </a:r>
            <a:r>
              <a:rPr lang="en-US" b="1" dirty="0">
                <a:latin typeface="Comic Sans MS" pitchFamily="66" charset="0"/>
              </a:rPr>
              <a:t> qui </a:t>
            </a:r>
            <a:r>
              <a:rPr lang="en-US" b="1" dirty="0" err="1">
                <a:latin typeface="Comic Sans MS" pitchFamily="66" charset="0"/>
              </a:rPr>
              <a:t>est</a:t>
            </a:r>
            <a:r>
              <a:rPr lang="en-US" b="1" dirty="0">
                <a:latin typeface="Comic Sans MS" pitchFamily="66" charset="0"/>
              </a:rPr>
              <a:t>  </a:t>
            </a:r>
            <a:r>
              <a:rPr lang="en-US" b="1" dirty="0" err="1">
                <a:latin typeface="Comic Sans MS" pitchFamily="66" charset="0"/>
              </a:rPr>
              <a:t>réalisable</a:t>
            </a:r>
            <a:r>
              <a:rPr lang="en-US" b="1" dirty="0">
                <a:latin typeface="Comic Sans MS" pitchFamily="66" charset="0"/>
              </a:rPr>
              <a:t> avec un </a:t>
            </a:r>
            <a:r>
              <a:rPr lang="en-US" b="1" dirty="0" err="1">
                <a:latin typeface="Comic Sans MS" pitchFamily="66" charset="0"/>
              </a:rPr>
              <a:t>fluorimètre</a:t>
            </a:r>
            <a:r>
              <a:rPr lang="en-US" b="1" dirty="0">
                <a:latin typeface="Comic Sans MS" pitchFamily="66" charset="0"/>
              </a:rPr>
              <a:t>, </a:t>
            </a:r>
            <a:r>
              <a:rPr lang="en-US" b="1" dirty="0" err="1">
                <a:latin typeface="Comic Sans MS" pitchFamily="66" charset="0"/>
              </a:rPr>
              <a:t>mais</a:t>
            </a:r>
            <a:r>
              <a:rPr lang="en-US" b="1" dirty="0">
                <a:latin typeface="Comic Sans MS" pitchFamily="66" charset="0"/>
              </a:rPr>
              <a:t> le </a:t>
            </a:r>
            <a:r>
              <a:rPr lang="en-US" b="1" dirty="0" err="1">
                <a:latin typeface="Comic Sans MS" pitchFamily="66" charset="0"/>
              </a:rPr>
              <a:t>monochromatisme</a:t>
            </a:r>
            <a:r>
              <a:rPr lang="en-US" b="1" dirty="0">
                <a:latin typeface="Comic Sans MS" pitchFamily="66" charset="0"/>
              </a:rPr>
              <a:t> et le </a:t>
            </a:r>
            <a:r>
              <a:rPr lang="en-US" b="1" dirty="0" err="1">
                <a:latin typeface="Comic Sans MS" pitchFamily="66" charset="0"/>
              </a:rPr>
              <a:t>parallélisme</a:t>
            </a:r>
            <a:r>
              <a:rPr lang="en-US" b="1" dirty="0">
                <a:latin typeface="Comic Sans MS" pitchFamily="66" charset="0"/>
              </a:rPr>
              <a:t> du </a:t>
            </a:r>
            <a:r>
              <a:rPr lang="en-US" b="1" dirty="0" err="1">
                <a:latin typeface="Comic Sans MS" pitchFamily="66" charset="0"/>
              </a:rPr>
              <a:t>faisceau</a:t>
            </a:r>
            <a:r>
              <a:rPr lang="en-US" b="1" dirty="0">
                <a:latin typeface="Comic Sans MS" pitchFamily="66" charset="0"/>
              </a:rPr>
              <a:t> ne </a:t>
            </a:r>
            <a:r>
              <a:rPr lang="en-US" b="1" dirty="0" err="1">
                <a:latin typeface="Comic Sans MS" pitchFamily="66" charset="0"/>
              </a:rPr>
              <a:t>sont</a:t>
            </a:r>
            <a:r>
              <a:rPr lang="en-US" b="1" dirty="0">
                <a:latin typeface="Comic Sans MS" pitchFamily="66" charset="0"/>
              </a:rPr>
              <a:t> pas parfaits, </a:t>
            </a:r>
            <a:r>
              <a:rPr lang="en-US" b="1" dirty="0" err="1">
                <a:latin typeface="Comic Sans MS" pitchFamily="66" charset="0"/>
              </a:rPr>
              <a:t>ce</a:t>
            </a:r>
            <a:r>
              <a:rPr lang="en-US" b="1" dirty="0">
                <a:latin typeface="Comic Sans MS" pitchFamily="66" charset="0"/>
              </a:rPr>
              <a:t> qui </a:t>
            </a:r>
            <a:r>
              <a:rPr lang="en-US" b="1" dirty="0" err="1">
                <a:latin typeface="Comic Sans MS" pitchFamily="66" charset="0"/>
              </a:rPr>
              <a:t>limite</a:t>
            </a:r>
            <a:r>
              <a:rPr lang="en-US" b="1" dirty="0">
                <a:latin typeface="Comic Sans MS" pitchFamily="66" charset="0"/>
              </a:rPr>
              <a:t> la </a:t>
            </a:r>
            <a:r>
              <a:rPr lang="en-US" b="1" dirty="0" err="1">
                <a:latin typeface="Comic Sans MS" pitchFamily="66" charset="0"/>
              </a:rPr>
              <a:t>validité</a:t>
            </a:r>
            <a:r>
              <a:rPr lang="en-US" b="1" dirty="0">
                <a:latin typeface="Comic Sans MS" pitchFamily="66" charset="0"/>
              </a:rPr>
              <a:t> des </a:t>
            </a:r>
            <a:r>
              <a:rPr lang="en-US" b="1" dirty="0" err="1">
                <a:latin typeface="Comic Sans MS" pitchFamily="66" charset="0"/>
              </a:rPr>
              <a:t>lois</a:t>
            </a:r>
            <a:r>
              <a:rPr lang="en-US" b="1" dirty="0">
                <a:latin typeface="Comic Sans MS" pitchFamily="66" charset="0"/>
              </a:rPr>
              <a:t> </a:t>
            </a:r>
            <a:r>
              <a:rPr lang="en-US" b="1" dirty="0" err="1">
                <a:latin typeface="Comic Sans MS" pitchFamily="66" charset="0"/>
              </a:rPr>
              <a:t>décrites</a:t>
            </a:r>
            <a:r>
              <a:rPr lang="en-US" b="1" dirty="0">
                <a:latin typeface="Comic Sans MS" pitchFamily="66" charset="0"/>
              </a:rPr>
              <a:t> plus haut.</a:t>
            </a:r>
            <a:endParaRPr lang="fr-FR" b="1" dirty="0">
              <a:latin typeface="Comic Sans MS" pitchFamily="66" charset="0"/>
            </a:endParaRPr>
          </a:p>
          <a:p>
            <a:pPr lvl="0">
              <a:lnSpc>
                <a:spcPct val="150000"/>
              </a:lnSpc>
              <a:buFont typeface="Wingdings" pitchFamily="2" charset="2"/>
              <a:buChar char="q"/>
            </a:pPr>
            <a:r>
              <a:rPr lang="en-US" b="1" dirty="0">
                <a:latin typeface="Comic Sans MS" pitchFamily="66" charset="0"/>
              </a:rPr>
              <a:t>avec un </a:t>
            </a:r>
            <a:r>
              <a:rPr lang="en-US" b="1" dirty="0" err="1">
                <a:latin typeface="Comic Sans MS" pitchFamily="66" charset="0"/>
              </a:rPr>
              <a:t>néphélomètre</a:t>
            </a:r>
            <a:r>
              <a:rPr lang="en-US" b="1" dirty="0">
                <a:latin typeface="Comic Sans MS" pitchFamily="66" charset="0"/>
              </a:rPr>
              <a:t> à diode </a:t>
            </a:r>
            <a:r>
              <a:rPr lang="en-US" b="1" dirty="0" err="1">
                <a:latin typeface="Comic Sans MS" pitchFamily="66" charset="0"/>
              </a:rPr>
              <a:t>il</a:t>
            </a:r>
            <a:r>
              <a:rPr lang="en-US" b="1" dirty="0">
                <a:latin typeface="Comic Sans MS" pitchFamily="66" charset="0"/>
              </a:rPr>
              <a:t> y a </a:t>
            </a:r>
            <a:r>
              <a:rPr lang="en-US" b="1" dirty="0" err="1">
                <a:latin typeface="Comic Sans MS" pitchFamily="66" charset="0"/>
              </a:rPr>
              <a:t>utilisation</a:t>
            </a:r>
            <a:r>
              <a:rPr lang="en-US" b="1" dirty="0">
                <a:latin typeface="Comic Sans MS" pitchFamily="66" charset="0"/>
              </a:rPr>
              <a:t> d’un </a:t>
            </a:r>
            <a:r>
              <a:rPr lang="en-US" b="1" dirty="0" err="1">
                <a:latin typeface="Comic Sans MS" pitchFamily="66" charset="0"/>
              </a:rPr>
              <a:t>dispositif</a:t>
            </a:r>
            <a:r>
              <a:rPr lang="en-US" b="1" dirty="0">
                <a:latin typeface="Comic Sans MS" pitchFamily="66" charset="0"/>
              </a:rPr>
              <a:t> </a:t>
            </a:r>
            <a:r>
              <a:rPr lang="en-US" b="1" dirty="0" err="1">
                <a:latin typeface="Comic Sans MS" pitchFamily="66" charset="0"/>
              </a:rPr>
              <a:t>photoémettrice</a:t>
            </a:r>
            <a:r>
              <a:rPr lang="en-US" b="1" dirty="0">
                <a:latin typeface="Comic Sans MS" pitchFamily="66" charset="0"/>
              </a:rPr>
              <a:t> et </a:t>
            </a:r>
            <a:r>
              <a:rPr lang="en-US" b="1" dirty="0" err="1">
                <a:latin typeface="Comic Sans MS" pitchFamily="66" charset="0"/>
              </a:rPr>
              <a:t>photoréceptrice</a:t>
            </a:r>
            <a:endParaRPr lang="fr-FR" b="1" dirty="0">
              <a:latin typeface="Comic Sans MS" pitchFamily="66" charset="0"/>
            </a:endParaRPr>
          </a:p>
          <a:p>
            <a:pPr lvl="0">
              <a:lnSpc>
                <a:spcPct val="150000"/>
              </a:lnSpc>
              <a:buFont typeface="Wingdings" pitchFamily="2" charset="2"/>
              <a:buChar char="q"/>
            </a:pPr>
            <a:r>
              <a:rPr lang="en-US" b="1" dirty="0">
                <a:latin typeface="Comic Sans MS" pitchFamily="66" charset="0"/>
              </a:rPr>
              <a:t>avec un </a:t>
            </a:r>
            <a:r>
              <a:rPr lang="en-US" b="1" dirty="0" err="1">
                <a:latin typeface="Comic Sans MS" pitchFamily="66" charset="0"/>
              </a:rPr>
              <a:t>néphélomètre</a:t>
            </a:r>
            <a:r>
              <a:rPr lang="en-US" b="1" dirty="0">
                <a:latin typeface="Comic Sans MS" pitchFamily="66" charset="0"/>
              </a:rPr>
              <a:t> laser, </a:t>
            </a:r>
            <a:r>
              <a:rPr lang="en-US" b="1" dirty="0" err="1">
                <a:latin typeface="Comic Sans MS" pitchFamily="66" charset="0"/>
              </a:rPr>
              <a:t>l’outil</a:t>
            </a:r>
            <a:r>
              <a:rPr lang="en-US" b="1" dirty="0">
                <a:latin typeface="Comic Sans MS" pitchFamily="66" charset="0"/>
              </a:rPr>
              <a:t> le plus </a:t>
            </a:r>
            <a:r>
              <a:rPr lang="en-US" b="1" dirty="0" err="1">
                <a:latin typeface="Comic Sans MS" pitchFamily="66" charset="0"/>
              </a:rPr>
              <a:t>utilisé</a:t>
            </a:r>
            <a:r>
              <a:rPr lang="en-US" b="1" dirty="0">
                <a:latin typeface="Comic Sans MS" pitchFamily="66" charset="0"/>
              </a:rPr>
              <a:t> </a:t>
            </a:r>
            <a:r>
              <a:rPr lang="en-US" b="1" dirty="0" err="1">
                <a:latin typeface="Comic Sans MS" pitchFamily="66" charset="0"/>
              </a:rPr>
              <a:t>est</a:t>
            </a:r>
            <a:r>
              <a:rPr lang="en-US" b="1" dirty="0">
                <a:latin typeface="Comic Sans MS" pitchFamily="66" charset="0"/>
              </a:rPr>
              <a:t> le tube Helium-neon qui </a:t>
            </a:r>
            <a:r>
              <a:rPr lang="en-US" b="1" dirty="0" err="1">
                <a:latin typeface="Comic Sans MS" pitchFamily="66" charset="0"/>
              </a:rPr>
              <a:t>donne</a:t>
            </a:r>
            <a:r>
              <a:rPr lang="en-US" b="1" dirty="0">
                <a:latin typeface="Comic Sans MS" pitchFamily="66" charset="0"/>
              </a:rPr>
              <a:t> </a:t>
            </a:r>
            <a:r>
              <a:rPr lang="en-US" b="1" dirty="0" err="1">
                <a:latin typeface="Comic Sans MS" pitchFamily="66" charset="0"/>
              </a:rPr>
              <a:t>une</a:t>
            </a:r>
            <a:r>
              <a:rPr lang="en-US" b="1" dirty="0">
                <a:latin typeface="Comic Sans MS" pitchFamily="66" charset="0"/>
              </a:rPr>
              <a:t> lumière </a:t>
            </a:r>
            <a:r>
              <a:rPr lang="en-US" b="1" dirty="0" err="1">
                <a:latin typeface="Comic Sans MS" pitchFamily="66" charset="0"/>
              </a:rPr>
              <a:t>monochromatique</a:t>
            </a:r>
            <a:r>
              <a:rPr lang="en-US" b="1" dirty="0">
                <a:latin typeface="Comic Sans MS" pitchFamily="66" charset="0"/>
              </a:rPr>
              <a:t> avec </a:t>
            </a:r>
            <a:r>
              <a:rPr lang="el-GR" b="1" dirty="0">
                <a:latin typeface="Comic Sans MS" pitchFamily="66" charset="0"/>
              </a:rPr>
              <a:t>λ</a:t>
            </a:r>
            <a:r>
              <a:rPr lang="fr-FR" b="1" dirty="0">
                <a:latin typeface="Comic Sans MS" pitchFamily="66" charset="0"/>
              </a:rPr>
              <a:t> égal à</a:t>
            </a:r>
            <a:r>
              <a:rPr lang="en-US" b="1" dirty="0">
                <a:latin typeface="Comic Sans MS" pitchFamily="66" charset="0"/>
              </a:rPr>
              <a:t> 632,8 nm. </a:t>
            </a:r>
          </a:p>
          <a:p>
            <a:pPr marL="0" lvl="0" indent="0">
              <a:lnSpc>
                <a:spcPct val="150000"/>
              </a:lnSpc>
              <a:buNone/>
            </a:pPr>
            <a:endParaRPr lang="en-US" b="1" dirty="0">
              <a:latin typeface="Comic Sans MS" pitchFamily="66" charset="0"/>
            </a:endParaRPr>
          </a:p>
          <a:p>
            <a:pPr marL="0" indent="0">
              <a:lnSpc>
                <a:spcPct val="150000"/>
              </a:lnSpc>
              <a:buNone/>
            </a:pPr>
            <a:r>
              <a:rPr lang="en-US" b="1" dirty="0">
                <a:latin typeface="Comic Sans MS" pitchFamily="66" charset="0"/>
              </a:rPr>
              <a:t> </a:t>
            </a:r>
            <a:endParaRPr lang="fr-FR" b="1" dirty="0">
              <a:latin typeface="Comic Sans MS" pitchFamily="66" charset="0"/>
            </a:endParaRPr>
          </a:p>
          <a:p>
            <a:pPr marL="0" lvl="0" indent="0">
              <a:lnSpc>
                <a:spcPct val="150000"/>
              </a:lnSpc>
              <a:buNone/>
            </a:pPr>
            <a:r>
              <a:rPr lang="en-US" b="1" dirty="0">
                <a:latin typeface="Comic Sans MS" pitchFamily="66" charset="0"/>
              </a:rPr>
              <a:t> </a:t>
            </a:r>
          </a:p>
        </p:txBody>
      </p:sp>
    </p:spTree>
    <p:extLst>
      <p:ext uri="{BB962C8B-B14F-4D97-AF65-F5344CB8AC3E}">
        <p14:creationId xmlns:p14="http://schemas.microsoft.com/office/powerpoint/2010/main" val="91836175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251520" y="188640"/>
            <a:ext cx="8892480"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1 – 2  Méthodes avec utilisation d’appareil basique  </a:t>
            </a:r>
          </a:p>
        </p:txBody>
      </p:sp>
      <p:sp>
        <p:nvSpPr>
          <p:cNvPr id="2" name="Espace réservé du contenu 1"/>
          <p:cNvSpPr>
            <a:spLocks noGrp="1"/>
          </p:cNvSpPr>
          <p:nvPr>
            <p:ph sz="quarter" idx="4"/>
          </p:nvPr>
        </p:nvSpPr>
        <p:spPr>
          <a:xfrm>
            <a:off x="179512" y="764704"/>
            <a:ext cx="8820472" cy="6093296"/>
          </a:xfrm>
        </p:spPr>
        <p:txBody>
          <a:bodyPr>
            <a:noAutofit/>
          </a:bodyPr>
          <a:lstStyle/>
          <a:p>
            <a:pPr>
              <a:lnSpc>
                <a:spcPct val="150000"/>
              </a:lnSpc>
              <a:buFont typeface="Wingdings" pitchFamily="2" charset="2"/>
              <a:buChar char="§"/>
            </a:pPr>
            <a:r>
              <a:rPr lang="en-US" b="1" dirty="0" err="1">
                <a:latin typeface="Comic Sans MS" pitchFamily="66" charset="0"/>
              </a:rPr>
              <a:t>Néphélométrie</a:t>
            </a:r>
            <a:endParaRPr lang="fr-FR" b="1" dirty="0">
              <a:latin typeface="Comic Sans MS" pitchFamily="66" charset="0"/>
            </a:endParaRPr>
          </a:p>
          <a:p>
            <a:pPr marL="0" lvl="0" indent="0">
              <a:lnSpc>
                <a:spcPct val="150000"/>
              </a:lnSpc>
              <a:buNone/>
            </a:pPr>
            <a:r>
              <a:rPr lang="en-US" b="1" dirty="0">
                <a:latin typeface="Comic Sans MS" pitchFamily="66" charset="0"/>
              </a:rPr>
              <a:t>Le </a:t>
            </a:r>
            <a:r>
              <a:rPr lang="en-US" b="1" dirty="0" err="1">
                <a:latin typeface="Comic Sans MS" pitchFamily="66" charset="0"/>
              </a:rPr>
              <a:t>parallélisme</a:t>
            </a:r>
            <a:r>
              <a:rPr lang="en-US" b="1" dirty="0">
                <a:latin typeface="Comic Sans MS" pitchFamily="66" charset="0"/>
              </a:rPr>
              <a:t> et la </a:t>
            </a:r>
            <a:r>
              <a:rPr lang="en-US" b="1" dirty="0" err="1">
                <a:latin typeface="Comic Sans MS" pitchFamily="66" charset="0"/>
              </a:rPr>
              <a:t>longueur</a:t>
            </a:r>
            <a:r>
              <a:rPr lang="en-US" b="1" dirty="0">
                <a:latin typeface="Comic Sans MS" pitchFamily="66" charset="0"/>
              </a:rPr>
              <a:t> </a:t>
            </a:r>
            <a:r>
              <a:rPr lang="en-US" b="1" dirty="0" err="1">
                <a:latin typeface="Comic Sans MS" pitchFamily="66" charset="0"/>
              </a:rPr>
              <a:t>d'onde</a:t>
            </a:r>
            <a:r>
              <a:rPr lang="en-US" b="1" dirty="0">
                <a:latin typeface="Comic Sans MS" pitchFamily="66" charset="0"/>
              </a:rPr>
              <a:t> du </a:t>
            </a:r>
            <a:r>
              <a:rPr lang="en-US" b="1" dirty="0" err="1">
                <a:latin typeface="Comic Sans MS" pitchFamily="66" charset="0"/>
              </a:rPr>
              <a:t>faisceau</a:t>
            </a:r>
            <a:r>
              <a:rPr lang="en-US" b="1" dirty="0">
                <a:latin typeface="Comic Sans MS" pitchFamily="66" charset="0"/>
              </a:rPr>
              <a:t> </a:t>
            </a:r>
            <a:r>
              <a:rPr lang="en-US" b="1" dirty="0" err="1">
                <a:latin typeface="Comic Sans MS" pitchFamily="66" charset="0"/>
              </a:rPr>
              <a:t>sont</a:t>
            </a:r>
            <a:r>
              <a:rPr lang="en-US" b="1" dirty="0">
                <a:latin typeface="Comic Sans MS" pitchFamily="66" charset="0"/>
              </a:rPr>
              <a:t> parfaits, </a:t>
            </a:r>
            <a:r>
              <a:rPr lang="en-US" b="1" dirty="0" err="1">
                <a:latin typeface="Comic Sans MS" pitchFamily="66" charset="0"/>
              </a:rPr>
              <a:t>expliquant</a:t>
            </a:r>
            <a:r>
              <a:rPr lang="en-US" b="1" dirty="0">
                <a:latin typeface="Comic Sans MS" pitchFamily="66" charset="0"/>
              </a:rPr>
              <a:t> la </a:t>
            </a:r>
            <a:r>
              <a:rPr lang="en-US" b="1" dirty="0" err="1">
                <a:latin typeface="Comic Sans MS" pitchFamily="66" charset="0"/>
              </a:rPr>
              <a:t>grande</a:t>
            </a:r>
            <a:r>
              <a:rPr lang="en-US" b="1" dirty="0">
                <a:latin typeface="Comic Sans MS" pitchFamily="66" charset="0"/>
              </a:rPr>
              <a:t> </a:t>
            </a:r>
            <a:r>
              <a:rPr lang="en-US" b="1" dirty="0" err="1">
                <a:latin typeface="Comic Sans MS" pitchFamily="66" charset="0"/>
              </a:rPr>
              <a:t>sensibilité</a:t>
            </a:r>
            <a:r>
              <a:rPr lang="en-US" b="1" dirty="0">
                <a:latin typeface="Comic Sans MS" pitchFamily="66" charset="0"/>
              </a:rPr>
              <a:t> de la </a:t>
            </a:r>
            <a:r>
              <a:rPr lang="en-US" b="1" dirty="0" err="1">
                <a:latin typeface="Comic Sans MS" pitchFamily="66" charset="0"/>
              </a:rPr>
              <a:t>méthode</a:t>
            </a:r>
            <a:r>
              <a:rPr lang="en-US" b="1" dirty="0">
                <a:latin typeface="Comic Sans MS" pitchFamily="66" charset="0"/>
              </a:rPr>
              <a:t>. </a:t>
            </a:r>
          </a:p>
          <a:p>
            <a:pPr marL="0" lvl="0" indent="0">
              <a:lnSpc>
                <a:spcPct val="150000"/>
              </a:lnSpc>
              <a:buNone/>
            </a:pPr>
            <a:r>
              <a:rPr lang="en-US" b="1" dirty="0" err="1">
                <a:latin typeface="Comic Sans MS" pitchFamily="66" charset="0"/>
              </a:rPr>
              <a:t>toute</a:t>
            </a:r>
            <a:r>
              <a:rPr lang="en-US" b="1" dirty="0">
                <a:latin typeface="Comic Sans MS" pitchFamily="66" charset="0"/>
              </a:rPr>
              <a:t> diffusion sera </a:t>
            </a:r>
            <a:r>
              <a:rPr lang="en-US" b="1" dirty="0" err="1">
                <a:latin typeface="Comic Sans MS" pitchFamily="66" charset="0"/>
              </a:rPr>
              <a:t>exclusivement</a:t>
            </a:r>
            <a:r>
              <a:rPr lang="en-US" b="1" dirty="0">
                <a:latin typeface="Comic Sans MS" pitchFamily="66" charset="0"/>
              </a:rPr>
              <a:t> due à </a:t>
            </a:r>
            <a:r>
              <a:rPr lang="en-US" b="1" dirty="0" err="1">
                <a:latin typeface="Comic Sans MS" pitchFamily="66" charset="0"/>
              </a:rPr>
              <a:t>l‘échantillon</a:t>
            </a:r>
            <a:r>
              <a:rPr lang="en-US" b="1" dirty="0">
                <a:latin typeface="Comic Sans MS" pitchFamily="66" charset="0"/>
              </a:rPr>
              <a:t>. </a:t>
            </a:r>
          </a:p>
          <a:p>
            <a:pPr marL="0" lvl="0" indent="0">
              <a:lnSpc>
                <a:spcPct val="150000"/>
              </a:lnSpc>
              <a:buNone/>
            </a:pPr>
            <a:r>
              <a:rPr lang="en-US" b="1" dirty="0">
                <a:latin typeface="Comic Sans MS" pitchFamily="66" charset="0"/>
              </a:rPr>
              <a:t>La lumière </a:t>
            </a:r>
            <a:r>
              <a:rPr lang="en-US" b="1" dirty="0" err="1">
                <a:latin typeface="Comic Sans MS" pitchFamily="66" charset="0"/>
              </a:rPr>
              <a:t>diffusée</a:t>
            </a:r>
            <a:r>
              <a:rPr lang="en-US" b="1" dirty="0">
                <a:latin typeface="Comic Sans MS" pitchFamily="66" charset="0"/>
              </a:rPr>
              <a:t> </a:t>
            </a:r>
            <a:r>
              <a:rPr lang="en-US" b="1" dirty="0" err="1">
                <a:latin typeface="Comic Sans MS" pitchFamily="66" charset="0"/>
              </a:rPr>
              <a:t>est</a:t>
            </a:r>
            <a:r>
              <a:rPr lang="en-US" b="1" dirty="0">
                <a:latin typeface="Comic Sans MS" pitchFamily="66" charset="0"/>
              </a:rPr>
              <a:t> </a:t>
            </a:r>
            <a:r>
              <a:rPr lang="en-US" b="1" dirty="0" err="1">
                <a:latin typeface="Comic Sans MS" pitchFamily="66" charset="0"/>
              </a:rPr>
              <a:t>lue</a:t>
            </a:r>
            <a:r>
              <a:rPr lang="en-US" b="1" dirty="0">
                <a:latin typeface="Comic Sans MS" pitchFamily="66" charset="0"/>
              </a:rPr>
              <a:t> </a:t>
            </a:r>
            <a:r>
              <a:rPr lang="en-US" b="1" dirty="0" err="1">
                <a:latin typeface="Comic Sans MS" pitchFamily="66" charset="0"/>
              </a:rPr>
              <a:t>selon</a:t>
            </a:r>
            <a:r>
              <a:rPr lang="en-US" b="1" dirty="0">
                <a:latin typeface="Comic Sans MS" pitchFamily="66" charset="0"/>
              </a:rPr>
              <a:t> un certain angle, variant </a:t>
            </a:r>
            <a:r>
              <a:rPr lang="en-US" b="1" dirty="0" err="1">
                <a:latin typeface="Comic Sans MS" pitchFamily="66" charset="0"/>
              </a:rPr>
              <a:t>selon</a:t>
            </a:r>
            <a:r>
              <a:rPr lang="en-US" b="1" dirty="0">
                <a:latin typeface="Comic Sans MS" pitchFamily="66" charset="0"/>
              </a:rPr>
              <a:t> les </a:t>
            </a:r>
            <a:r>
              <a:rPr lang="en-US" b="1" dirty="0" err="1">
                <a:latin typeface="Comic Sans MS" pitchFamily="66" charset="0"/>
              </a:rPr>
              <a:t>modèles</a:t>
            </a:r>
            <a:r>
              <a:rPr lang="en-US" b="1" dirty="0">
                <a:latin typeface="Comic Sans MS" pitchFamily="66" charset="0"/>
              </a:rPr>
              <a:t>: angle </a:t>
            </a:r>
            <a:r>
              <a:rPr lang="en-US" b="1" dirty="0" err="1">
                <a:latin typeface="Comic Sans MS" pitchFamily="66" charset="0"/>
              </a:rPr>
              <a:t>solide</a:t>
            </a:r>
            <a:r>
              <a:rPr lang="en-US" b="1" dirty="0">
                <a:latin typeface="Comic Sans MS" pitchFamily="66" charset="0"/>
              </a:rPr>
              <a:t> </a:t>
            </a:r>
            <a:r>
              <a:rPr lang="en-US" b="1" dirty="0" err="1">
                <a:latin typeface="Comic Sans MS" pitchFamily="66" charset="0"/>
              </a:rPr>
              <a:t>ou</a:t>
            </a:r>
            <a:r>
              <a:rPr lang="en-US" b="1" dirty="0">
                <a:latin typeface="Comic Sans MS" pitchFamily="66" charset="0"/>
              </a:rPr>
              <a:t> angle fixe.</a:t>
            </a:r>
            <a:endParaRPr lang="fr-FR" b="1" dirty="0">
              <a:latin typeface="Comic Sans MS" pitchFamily="66" charset="0"/>
            </a:endParaRPr>
          </a:p>
          <a:p>
            <a:pPr marL="0" lvl="0" indent="0">
              <a:lnSpc>
                <a:spcPct val="150000"/>
              </a:lnSpc>
              <a:buNone/>
            </a:pPr>
            <a:endParaRPr lang="en-US" b="1" dirty="0">
              <a:latin typeface="Comic Sans MS" pitchFamily="66" charset="0"/>
            </a:endParaRPr>
          </a:p>
          <a:p>
            <a:pPr marL="0" indent="0">
              <a:lnSpc>
                <a:spcPct val="150000"/>
              </a:lnSpc>
              <a:buNone/>
            </a:pPr>
            <a:r>
              <a:rPr lang="en-US" b="1" dirty="0">
                <a:latin typeface="Comic Sans MS" pitchFamily="66" charset="0"/>
              </a:rPr>
              <a:t> </a:t>
            </a:r>
            <a:endParaRPr lang="fr-FR" b="1" dirty="0">
              <a:latin typeface="Comic Sans MS" pitchFamily="66" charset="0"/>
            </a:endParaRPr>
          </a:p>
          <a:p>
            <a:pPr marL="0" lvl="0" indent="0">
              <a:lnSpc>
                <a:spcPct val="150000"/>
              </a:lnSpc>
              <a:buNone/>
            </a:pPr>
            <a:r>
              <a:rPr lang="en-US" b="1" dirty="0">
                <a:latin typeface="Comic Sans MS" pitchFamily="66" charset="0"/>
              </a:rPr>
              <a:t> </a:t>
            </a:r>
          </a:p>
        </p:txBody>
      </p:sp>
    </p:spTree>
    <p:extLst>
      <p:ext uri="{BB962C8B-B14F-4D97-AF65-F5344CB8AC3E}">
        <p14:creationId xmlns:p14="http://schemas.microsoft.com/office/powerpoint/2010/main" val="314128496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0" y="188640"/>
            <a:ext cx="9144000"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1 – 3  Méthodes avec  utilisation d’appareil spécifique</a:t>
            </a:r>
          </a:p>
        </p:txBody>
      </p:sp>
      <p:sp>
        <p:nvSpPr>
          <p:cNvPr id="2" name="Espace réservé du contenu 1"/>
          <p:cNvSpPr>
            <a:spLocks noGrp="1"/>
          </p:cNvSpPr>
          <p:nvPr>
            <p:ph sz="quarter" idx="4"/>
          </p:nvPr>
        </p:nvSpPr>
        <p:spPr>
          <a:xfrm>
            <a:off x="174952" y="980728"/>
            <a:ext cx="8820472" cy="5256584"/>
          </a:xfrm>
        </p:spPr>
        <p:txBody>
          <a:bodyPr>
            <a:noAutofit/>
          </a:bodyPr>
          <a:lstStyle/>
          <a:p>
            <a:pPr marL="0" indent="0">
              <a:lnSpc>
                <a:spcPct val="150000"/>
              </a:lnSpc>
              <a:buNone/>
            </a:pPr>
            <a:r>
              <a:rPr lang="fr-FR" b="1" dirty="0">
                <a:latin typeface="Comic Sans MS" pitchFamily="66" charset="0"/>
              </a:rPr>
              <a:t>Ce sont des techniques qui nécessitent  des électrodes spécifiques pour la détermination d’un ou plusieurs paramètres.  Les plus courants sont les suivants :</a:t>
            </a:r>
          </a:p>
          <a:p>
            <a:pPr lvl="0">
              <a:lnSpc>
                <a:spcPct val="150000"/>
              </a:lnSpc>
              <a:buFont typeface="Wingdings" pitchFamily="2" charset="2"/>
              <a:buChar char="v"/>
            </a:pPr>
            <a:r>
              <a:rPr lang="fr-FR" b="1" dirty="0">
                <a:latin typeface="Comic Sans MS" pitchFamily="66" charset="0"/>
              </a:rPr>
              <a:t>Electrodes spécifiques du pH</a:t>
            </a:r>
          </a:p>
          <a:p>
            <a:pPr lvl="0">
              <a:lnSpc>
                <a:spcPct val="150000"/>
              </a:lnSpc>
              <a:buFont typeface="Wingdings" pitchFamily="2" charset="2"/>
              <a:buChar char="v"/>
            </a:pPr>
            <a:r>
              <a:rPr lang="fr-FR" b="1" dirty="0">
                <a:latin typeface="Comic Sans MS" pitchFamily="66" charset="0"/>
              </a:rPr>
              <a:t>Electrodes spécifiques des ions</a:t>
            </a:r>
          </a:p>
          <a:p>
            <a:pPr lvl="0">
              <a:lnSpc>
                <a:spcPct val="150000"/>
              </a:lnSpc>
              <a:buFont typeface="Wingdings" pitchFamily="2" charset="2"/>
              <a:buChar char="v"/>
            </a:pPr>
            <a:r>
              <a:rPr lang="fr-FR" b="1" dirty="0">
                <a:latin typeface="Comic Sans MS" pitchFamily="66" charset="0"/>
              </a:rPr>
              <a:t>Electrodes spécifiques de l’oxygène et des bicarbonates</a:t>
            </a:r>
          </a:p>
          <a:p>
            <a:pPr>
              <a:lnSpc>
                <a:spcPct val="150000"/>
              </a:lnSpc>
              <a:buFont typeface="Wingdings" pitchFamily="2" charset="2"/>
              <a:buChar char="v"/>
            </a:pPr>
            <a:r>
              <a:rPr lang="fr-FR" b="1" dirty="0">
                <a:latin typeface="Comic Sans MS" pitchFamily="66" charset="0"/>
              </a:rPr>
              <a:t>Electrodes </a:t>
            </a:r>
            <a:r>
              <a:rPr lang="fr-FR" b="1" dirty="0" err="1">
                <a:latin typeface="Comic Sans MS" pitchFamily="66" charset="0"/>
              </a:rPr>
              <a:t>immunoenzymologique</a:t>
            </a:r>
            <a:r>
              <a:rPr lang="en-US" b="1" dirty="0">
                <a:latin typeface="Comic Sans MS" pitchFamily="66" charset="0"/>
              </a:rPr>
              <a:t> </a:t>
            </a:r>
            <a:endParaRPr lang="fr-FR" b="1" dirty="0">
              <a:latin typeface="Comic Sans MS" pitchFamily="66" charset="0"/>
            </a:endParaRPr>
          </a:p>
          <a:p>
            <a:pPr marL="0" lvl="0" indent="0">
              <a:lnSpc>
                <a:spcPct val="150000"/>
              </a:lnSpc>
              <a:buNone/>
            </a:pPr>
            <a:r>
              <a:rPr lang="en-US" b="1" dirty="0">
                <a:latin typeface="Comic Sans MS" pitchFamily="66" charset="0"/>
              </a:rPr>
              <a:t> </a:t>
            </a:r>
          </a:p>
        </p:txBody>
      </p:sp>
    </p:spTree>
    <p:extLst>
      <p:ext uri="{BB962C8B-B14F-4D97-AF65-F5344CB8AC3E}">
        <p14:creationId xmlns:p14="http://schemas.microsoft.com/office/powerpoint/2010/main" val="109790144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0" y="188640"/>
            <a:ext cx="9144000" cy="864096"/>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1 – 4  Méthodes de séparations par migrations </a:t>
            </a:r>
          </a:p>
          <a:p>
            <a:r>
              <a:rPr lang="fr-FR" dirty="0">
                <a:latin typeface="Comic Sans MS" pitchFamily="66" charset="0"/>
              </a:rPr>
              <a:t>              sur un champ électrique </a:t>
            </a:r>
          </a:p>
        </p:txBody>
      </p:sp>
      <p:sp>
        <p:nvSpPr>
          <p:cNvPr id="2" name="Espace réservé du contenu 1"/>
          <p:cNvSpPr>
            <a:spLocks noGrp="1"/>
          </p:cNvSpPr>
          <p:nvPr>
            <p:ph sz="quarter" idx="4"/>
          </p:nvPr>
        </p:nvSpPr>
        <p:spPr>
          <a:xfrm>
            <a:off x="174952" y="980728"/>
            <a:ext cx="8820472" cy="5256584"/>
          </a:xfrm>
        </p:spPr>
        <p:txBody>
          <a:bodyPr>
            <a:noAutofit/>
          </a:bodyPr>
          <a:lstStyle/>
          <a:p>
            <a:pPr marL="0" indent="0">
              <a:lnSpc>
                <a:spcPct val="150000"/>
              </a:lnSpc>
              <a:buNone/>
            </a:pPr>
            <a:r>
              <a:rPr lang="fr-FR" b="1" dirty="0">
                <a:latin typeface="Comic Sans MS" pitchFamily="66" charset="0"/>
              </a:rPr>
              <a:t>Les techniques de séparations par migrations sur un champ électrique sont très utilisées pour les analyses au laboratoire. </a:t>
            </a:r>
          </a:p>
          <a:p>
            <a:pPr marL="0" indent="0">
              <a:lnSpc>
                <a:spcPct val="150000"/>
              </a:lnSpc>
              <a:buNone/>
            </a:pPr>
            <a:r>
              <a:rPr lang="fr-FR" b="1" dirty="0">
                <a:latin typeface="Comic Sans MS" pitchFamily="66" charset="0"/>
              </a:rPr>
              <a:t>Les différentes étapes sont réalisées  en routine dans le cadre des électrophorèses des groupes moléculaires comme par exemple les protéines sériques ou urinaires et aussi  l’identification des différents types d’hémoglobine dans le sang.</a:t>
            </a:r>
          </a:p>
          <a:p>
            <a:pPr marL="0" indent="0">
              <a:lnSpc>
                <a:spcPct val="150000"/>
              </a:lnSpc>
              <a:buNone/>
            </a:pPr>
            <a:endParaRPr lang="fr-FR" dirty="0">
              <a:latin typeface="Comic Sans MS" pitchFamily="66" charset="0"/>
            </a:endParaRPr>
          </a:p>
        </p:txBody>
      </p:sp>
    </p:spTree>
    <p:extLst>
      <p:ext uri="{BB962C8B-B14F-4D97-AF65-F5344CB8AC3E}">
        <p14:creationId xmlns:p14="http://schemas.microsoft.com/office/powerpoint/2010/main" val="37333026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0" y="188640"/>
            <a:ext cx="9144000" cy="864096"/>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1 – 4  Méthodes de séparations par migrations </a:t>
            </a:r>
          </a:p>
          <a:p>
            <a:r>
              <a:rPr lang="fr-FR" dirty="0">
                <a:latin typeface="Comic Sans MS" pitchFamily="66" charset="0"/>
              </a:rPr>
              <a:t>              sur un champ électrique </a:t>
            </a:r>
          </a:p>
        </p:txBody>
      </p:sp>
      <p:sp>
        <p:nvSpPr>
          <p:cNvPr id="2" name="Espace réservé du contenu 1"/>
          <p:cNvSpPr>
            <a:spLocks noGrp="1"/>
          </p:cNvSpPr>
          <p:nvPr>
            <p:ph sz="quarter" idx="4"/>
          </p:nvPr>
        </p:nvSpPr>
        <p:spPr>
          <a:xfrm>
            <a:off x="174952" y="980728"/>
            <a:ext cx="8820472" cy="5256584"/>
          </a:xfrm>
        </p:spPr>
        <p:txBody>
          <a:bodyPr>
            <a:noAutofit/>
          </a:bodyPr>
          <a:lstStyle/>
          <a:p>
            <a:pPr marL="0" indent="0">
              <a:lnSpc>
                <a:spcPct val="150000"/>
              </a:lnSpc>
              <a:buNone/>
            </a:pPr>
            <a:r>
              <a:rPr lang="fr-FR" b="1" dirty="0">
                <a:latin typeface="Comic Sans MS" pitchFamily="66" charset="0"/>
              </a:rPr>
              <a:t>les étapes de cette technique sont les suivantes :</a:t>
            </a:r>
          </a:p>
          <a:p>
            <a:pPr lvl="0">
              <a:lnSpc>
                <a:spcPct val="150000"/>
              </a:lnSpc>
            </a:pPr>
            <a:r>
              <a:rPr lang="fr-FR" b="1" dirty="0">
                <a:latin typeface="Comic Sans MS" pitchFamily="66" charset="0"/>
              </a:rPr>
              <a:t>Le dépôt des échantillons isolés sur un support synthétique ou biologique </a:t>
            </a:r>
          </a:p>
          <a:p>
            <a:pPr lvl="0">
              <a:lnSpc>
                <a:spcPct val="150000"/>
              </a:lnSpc>
            </a:pPr>
            <a:r>
              <a:rPr lang="fr-FR" b="1" dirty="0">
                <a:latin typeface="Comic Sans MS" pitchFamily="66" charset="0"/>
              </a:rPr>
              <a:t>La migration des groupes moléculaires des échantillons   sur un champ électrique</a:t>
            </a:r>
          </a:p>
          <a:p>
            <a:pPr lvl="0">
              <a:lnSpc>
                <a:spcPct val="150000"/>
              </a:lnSpc>
            </a:pPr>
            <a:r>
              <a:rPr lang="fr-FR" b="1" dirty="0">
                <a:latin typeface="Comic Sans MS" pitchFamily="66" charset="0"/>
              </a:rPr>
              <a:t>La révélation des migrations par des réactifs spécifiques suivi ou non d’une </a:t>
            </a:r>
            <a:r>
              <a:rPr lang="fr-FR" b="1" dirty="0" err="1">
                <a:latin typeface="Comic Sans MS" pitchFamily="66" charset="0"/>
              </a:rPr>
              <a:t>transparisation</a:t>
            </a:r>
            <a:r>
              <a:rPr lang="fr-FR" b="1" dirty="0">
                <a:latin typeface="Comic Sans MS" pitchFamily="66" charset="0"/>
              </a:rPr>
              <a:t> </a:t>
            </a:r>
          </a:p>
          <a:p>
            <a:pPr lvl="0">
              <a:lnSpc>
                <a:spcPct val="150000"/>
              </a:lnSpc>
            </a:pPr>
            <a:r>
              <a:rPr lang="fr-FR" b="1" dirty="0">
                <a:latin typeface="Comic Sans MS" pitchFamily="66" charset="0"/>
              </a:rPr>
              <a:t>La lecture des dépôts de migration par tomodensitométrie à une longueur d’onde précise    </a:t>
            </a:r>
          </a:p>
          <a:p>
            <a:pPr marL="0" indent="0">
              <a:lnSpc>
                <a:spcPct val="150000"/>
              </a:lnSpc>
              <a:buNone/>
            </a:pPr>
            <a:endParaRPr lang="en-US" b="1" dirty="0">
              <a:latin typeface="Comic Sans MS" pitchFamily="66" charset="0"/>
            </a:endParaRPr>
          </a:p>
        </p:txBody>
      </p:sp>
    </p:spTree>
    <p:extLst>
      <p:ext uri="{BB962C8B-B14F-4D97-AF65-F5344CB8AC3E}">
        <p14:creationId xmlns:p14="http://schemas.microsoft.com/office/powerpoint/2010/main" val="198147193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107504" y="188640"/>
            <a:ext cx="8856984"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2 Semi-automatique</a:t>
            </a:r>
          </a:p>
        </p:txBody>
      </p:sp>
      <p:sp>
        <p:nvSpPr>
          <p:cNvPr id="2" name="Espace réservé du contenu 1"/>
          <p:cNvSpPr>
            <a:spLocks noGrp="1"/>
          </p:cNvSpPr>
          <p:nvPr>
            <p:ph sz="quarter" idx="4"/>
          </p:nvPr>
        </p:nvSpPr>
        <p:spPr>
          <a:xfrm>
            <a:off x="174952" y="980728"/>
            <a:ext cx="8820472" cy="5688632"/>
          </a:xfrm>
        </p:spPr>
        <p:txBody>
          <a:bodyPr>
            <a:noAutofit/>
          </a:bodyPr>
          <a:lstStyle/>
          <a:p>
            <a:pPr marL="0" indent="0">
              <a:lnSpc>
                <a:spcPct val="150000"/>
              </a:lnSpc>
              <a:buNone/>
            </a:pPr>
            <a:r>
              <a:rPr lang="fr-FR" b="1" dirty="0">
                <a:latin typeface="Comic Sans MS" pitchFamily="66" charset="0"/>
              </a:rPr>
              <a:t>C’est l’étape intermédiaire entre  l’utilisation des appareils des équipements de base et ceux qui sont automatisés. Leurs capacités étant limité dans l’exécution des leurs taches à cause du nombre des paramètres pris en charge par l’analyse.</a:t>
            </a:r>
          </a:p>
          <a:p>
            <a:pPr marL="0" indent="0">
              <a:lnSpc>
                <a:spcPct val="150000"/>
              </a:lnSpc>
              <a:buNone/>
            </a:pPr>
            <a:r>
              <a:rPr lang="fr-FR" b="1" dirty="0">
                <a:latin typeface="Comic Sans MS" pitchFamily="66" charset="0"/>
              </a:rPr>
              <a:t>Il ont généralement une technique qui permet de doser seulement un paramètre sur un ensemble d’échantillon. </a:t>
            </a:r>
          </a:p>
          <a:p>
            <a:pPr marL="0" indent="0">
              <a:lnSpc>
                <a:spcPct val="150000"/>
              </a:lnSpc>
              <a:buNone/>
            </a:pPr>
            <a:r>
              <a:rPr lang="fr-FR" b="1" dirty="0">
                <a:latin typeface="Comic Sans MS" pitchFamily="66" charset="0"/>
              </a:rPr>
              <a:t>Certes, ils sont moins coûteux  dans leur achat par rapport aux automates mais utiles pour les unités qui  débutent  dans les activités d’analyses médicales.</a:t>
            </a:r>
          </a:p>
          <a:p>
            <a:pPr marL="0" indent="0">
              <a:lnSpc>
                <a:spcPct val="150000"/>
              </a:lnSpc>
              <a:buNone/>
            </a:pPr>
            <a:endParaRPr lang="en-US" b="1" dirty="0">
              <a:latin typeface="Comic Sans MS" pitchFamily="66" charset="0"/>
            </a:endParaRPr>
          </a:p>
        </p:txBody>
      </p:sp>
    </p:spTree>
    <p:extLst>
      <p:ext uri="{BB962C8B-B14F-4D97-AF65-F5344CB8AC3E}">
        <p14:creationId xmlns:p14="http://schemas.microsoft.com/office/powerpoint/2010/main" val="22672018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107504" y="188640"/>
            <a:ext cx="8856984"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3 Automatique</a:t>
            </a:r>
          </a:p>
        </p:txBody>
      </p:sp>
      <p:sp>
        <p:nvSpPr>
          <p:cNvPr id="2" name="Espace réservé du contenu 1"/>
          <p:cNvSpPr>
            <a:spLocks noGrp="1"/>
          </p:cNvSpPr>
          <p:nvPr>
            <p:ph sz="quarter" idx="4"/>
          </p:nvPr>
        </p:nvSpPr>
        <p:spPr>
          <a:xfrm>
            <a:off x="107504" y="980728"/>
            <a:ext cx="8887920" cy="5688632"/>
          </a:xfrm>
        </p:spPr>
        <p:txBody>
          <a:bodyPr>
            <a:noAutofit/>
          </a:bodyPr>
          <a:lstStyle/>
          <a:p>
            <a:pPr marL="0" indent="0" algn="just">
              <a:lnSpc>
                <a:spcPct val="150000"/>
              </a:lnSpc>
              <a:buNone/>
            </a:pPr>
            <a:r>
              <a:rPr lang="fr-FR" b="1" dirty="0">
                <a:latin typeface="Comic Sans MS" pitchFamily="66" charset="0"/>
                <a:cs typeface="Arial" pitchFamily="34" charset="0"/>
              </a:rPr>
              <a:t>Par définition les automates d'analyses médicales permettent de réaliser un certain nombre d'analyses médicales en un temps limité. L'augmentation des demandes de diagnostics biologiques favorise l'apparition d'automates de plus en plus rapides et fiables au sein des </a:t>
            </a:r>
            <a:r>
              <a:rPr lang="fr-FR" b="1" dirty="0">
                <a:latin typeface="Comic Sans MS" pitchFamily="66" charset="0"/>
                <a:cs typeface="Arial" pitchFamily="34" charset="0"/>
                <a:hlinkClick r:id="rId2" tooltip="Laboratoires d'analyses médicales"/>
              </a:rPr>
              <a:t>laboratoires d'analyses médicales</a:t>
            </a:r>
            <a:r>
              <a:rPr lang="fr-FR" b="1" dirty="0">
                <a:latin typeface="Comic Sans MS" pitchFamily="66" charset="0"/>
                <a:cs typeface="Arial" pitchFamily="34" charset="0"/>
              </a:rPr>
              <a:t>, grâce à l'</a:t>
            </a:r>
            <a:r>
              <a:rPr lang="fr-FR" b="1" dirty="0">
                <a:latin typeface="Comic Sans MS" pitchFamily="66" charset="0"/>
                <a:cs typeface="Arial" pitchFamily="34" charset="0"/>
                <a:hlinkClick r:id="rId3" tooltip="Industrie du diagnostic in vitro"/>
              </a:rPr>
              <a:t>industrie du diagnostic in vitro</a:t>
            </a:r>
            <a:r>
              <a:rPr lang="fr-FR" dirty="0">
                <a:latin typeface="Arial" pitchFamily="34" charset="0"/>
                <a:cs typeface="Arial" pitchFamily="34" charset="0"/>
              </a:rPr>
              <a:t>.</a:t>
            </a:r>
          </a:p>
          <a:p>
            <a:pPr marL="0" indent="0">
              <a:lnSpc>
                <a:spcPct val="150000"/>
              </a:lnSpc>
              <a:buNone/>
            </a:pPr>
            <a:endParaRPr lang="fr-FR" b="1" dirty="0">
              <a:latin typeface="Comic Sans MS" pitchFamily="66" charset="0"/>
            </a:endParaRPr>
          </a:p>
          <a:p>
            <a:pPr marL="0" indent="0">
              <a:lnSpc>
                <a:spcPct val="150000"/>
              </a:lnSpc>
              <a:buNone/>
            </a:pPr>
            <a:endParaRPr lang="en-US" b="1" dirty="0">
              <a:latin typeface="Comic Sans MS" pitchFamily="66" charset="0"/>
            </a:endParaRPr>
          </a:p>
        </p:txBody>
      </p:sp>
    </p:spTree>
    <p:extLst>
      <p:ext uri="{BB962C8B-B14F-4D97-AF65-F5344CB8AC3E}">
        <p14:creationId xmlns:p14="http://schemas.microsoft.com/office/powerpoint/2010/main" val="135681377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107504" y="188640"/>
            <a:ext cx="8856984"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3 Automatique</a:t>
            </a:r>
          </a:p>
        </p:txBody>
      </p:sp>
      <p:sp>
        <p:nvSpPr>
          <p:cNvPr id="2" name="Espace réservé du contenu 1"/>
          <p:cNvSpPr>
            <a:spLocks noGrp="1"/>
          </p:cNvSpPr>
          <p:nvPr>
            <p:ph sz="quarter" idx="4"/>
          </p:nvPr>
        </p:nvSpPr>
        <p:spPr>
          <a:xfrm>
            <a:off x="107504" y="980728"/>
            <a:ext cx="8887920" cy="5688632"/>
          </a:xfrm>
        </p:spPr>
        <p:txBody>
          <a:bodyPr>
            <a:noAutofit/>
          </a:bodyPr>
          <a:lstStyle/>
          <a:p>
            <a:pPr marL="0" indent="0">
              <a:lnSpc>
                <a:spcPct val="150000"/>
              </a:lnSpc>
              <a:buNone/>
            </a:pPr>
            <a:r>
              <a:rPr lang="fr-FR" b="1" dirty="0">
                <a:latin typeface="Comic Sans MS" pitchFamily="66" charset="0"/>
              </a:rPr>
              <a:t>Ce sont des appareils ayant  une cadence d’exécution  considérable   pour  un  ensemble  d’échantillon qui prend en compte plusieurs paramètres  en même temps.</a:t>
            </a:r>
          </a:p>
          <a:p>
            <a:pPr marL="0" indent="0">
              <a:lnSpc>
                <a:spcPct val="150000"/>
              </a:lnSpc>
              <a:buNone/>
            </a:pPr>
            <a:endParaRPr lang="fr-FR" b="1" dirty="0">
              <a:latin typeface="Comic Sans MS" pitchFamily="66" charset="0"/>
            </a:endParaRPr>
          </a:p>
          <a:p>
            <a:pPr marL="0" indent="0">
              <a:lnSpc>
                <a:spcPct val="150000"/>
              </a:lnSpc>
              <a:buNone/>
            </a:pPr>
            <a:endParaRPr lang="fr-FR" b="1" dirty="0">
              <a:latin typeface="Comic Sans MS" pitchFamily="66" charset="0"/>
            </a:endParaRPr>
          </a:p>
          <a:p>
            <a:pPr marL="0" indent="0">
              <a:lnSpc>
                <a:spcPct val="150000"/>
              </a:lnSpc>
              <a:buNone/>
            </a:pPr>
            <a:endParaRPr lang="fr-FR" b="1" dirty="0">
              <a:latin typeface="Comic Sans MS" pitchFamily="66" charset="0"/>
            </a:endParaRPr>
          </a:p>
          <a:p>
            <a:pPr marL="0" indent="0">
              <a:lnSpc>
                <a:spcPct val="150000"/>
              </a:lnSpc>
              <a:buNone/>
            </a:pPr>
            <a:endParaRPr lang="fr-FR" b="1" dirty="0">
              <a:latin typeface="Comic Sans MS" pitchFamily="66" charset="0"/>
            </a:endParaRPr>
          </a:p>
          <a:p>
            <a:pPr marL="0" indent="0">
              <a:lnSpc>
                <a:spcPct val="150000"/>
              </a:lnSpc>
              <a:buNone/>
            </a:pPr>
            <a:endParaRPr lang="fr-FR" b="1" dirty="0">
              <a:latin typeface="Comic Sans MS" pitchFamily="66" charset="0"/>
            </a:endParaRPr>
          </a:p>
          <a:p>
            <a:pPr marL="0" indent="0">
              <a:lnSpc>
                <a:spcPct val="150000"/>
              </a:lnSpc>
              <a:buNone/>
            </a:pPr>
            <a:r>
              <a:rPr lang="fr-FR" b="1" dirty="0">
                <a:latin typeface="Comic Sans MS" pitchFamily="66" charset="0"/>
              </a:rPr>
              <a:t>Conception générale des automates avec plateau réactionnel central</a:t>
            </a:r>
            <a:r>
              <a:rPr lang="fr-FR" dirty="0">
                <a:latin typeface="Comic Sans MS" pitchFamily="66" charset="0"/>
              </a:rPr>
              <a:t> </a:t>
            </a:r>
          </a:p>
          <a:p>
            <a:pPr marL="0" indent="0">
              <a:lnSpc>
                <a:spcPct val="150000"/>
              </a:lnSpc>
              <a:buNone/>
            </a:pPr>
            <a:r>
              <a:rPr lang="fr-FR" b="1" dirty="0">
                <a:latin typeface="Comic Sans MS" pitchFamily="66" charset="0"/>
              </a:rPr>
              <a:t> </a:t>
            </a:r>
          </a:p>
          <a:p>
            <a:pPr marL="0" indent="0">
              <a:lnSpc>
                <a:spcPct val="150000"/>
              </a:lnSpc>
              <a:buNone/>
            </a:pPr>
            <a:endParaRPr lang="en-US" b="1" dirty="0">
              <a:latin typeface="Comic Sans MS" pitchFamily="66" charset="0"/>
            </a:endParaRPr>
          </a:p>
        </p:txBody>
      </p:sp>
      <p:pic>
        <p:nvPicPr>
          <p:cNvPr id="4" name="Image 3"/>
          <p:cNvPicPr/>
          <p:nvPr/>
        </p:nvPicPr>
        <p:blipFill>
          <a:blip r:embed="rId2">
            <a:extLst>
              <a:ext uri="{28A0092B-C50C-407E-A947-70E740481C1C}">
                <a14:useLocalDpi xmlns:a14="http://schemas.microsoft.com/office/drawing/2010/main" val="0"/>
              </a:ext>
            </a:extLst>
          </a:blip>
          <a:srcRect/>
          <a:stretch>
            <a:fillRect/>
          </a:stretch>
        </p:blipFill>
        <p:spPr bwMode="auto">
          <a:xfrm>
            <a:off x="467544" y="2924944"/>
            <a:ext cx="7992887" cy="2880320"/>
          </a:xfrm>
          <a:prstGeom prst="rect">
            <a:avLst/>
          </a:prstGeom>
          <a:noFill/>
          <a:ln>
            <a:noFill/>
          </a:ln>
        </p:spPr>
      </p:pic>
    </p:spTree>
    <p:extLst>
      <p:ext uri="{BB962C8B-B14F-4D97-AF65-F5344CB8AC3E}">
        <p14:creationId xmlns:p14="http://schemas.microsoft.com/office/powerpoint/2010/main" val="168550729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107504" y="188640"/>
            <a:ext cx="8856984"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3 Automatique</a:t>
            </a:r>
          </a:p>
        </p:txBody>
      </p:sp>
      <p:sp>
        <p:nvSpPr>
          <p:cNvPr id="2" name="Espace réservé du contenu 1"/>
          <p:cNvSpPr>
            <a:spLocks noGrp="1"/>
          </p:cNvSpPr>
          <p:nvPr>
            <p:ph sz="quarter" idx="4"/>
          </p:nvPr>
        </p:nvSpPr>
        <p:spPr>
          <a:xfrm>
            <a:off x="107504" y="980728"/>
            <a:ext cx="8887920" cy="5688632"/>
          </a:xfrm>
        </p:spPr>
        <p:txBody>
          <a:bodyPr>
            <a:noAutofit/>
          </a:bodyPr>
          <a:lstStyle/>
          <a:p>
            <a:pPr marL="0" indent="0" algn="just">
              <a:lnSpc>
                <a:spcPct val="150000"/>
              </a:lnSpc>
              <a:buNone/>
            </a:pPr>
            <a:r>
              <a:rPr lang="fr-FR" b="1" dirty="0">
                <a:latin typeface="Comic Sans MS" pitchFamily="66" charset="0"/>
                <a:cs typeface="Arial" pitchFamily="34" charset="0"/>
              </a:rPr>
              <a:t>Avant leur utilisation pour les analyses, et après chaque déménagement, les automates doivent être « qualifiés » c'est-à-dire que chaque paramètre biologique analysé doit subir une </a:t>
            </a:r>
            <a:r>
              <a:rPr lang="fr-FR" b="1" dirty="0">
                <a:latin typeface="Comic Sans MS" pitchFamily="66" charset="0"/>
                <a:cs typeface="Arial" pitchFamily="34" charset="0"/>
                <a:hlinkClick r:id="rId2" tooltip="Validation de méthode analytique"/>
              </a:rPr>
              <a:t>validation de méthode analytique</a:t>
            </a:r>
            <a:r>
              <a:rPr lang="fr-FR" b="1" dirty="0">
                <a:latin typeface="Comic Sans MS" pitchFamily="66" charset="0"/>
                <a:cs typeface="Arial" pitchFamily="34" charset="0"/>
              </a:rPr>
              <a:t> (</a:t>
            </a:r>
            <a:r>
              <a:rPr lang="fr-FR" b="1" dirty="0">
                <a:latin typeface="Comic Sans MS" pitchFamily="66" charset="0"/>
                <a:cs typeface="Arial" pitchFamily="34" charset="0"/>
                <a:hlinkClick r:id="rId3" tooltip="Sensibilité (statistique)"/>
              </a:rPr>
              <a:t>sensibilité</a:t>
            </a:r>
            <a:r>
              <a:rPr lang="fr-FR" b="1" dirty="0">
                <a:latin typeface="Comic Sans MS" pitchFamily="66" charset="0"/>
                <a:cs typeface="Arial" pitchFamily="34" charset="0"/>
              </a:rPr>
              <a:t>, </a:t>
            </a:r>
            <a:r>
              <a:rPr lang="fr-FR" b="1" dirty="0">
                <a:latin typeface="Comic Sans MS" pitchFamily="66" charset="0"/>
                <a:cs typeface="Arial" pitchFamily="34" charset="0"/>
                <a:hlinkClick r:id="rId4" tooltip="Spécificité (statistique)"/>
              </a:rPr>
              <a:t>spécificité</a:t>
            </a:r>
            <a:r>
              <a:rPr lang="fr-FR" b="1" dirty="0">
                <a:latin typeface="Comic Sans MS" pitchFamily="66" charset="0"/>
                <a:cs typeface="Arial" pitchFamily="34" charset="0"/>
              </a:rPr>
              <a:t>, </a:t>
            </a:r>
            <a:r>
              <a:rPr lang="fr-FR" b="1" dirty="0">
                <a:latin typeface="Comic Sans MS" pitchFamily="66" charset="0"/>
                <a:cs typeface="Arial" pitchFamily="34" charset="0"/>
                <a:hlinkClick r:id="rId5" tooltip="Limite de détection"/>
              </a:rPr>
              <a:t>limite de détection</a:t>
            </a:r>
            <a:r>
              <a:rPr lang="fr-FR" b="1" dirty="0">
                <a:latin typeface="Comic Sans MS" pitchFamily="66" charset="0"/>
                <a:cs typeface="Arial" pitchFamily="34" charset="0"/>
              </a:rPr>
              <a:t>, </a:t>
            </a:r>
            <a:r>
              <a:rPr lang="fr-FR" b="1" dirty="0">
                <a:latin typeface="Comic Sans MS" pitchFamily="66" charset="0"/>
                <a:cs typeface="Arial" pitchFamily="34" charset="0"/>
                <a:hlinkClick r:id="rId6" tooltip="Linéarité"/>
              </a:rPr>
              <a:t>linéarité</a:t>
            </a:r>
            <a:r>
              <a:rPr lang="fr-FR" b="1" dirty="0">
                <a:latin typeface="Comic Sans MS" pitchFamily="66" charset="0"/>
                <a:cs typeface="Arial" pitchFamily="34" charset="0"/>
              </a:rPr>
              <a:t>, </a:t>
            </a:r>
            <a:r>
              <a:rPr lang="fr-FR" b="1" dirty="0">
                <a:latin typeface="Comic Sans MS" pitchFamily="66" charset="0"/>
                <a:cs typeface="Arial" pitchFamily="34" charset="0"/>
                <a:hlinkClick r:id="rId7" tooltip="Seuil de quantification"/>
              </a:rPr>
              <a:t>seuil de quantification</a:t>
            </a:r>
            <a:r>
              <a:rPr lang="fr-FR" b="1" dirty="0">
                <a:latin typeface="Comic Sans MS" pitchFamily="66" charset="0"/>
                <a:cs typeface="Arial" pitchFamily="34" charset="0"/>
              </a:rPr>
              <a:t>, </a:t>
            </a:r>
            <a:r>
              <a:rPr lang="fr-FR" b="1" dirty="0">
                <a:latin typeface="Comic Sans MS" pitchFamily="66" charset="0"/>
                <a:cs typeface="Arial" pitchFamily="34" charset="0"/>
                <a:hlinkClick r:id="rId8" tooltip="Répétabilité"/>
              </a:rPr>
              <a:t>répétabilité</a:t>
            </a:r>
            <a:r>
              <a:rPr lang="fr-FR" b="1" dirty="0">
                <a:latin typeface="Comic Sans MS" pitchFamily="66" charset="0"/>
                <a:cs typeface="Arial" pitchFamily="34" charset="0"/>
              </a:rPr>
              <a:t>, </a:t>
            </a:r>
            <a:r>
              <a:rPr lang="fr-FR" b="1" dirty="0">
                <a:latin typeface="Comic Sans MS" pitchFamily="66" charset="0"/>
                <a:cs typeface="Arial" pitchFamily="34" charset="0"/>
                <a:hlinkClick r:id="rId9" tooltip="Reproductibilité"/>
              </a:rPr>
              <a:t>reproductibilité</a:t>
            </a:r>
            <a:r>
              <a:rPr lang="fr-FR" b="1" dirty="0">
                <a:latin typeface="Comic Sans MS" pitchFamily="66" charset="0"/>
                <a:cs typeface="Arial" pitchFamily="34" charset="0"/>
              </a:rPr>
              <a:t>, </a:t>
            </a:r>
            <a:r>
              <a:rPr lang="fr-FR" b="1" dirty="0">
                <a:latin typeface="Comic Sans MS" pitchFamily="66" charset="0"/>
                <a:cs typeface="Arial" pitchFamily="34" charset="0"/>
                <a:hlinkClick r:id="rId10" tooltip="Biais (statistique)"/>
              </a:rPr>
              <a:t>biais</a:t>
            </a:r>
            <a:r>
              <a:rPr lang="fr-FR" b="1" dirty="0">
                <a:latin typeface="Comic Sans MS" pitchFamily="66" charset="0"/>
                <a:cs typeface="Arial" pitchFamily="34" charset="0"/>
              </a:rPr>
              <a:t>, </a:t>
            </a:r>
            <a:r>
              <a:rPr lang="fr-FR" b="1" dirty="0">
                <a:latin typeface="Comic Sans MS" pitchFamily="66" charset="0"/>
                <a:cs typeface="Arial" pitchFamily="34" charset="0"/>
                <a:hlinkClick r:id="rId11" tooltip="Incertitude"/>
              </a:rPr>
              <a:t>incertitude</a:t>
            </a:r>
            <a:r>
              <a:rPr lang="fr-FR" b="1" dirty="0">
                <a:latin typeface="Comic Sans MS" pitchFamily="66" charset="0"/>
                <a:cs typeface="Arial" pitchFamily="34" charset="0"/>
              </a:rPr>
              <a:t>…) et une </a:t>
            </a:r>
            <a:r>
              <a:rPr lang="fr-FR" b="1" dirty="0">
                <a:latin typeface="Comic Sans MS" pitchFamily="66" charset="0"/>
                <a:cs typeface="Arial" pitchFamily="34" charset="0"/>
                <a:hlinkClick r:id="rId12" tooltip="Corrélation (statistiques)"/>
              </a:rPr>
              <a:t>corrélation</a:t>
            </a:r>
            <a:r>
              <a:rPr lang="fr-FR" b="1" dirty="0">
                <a:latin typeface="Comic Sans MS" pitchFamily="66" charset="0"/>
                <a:cs typeface="Arial" pitchFamily="34" charset="0"/>
              </a:rPr>
              <a:t> avec les résultats de l'automate précédent</a:t>
            </a:r>
            <a:endParaRPr lang="fr-FR" b="1" dirty="0">
              <a:latin typeface="Comic Sans MS" pitchFamily="66" charset="0"/>
            </a:endParaRPr>
          </a:p>
          <a:p>
            <a:pPr marL="0" indent="0">
              <a:lnSpc>
                <a:spcPct val="150000"/>
              </a:lnSpc>
              <a:buNone/>
            </a:pPr>
            <a:endParaRPr lang="en-US" b="1" dirty="0">
              <a:latin typeface="Comic Sans MS" pitchFamily="66" charset="0"/>
            </a:endParaRPr>
          </a:p>
        </p:txBody>
      </p:sp>
    </p:spTree>
    <p:extLst>
      <p:ext uri="{BB962C8B-B14F-4D97-AF65-F5344CB8AC3E}">
        <p14:creationId xmlns:p14="http://schemas.microsoft.com/office/powerpoint/2010/main" val="158220193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3"/>
          </p:nvPr>
        </p:nvSpPr>
        <p:spPr>
          <a:xfrm>
            <a:off x="107504" y="188640"/>
            <a:ext cx="8856984" cy="648072"/>
          </a:xfrm>
        </p:spPr>
        <p:txBody>
          <a:bodyPr>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a:t>
            </a: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endParaRPr lang="fr-FR" dirty="0">
              <a:latin typeface="Comic Sans MS" pitchFamily="66" charset="0"/>
            </a:endParaRPr>
          </a:p>
          <a:p>
            <a:r>
              <a:rPr lang="fr-FR" dirty="0">
                <a:latin typeface="Comic Sans MS" pitchFamily="66" charset="0"/>
              </a:rPr>
              <a:t>IX – 3 Automatique</a:t>
            </a:r>
          </a:p>
        </p:txBody>
      </p:sp>
      <p:sp>
        <p:nvSpPr>
          <p:cNvPr id="2" name="Espace réservé du contenu 1"/>
          <p:cNvSpPr>
            <a:spLocks noGrp="1"/>
          </p:cNvSpPr>
          <p:nvPr>
            <p:ph sz="quarter" idx="4"/>
          </p:nvPr>
        </p:nvSpPr>
        <p:spPr>
          <a:xfrm>
            <a:off x="174952" y="980728"/>
            <a:ext cx="8820472" cy="5688632"/>
          </a:xfrm>
        </p:spPr>
        <p:txBody>
          <a:bodyPr>
            <a:noAutofit/>
          </a:bodyPr>
          <a:lstStyle/>
          <a:p>
            <a:pPr marL="0" indent="0" algn="just">
              <a:lnSpc>
                <a:spcPct val="150000"/>
              </a:lnSpc>
              <a:buNone/>
            </a:pPr>
            <a:r>
              <a:rPr lang="fr-FR" b="1" dirty="0">
                <a:latin typeface="Comic Sans MS" pitchFamily="66" charset="0"/>
              </a:rPr>
              <a:t>Ensuite, tout au long de son utilisation, il devra subir des maintenances régulières (quotidienne, hebdomadaire ou mensuelle) par le personnel qualifié du laboratoire, communément par les </a:t>
            </a:r>
            <a:r>
              <a:rPr lang="fr-FR" b="1" dirty="0">
                <a:latin typeface="Comic Sans MS" pitchFamily="66" charset="0"/>
                <a:hlinkClick r:id="rId2" tooltip="Technologiste médical"/>
              </a:rPr>
              <a:t>technologistes médicaux</a:t>
            </a:r>
            <a:r>
              <a:rPr lang="fr-FR" b="1" dirty="0">
                <a:latin typeface="Comic Sans MS" pitchFamily="66" charset="0"/>
              </a:rPr>
              <a:t>, </a:t>
            </a:r>
            <a:r>
              <a:rPr lang="fr-FR" b="1" dirty="0">
                <a:latin typeface="Comic Sans MS" pitchFamily="66" charset="0"/>
                <a:hlinkClick r:id="rId3" tooltip="Technologue"/>
              </a:rPr>
              <a:t>technologues</a:t>
            </a:r>
            <a:r>
              <a:rPr lang="fr-FR" b="1" dirty="0">
                <a:latin typeface="Comic Sans MS" pitchFamily="66" charset="0"/>
              </a:rPr>
              <a:t> ou </a:t>
            </a:r>
            <a:r>
              <a:rPr lang="fr-FR" b="1" dirty="0">
                <a:latin typeface="Comic Sans MS" pitchFamily="66" charset="0"/>
                <a:hlinkClick r:id="rId4" tooltip="Techniciens de laboratoire"/>
              </a:rPr>
              <a:t>techniciens de laboratoire</a:t>
            </a:r>
            <a:r>
              <a:rPr lang="fr-FR" b="1" dirty="0">
                <a:latin typeface="Comic Sans MS" pitchFamily="66" charset="0"/>
              </a:rPr>
              <a:t> ainsi que des maintenances plus poussées (changement de pièces importantes) par le </a:t>
            </a:r>
            <a:r>
              <a:rPr lang="fr-FR" b="1" dirty="0">
                <a:latin typeface="Comic Sans MS" pitchFamily="66" charset="0"/>
                <a:hlinkClick r:id="rId5" tooltip="Service après-vente"/>
              </a:rPr>
              <a:t>SAV</a:t>
            </a:r>
            <a:r>
              <a:rPr lang="fr-FR" b="1" dirty="0">
                <a:latin typeface="Comic Sans MS" pitchFamily="66" charset="0"/>
              </a:rPr>
              <a:t> du constructeur. Les résultats de ces automates doivent être contrôlés avec des </a:t>
            </a:r>
            <a:r>
              <a:rPr lang="fr-FR" b="1" dirty="0">
                <a:latin typeface="Comic Sans MS" pitchFamily="66" charset="0"/>
                <a:hlinkClick r:id="rId6" tooltip="Contrôles de qualité"/>
              </a:rPr>
              <a:t>contrôles de qualité</a:t>
            </a:r>
            <a:r>
              <a:rPr lang="fr-FR" b="1" dirty="0">
                <a:latin typeface="Comic Sans MS" pitchFamily="66" charset="0"/>
              </a:rPr>
              <a:t> (externes ou internes) et, à chaque nouveau lot de réactif, ils doivent être </a:t>
            </a:r>
            <a:r>
              <a:rPr lang="fr-FR" b="1" dirty="0">
                <a:latin typeface="Comic Sans MS" pitchFamily="66" charset="0"/>
                <a:hlinkClick r:id="rId7" tooltip="Calibration"/>
              </a:rPr>
              <a:t>calibrés</a:t>
            </a:r>
            <a:r>
              <a:rPr lang="fr-FR" b="1" dirty="0">
                <a:latin typeface="Comic Sans MS" pitchFamily="66" charset="0"/>
              </a:rPr>
              <a:t>.</a:t>
            </a:r>
          </a:p>
          <a:p>
            <a:pPr marL="0" indent="0">
              <a:lnSpc>
                <a:spcPct val="150000"/>
              </a:lnSpc>
              <a:buNone/>
            </a:pPr>
            <a:endParaRPr lang="en-US" b="1" dirty="0">
              <a:latin typeface="Comic Sans MS" pitchFamily="66" charset="0"/>
            </a:endParaRPr>
          </a:p>
        </p:txBody>
      </p:sp>
    </p:spTree>
    <p:extLst>
      <p:ext uri="{BB962C8B-B14F-4D97-AF65-F5344CB8AC3E}">
        <p14:creationId xmlns:p14="http://schemas.microsoft.com/office/powerpoint/2010/main" val="958411774"/>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12003</TotalTime>
  <Words>6751</Words>
  <Application>Microsoft Office PowerPoint</Application>
  <PresentationFormat>Affichage à l'écran (4:3)</PresentationFormat>
  <Paragraphs>1742</Paragraphs>
  <Slides>105</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105</vt:i4>
      </vt:variant>
    </vt:vector>
  </HeadingPairs>
  <TitlesOfParts>
    <vt:vector size="112" baseType="lpstr">
      <vt:lpstr>Arial</vt:lpstr>
      <vt:lpstr>Calibri</vt:lpstr>
      <vt:lpstr>Cambria Math</vt:lpstr>
      <vt:lpstr>Comic Sans MS</vt:lpstr>
      <vt:lpstr>Wingdings</vt:lpstr>
      <vt:lpstr>Wingdings 2</vt:lpstr>
      <vt:lpstr>Thème Office</vt:lpstr>
      <vt:lpstr>Techniques d’analyses biochimiques au laboratoire de biologie médicale</vt:lpstr>
      <vt:lpstr>Plan </vt:lpstr>
      <vt:lpstr> Introduction  </vt:lpstr>
      <vt:lpstr> Introduction  </vt:lpstr>
      <vt:lpstr> Introduction  </vt:lpstr>
      <vt:lpstr> Introduction  </vt:lpstr>
      <vt:lpstr>I - Rappels historiques</vt:lpstr>
      <vt:lpstr>I - Rappels historiques</vt:lpstr>
      <vt:lpstr>I - Rappels historiques</vt:lpstr>
      <vt:lpstr>Présentation PowerPoint</vt:lpstr>
      <vt:lpstr>I - Rappels historiques</vt:lpstr>
      <vt:lpstr> II - Concept des laboratoires  </vt:lpstr>
      <vt:lpstr> II - Concept des laboratoires  </vt:lpstr>
      <vt:lpstr> II - Concept des laboratoires  </vt:lpstr>
      <vt:lpstr>  III - Exigences du laboratoire  </vt:lpstr>
      <vt:lpstr>  III - Exigences du laboratoire  </vt:lpstr>
      <vt:lpstr>  III - Exigences du laboratoire  </vt:lpstr>
      <vt:lpstr> III - Exigences du laboratoire  </vt:lpstr>
      <vt:lpstr>  IV– Préparations des réactifs et des échantillons   </vt:lpstr>
      <vt:lpstr> IV– Préparations des réactifs et des échantillons   </vt:lpstr>
      <vt:lpstr> IV–Préparations des réactifs et des échantillons   </vt:lpstr>
      <vt:lpstr> IV–Préparations des réactifs et des échantillons   </vt:lpstr>
      <vt:lpstr> V – Risques aux laboratoires  </vt:lpstr>
      <vt:lpstr> V – Risques aux laboratoires  </vt:lpstr>
      <vt:lpstr> V – Risques aux laboratoires  </vt:lpstr>
      <vt:lpstr> V – Risques aux laboratoires  </vt:lpstr>
      <vt:lpstr> VI – Incertitudes de mesures  </vt:lpstr>
      <vt:lpstr> VI – Incertitudes de mesures  </vt:lpstr>
      <vt:lpstr> VI – Incertitudes de mesures  </vt:lpstr>
      <vt:lpstr> VI – Incertitudes de mesures  </vt:lpstr>
      <vt:lpstr> VII – Démarche qualité   </vt:lpstr>
      <vt:lpstr> VII – Démarche qualité   </vt:lpstr>
      <vt:lpstr> VII – Démarche qualité   </vt:lpstr>
      <vt:lpstr> VII – Démarche qualité   </vt:lpstr>
      <vt:lpstr> VIII – Organisation des activités au          laboratoire de biochimie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Conclusion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Techniques d’analyses biochimiques au laboratoire de biologie médicale</dc:title>
  <dc:creator>Founzégué Amadou COULIBALY</dc:creator>
  <cp:lastModifiedBy>LENOVO</cp:lastModifiedBy>
  <cp:revision>230</cp:revision>
  <dcterms:created xsi:type="dcterms:W3CDTF">2015-06-13T10:38:18Z</dcterms:created>
  <dcterms:modified xsi:type="dcterms:W3CDTF">2021-12-08T07:22:56Z</dcterms:modified>
</cp:coreProperties>
</file>