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79"/>
  </p:normalViewPr>
  <p:slideViewPr>
    <p:cSldViewPr snapToGrid="0">
      <p:cViewPr>
        <p:scale>
          <a:sx n="87" d="100"/>
          <a:sy n="87" d="100"/>
        </p:scale>
        <p:origin x="129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810B610-AA97-AE37-37BB-4E89E8A2DCF1}"/>
              </a:ext>
            </a:extLst>
          </p:cNvPr>
          <p:cNvSpPr txBox="1"/>
          <p:nvPr/>
        </p:nvSpPr>
        <p:spPr>
          <a:xfrm>
            <a:off x="2952761" y="328362"/>
            <a:ext cx="158591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Seurat Object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6944C-23CB-5920-A2E5-0489CCDA423C}"/>
              </a:ext>
            </a:extLst>
          </p:cNvPr>
          <p:cNvSpPr txBox="1"/>
          <p:nvPr/>
        </p:nvSpPr>
        <p:spPr>
          <a:xfrm>
            <a:off x="1995495" y="1885700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assays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E68EBE-F5A0-5ACE-00FE-DA10300BAA50}"/>
              </a:ext>
            </a:extLst>
          </p:cNvPr>
          <p:cNvSpPr txBox="1"/>
          <p:nvPr/>
        </p:nvSpPr>
        <p:spPr>
          <a:xfrm>
            <a:off x="3838577" y="1885700"/>
            <a:ext cx="2528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meta.data</a:t>
            </a:r>
            <a:endParaRPr lang="fr-FR" dirty="0"/>
          </a:p>
          <a:p>
            <a:pPr algn="ctr"/>
            <a:r>
              <a:rPr lang="fr-FR" dirty="0"/>
              <a:t>(info sur les cellules)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86E76A9E-CD07-2A4B-C108-A2E5DC2CEA5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633791" y="773773"/>
            <a:ext cx="1188006" cy="1035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E981FDC4-C321-CB2E-69C9-DD602EC9F28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502826" y="1291697"/>
            <a:ext cx="1600193" cy="5940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074E619-7265-9F43-B3B0-030C3177BFA1}"/>
                  </a:ext>
                </a:extLst>
              </p:cNvPr>
              <p:cNvSpPr txBox="1"/>
              <p:nvPr/>
            </p:nvSpPr>
            <p:spPr>
              <a:xfrm>
                <a:off x="3367101" y="809966"/>
                <a:ext cx="1243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074E619-7265-9F43-B3B0-030C3177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01" y="809966"/>
                <a:ext cx="1243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0FC74943-70AE-88CA-FC69-C40BB40238A9}"/>
              </a:ext>
            </a:extLst>
          </p:cNvPr>
          <p:cNvSpPr txBox="1"/>
          <p:nvPr/>
        </p:nvSpPr>
        <p:spPr>
          <a:xfrm>
            <a:off x="1995495" y="2799213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RNA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37672F-87AB-61B0-2ECB-46CB248826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709870" y="2255032"/>
            <a:ext cx="0" cy="54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2B8BA81-8DFD-223A-9FA6-1978EF8500FA}"/>
              </a:ext>
            </a:extLst>
          </p:cNvPr>
          <p:cNvSpPr txBox="1"/>
          <p:nvPr/>
        </p:nvSpPr>
        <p:spPr>
          <a:xfrm>
            <a:off x="2324108" y="234960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C8BBCA-91E5-A1CA-154F-BC14A6B42176}"/>
              </a:ext>
            </a:extLst>
          </p:cNvPr>
          <p:cNvSpPr txBox="1"/>
          <p:nvPr/>
        </p:nvSpPr>
        <p:spPr>
          <a:xfrm>
            <a:off x="221467" y="4775311"/>
            <a:ext cx="497680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counts</a:t>
            </a:r>
            <a:endParaRPr lang="fr-FR" dirty="0"/>
          </a:p>
          <a:p>
            <a:r>
              <a:rPr lang="fr-FR" dirty="0"/>
              <a:t>(matrice des comptages bruts G x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</a:t>
            </a:r>
          </a:p>
          <a:p>
            <a:r>
              <a:rPr lang="fr-FR" dirty="0"/>
              <a:t>(matrice des comptages normalisés </a:t>
            </a:r>
            <a:r>
              <a:rPr lang="fr-FR" dirty="0" err="1"/>
              <a:t>GxC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scale.data</a:t>
            </a:r>
            <a:endParaRPr lang="fr-FR" dirty="0"/>
          </a:p>
          <a:p>
            <a:r>
              <a:rPr lang="fr-FR" dirty="0"/>
              <a:t>(matrice des données centrées-réduites </a:t>
            </a:r>
            <a:r>
              <a:rPr lang="fr-FR" dirty="0" err="1"/>
              <a:t>JxC</a:t>
            </a:r>
            <a:r>
              <a:rPr lang="fr-FR" dirty="0"/>
              <a:t>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F8BEEE2-1FCD-8BB7-AC95-FBC0A634854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709870" y="3168545"/>
            <a:ext cx="0" cy="160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8F1E9-5007-0474-DE34-5D8DDC013DE2}"/>
              </a:ext>
            </a:extLst>
          </p:cNvPr>
          <p:cNvSpPr txBox="1"/>
          <p:nvPr/>
        </p:nvSpPr>
        <p:spPr>
          <a:xfrm>
            <a:off x="2333628" y="3816452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0B2532-72F7-D53F-94CC-3525553B820C}"/>
              </a:ext>
            </a:extLst>
          </p:cNvPr>
          <p:cNvSpPr txBox="1"/>
          <p:nvPr/>
        </p:nvSpPr>
        <p:spPr>
          <a:xfrm>
            <a:off x="3838576" y="3190708"/>
            <a:ext cx="2528871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orig.ident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nCount_RNA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nFeatures_RNA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log10GenesPerUMI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percent.mt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seurat_clusters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603186D-BB36-A56D-4F01-BD78DCF9EDE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103012" y="2532031"/>
            <a:ext cx="7" cy="6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2FFE27E-5D17-CED4-C71D-3EB68E816433}"/>
              </a:ext>
            </a:extLst>
          </p:cNvPr>
          <p:cNvSpPr txBox="1"/>
          <p:nvPr/>
        </p:nvSpPr>
        <p:spPr>
          <a:xfrm>
            <a:off x="4705366" y="2673456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9A87E-D3A4-7852-9533-715C10834143}"/>
              </a:ext>
            </a:extLst>
          </p:cNvPr>
          <p:cNvSpPr txBox="1"/>
          <p:nvPr/>
        </p:nvSpPr>
        <p:spPr>
          <a:xfrm>
            <a:off x="10179881" y="1880789"/>
            <a:ext cx="134537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commands</a:t>
            </a:r>
            <a:endParaRPr lang="fr-FR" dirty="0"/>
          </a:p>
        </p:txBody>
      </p: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07F88F78-2F40-2F45-A9D8-3FFF37306960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6707595" y="-2264184"/>
            <a:ext cx="1183095" cy="71068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C369183-1D2F-E6EB-F1EB-AE8EE5B446BC}"/>
              </a:ext>
            </a:extLst>
          </p:cNvPr>
          <p:cNvSpPr txBox="1"/>
          <p:nvPr/>
        </p:nvSpPr>
        <p:spPr>
          <a:xfrm>
            <a:off x="9770285" y="2900186"/>
            <a:ext cx="214545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NormalizeData.RNA</a:t>
            </a:r>
            <a:r>
              <a:rPr lang="fr-FR" sz="1000" dirty="0"/>
              <a:t>$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FindVariableFeatures.RNA</a:t>
            </a:r>
            <a:r>
              <a:rPr lang="fr-FR" sz="1000" dirty="0"/>
              <a:t>$...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ScaleData.RNA</a:t>
            </a:r>
            <a:r>
              <a:rPr lang="fr-FR" sz="1000" dirty="0"/>
              <a:t>$......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RunPCA.RNA</a:t>
            </a:r>
            <a:r>
              <a:rPr lang="fr-FR" sz="1000" dirty="0"/>
              <a:t>$.......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FindNeighbors.RNA.pca</a:t>
            </a:r>
            <a:r>
              <a:rPr lang="fr-FR" sz="1000" dirty="0"/>
              <a:t>$.....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RunTSNE</a:t>
            </a:r>
            <a:r>
              <a:rPr lang="fr-FR" sz="1000" dirty="0"/>
              <a:t>$.....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RunUMAP.RNA.pca</a:t>
            </a:r>
            <a:r>
              <a:rPr lang="fr-FR" sz="1000" dirty="0"/>
              <a:t>$....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FindClusters</a:t>
            </a:r>
            <a:r>
              <a:rPr lang="fr-FR" sz="1000" dirty="0"/>
              <a:t>$......</a:t>
            </a:r>
          </a:p>
          <a:p>
            <a:endParaRPr lang="fr-FR" sz="10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E2132BB-5E65-55AC-4977-BDFBFE11A61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843011" y="2250121"/>
            <a:ext cx="9556" cy="65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2901ED4-F071-7120-4252-74E4DD16817A}"/>
              </a:ext>
            </a:extLst>
          </p:cNvPr>
          <p:cNvSpPr txBox="1"/>
          <p:nvPr/>
        </p:nvSpPr>
        <p:spPr>
          <a:xfrm>
            <a:off x="10535829" y="2360809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3DBF10A-062C-1AF8-D2F1-6B957007B27C}"/>
              </a:ext>
            </a:extLst>
          </p:cNvPr>
          <p:cNvSpPr txBox="1"/>
          <p:nvPr/>
        </p:nvSpPr>
        <p:spPr>
          <a:xfrm>
            <a:off x="7219971" y="1880933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reductions</a:t>
            </a:r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C67A9B-D803-503E-30AD-C71F3E2B20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934346" y="1286930"/>
            <a:ext cx="0" cy="59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32C65E2-5405-B83B-0F05-BD5DECE4B0B6}"/>
              </a:ext>
            </a:extLst>
          </p:cNvPr>
          <p:cNvSpPr txBox="1"/>
          <p:nvPr/>
        </p:nvSpPr>
        <p:spPr>
          <a:xfrm>
            <a:off x="6727033" y="2900190"/>
            <a:ext cx="2719352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pca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/>
              <a:t>PC_k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cell.embeddings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feature.loadings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stdev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tsne</a:t>
            </a:r>
            <a:endParaRPr lang="fr-FR" dirty="0"/>
          </a:p>
          <a:p>
            <a:pPr lvl="1"/>
            <a:r>
              <a:rPr lang="fr-FR" dirty="0"/>
              <a:t>$tSNE_1 ou tSNE_2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cell.embeddings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umap</a:t>
            </a:r>
            <a:endParaRPr lang="fr-FR" dirty="0"/>
          </a:p>
          <a:p>
            <a:r>
              <a:rPr lang="fr-FR" dirty="0"/>
              <a:t>          $umap_1 et umap_2</a:t>
            </a:r>
          </a:p>
          <a:p>
            <a:r>
              <a:rPr lang="fr-FR" dirty="0"/>
              <a:t>          @</a:t>
            </a:r>
            <a:r>
              <a:rPr lang="fr-FR" dirty="0" err="1"/>
              <a:t>cell.embeddings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D6233F1-65E7-98CD-2197-280C34EEC4E9}"/>
              </a:ext>
            </a:extLst>
          </p:cNvPr>
          <p:cNvCxnSpPr>
            <a:cxnSpLocks/>
          </p:cNvCxnSpPr>
          <p:nvPr/>
        </p:nvCxnSpPr>
        <p:spPr>
          <a:xfrm flipH="1">
            <a:off x="7948612" y="2241513"/>
            <a:ext cx="7149" cy="6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4755A47-3062-0197-A4A6-FEF51F8DFDE2}"/>
              </a:ext>
            </a:extLst>
          </p:cNvPr>
          <p:cNvSpPr txBox="1"/>
          <p:nvPr/>
        </p:nvSpPr>
        <p:spPr>
          <a:xfrm>
            <a:off x="7629548" y="2354362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60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7CDD483-E404-BA61-E71B-9E83B7FAEE5E}"/>
              </a:ext>
            </a:extLst>
          </p:cNvPr>
          <p:cNvSpPr txBox="1"/>
          <p:nvPr/>
        </p:nvSpPr>
        <p:spPr>
          <a:xfrm>
            <a:off x="506627" y="13592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Spatial </a:t>
            </a:r>
            <a:r>
              <a:rPr lang="fr-FR" dirty="0" err="1"/>
              <a:t>Transcriptomic</a:t>
            </a:r>
            <a:endParaRPr lang="fr-FR" dirty="0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98AFD52D-6F98-57DD-3B2A-2BBE7399449F}"/>
              </a:ext>
            </a:extLst>
          </p:cNvPr>
          <p:cNvGrpSpPr/>
          <p:nvPr/>
        </p:nvGrpSpPr>
        <p:grpSpPr>
          <a:xfrm>
            <a:off x="2106827" y="751294"/>
            <a:ext cx="8032857" cy="4848691"/>
            <a:chOff x="2106827" y="751294"/>
            <a:chExt cx="8032857" cy="484869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52CA20-B097-D89B-6FFD-7FCEBF1E1192}"/>
                </a:ext>
              </a:extLst>
            </p:cNvPr>
            <p:cNvSpPr txBox="1"/>
            <p:nvPr/>
          </p:nvSpPr>
          <p:spPr>
            <a:xfrm>
              <a:off x="5850432" y="75129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5774B3-AFD1-6399-4BEE-E2045029D439}"/>
                </a:ext>
              </a:extLst>
            </p:cNvPr>
            <p:cNvSpPr txBox="1"/>
            <p:nvPr/>
          </p:nvSpPr>
          <p:spPr>
            <a:xfrm>
              <a:off x="3535577" y="221958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935172E-9907-A213-42A4-5CDAFA7F1BDA}"/>
                </a:ext>
              </a:extLst>
            </p:cNvPr>
            <p:cNvSpPr txBox="1"/>
            <p:nvPr/>
          </p:nvSpPr>
          <p:spPr>
            <a:xfrm>
              <a:off x="5378659" y="2219583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spots)</a:t>
              </a:r>
            </a:p>
          </p:txBody>
        </p:sp>
        <p:cxnSp>
          <p:nvCxnSpPr>
            <p:cNvPr id="20" name="Connecteur en angle 19">
              <a:extLst>
                <a:ext uri="{FF2B5EF4-FFF2-40B4-BE49-F238E27FC236}">
                  <a16:creationId xmlns:a16="http://schemas.microsoft.com/office/drawing/2014/main" id="{A04F8F9B-4C44-8B3A-46D0-C30263728D5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0800000" flipV="1">
              <a:off x="4249952" y="1629959"/>
              <a:ext cx="2380736" cy="58962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1341A06-0883-88BF-CA70-31C32F80E04D}"/>
                    </a:ext>
                  </a:extLst>
                </p:cNvPr>
                <p:cNvSpPr txBox="1"/>
                <p:nvPr/>
              </p:nvSpPr>
              <p:spPr>
                <a:xfrm>
                  <a:off x="5850432" y="1227072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1341A06-0883-88BF-CA70-31C32F80E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432" y="1227072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B53BA49-943F-F3C1-8524-1959FCC8CA93}"/>
                </a:ext>
              </a:extLst>
            </p:cNvPr>
            <p:cNvSpPr txBox="1"/>
            <p:nvPr/>
          </p:nvSpPr>
          <p:spPr>
            <a:xfrm>
              <a:off x="3535577" y="313309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Spatial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5155B15-2387-09D0-A541-890B000698D6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4249952" y="2588915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09DE354-F17F-9D1C-5614-21E158ED694A}"/>
                </a:ext>
              </a:extLst>
            </p:cNvPr>
            <p:cNvSpPr txBox="1"/>
            <p:nvPr/>
          </p:nvSpPr>
          <p:spPr>
            <a:xfrm>
              <a:off x="3864190" y="268348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90A2EEF-E89C-311C-5C08-053A8B1051B3}"/>
                </a:ext>
              </a:extLst>
            </p:cNvPr>
            <p:cNvSpPr txBox="1"/>
            <p:nvPr/>
          </p:nvSpPr>
          <p:spPr>
            <a:xfrm>
              <a:off x="2106827" y="4748786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34ABC92C-9612-5E5C-1C01-E2C9DBF2360E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>
            <a:xfrm>
              <a:off x="4249952" y="3502428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2D68231-E390-9561-2051-20A700FEA9AA}"/>
                </a:ext>
              </a:extLst>
            </p:cNvPr>
            <p:cNvSpPr txBox="1"/>
            <p:nvPr/>
          </p:nvSpPr>
          <p:spPr>
            <a:xfrm>
              <a:off x="3873710" y="393602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EB33EA1-7B49-C7C5-3794-C8AE86F8F64A}"/>
                </a:ext>
              </a:extLst>
            </p:cNvPr>
            <p:cNvSpPr txBox="1"/>
            <p:nvPr/>
          </p:nvSpPr>
          <p:spPr>
            <a:xfrm>
              <a:off x="5481056" y="3507268"/>
              <a:ext cx="2331227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nCount_Spatial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nFeature_Spatial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05A16931-F0B2-7C7B-1C61-C223AFF55EFB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6643101" y="2865914"/>
              <a:ext cx="3569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1D55EE4-C98B-2ED2-99D0-6F049C3BB134}"/>
                </a:ext>
              </a:extLst>
            </p:cNvPr>
            <p:cNvSpPr txBox="1"/>
            <p:nvPr/>
          </p:nvSpPr>
          <p:spPr>
            <a:xfrm>
              <a:off x="6245448" y="300733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5F96F92-86DA-D6BE-A659-D3265DEC31ED}"/>
                </a:ext>
              </a:extLst>
            </p:cNvPr>
            <p:cNvSpPr txBox="1"/>
            <p:nvPr/>
          </p:nvSpPr>
          <p:spPr>
            <a:xfrm>
              <a:off x="8315601" y="221752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images</a:t>
              </a:r>
            </a:p>
          </p:txBody>
        </p:sp>
        <p:cxnSp>
          <p:nvCxnSpPr>
            <p:cNvPr id="34" name="Connecteur en angle 33">
              <a:extLst>
                <a:ext uri="{FF2B5EF4-FFF2-40B4-BE49-F238E27FC236}">
                  <a16:creationId xmlns:a16="http://schemas.microsoft.com/office/drawing/2014/main" id="{24A5DD3E-3E37-A734-D35A-20DAAAD0B89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6643100" y="1625580"/>
              <a:ext cx="2386876" cy="591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8D456D-2B35-F046-36FA-6351A94EA0BF}"/>
                </a:ext>
              </a:extLst>
            </p:cNvPr>
            <p:cNvSpPr txBox="1"/>
            <p:nvPr/>
          </p:nvSpPr>
          <p:spPr>
            <a:xfrm>
              <a:off x="8309984" y="294914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……..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8C5D65-4974-2670-BA37-E5C0A081BF51}"/>
                </a:ext>
              </a:extLst>
            </p:cNvPr>
            <p:cNvSpPr txBox="1"/>
            <p:nvPr/>
          </p:nvSpPr>
          <p:spPr>
            <a:xfrm>
              <a:off x="8731464" y="331143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972CF200-CE3F-CC82-0D15-AB053BDBA06D}"/>
                </a:ext>
              </a:extLst>
            </p:cNvPr>
            <p:cNvSpPr txBox="1"/>
            <p:nvPr/>
          </p:nvSpPr>
          <p:spPr>
            <a:xfrm>
              <a:off x="8330058" y="367298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centroids</a:t>
              </a:r>
              <a:endParaRPr lang="fr-FR" dirty="0"/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2BCF2AA-3EC6-601B-01FC-E17A0C635F42}"/>
                </a:ext>
              </a:extLst>
            </p:cNvPr>
            <p:cNvCxnSpPr/>
            <p:nvPr/>
          </p:nvCxnSpPr>
          <p:spPr>
            <a:xfrm>
              <a:off x="9052666" y="4023702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960503B-FEA4-1B0D-B003-15E3582C60E1}"/>
                    </a:ext>
                  </a:extLst>
                </p:cNvPr>
                <p:cNvSpPr txBox="1"/>
                <p:nvPr/>
              </p:nvSpPr>
              <p:spPr>
                <a:xfrm>
                  <a:off x="8449703" y="4131844"/>
                  <a:ext cx="879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960503B-FEA4-1B0D-B003-15E3582C6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703" y="4131844"/>
                  <a:ext cx="8797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39297DF-C4E0-0961-3AB0-596ABEB0289D}"/>
                </a:ext>
              </a:extLst>
            </p:cNvPr>
            <p:cNvSpPr txBox="1"/>
            <p:nvPr/>
          </p:nvSpPr>
          <p:spPr>
            <a:xfrm>
              <a:off x="7967983" y="467665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coords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bbox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…..</a:t>
              </a:r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F254D900-C35A-F33D-C15E-D10473246468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 flipH="1">
              <a:off x="6643101" y="1120626"/>
              <a:ext cx="288" cy="109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470C0F96-0C88-D506-5874-2DB6B5B0E24F}"/>
                </a:ext>
              </a:extLst>
            </p:cNvPr>
            <p:cNvCxnSpPr>
              <a:stCxn id="32" idx="2"/>
              <a:endCxn id="37" idx="0"/>
            </p:cNvCxnSpPr>
            <p:nvPr/>
          </p:nvCxnSpPr>
          <p:spPr>
            <a:xfrm flipH="1">
              <a:off x="9024359" y="2586856"/>
              <a:ext cx="5617" cy="36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31674FC-54BC-6A0F-63E6-4DCB6491E319}"/>
                </a:ext>
              </a:extLst>
            </p:cNvPr>
            <p:cNvSpPr txBox="1"/>
            <p:nvPr/>
          </p:nvSpPr>
          <p:spPr>
            <a:xfrm>
              <a:off x="8731465" y="257981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89032D20-A631-5680-D69F-841F6E720CC7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024358" y="3311436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FA0F4594-7C02-F14C-FF7E-C0BB69859CA8}"/>
              </a:ext>
            </a:extLst>
          </p:cNvPr>
          <p:cNvGrpSpPr/>
          <p:nvPr/>
        </p:nvGrpSpPr>
        <p:grpSpPr>
          <a:xfrm>
            <a:off x="219197" y="87618"/>
            <a:ext cx="9920487" cy="6140277"/>
            <a:chOff x="219197" y="87618"/>
            <a:chExt cx="9920487" cy="6140277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DB67FAB-7292-A628-754C-6795545C9625}"/>
                </a:ext>
              </a:extLst>
            </p:cNvPr>
            <p:cNvSpPr txBox="1"/>
            <p:nvPr/>
          </p:nvSpPr>
          <p:spPr>
            <a:xfrm>
              <a:off x="5850432" y="87618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A26D8CF-1C09-CBAB-6CB8-A891B4DF7D9A}"/>
                </a:ext>
              </a:extLst>
            </p:cNvPr>
            <p:cNvSpPr txBox="1"/>
            <p:nvPr/>
          </p:nvSpPr>
          <p:spPr>
            <a:xfrm>
              <a:off x="3535577" y="1555907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643C23D-5641-98F4-1FA0-1EE0CD02905C}"/>
                </a:ext>
              </a:extLst>
            </p:cNvPr>
            <p:cNvSpPr txBox="1"/>
            <p:nvPr/>
          </p:nvSpPr>
          <p:spPr>
            <a:xfrm>
              <a:off x="5378659" y="1555907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spots)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6FB8BC5-8AD7-5226-919C-60E9BAFC2A2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0800000" flipV="1">
              <a:off x="4249952" y="966283"/>
              <a:ext cx="2380736" cy="58962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2C37962A-6DB5-22D4-AEDA-877FE05C043E}"/>
                    </a:ext>
                  </a:extLst>
                </p:cNvPr>
                <p:cNvSpPr txBox="1"/>
                <p:nvPr/>
              </p:nvSpPr>
              <p:spPr>
                <a:xfrm>
                  <a:off x="5850432" y="56339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2C37962A-6DB5-22D4-AEDA-877FE05C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432" y="56339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31A7673-6B8A-D965-54AE-D02692A12724}"/>
                </a:ext>
              </a:extLst>
            </p:cNvPr>
            <p:cNvSpPr txBox="1"/>
            <p:nvPr/>
          </p:nvSpPr>
          <p:spPr>
            <a:xfrm>
              <a:off x="3535577" y="246942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Spatial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5A27266-44E3-EDBA-7CD4-5C00A5E38E4F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249952" y="1925239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348919E-4DC6-65C0-7B10-E6F562D57A09}"/>
                </a:ext>
              </a:extLst>
            </p:cNvPr>
            <p:cNvSpPr txBox="1"/>
            <p:nvPr/>
          </p:nvSpPr>
          <p:spPr>
            <a:xfrm>
              <a:off x="4232896" y="2019807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9A4716-559F-CCB3-6DF5-29AC6C1FCEE7}"/>
                </a:ext>
              </a:extLst>
            </p:cNvPr>
            <p:cNvSpPr txBox="1"/>
            <p:nvPr/>
          </p:nvSpPr>
          <p:spPr>
            <a:xfrm>
              <a:off x="2958375" y="3639533"/>
              <a:ext cx="2580977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7B9B1B0-52B5-8216-5666-8495E917D695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4248864" y="2838752"/>
              <a:ext cx="1088" cy="8007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EED2EE3-3D40-383D-9596-1AF7EA774AD4}"/>
                </a:ext>
              </a:extLst>
            </p:cNvPr>
            <p:cNvSpPr txBox="1"/>
            <p:nvPr/>
          </p:nvSpPr>
          <p:spPr>
            <a:xfrm>
              <a:off x="3873710" y="327234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92E9A23-8EEB-39E5-58CF-B1F274684323}"/>
                </a:ext>
              </a:extLst>
            </p:cNvPr>
            <p:cNvSpPr txBox="1"/>
            <p:nvPr/>
          </p:nvSpPr>
          <p:spPr>
            <a:xfrm>
              <a:off x="5481056" y="2696112"/>
              <a:ext cx="2331227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nCount_Spatial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nFeature_Spatial</a:t>
              </a:r>
              <a:endParaRPr lang="fr-FR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7330E5E-C82B-1EE2-4A59-4E1795FE774B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>
              <a:off x="6643101" y="2202238"/>
              <a:ext cx="3569" cy="493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ABF331E-61C6-D488-8225-406110993B47}"/>
                </a:ext>
              </a:extLst>
            </p:cNvPr>
            <p:cNvSpPr txBox="1"/>
            <p:nvPr/>
          </p:nvSpPr>
          <p:spPr>
            <a:xfrm>
              <a:off x="6245448" y="23436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65917C4-ED73-928C-D0BC-C3732B8B1931}"/>
                </a:ext>
              </a:extLst>
            </p:cNvPr>
            <p:cNvSpPr txBox="1"/>
            <p:nvPr/>
          </p:nvSpPr>
          <p:spPr>
            <a:xfrm>
              <a:off x="8315601" y="15538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images</a:t>
              </a:r>
            </a:p>
          </p:txBody>
        </p:sp>
        <p:cxnSp>
          <p:nvCxnSpPr>
            <p:cNvPr id="20" name="Connecteur en angle 19">
              <a:extLst>
                <a:ext uri="{FF2B5EF4-FFF2-40B4-BE49-F238E27FC236}">
                  <a16:creationId xmlns:a16="http://schemas.microsoft.com/office/drawing/2014/main" id="{A7D92D40-310A-ED2F-1283-0A907BD84374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6643100" y="961904"/>
              <a:ext cx="2386876" cy="591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3C46C24-5297-94E3-6D70-5A58D0D33A85}"/>
                </a:ext>
              </a:extLst>
            </p:cNvPr>
            <p:cNvSpPr txBox="1"/>
            <p:nvPr/>
          </p:nvSpPr>
          <p:spPr>
            <a:xfrm>
              <a:off x="8309984" y="228547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……..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9680E56-AEBD-568D-4944-870102BA5B77}"/>
                </a:ext>
              </a:extLst>
            </p:cNvPr>
            <p:cNvSpPr txBox="1"/>
            <p:nvPr/>
          </p:nvSpPr>
          <p:spPr>
            <a:xfrm>
              <a:off x="8731464" y="26477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18F98A4-7B1C-7173-5F7F-8F850FAC4EA0}"/>
                </a:ext>
              </a:extLst>
            </p:cNvPr>
            <p:cNvSpPr txBox="1"/>
            <p:nvPr/>
          </p:nvSpPr>
          <p:spPr>
            <a:xfrm>
              <a:off x="8330058" y="300931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centroids</a:t>
              </a:r>
              <a:endParaRPr lang="fr-FR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6C8D2A82-682D-B33F-CB3E-A9BC6DFE025D}"/>
                </a:ext>
              </a:extLst>
            </p:cNvPr>
            <p:cNvCxnSpPr/>
            <p:nvPr/>
          </p:nvCxnSpPr>
          <p:spPr>
            <a:xfrm>
              <a:off x="9052666" y="3360026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B5B2036-63F5-A314-5C64-7E3C366EA271}"/>
                    </a:ext>
                  </a:extLst>
                </p:cNvPr>
                <p:cNvSpPr txBox="1"/>
                <p:nvPr/>
              </p:nvSpPr>
              <p:spPr>
                <a:xfrm>
                  <a:off x="8449703" y="3468168"/>
                  <a:ext cx="879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B5B2036-63F5-A314-5C64-7E3C366EA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703" y="3468168"/>
                  <a:ext cx="8797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52DC95A-3780-E848-6D9B-67AF95B16AE0}"/>
                </a:ext>
              </a:extLst>
            </p:cNvPr>
            <p:cNvSpPr txBox="1"/>
            <p:nvPr/>
          </p:nvSpPr>
          <p:spPr>
            <a:xfrm>
              <a:off x="7967983" y="4012979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coords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bbox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…..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C9E988A-9A4E-E4C7-2BF7-6609C59E86F6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6643101" y="456950"/>
              <a:ext cx="288" cy="109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6B4FB5D1-B54C-E95D-4D33-B69497593BFB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9024359" y="1923180"/>
              <a:ext cx="5617" cy="36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5C2F012-93CD-65D5-CB68-FFEA8892249A}"/>
                </a:ext>
              </a:extLst>
            </p:cNvPr>
            <p:cNvSpPr txBox="1"/>
            <p:nvPr/>
          </p:nvSpPr>
          <p:spPr>
            <a:xfrm>
              <a:off x="8731465" y="191613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788FCDFD-7EE0-3739-96AA-61C74DDBE639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9024358" y="2647760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5E8D953-2A70-13E2-EBCD-78A455297564}"/>
                </a:ext>
              </a:extLst>
            </p:cNvPr>
            <p:cNvSpPr txBox="1"/>
            <p:nvPr/>
          </p:nvSpPr>
          <p:spPr>
            <a:xfrm>
              <a:off x="1665270" y="2463094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SCT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2F3CCB0-8512-3F42-1E18-C0071585DEC5}"/>
                </a:ext>
              </a:extLst>
            </p:cNvPr>
            <p:cNvSpPr txBox="1"/>
            <p:nvPr/>
          </p:nvSpPr>
          <p:spPr>
            <a:xfrm>
              <a:off x="219197" y="4473569"/>
              <a:ext cx="507807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counts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scaled.data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(matrice des données normalisées réduites J x C)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CB24408C-0044-6CCB-15FC-732D41B1C610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372692" y="2832426"/>
              <a:ext cx="6953" cy="164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35FA5CB-B421-36A5-850F-7C92ACB281D5}"/>
                </a:ext>
              </a:extLst>
            </p:cNvPr>
            <p:cNvSpPr txBox="1"/>
            <p:nvPr/>
          </p:nvSpPr>
          <p:spPr>
            <a:xfrm>
              <a:off x="2005586" y="324777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37" name="Connecteur en angle 36">
              <a:extLst>
                <a:ext uri="{FF2B5EF4-FFF2-40B4-BE49-F238E27FC236}">
                  <a16:creationId xmlns:a16="http://schemas.microsoft.com/office/drawing/2014/main" id="{6DC89BC3-6954-12C2-446E-0E8B001E61D3}"/>
                </a:ext>
              </a:extLst>
            </p:cNvPr>
            <p:cNvCxnSpPr>
              <a:cxnSpLocks/>
              <a:stCxn id="6" idx="2"/>
              <a:endCxn id="31" idx="0"/>
            </p:cNvCxnSpPr>
            <p:nvPr/>
          </p:nvCxnSpPr>
          <p:spPr>
            <a:xfrm rot="5400000">
              <a:off x="3045872" y="1259013"/>
              <a:ext cx="537855" cy="187030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00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e 48">
            <a:extLst>
              <a:ext uri="{FF2B5EF4-FFF2-40B4-BE49-F238E27FC236}">
                <a16:creationId xmlns:a16="http://schemas.microsoft.com/office/drawing/2014/main" id="{32B884C7-9368-6E74-0B56-9D086F0F4CB7}"/>
              </a:ext>
            </a:extLst>
          </p:cNvPr>
          <p:cNvGrpSpPr/>
          <p:nvPr/>
        </p:nvGrpSpPr>
        <p:grpSpPr>
          <a:xfrm>
            <a:off x="219197" y="87618"/>
            <a:ext cx="11899351" cy="6140277"/>
            <a:chOff x="219197" y="87618"/>
            <a:chExt cx="11899351" cy="6140277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3AA5D89-F448-B2F4-5FE1-0301D3B83D5A}"/>
                </a:ext>
              </a:extLst>
            </p:cNvPr>
            <p:cNvSpPr txBox="1"/>
            <p:nvPr/>
          </p:nvSpPr>
          <p:spPr>
            <a:xfrm>
              <a:off x="5009778" y="87618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1C0740-2A6E-983A-6640-D1F7B79D997E}"/>
                </a:ext>
              </a:extLst>
            </p:cNvPr>
            <p:cNvSpPr txBox="1"/>
            <p:nvPr/>
          </p:nvSpPr>
          <p:spPr>
            <a:xfrm>
              <a:off x="1662531" y="1555907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0CB8082A-1532-5974-1080-8596C75F76C6}"/>
                </a:ext>
              </a:extLst>
            </p:cNvPr>
            <p:cNvSpPr txBox="1"/>
            <p:nvPr/>
          </p:nvSpPr>
          <p:spPr>
            <a:xfrm>
              <a:off x="4538004" y="1555907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spots)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74EBB2D7-2B11-0113-9F46-8C89C55A3687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0800000" flipV="1">
              <a:off x="2376907" y="966281"/>
              <a:ext cx="3414359" cy="58962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0C30095-3D03-09C4-6E8C-AC7BD3147F3F}"/>
                    </a:ext>
                  </a:extLst>
                </p:cNvPr>
                <p:cNvSpPr txBox="1"/>
                <p:nvPr/>
              </p:nvSpPr>
              <p:spPr>
                <a:xfrm>
                  <a:off x="4951862" y="529232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00C30095-3D03-09C4-6E8C-AC7BD3147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862" y="529232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00FBED4-D328-043D-5B80-5E97B86277E6}"/>
                </a:ext>
              </a:extLst>
            </p:cNvPr>
            <p:cNvSpPr txBox="1"/>
            <p:nvPr/>
          </p:nvSpPr>
          <p:spPr>
            <a:xfrm>
              <a:off x="2768661" y="246942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Spatial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8EA490F9-D523-64BD-B830-D46559E5A452}"/>
                </a:ext>
              </a:extLst>
            </p:cNvPr>
            <p:cNvSpPr txBox="1"/>
            <p:nvPr/>
          </p:nvSpPr>
          <p:spPr>
            <a:xfrm>
              <a:off x="1986997" y="1909097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C35F8EF-0BFC-2824-DE2D-B1ACA43CC43F}"/>
                </a:ext>
              </a:extLst>
            </p:cNvPr>
            <p:cNvSpPr txBox="1"/>
            <p:nvPr/>
          </p:nvSpPr>
          <p:spPr>
            <a:xfrm>
              <a:off x="2191459" y="3639533"/>
              <a:ext cx="2580977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00A8ACF-8249-A72D-7186-CCB6C70DF61F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3481948" y="2838752"/>
              <a:ext cx="1088" cy="8007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F0B9BDE-0D4D-7C9F-17B3-9DC9E0B9DECE}"/>
                </a:ext>
              </a:extLst>
            </p:cNvPr>
            <p:cNvSpPr txBox="1"/>
            <p:nvPr/>
          </p:nvSpPr>
          <p:spPr>
            <a:xfrm>
              <a:off x="2991320" y="297311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6DD8E58-9E9C-54FF-34A8-1BAC22BF2D66}"/>
                </a:ext>
              </a:extLst>
            </p:cNvPr>
            <p:cNvSpPr txBox="1"/>
            <p:nvPr/>
          </p:nvSpPr>
          <p:spPr>
            <a:xfrm>
              <a:off x="4625652" y="2637120"/>
              <a:ext cx="2331227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nCount_Spatial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nFeature_Spatial</a:t>
              </a:r>
              <a:endParaRPr lang="fr-FR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AE97C9C0-2608-10F6-1B23-A5AD8A90C543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 flipH="1">
              <a:off x="5791266" y="2202238"/>
              <a:ext cx="11180" cy="434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415A3DD-F710-9AD0-C471-A4BC830B5DE8}"/>
                </a:ext>
              </a:extLst>
            </p:cNvPr>
            <p:cNvSpPr txBox="1"/>
            <p:nvPr/>
          </p:nvSpPr>
          <p:spPr>
            <a:xfrm>
              <a:off x="5891488" y="2240427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639C5B60-9AE0-FDCC-7AB9-3F841D6162AC}"/>
                </a:ext>
              </a:extLst>
            </p:cNvPr>
            <p:cNvSpPr txBox="1"/>
            <p:nvPr/>
          </p:nvSpPr>
          <p:spPr>
            <a:xfrm>
              <a:off x="10675341" y="15538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images</a:t>
              </a:r>
            </a:p>
          </p:txBody>
        </p:sp>
        <p:cxnSp>
          <p:nvCxnSpPr>
            <p:cNvPr id="20" name="Connecteur en angle 19">
              <a:extLst>
                <a:ext uri="{FF2B5EF4-FFF2-40B4-BE49-F238E27FC236}">
                  <a16:creationId xmlns:a16="http://schemas.microsoft.com/office/drawing/2014/main" id="{D91E6C76-7A48-8BF6-13AA-C5955EB4DC8B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13915" y="966280"/>
              <a:ext cx="5575801" cy="58756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56851F1-A8B5-C837-F132-6E814F165C31}"/>
                </a:ext>
              </a:extLst>
            </p:cNvPr>
            <p:cNvSpPr txBox="1"/>
            <p:nvPr/>
          </p:nvSpPr>
          <p:spPr>
            <a:xfrm>
              <a:off x="10669724" y="228547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……..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FF0468A-80EA-A43E-A024-092DD36D355C}"/>
                </a:ext>
              </a:extLst>
            </p:cNvPr>
            <p:cNvSpPr txBox="1"/>
            <p:nvPr/>
          </p:nvSpPr>
          <p:spPr>
            <a:xfrm>
              <a:off x="11091204" y="26477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F98CA16-6902-C46E-22CF-808F0CA06B94}"/>
                </a:ext>
              </a:extLst>
            </p:cNvPr>
            <p:cNvSpPr txBox="1"/>
            <p:nvPr/>
          </p:nvSpPr>
          <p:spPr>
            <a:xfrm>
              <a:off x="10689798" y="300931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centroids</a:t>
              </a:r>
              <a:endParaRPr lang="fr-FR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1CDC6EF-8E1F-5514-8607-C9056896D4CB}"/>
                </a:ext>
              </a:extLst>
            </p:cNvPr>
            <p:cNvCxnSpPr/>
            <p:nvPr/>
          </p:nvCxnSpPr>
          <p:spPr>
            <a:xfrm>
              <a:off x="11412406" y="3360026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F66E12FF-4620-935C-D689-9442D1207645}"/>
                    </a:ext>
                  </a:extLst>
                </p:cNvPr>
                <p:cNvSpPr txBox="1"/>
                <p:nvPr/>
              </p:nvSpPr>
              <p:spPr>
                <a:xfrm>
                  <a:off x="10809443" y="3468168"/>
                  <a:ext cx="879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F66E12FF-4620-935C-D689-9442D1207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443" y="3468168"/>
                  <a:ext cx="8797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60F304EE-8E7C-8FBA-516C-09A70A97C2D3}"/>
                </a:ext>
              </a:extLst>
            </p:cNvPr>
            <p:cNvSpPr txBox="1"/>
            <p:nvPr/>
          </p:nvSpPr>
          <p:spPr>
            <a:xfrm>
              <a:off x="10814419" y="4012979"/>
              <a:ext cx="119076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coords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bbox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…..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5C553B18-E74E-E74A-4A93-CE77F9E4F248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5802446" y="456950"/>
              <a:ext cx="289" cy="109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83F5DCC-1F6A-AF58-B379-180B1A67244B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11384099" y="1923180"/>
              <a:ext cx="5617" cy="36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919526F-9162-D651-6484-130729B4157E}"/>
                </a:ext>
              </a:extLst>
            </p:cNvPr>
            <p:cNvSpPr txBox="1"/>
            <p:nvPr/>
          </p:nvSpPr>
          <p:spPr>
            <a:xfrm>
              <a:off x="11091205" y="191613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7C9A13BD-A8BD-E254-FEB5-F037633EB906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11384098" y="2647760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0566D70-8958-15A7-C769-4287528638B4}"/>
                </a:ext>
              </a:extLst>
            </p:cNvPr>
            <p:cNvSpPr txBox="1"/>
            <p:nvPr/>
          </p:nvSpPr>
          <p:spPr>
            <a:xfrm>
              <a:off x="278925" y="2463094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SCT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DB9ACD2-F5AD-4EEF-0B9D-ABEEB7E8F50B}"/>
                </a:ext>
              </a:extLst>
            </p:cNvPr>
            <p:cNvSpPr txBox="1"/>
            <p:nvPr/>
          </p:nvSpPr>
          <p:spPr>
            <a:xfrm>
              <a:off x="219197" y="4473569"/>
              <a:ext cx="507807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counts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scaled.data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(matrice des données normalisées réduites J x C)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5FC45CCA-CCDD-EA85-5F7B-F2EA7421E5C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986347" y="2832426"/>
              <a:ext cx="6953" cy="164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CF7C13C6-0005-0A01-F0ED-9A6058843B9F}"/>
                </a:ext>
              </a:extLst>
            </p:cNvPr>
            <p:cNvSpPr txBox="1"/>
            <p:nvPr/>
          </p:nvSpPr>
          <p:spPr>
            <a:xfrm>
              <a:off x="648737" y="318878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35" name="Connecteur en angle 34">
              <a:extLst>
                <a:ext uri="{FF2B5EF4-FFF2-40B4-BE49-F238E27FC236}">
                  <a16:creationId xmlns:a16="http://schemas.microsoft.com/office/drawing/2014/main" id="{EA1F0D9C-8976-E48A-86A9-6EA71CC7FB80}"/>
                </a:ext>
              </a:extLst>
            </p:cNvPr>
            <p:cNvCxnSpPr>
              <a:cxnSpLocks/>
              <a:stCxn id="6" idx="2"/>
              <a:endCxn id="31" idx="0"/>
            </p:cNvCxnSpPr>
            <p:nvPr/>
          </p:nvCxnSpPr>
          <p:spPr>
            <a:xfrm rot="5400000">
              <a:off x="1416176" y="1502363"/>
              <a:ext cx="537855" cy="138360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2EB0BFA6-3C39-CD3B-1D0F-155A0461652C}"/>
                </a:ext>
              </a:extLst>
            </p:cNvPr>
            <p:cNvSpPr txBox="1"/>
            <p:nvPr/>
          </p:nvSpPr>
          <p:spPr>
            <a:xfrm>
              <a:off x="8016384" y="154170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>
                  <a:solidFill>
                    <a:srgbClr val="FF0000"/>
                  </a:solidFill>
                </a:rPr>
                <a:t>reductions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CA1ACD3-EBDD-0DEE-5822-C6AF3B06621D}"/>
                </a:ext>
              </a:extLst>
            </p:cNvPr>
            <p:cNvSpPr txBox="1"/>
            <p:nvPr/>
          </p:nvSpPr>
          <p:spPr>
            <a:xfrm>
              <a:off x="7493950" y="2560965"/>
              <a:ext cx="2719352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pca</a:t>
              </a:r>
              <a:endParaRPr lang="fr-FR" b="1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umap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/>
                <a:t>          $umap_1 et umap_2</a:t>
              </a:r>
            </a:p>
            <a:p>
              <a:r>
                <a:rPr lang="fr-FR" dirty="0"/>
                <a:t>          @</a:t>
              </a:r>
              <a:r>
                <a:rPr lang="fr-FR" dirty="0" err="1"/>
                <a:t>cell.embeddings</a:t>
              </a:r>
              <a:endParaRPr lang="fr-FR" dirty="0"/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214FCC09-C3F8-25D4-4F69-8E70F01FA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529" y="1902288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9773625-133A-0472-5D93-4FD64CB91133}"/>
                </a:ext>
              </a:extLst>
            </p:cNvPr>
            <p:cNvSpPr txBox="1"/>
            <p:nvPr/>
          </p:nvSpPr>
          <p:spPr>
            <a:xfrm>
              <a:off x="8396465" y="2015137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D81B61A7-70E1-AA51-A067-43B6861E6E11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rot="16200000" flipH="1">
              <a:off x="2657881" y="1644264"/>
              <a:ext cx="544181" cy="110613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BDD531F0-21FE-D24D-7B43-52D057510F8C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8730759" y="964221"/>
              <a:ext cx="0" cy="577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6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76432B8-139B-587F-6775-BB63BA0D41BE}"/>
              </a:ext>
            </a:extLst>
          </p:cNvPr>
          <p:cNvGrpSpPr/>
          <p:nvPr/>
        </p:nvGrpSpPr>
        <p:grpSpPr>
          <a:xfrm>
            <a:off x="1607355" y="291036"/>
            <a:ext cx="10244111" cy="6201275"/>
            <a:chOff x="1607355" y="291036"/>
            <a:chExt cx="10244111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B48A999-834F-2480-B952-84DBFE0C8B38}"/>
                </a:ext>
              </a:extLst>
            </p:cNvPr>
            <p:cNvSpPr txBox="1"/>
            <p:nvPr/>
          </p:nvSpPr>
          <p:spPr>
            <a:xfrm>
              <a:off x="4338649" y="291036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D60896-9BD1-6693-6562-5269EDAC4D8B}"/>
                </a:ext>
              </a:extLst>
            </p:cNvPr>
            <p:cNvSpPr txBox="1"/>
            <p:nvPr/>
          </p:nvSpPr>
          <p:spPr>
            <a:xfrm>
              <a:off x="3381383" y="184837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A5FEC5-E44C-8EA3-5FEF-B26D4C722358}"/>
                </a:ext>
              </a:extLst>
            </p:cNvPr>
            <p:cNvSpPr txBox="1"/>
            <p:nvPr/>
          </p:nvSpPr>
          <p:spPr>
            <a:xfrm>
              <a:off x="5224465" y="1848374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5AB62D49-6253-C6A7-B42C-F971177C952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019679" y="736447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A062B4B-E7A1-22A6-D726-E7D46AC3789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88714" y="1254371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/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2125CE-79C6-C873-A75D-7CFF0B3AA33F}"/>
                </a:ext>
              </a:extLst>
            </p:cNvPr>
            <p:cNvSpPr txBox="1"/>
            <p:nvPr/>
          </p:nvSpPr>
          <p:spPr>
            <a:xfrm>
              <a:off x="3381383" y="276188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55CFA3-D562-FFA9-F324-E82190FC74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095758" y="2217706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22749C-B869-97C0-4184-8179F3ECE275}"/>
                </a:ext>
              </a:extLst>
            </p:cNvPr>
            <p:cNvSpPr txBox="1"/>
            <p:nvPr/>
          </p:nvSpPr>
          <p:spPr>
            <a:xfrm>
              <a:off x="3709996" y="231227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288674F-1C04-4C61-0486-47B50C016C3B}"/>
                </a:ext>
              </a:extLst>
            </p:cNvPr>
            <p:cNvSpPr txBox="1"/>
            <p:nvPr/>
          </p:nvSpPr>
          <p:spPr>
            <a:xfrm>
              <a:off x="1607355" y="4737985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CEFA829-2C8A-EF66-8777-1FBDAD017C3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095758" y="3131219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9F0133C-7928-4D63-5138-FFB9C4DBC344}"/>
                </a:ext>
              </a:extLst>
            </p:cNvPr>
            <p:cNvSpPr txBox="1"/>
            <p:nvPr/>
          </p:nvSpPr>
          <p:spPr>
            <a:xfrm>
              <a:off x="3719516" y="377912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BD6B84-0231-8462-0667-241939B1C4E1}"/>
                </a:ext>
              </a:extLst>
            </p:cNvPr>
            <p:cNvSpPr txBox="1"/>
            <p:nvPr/>
          </p:nvSpPr>
          <p:spPr>
            <a:xfrm>
              <a:off x="5260179" y="3153382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2DA0992-6D21-C8CB-A39C-1C0EB4B888AF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6481758" y="2494705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95969A9-8946-CA34-06B7-4F92B1649D10}"/>
                </a:ext>
              </a:extLst>
            </p:cNvPr>
            <p:cNvSpPr txBox="1"/>
            <p:nvPr/>
          </p:nvSpPr>
          <p:spPr>
            <a:xfrm>
              <a:off x="6091254" y="26361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EDE2D00-DF32-23A5-D037-58FAAC65263C}"/>
                </a:ext>
              </a:extLst>
            </p:cNvPr>
            <p:cNvSpPr txBox="1"/>
            <p:nvPr/>
          </p:nvSpPr>
          <p:spPr>
            <a:xfrm>
              <a:off x="8796334" y="1843463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94B1A517-6CBB-AC1B-4C7F-CD63D5BA3F0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004644" y="-1212670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923F9E4-7D6E-CDB9-F767-C3C67511F979}"/>
                </a:ext>
              </a:extLst>
            </p:cNvPr>
            <p:cNvSpPr txBox="1"/>
            <p:nvPr/>
          </p:nvSpPr>
          <p:spPr>
            <a:xfrm>
              <a:off x="8270083" y="2862860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BDF930D-63D6-07D0-EEEA-10F56465F57C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060775" y="2212795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2B74C2B-5610-5851-C592-0193CB1228D8}"/>
                </a:ext>
              </a:extLst>
            </p:cNvPr>
            <p:cNvSpPr txBox="1"/>
            <p:nvPr/>
          </p:nvSpPr>
          <p:spPr>
            <a:xfrm>
              <a:off x="9544077" y="234560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C194D59-EA8E-116E-3761-D28446C9C811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BAB8C23-F167-6362-B577-0CB0DBAB8B6C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751E88-EC13-F6B9-D07B-AA04903D22D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6BE564-324A-8FC6-127B-CCDAC4C4833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F2ABA623-B9C3-9E56-1F6E-213A5BD53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E3C033D-F456-67F3-659D-DDD1DF89BB1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34AE843-F3B2-FF56-A7E2-AB95527DA5B6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8D414A3-F390-2D08-E523-1042F960A2E5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092D8BC-3E92-C142-40C2-EB4A191C2222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A6E5B6-65BB-6C33-7AEB-20C7600BFC8F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F0E663A-65D2-F96A-7D10-1AD4619DF6F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B5B945-4B95-E41A-BB0A-39D3812615B6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AF9E17C-B1DD-736F-1FD2-E43132E6B853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CE09C40-949D-1ECA-9DD0-4E7555B00475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0E5C442-9631-4FC0-602A-011B87D3DBA7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3B429F-65AC-1B1F-5B22-21CC945CE202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31561F34-2F18-CAA1-6847-A8E1E670F3B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E850AD-E2FF-CA04-2E8F-68EA89049F66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EC0942E-5B12-4A3F-00E5-55DB285BDC6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B31C5D-D7BA-7773-378B-349CBF7E7E75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B78F36C-E8CD-1800-F898-CDCDE973E750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A6637C-1E7F-D87C-5889-3AAAA9C40B5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B321BD-4331-3DF7-831A-D9F98D10E350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pca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</a:t>
              </a:r>
              <a:r>
                <a:rPr lang="fr-FR" dirty="0" err="1">
                  <a:solidFill>
                    <a:srgbClr val="FF0000"/>
                  </a:solidFill>
                </a:rPr>
                <a:t>PC_k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feature.loadings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stdev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AE99C916-54A6-E121-AEEC-07552FA14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71EAE2C-7ACE-E44D-74D6-21C7BD5580FC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6AAD7-A009-18AF-DE01-3EAF11ABD32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7936A5-8EBA-792A-F5A9-7EFBA210A15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E39F87-D084-085F-FE49-3FCB3832D043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D2B44-AF4F-797F-091F-86D5F4E3D961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D33F2110-F4E7-67FF-CAA1-B751338FEB7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49D97E0C-69CA-45B5-4828-982834E066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C64C13-79D5-7C91-AE14-E5D8238E8EB8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13D34BE-60C1-AE9B-C5FA-2B8690829DBE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2DEBEC-1F8A-F79D-F275-16837593FBD1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4C5695D-D573-99EE-729E-FDFE30AB1931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67D6D0B-0F29-53B9-5DBF-E09D5336750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31E4042-5FA4-F2F4-F15C-997E422E257D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438DC84-94AA-1C34-16B7-3EC0F92C28AC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02C6166-3019-98FE-B2E2-C75B7DCA14A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D8AB31-FEF0-4EE7-3EE4-8819B38FDF92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EAD863A-5BBD-E555-A279-4D10E37C5AA4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75D971E5-F00F-FA64-5897-205247EEE5C5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65F422-F22B-A15B-7F0B-56E147ADD994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761CD5F-5AA0-0370-A888-C167D7688DC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0F750E7-122B-F1A9-A08D-CC83A635749C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7128CC4-55EC-6D9E-0672-1B2AAC6AF882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49D262-1084-2220-DD7A-E55F07B1BB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4BB3C07-95FD-0494-6696-6796F68A1DBE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tsne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$tSNE_1 ou tSNE_2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727C945-5BE1-08A7-B1F8-DBF8D368F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776629D-E4A6-E293-0DD5-64ACBAF207E5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6A1F131-CF36-3F4C-0AED-20E1FAB53096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13491C-BB44-CBF9-884D-CCEC32B461E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F3B5A1-6A2E-B594-ACB4-D0F23AFD4BE6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E3B5DE-715E-F76D-146F-D20CF4FE2E1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E348A3B-A8DA-90CC-A354-611E15BB416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993C32B2-E1CC-1551-A63F-D268CDEFC31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AE199D-0013-E525-1D7D-59D1182C9FE1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2246D79-E391-1DD6-C2CC-D9D07CA64932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DF84CF-61DC-9057-752E-B7F9B141A59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CC1F485-0956-C86F-AB5F-3D268BA141A3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C599BA4-EF83-BD85-ECE0-B30619A6B5B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4B506E2-A1CA-9EFE-B318-408849293E94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D5A01B5-1DA5-E114-A92F-3941C31EF898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EEEBA9C-3AC5-D9B5-8836-42FB1F9A824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40643CA-C4AA-21A3-C5F0-D4AA788C8815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970CC8E-6DFD-AD20-5BCA-E82B2CAB90C9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2DD8A3B4-D02E-C706-DA64-1B87899B9959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49DACF1-1CF0-FAF1-CE38-9379DDC9A9F1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E53147-5750-96C1-59CF-B31DC599BBE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47AA54-FC12-1DB5-6D1D-C80AED1EE14B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7C5177-18F8-6DD9-2DA0-2F874B46A9C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5531BE2-2657-DA4B-0D3F-1E855655C6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E81344B-E941-A60C-571F-AF4FA1E7A99B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umap</a:t>
              </a:r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          $umap_1 et umap_2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         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E271CB9-0560-7E70-7EC1-806B2695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4292059-DEB9-7C18-7714-8B54AD0456B6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1007</Words>
  <Application>Microsoft Macintosh PowerPoint</Application>
  <PresentationFormat>Grand écran</PresentationFormat>
  <Paragraphs>360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9</cp:revision>
  <dcterms:created xsi:type="dcterms:W3CDTF">2025-04-01T11:05:52Z</dcterms:created>
  <dcterms:modified xsi:type="dcterms:W3CDTF">2025-04-14T21:07:27Z</dcterms:modified>
</cp:coreProperties>
</file>