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79"/>
  </p:normalViewPr>
  <p:slideViewPr>
    <p:cSldViewPr snapToGrid="0">
      <p:cViewPr>
        <p:scale>
          <a:sx n="87" d="100"/>
          <a:sy n="87" d="100"/>
        </p:scale>
        <p:origin x="129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75973-4633-70EC-E266-23ECF4639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00756B-449A-A41E-C72E-76E10F8E3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81B47D-D588-A7A6-748F-342DD7F2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8D5FC7-9C6B-7C41-06AE-D12C3688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BCDA76-B6A3-9ABB-85E0-4813DD3C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21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E0C1E-4818-5483-562F-A27AF2D1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359E7A-C745-B696-E085-CC03682DC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8C840A-06A5-DCF2-C058-32ABEE62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C61DBA-72DF-8766-8CF6-BE009518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D5C5BB-8044-6594-84C8-D4B23B43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51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FACD89-7631-B9A3-93F6-3F46732F0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0B9806-9A40-5E85-9B55-C1D3074C6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32EA28-483A-C14B-EB27-4D0D2094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EA60DD-25F1-A290-21ED-24BB58F1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6217A7-F485-A9DB-D4C2-1755AC3A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9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3C9B39-D807-7B3C-993C-454F636B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38D810-FBC1-81EB-8009-1117FA0D0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A43919-BE60-396A-C76A-FDB2536F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924185-F535-2403-8A44-56A6EC66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AC2B6C-1032-B940-2EDC-4CE7C0D9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51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B19D7-360C-C5FF-56EC-CB0C03BD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EF8DE6-122D-2783-34B3-198F9EB40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C53984-C4AA-A361-29D4-4623235F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2AE2C9-681C-6370-EC5F-E44246D2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9F18B-C502-6316-EC93-D5154FAE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65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1E64B-F8CA-248D-E3E3-76FF64CE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086137-3E2A-91BE-D5F5-9DC079677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EF22FE-295A-1A2E-6ACC-521F7BA3D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264679-F12C-D75D-5E34-95EA9815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A84AA4-AC31-73CA-A60F-701439BC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9EFBBB-4869-8B44-558A-121FAE4E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3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CFA57-D24E-EE9E-001B-977A30B6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01C00C-2441-40BC-C8BB-472542C15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FAF986-3E48-963D-3DFE-BBEB4CEF6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9CF50F-8217-4112-5274-D47AC209E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A0B448-9A9F-95A6-0F4D-61117BAF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77EA2C-00CC-8E42-B417-173EEC11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5ABBEF-BED9-6DEF-C2D0-5C355ED7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948EA1-0803-249C-E7DA-7FF5980F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17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0A63B-59FA-2BAD-7CB0-10AF1352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45C764-0AED-A391-F701-25B61CD0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558372-1DDC-92E6-4C08-5FD7F3F7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8B08AB-978E-7546-4DF8-DC79A6F9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38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D64B8F-45DB-2870-157E-11D02889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38BA7C-4B1C-B1EE-83F1-3F7013C4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F074A7-BC0A-B5EF-1D3C-C572B041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97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80624-0404-93CC-931C-B971D1AB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216B3A-ADC5-A98C-05E6-8250D4F2A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ABE234-F839-4DB8-1F40-2A493D15F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15C8B7-2389-5049-C00E-0EA49B51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C90BD3-ECAA-22A5-9665-7841F39A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9FC62F-07B0-7632-71BA-0C7CDB09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17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B718A-EDD1-0AC7-C29B-0DA0B8DD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45F260-A20E-81BC-C453-8131ABED4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327C23-D655-C347-44AC-B2F94AEAD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F1E50D-5122-AFEE-EB9E-D175C3CE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8644F9-A32F-2C08-5A32-8FF112BC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82BCD-7E09-8356-C80D-8569D092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80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55BC76-7FC2-A756-EAB3-45A03C06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F6932C-C3B3-135A-64E9-9CC81DC43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123FD8-70AE-3077-AF02-6973D6039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65DEE-C80E-8C45-8061-2C492B0A0DBA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A87BB6-D165-1916-FFDF-61B7167DC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D4C8C2-2039-5210-17F6-23EB62C5D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02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9833584A-A51D-86A7-CA84-84AB136AFC7C}"/>
              </a:ext>
            </a:extLst>
          </p:cNvPr>
          <p:cNvGrpSpPr/>
          <p:nvPr/>
        </p:nvGrpSpPr>
        <p:grpSpPr>
          <a:xfrm>
            <a:off x="736600" y="714381"/>
            <a:ext cx="4508500" cy="2402994"/>
            <a:chOff x="736600" y="714381"/>
            <a:chExt cx="4508500" cy="2402994"/>
          </a:xfrm>
        </p:grpSpPr>
        <p:pic>
          <p:nvPicPr>
            <p:cNvPr id="5" name="Image 4" descr="Une image contenant texte, capture d’écran, Police, conception&#10;&#10;Description générée automatiquement">
              <a:extLst>
                <a:ext uri="{FF2B5EF4-FFF2-40B4-BE49-F238E27FC236}">
                  <a16:creationId xmlns:a16="http://schemas.microsoft.com/office/drawing/2014/main" id="{55A164BE-976D-AEDE-F8E5-7114FD7AE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4551" b="46831"/>
            <a:stretch/>
          </p:blipFill>
          <p:spPr>
            <a:xfrm>
              <a:off x="736600" y="1071564"/>
              <a:ext cx="4508500" cy="671512"/>
            </a:xfrm>
            <a:prstGeom prst="rect">
              <a:avLst/>
            </a:prstGeom>
          </p:spPr>
        </p:pic>
        <p:pic>
          <p:nvPicPr>
            <p:cNvPr id="6" name="Image 5" descr="Une image contenant texte, capture d’écran, Police, conception&#10;&#10;Description générée automatiquement">
              <a:extLst>
                <a:ext uri="{FF2B5EF4-FFF2-40B4-BE49-F238E27FC236}">
                  <a16:creationId xmlns:a16="http://schemas.microsoft.com/office/drawing/2014/main" id="{1D441E93-6D5B-0E13-C7B4-3289589B2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76673"/>
            <a:stretch/>
          </p:blipFill>
          <p:spPr>
            <a:xfrm>
              <a:off x="736600" y="2276000"/>
              <a:ext cx="4508500" cy="841375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0412A1E-21AF-ABAF-3823-A8D1DE1C4D6A}"/>
                </a:ext>
              </a:extLst>
            </p:cNvPr>
            <p:cNvSpPr txBox="1"/>
            <p:nvPr/>
          </p:nvSpPr>
          <p:spPr>
            <a:xfrm>
              <a:off x="1647825" y="714381"/>
              <a:ext cx="268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Condition A: 12 </a:t>
              </a:r>
              <a:r>
                <a:rPr lang="fr-FR" dirty="0" err="1"/>
                <a:t>reads</a:t>
              </a:r>
              <a:endParaRPr lang="fr-FR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AE90670-DCBA-2948-2509-9B114F94D2CE}"/>
                </a:ext>
              </a:extLst>
            </p:cNvPr>
            <p:cNvSpPr txBox="1"/>
            <p:nvPr/>
          </p:nvSpPr>
          <p:spPr>
            <a:xfrm>
              <a:off x="1647825" y="1817728"/>
              <a:ext cx="268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Condition B : 36 </a:t>
              </a:r>
              <a:r>
                <a:rPr lang="fr-FR" dirty="0" err="1"/>
                <a:t>reads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96155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A810B610-AA97-AE37-37BB-4E89E8A2DCF1}"/>
              </a:ext>
            </a:extLst>
          </p:cNvPr>
          <p:cNvSpPr txBox="1"/>
          <p:nvPr/>
        </p:nvSpPr>
        <p:spPr>
          <a:xfrm>
            <a:off x="2952761" y="328362"/>
            <a:ext cx="1585913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Seurat Object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BC6944C-23CB-5920-A2E5-0489CCDA423C}"/>
              </a:ext>
            </a:extLst>
          </p:cNvPr>
          <p:cNvSpPr txBox="1"/>
          <p:nvPr/>
        </p:nvSpPr>
        <p:spPr>
          <a:xfrm>
            <a:off x="1995495" y="1885700"/>
            <a:ext cx="14287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assays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7E68EBE-F5A0-5ACE-00FE-DA10300BAA50}"/>
              </a:ext>
            </a:extLst>
          </p:cNvPr>
          <p:cNvSpPr txBox="1"/>
          <p:nvPr/>
        </p:nvSpPr>
        <p:spPr>
          <a:xfrm>
            <a:off x="3838577" y="1885700"/>
            <a:ext cx="252888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meta.data</a:t>
            </a:r>
            <a:endParaRPr lang="fr-FR" dirty="0"/>
          </a:p>
          <a:p>
            <a:pPr algn="ctr"/>
            <a:r>
              <a:rPr lang="fr-FR" dirty="0"/>
              <a:t>(info sur les cellules)</a:t>
            </a:r>
          </a:p>
        </p:txBody>
      </p:sp>
      <p:cxnSp>
        <p:nvCxnSpPr>
          <p:cNvPr id="8" name="Connecteur en angle 7">
            <a:extLst>
              <a:ext uri="{FF2B5EF4-FFF2-40B4-BE49-F238E27FC236}">
                <a16:creationId xmlns:a16="http://schemas.microsoft.com/office/drawing/2014/main" id="{86E76A9E-CD07-2A4B-C108-A2E5DC2CEA53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2633791" y="773773"/>
            <a:ext cx="1188006" cy="10358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en angle 8">
            <a:extLst>
              <a:ext uri="{FF2B5EF4-FFF2-40B4-BE49-F238E27FC236}">
                <a16:creationId xmlns:a16="http://schemas.microsoft.com/office/drawing/2014/main" id="{E981FDC4-C321-CB2E-69C9-DD602EC9F284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3502826" y="1291697"/>
            <a:ext cx="1600193" cy="59400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074E619-7265-9F43-B3B0-030C3177BFA1}"/>
                  </a:ext>
                </a:extLst>
              </p:cNvPr>
              <p:cNvSpPr txBox="1"/>
              <p:nvPr/>
            </p:nvSpPr>
            <p:spPr>
              <a:xfrm>
                <a:off x="3367101" y="809966"/>
                <a:ext cx="1243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074E619-7265-9F43-B3B0-030C3177B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7101" y="809966"/>
                <a:ext cx="124301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0FC74943-70AE-88CA-FC69-C40BB40238A9}"/>
              </a:ext>
            </a:extLst>
          </p:cNvPr>
          <p:cNvSpPr txBox="1"/>
          <p:nvPr/>
        </p:nvSpPr>
        <p:spPr>
          <a:xfrm>
            <a:off x="1995495" y="2799213"/>
            <a:ext cx="142875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RNA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037672F-87AB-61B0-2ECB-46CB24882656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2709870" y="2255032"/>
            <a:ext cx="0" cy="5441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42B8BA81-8DFD-223A-9FA6-1978EF8500FA}"/>
              </a:ext>
            </a:extLst>
          </p:cNvPr>
          <p:cNvSpPr txBox="1"/>
          <p:nvPr/>
        </p:nvSpPr>
        <p:spPr>
          <a:xfrm>
            <a:off x="2324108" y="2349600"/>
            <a:ext cx="58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$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1C8BBCA-91E5-A1CA-154F-BC14A6B42176}"/>
              </a:ext>
            </a:extLst>
          </p:cNvPr>
          <p:cNvSpPr txBox="1"/>
          <p:nvPr/>
        </p:nvSpPr>
        <p:spPr>
          <a:xfrm>
            <a:off x="221467" y="4775311"/>
            <a:ext cx="4976805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counts</a:t>
            </a:r>
            <a:endParaRPr lang="fr-FR" dirty="0"/>
          </a:p>
          <a:p>
            <a:r>
              <a:rPr lang="fr-FR" dirty="0"/>
              <a:t>(matrice des comptages bruts G x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data</a:t>
            </a:r>
          </a:p>
          <a:p>
            <a:r>
              <a:rPr lang="fr-FR" dirty="0"/>
              <a:t>(matrice des comptages normalisés </a:t>
            </a:r>
            <a:r>
              <a:rPr lang="fr-FR" dirty="0" err="1"/>
              <a:t>GxC</a:t>
            </a:r>
            <a:r>
              <a:rPr lang="fr-F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scale.data</a:t>
            </a:r>
            <a:endParaRPr lang="fr-FR" dirty="0"/>
          </a:p>
          <a:p>
            <a:r>
              <a:rPr lang="fr-FR" dirty="0"/>
              <a:t>(matrice des données centrées-réduites </a:t>
            </a:r>
            <a:r>
              <a:rPr lang="fr-FR" dirty="0" err="1"/>
              <a:t>JxC</a:t>
            </a:r>
            <a:r>
              <a:rPr lang="fr-FR" dirty="0"/>
              <a:t>)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F8BEEE2-1FCD-8BB7-AC95-FBC0A634854B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2709870" y="3168545"/>
            <a:ext cx="0" cy="16067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6748F1E9-5007-0474-DE34-5D8DDC013DE2}"/>
              </a:ext>
            </a:extLst>
          </p:cNvPr>
          <p:cNvSpPr txBox="1"/>
          <p:nvPr/>
        </p:nvSpPr>
        <p:spPr>
          <a:xfrm>
            <a:off x="2333628" y="3816452"/>
            <a:ext cx="58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$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40B2532-72F7-D53F-94CC-3525553B820C}"/>
              </a:ext>
            </a:extLst>
          </p:cNvPr>
          <p:cNvSpPr txBox="1"/>
          <p:nvPr/>
        </p:nvSpPr>
        <p:spPr>
          <a:xfrm>
            <a:off x="3838576" y="3190708"/>
            <a:ext cx="2528871" cy="12926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/>
              <a:t>orig.ident</a:t>
            </a: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/>
              <a:t>nCount_RNA</a:t>
            </a: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/>
              <a:t>nFeatures_RNA</a:t>
            </a: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/>
              <a:t>log10GenesPerUMI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dirty="0" err="1"/>
              <a:t>percent.mt</a:t>
            </a:r>
            <a:endParaRPr lang="fr-F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F0000"/>
                </a:solidFill>
              </a:rPr>
              <a:t>seurat_clusters</a:t>
            </a:r>
            <a:endParaRPr lang="fr-FR" b="1" dirty="0">
              <a:solidFill>
                <a:srgbClr val="FF0000"/>
              </a:solidFill>
            </a:endParaRP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603186D-BB36-A56D-4F01-BD78DCF9EDE7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5103012" y="2532031"/>
            <a:ext cx="7" cy="658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B2FFE27E-5D17-CED4-C71D-3EB68E816433}"/>
              </a:ext>
            </a:extLst>
          </p:cNvPr>
          <p:cNvSpPr txBox="1"/>
          <p:nvPr/>
        </p:nvSpPr>
        <p:spPr>
          <a:xfrm>
            <a:off x="4705366" y="2673456"/>
            <a:ext cx="58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$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E59A87E-D3A4-7852-9533-715C10834143}"/>
              </a:ext>
            </a:extLst>
          </p:cNvPr>
          <p:cNvSpPr txBox="1"/>
          <p:nvPr/>
        </p:nvSpPr>
        <p:spPr>
          <a:xfrm>
            <a:off x="10179881" y="1880789"/>
            <a:ext cx="134537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commands</a:t>
            </a:r>
            <a:endParaRPr lang="fr-FR" dirty="0"/>
          </a:p>
        </p:txBody>
      </p:sp>
      <p:cxnSp>
        <p:nvCxnSpPr>
          <p:cNvPr id="21" name="Connecteur en angle 20">
            <a:extLst>
              <a:ext uri="{FF2B5EF4-FFF2-40B4-BE49-F238E27FC236}">
                <a16:creationId xmlns:a16="http://schemas.microsoft.com/office/drawing/2014/main" id="{07F88F78-2F40-2F45-A9D8-3FFF37306960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rot="16200000" flipH="1">
            <a:off x="6707595" y="-2264184"/>
            <a:ext cx="1183095" cy="710684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C369183-1D2F-E6EB-F1EB-AE8EE5B446BC}"/>
              </a:ext>
            </a:extLst>
          </p:cNvPr>
          <p:cNvSpPr txBox="1"/>
          <p:nvPr/>
        </p:nvSpPr>
        <p:spPr>
          <a:xfrm>
            <a:off x="9770285" y="2900186"/>
            <a:ext cx="2145452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 err="1"/>
              <a:t>NormalizeData.RNA</a:t>
            </a:r>
            <a:r>
              <a:rPr lang="fr-FR" sz="1000" dirty="0"/>
              <a:t>$ ……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 err="1"/>
              <a:t>FindVariableFeatures.RNA</a:t>
            </a:r>
            <a:r>
              <a:rPr lang="fr-FR" sz="1000" dirty="0"/>
              <a:t>$...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 err="1"/>
              <a:t>ScaleData.RNA</a:t>
            </a:r>
            <a:r>
              <a:rPr lang="fr-FR" sz="1000" dirty="0"/>
              <a:t>$......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 err="1"/>
              <a:t>RunPCA.RNA</a:t>
            </a:r>
            <a:r>
              <a:rPr lang="fr-FR" sz="1000" dirty="0"/>
              <a:t>$.......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 err="1"/>
              <a:t>FindNeighbors.RNA.pca</a:t>
            </a:r>
            <a:r>
              <a:rPr lang="fr-FR" sz="1000" dirty="0"/>
              <a:t>$.....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 err="1"/>
              <a:t>RunTSNE</a:t>
            </a:r>
            <a:r>
              <a:rPr lang="fr-FR" sz="1000" dirty="0"/>
              <a:t>$.....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 err="1"/>
              <a:t>RunUMAP.RNA.pca</a:t>
            </a:r>
            <a:r>
              <a:rPr lang="fr-FR" sz="1000" dirty="0"/>
              <a:t>$....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000" dirty="0" err="1"/>
              <a:t>FindClusters</a:t>
            </a:r>
            <a:r>
              <a:rPr lang="fr-FR" sz="1000" dirty="0"/>
              <a:t>$......</a:t>
            </a:r>
          </a:p>
          <a:p>
            <a:endParaRPr lang="fr-FR" sz="1000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E2132BB-5E65-55AC-4977-BDFBFE11A617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10843011" y="2250121"/>
            <a:ext cx="9556" cy="650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22901ED4-F071-7120-4252-74E4DD16817A}"/>
              </a:ext>
            </a:extLst>
          </p:cNvPr>
          <p:cNvSpPr txBox="1"/>
          <p:nvPr/>
        </p:nvSpPr>
        <p:spPr>
          <a:xfrm>
            <a:off x="10535829" y="2360809"/>
            <a:ext cx="58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$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3DBF10A-062C-1AF8-D2F1-6B957007B27C}"/>
              </a:ext>
            </a:extLst>
          </p:cNvPr>
          <p:cNvSpPr txBox="1"/>
          <p:nvPr/>
        </p:nvSpPr>
        <p:spPr>
          <a:xfrm>
            <a:off x="7219971" y="1880933"/>
            <a:ext cx="14287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reductions</a:t>
            </a:r>
            <a:endParaRPr lang="fr-FR" dirty="0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63C67A9B-D803-503E-30AD-C71F3E2B2053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7934346" y="1286930"/>
            <a:ext cx="0" cy="5940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032C65E2-5405-B83B-0F05-BD5DECE4B0B6}"/>
              </a:ext>
            </a:extLst>
          </p:cNvPr>
          <p:cNvSpPr txBox="1"/>
          <p:nvPr/>
        </p:nvSpPr>
        <p:spPr>
          <a:xfrm>
            <a:off x="6727033" y="2900190"/>
            <a:ext cx="2719352" cy="313932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pca</a:t>
            </a:r>
            <a:endParaRPr lang="fr-FR" dirty="0"/>
          </a:p>
          <a:p>
            <a:pPr lvl="1"/>
            <a:r>
              <a:rPr lang="fr-FR" dirty="0"/>
              <a:t>$</a:t>
            </a:r>
            <a:r>
              <a:rPr lang="fr-FR" dirty="0" err="1"/>
              <a:t>PC_k</a:t>
            </a:r>
            <a:endParaRPr lang="fr-FR" dirty="0"/>
          </a:p>
          <a:p>
            <a:pPr lvl="1"/>
            <a:r>
              <a:rPr lang="fr-FR" dirty="0"/>
              <a:t>@</a:t>
            </a:r>
            <a:r>
              <a:rPr lang="fr-FR" dirty="0" err="1"/>
              <a:t>cell.embeddings</a:t>
            </a:r>
            <a:endParaRPr lang="fr-FR" dirty="0"/>
          </a:p>
          <a:p>
            <a:pPr lvl="1"/>
            <a:r>
              <a:rPr lang="fr-FR" dirty="0"/>
              <a:t>@</a:t>
            </a:r>
            <a:r>
              <a:rPr lang="fr-FR" dirty="0" err="1"/>
              <a:t>feature.loadings</a:t>
            </a:r>
            <a:endParaRPr lang="fr-FR" dirty="0"/>
          </a:p>
          <a:p>
            <a:pPr lvl="1"/>
            <a:r>
              <a:rPr lang="fr-FR" dirty="0"/>
              <a:t>@</a:t>
            </a:r>
            <a:r>
              <a:rPr lang="fr-FR" dirty="0" err="1"/>
              <a:t>stdev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tsne</a:t>
            </a:r>
            <a:endParaRPr lang="fr-FR" dirty="0"/>
          </a:p>
          <a:p>
            <a:pPr lvl="1"/>
            <a:r>
              <a:rPr lang="fr-FR" dirty="0"/>
              <a:t>$tSNE_1 ou tSNE_2</a:t>
            </a:r>
          </a:p>
          <a:p>
            <a:pPr lvl="1"/>
            <a:r>
              <a:rPr lang="fr-FR" dirty="0"/>
              <a:t>@</a:t>
            </a:r>
            <a:r>
              <a:rPr lang="fr-FR" dirty="0" err="1"/>
              <a:t>cell.embeddings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umap</a:t>
            </a:r>
            <a:endParaRPr lang="fr-FR" dirty="0"/>
          </a:p>
          <a:p>
            <a:r>
              <a:rPr lang="fr-FR" dirty="0"/>
              <a:t>          $umap_1 et umap_2</a:t>
            </a:r>
          </a:p>
          <a:p>
            <a:r>
              <a:rPr lang="fr-FR" dirty="0"/>
              <a:t>          @</a:t>
            </a:r>
            <a:r>
              <a:rPr lang="fr-FR" dirty="0" err="1"/>
              <a:t>cell.embeddings</a:t>
            </a:r>
            <a:endParaRPr lang="fr-FR" dirty="0"/>
          </a:p>
        </p:txBody>
      </p: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D6233F1-65E7-98CD-2197-280C34EEC4E9}"/>
              </a:ext>
            </a:extLst>
          </p:cNvPr>
          <p:cNvCxnSpPr>
            <a:cxnSpLocks/>
          </p:cNvCxnSpPr>
          <p:nvPr/>
        </p:nvCxnSpPr>
        <p:spPr>
          <a:xfrm flipH="1">
            <a:off x="7948612" y="2241513"/>
            <a:ext cx="7149" cy="658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F4755A47-3062-0197-A4A6-FEF51F8DFDE2}"/>
              </a:ext>
            </a:extLst>
          </p:cNvPr>
          <p:cNvSpPr txBox="1"/>
          <p:nvPr/>
        </p:nvSpPr>
        <p:spPr>
          <a:xfrm>
            <a:off x="7629548" y="2354362"/>
            <a:ext cx="58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$</a:t>
            </a:r>
          </a:p>
        </p:txBody>
      </p:sp>
    </p:spTree>
    <p:extLst>
      <p:ext uri="{BB962C8B-B14F-4D97-AF65-F5344CB8AC3E}">
        <p14:creationId xmlns:p14="http://schemas.microsoft.com/office/powerpoint/2010/main" val="3760470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ZoneTexte 14">
            <a:extLst>
              <a:ext uri="{FF2B5EF4-FFF2-40B4-BE49-F238E27FC236}">
                <a16:creationId xmlns:a16="http://schemas.microsoft.com/office/drawing/2014/main" id="{07CDD483-E404-BA61-E71B-9E83B7FAEE5E}"/>
              </a:ext>
            </a:extLst>
          </p:cNvPr>
          <p:cNvSpPr txBox="1"/>
          <p:nvPr/>
        </p:nvSpPr>
        <p:spPr>
          <a:xfrm>
            <a:off x="506627" y="135924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Spatial </a:t>
            </a:r>
            <a:r>
              <a:rPr lang="fr-FR" dirty="0" err="1"/>
              <a:t>Transcriptomic</a:t>
            </a:r>
            <a:endParaRPr lang="fr-FR" dirty="0"/>
          </a:p>
        </p:txBody>
      </p: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98AFD52D-6F98-57DD-3B2A-2BBE7399449F}"/>
              </a:ext>
            </a:extLst>
          </p:cNvPr>
          <p:cNvGrpSpPr/>
          <p:nvPr/>
        </p:nvGrpSpPr>
        <p:grpSpPr>
          <a:xfrm>
            <a:off x="2106827" y="751294"/>
            <a:ext cx="8032857" cy="4848691"/>
            <a:chOff x="2106827" y="751294"/>
            <a:chExt cx="8032857" cy="4848691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A52CA20-B097-D89B-6FFD-7FCEBF1E1192}"/>
                </a:ext>
              </a:extLst>
            </p:cNvPr>
            <p:cNvSpPr txBox="1"/>
            <p:nvPr/>
          </p:nvSpPr>
          <p:spPr>
            <a:xfrm>
              <a:off x="5850432" y="751294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E65774B3-AFD1-6399-4BEE-E2045029D439}"/>
                </a:ext>
              </a:extLst>
            </p:cNvPr>
            <p:cNvSpPr txBox="1"/>
            <p:nvPr/>
          </p:nvSpPr>
          <p:spPr>
            <a:xfrm>
              <a:off x="3535577" y="2219583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7935172E-9907-A213-42A4-5CDAFA7F1BDA}"/>
                </a:ext>
              </a:extLst>
            </p:cNvPr>
            <p:cNvSpPr txBox="1"/>
            <p:nvPr/>
          </p:nvSpPr>
          <p:spPr>
            <a:xfrm>
              <a:off x="5378659" y="2219583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spots)</a:t>
              </a:r>
            </a:p>
          </p:txBody>
        </p:sp>
        <p:cxnSp>
          <p:nvCxnSpPr>
            <p:cNvPr id="20" name="Connecteur en angle 19">
              <a:extLst>
                <a:ext uri="{FF2B5EF4-FFF2-40B4-BE49-F238E27FC236}">
                  <a16:creationId xmlns:a16="http://schemas.microsoft.com/office/drawing/2014/main" id="{A04F8F9B-4C44-8B3A-46D0-C30263728D5C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 rot="10800000" flipV="1">
              <a:off x="4249952" y="1629959"/>
              <a:ext cx="2380736" cy="58962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C1341A06-0883-88BF-CA70-31C32F80E04D}"/>
                    </a:ext>
                  </a:extLst>
                </p:cNvPr>
                <p:cNvSpPr txBox="1"/>
                <p:nvPr/>
              </p:nvSpPr>
              <p:spPr>
                <a:xfrm>
                  <a:off x="5850432" y="1227072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C1341A06-0883-88BF-CA70-31C32F80E0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432" y="1227072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B53BA49-943F-F3C1-8524-1959FCC8CA93}"/>
                </a:ext>
              </a:extLst>
            </p:cNvPr>
            <p:cNvSpPr txBox="1"/>
            <p:nvPr/>
          </p:nvSpPr>
          <p:spPr>
            <a:xfrm>
              <a:off x="3535577" y="3133096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Spatial</a:t>
              </a:r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35155B15-2387-09D0-A541-890B000698D6}"/>
                </a:ext>
              </a:extLst>
            </p:cNvPr>
            <p:cNvCxnSpPr>
              <a:cxnSpLocks/>
              <a:stCxn id="18" idx="2"/>
              <a:endCxn id="23" idx="0"/>
            </p:cNvCxnSpPr>
            <p:nvPr/>
          </p:nvCxnSpPr>
          <p:spPr>
            <a:xfrm>
              <a:off x="4249952" y="2588915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209DE354-F17F-9D1C-5614-21E158ED694A}"/>
                </a:ext>
              </a:extLst>
            </p:cNvPr>
            <p:cNvSpPr txBox="1"/>
            <p:nvPr/>
          </p:nvSpPr>
          <p:spPr>
            <a:xfrm>
              <a:off x="3864190" y="2683483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A90A2EEF-E89C-311C-5C08-053A8B1051B3}"/>
                </a:ext>
              </a:extLst>
            </p:cNvPr>
            <p:cNvSpPr txBox="1"/>
            <p:nvPr/>
          </p:nvSpPr>
          <p:spPr>
            <a:xfrm>
              <a:off x="2106827" y="4748786"/>
              <a:ext cx="4286250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</p:txBody>
        </p: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34ABC92C-9612-5E5C-1C01-E2C9DBF2360E}"/>
                </a:ext>
              </a:extLst>
            </p:cNvPr>
            <p:cNvCxnSpPr>
              <a:cxnSpLocks/>
              <a:stCxn id="23" idx="2"/>
              <a:endCxn id="26" idx="0"/>
            </p:cNvCxnSpPr>
            <p:nvPr/>
          </p:nvCxnSpPr>
          <p:spPr>
            <a:xfrm>
              <a:off x="4249952" y="3502428"/>
              <a:ext cx="0" cy="12463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02D68231-E390-9561-2051-20A700FEA9AA}"/>
                </a:ext>
              </a:extLst>
            </p:cNvPr>
            <p:cNvSpPr txBox="1"/>
            <p:nvPr/>
          </p:nvSpPr>
          <p:spPr>
            <a:xfrm>
              <a:off x="3873710" y="3936024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FEB33EA1-7B49-C7C5-3794-C8AE86F8F64A}"/>
                </a:ext>
              </a:extLst>
            </p:cNvPr>
            <p:cNvSpPr txBox="1"/>
            <p:nvPr/>
          </p:nvSpPr>
          <p:spPr>
            <a:xfrm>
              <a:off x="5481056" y="3507268"/>
              <a:ext cx="2331227" cy="923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nCount_Spatial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nFeature_Spatial</a:t>
              </a:r>
              <a:endParaRPr lang="fr-FR" dirty="0"/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05A16931-F0B2-7C7B-1C61-C223AFF55EFB}"/>
                </a:ext>
              </a:extLst>
            </p:cNvPr>
            <p:cNvCxnSpPr>
              <a:cxnSpLocks/>
              <a:stCxn id="19" idx="2"/>
              <a:endCxn id="29" idx="0"/>
            </p:cNvCxnSpPr>
            <p:nvPr/>
          </p:nvCxnSpPr>
          <p:spPr>
            <a:xfrm>
              <a:off x="6643101" y="2865914"/>
              <a:ext cx="3569" cy="641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61D55EE4-C98B-2ED2-99D0-6F049C3BB134}"/>
                </a:ext>
              </a:extLst>
            </p:cNvPr>
            <p:cNvSpPr txBox="1"/>
            <p:nvPr/>
          </p:nvSpPr>
          <p:spPr>
            <a:xfrm>
              <a:off x="6245448" y="300733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15F96F92-86DA-D6BE-A659-D3265DEC31ED}"/>
                </a:ext>
              </a:extLst>
            </p:cNvPr>
            <p:cNvSpPr txBox="1"/>
            <p:nvPr/>
          </p:nvSpPr>
          <p:spPr>
            <a:xfrm>
              <a:off x="8315601" y="2217524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images</a:t>
              </a:r>
            </a:p>
          </p:txBody>
        </p:sp>
        <p:cxnSp>
          <p:nvCxnSpPr>
            <p:cNvPr id="34" name="Connecteur en angle 33">
              <a:extLst>
                <a:ext uri="{FF2B5EF4-FFF2-40B4-BE49-F238E27FC236}">
                  <a16:creationId xmlns:a16="http://schemas.microsoft.com/office/drawing/2014/main" id="{24A5DD3E-3E37-A734-D35A-20DAAAD0B890}"/>
                </a:ext>
              </a:extLst>
            </p:cNvPr>
            <p:cNvCxnSpPr>
              <a:endCxn id="32" idx="0"/>
            </p:cNvCxnSpPr>
            <p:nvPr/>
          </p:nvCxnSpPr>
          <p:spPr>
            <a:xfrm>
              <a:off x="6643100" y="1625580"/>
              <a:ext cx="2386876" cy="59194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648D456D-2B35-F046-36FA-6351A94EA0BF}"/>
                </a:ext>
              </a:extLst>
            </p:cNvPr>
            <p:cNvSpPr txBox="1"/>
            <p:nvPr/>
          </p:nvSpPr>
          <p:spPr>
            <a:xfrm>
              <a:off x="8309984" y="2949146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……..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D28C5D65-4974-2670-BA37-E5C0A081BF51}"/>
                </a:ext>
              </a:extLst>
            </p:cNvPr>
            <p:cNvSpPr txBox="1"/>
            <p:nvPr/>
          </p:nvSpPr>
          <p:spPr>
            <a:xfrm>
              <a:off x="8731464" y="331143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972CF200-CE3F-CC82-0D15-AB053BDBA06D}"/>
                </a:ext>
              </a:extLst>
            </p:cNvPr>
            <p:cNvSpPr txBox="1"/>
            <p:nvPr/>
          </p:nvSpPr>
          <p:spPr>
            <a:xfrm>
              <a:off x="8330058" y="3672986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centroids</a:t>
              </a:r>
              <a:endParaRPr lang="fr-FR" dirty="0"/>
            </a:p>
          </p:txBody>
        </p: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72BCF2AA-3EC6-601B-01FC-E17A0C635F42}"/>
                </a:ext>
              </a:extLst>
            </p:cNvPr>
            <p:cNvCxnSpPr/>
            <p:nvPr/>
          </p:nvCxnSpPr>
          <p:spPr>
            <a:xfrm>
              <a:off x="9052666" y="4023702"/>
              <a:ext cx="6" cy="641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6960503B-FEA4-1B0D-B003-15E3582C60E1}"/>
                    </a:ext>
                  </a:extLst>
                </p:cNvPr>
                <p:cNvSpPr txBox="1"/>
                <p:nvPr/>
              </p:nvSpPr>
              <p:spPr>
                <a:xfrm>
                  <a:off x="8449703" y="4131844"/>
                  <a:ext cx="879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6960503B-FEA4-1B0D-B003-15E3582C60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9703" y="4131844"/>
                  <a:ext cx="87974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E39297DF-C4E0-0961-3AB0-596ABEB0289D}"/>
                </a:ext>
              </a:extLst>
            </p:cNvPr>
            <p:cNvSpPr txBox="1"/>
            <p:nvPr/>
          </p:nvSpPr>
          <p:spPr>
            <a:xfrm>
              <a:off x="7967983" y="4676655"/>
              <a:ext cx="2171701" cy="923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coords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bbox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…..</a:t>
              </a:r>
            </a:p>
          </p:txBody>
        </p: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F254D900-C35A-F33D-C15E-D10473246468}"/>
                </a:ext>
              </a:extLst>
            </p:cNvPr>
            <p:cNvCxnSpPr>
              <a:stCxn id="17" idx="2"/>
              <a:endCxn id="19" idx="0"/>
            </p:cNvCxnSpPr>
            <p:nvPr/>
          </p:nvCxnSpPr>
          <p:spPr>
            <a:xfrm flipH="1">
              <a:off x="6643101" y="1120626"/>
              <a:ext cx="288" cy="10989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avec flèche 62">
              <a:extLst>
                <a:ext uri="{FF2B5EF4-FFF2-40B4-BE49-F238E27FC236}">
                  <a16:creationId xmlns:a16="http://schemas.microsoft.com/office/drawing/2014/main" id="{470C0F96-0C88-D506-5874-2DB6B5B0E24F}"/>
                </a:ext>
              </a:extLst>
            </p:cNvPr>
            <p:cNvCxnSpPr>
              <a:stCxn id="32" idx="2"/>
              <a:endCxn id="37" idx="0"/>
            </p:cNvCxnSpPr>
            <p:nvPr/>
          </p:nvCxnSpPr>
          <p:spPr>
            <a:xfrm flipH="1">
              <a:off x="9024359" y="2586856"/>
              <a:ext cx="5617" cy="3622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ZoneTexte 63">
              <a:extLst>
                <a:ext uri="{FF2B5EF4-FFF2-40B4-BE49-F238E27FC236}">
                  <a16:creationId xmlns:a16="http://schemas.microsoft.com/office/drawing/2014/main" id="{431674FC-54BC-6A0F-63E6-4DCB6491E319}"/>
                </a:ext>
              </a:extLst>
            </p:cNvPr>
            <p:cNvSpPr txBox="1"/>
            <p:nvPr/>
          </p:nvSpPr>
          <p:spPr>
            <a:xfrm>
              <a:off x="8731465" y="2579814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cxnSp>
          <p:nvCxnSpPr>
            <p:cNvPr id="67" name="Connecteur droit avec flèche 66">
              <a:extLst>
                <a:ext uri="{FF2B5EF4-FFF2-40B4-BE49-F238E27FC236}">
                  <a16:creationId xmlns:a16="http://schemas.microsoft.com/office/drawing/2014/main" id="{89032D20-A631-5680-D69F-841F6E720CC7}"/>
                </a:ext>
              </a:extLst>
            </p:cNvPr>
            <p:cNvCxnSpPr>
              <a:stCxn id="39" idx="0"/>
              <a:endCxn id="39" idx="2"/>
            </p:cNvCxnSpPr>
            <p:nvPr/>
          </p:nvCxnSpPr>
          <p:spPr>
            <a:xfrm>
              <a:off x="9024358" y="3311436"/>
              <a:ext cx="0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862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e 46">
            <a:extLst>
              <a:ext uri="{FF2B5EF4-FFF2-40B4-BE49-F238E27FC236}">
                <a16:creationId xmlns:a16="http://schemas.microsoft.com/office/drawing/2014/main" id="{FA0F4594-7C02-F14C-FF7E-C0BB69859CA8}"/>
              </a:ext>
            </a:extLst>
          </p:cNvPr>
          <p:cNvGrpSpPr/>
          <p:nvPr/>
        </p:nvGrpSpPr>
        <p:grpSpPr>
          <a:xfrm>
            <a:off x="219197" y="87618"/>
            <a:ext cx="9920487" cy="6140277"/>
            <a:chOff x="219197" y="87618"/>
            <a:chExt cx="9920487" cy="6140277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BDB67FAB-7292-A628-754C-6795545C9625}"/>
                </a:ext>
              </a:extLst>
            </p:cNvPr>
            <p:cNvSpPr txBox="1"/>
            <p:nvPr/>
          </p:nvSpPr>
          <p:spPr>
            <a:xfrm>
              <a:off x="5850432" y="87618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AA26D8CF-1C09-CBAB-6CB8-A891B4DF7D9A}"/>
                </a:ext>
              </a:extLst>
            </p:cNvPr>
            <p:cNvSpPr txBox="1"/>
            <p:nvPr/>
          </p:nvSpPr>
          <p:spPr>
            <a:xfrm>
              <a:off x="3535577" y="1555907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4643C23D-5641-98F4-1FA0-1EE0CD02905C}"/>
                </a:ext>
              </a:extLst>
            </p:cNvPr>
            <p:cNvSpPr txBox="1"/>
            <p:nvPr/>
          </p:nvSpPr>
          <p:spPr>
            <a:xfrm>
              <a:off x="5378659" y="1555907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spots)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36FB8BC5-8AD7-5226-919C-60E9BAFC2A2B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 rot="10800000" flipV="1">
              <a:off x="4249952" y="966283"/>
              <a:ext cx="2380736" cy="58962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2C37962A-6DB5-22D4-AEDA-877FE05C043E}"/>
                    </a:ext>
                  </a:extLst>
                </p:cNvPr>
                <p:cNvSpPr txBox="1"/>
                <p:nvPr/>
              </p:nvSpPr>
              <p:spPr>
                <a:xfrm>
                  <a:off x="5850432" y="563396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2C37962A-6DB5-22D4-AEDA-877FE05C04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0432" y="563396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631A7673-6B8A-D965-54AE-D02692A12724}"/>
                </a:ext>
              </a:extLst>
            </p:cNvPr>
            <p:cNvSpPr txBox="1"/>
            <p:nvPr/>
          </p:nvSpPr>
          <p:spPr>
            <a:xfrm>
              <a:off x="3535577" y="2469420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Spatial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B5A27266-44E3-EDBA-7CD4-5C00A5E38E4F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4249952" y="1925239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7348919E-4DC6-65C0-7B10-E6F562D57A09}"/>
                </a:ext>
              </a:extLst>
            </p:cNvPr>
            <p:cNvSpPr txBox="1"/>
            <p:nvPr/>
          </p:nvSpPr>
          <p:spPr>
            <a:xfrm>
              <a:off x="4232896" y="2019807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B19A4716-559F-CCB3-6DF5-29AC6C1FCEE7}"/>
                </a:ext>
              </a:extLst>
            </p:cNvPr>
            <p:cNvSpPr txBox="1"/>
            <p:nvPr/>
          </p:nvSpPr>
          <p:spPr>
            <a:xfrm>
              <a:off x="2958375" y="3639533"/>
              <a:ext cx="2580977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(comptages bruts G x C)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27B9B1B0-52B5-8216-5666-8495E917D695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 flipH="1">
              <a:off x="4248864" y="2838752"/>
              <a:ext cx="1088" cy="8007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AEED2EE3-3D40-383D-9596-1AF7EA774AD4}"/>
                </a:ext>
              </a:extLst>
            </p:cNvPr>
            <p:cNvSpPr txBox="1"/>
            <p:nvPr/>
          </p:nvSpPr>
          <p:spPr>
            <a:xfrm>
              <a:off x="3873710" y="3272348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692E9A23-8EEB-39E5-58CF-B1F274684323}"/>
                </a:ext>
              </a:extLst>
            </p:cNvPr>
            <p:cNvSpPr txBox="1"/>
            <p:nvPr/>
          </p:nvSpPr>
          <p:spPr>
            <a:xfrm>
              <a:off x="5481056" y="2696112"/>
              <a:ext cx="2331227" cy="923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nCount_Spatial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nFeature_Spatial</a:t>
              </a:r>
              <a:endParaRPr lang="fr-FR" dirty="0"/>
            </a:p>
          </p:txBody>
        </p: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F7330E5E-C82B-1EE2-4A59-4E1795FE774B}"/>
                </a:ext>
              </a:extLst>
            </p:cNvPr>
            <p:cNvCxnSpPr>
              <a:cxnSpLocks/>
              <a:stCxn id="7" idx="2"/>
              <a:endCxn id="16" idx="0"/>
            </p:cNvCxnSpPr>
            <p:nvPr/>
          </p:nvCxnSpPr>
          <p:spPr>
            <a:xfrm>
              <a:off x="6643101" y="2202238"/>
              <a:ext cx="3569" cy="4938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8ABF331E-61C6-D488-8225-406110993B47}"/>
                </a:ext>
              </a:extLst>
            </p:cNvPr>
            <p:cNvSpPr txBox="1"/>
            <p:nvPr/>
          </p:nvSpPr>
          <p:spPr>
            <a:xfrm>
              <a:off x="6245448" y="2343663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65917C4-ED73-928C-D0BC-C3732B8B1931}"/>
                </a:ext>
              </a:extLst>
            </p:cNvPr>
            <p:cNvSpPr txBox="1"/>
            <p:nvPr/>
          </p:nvSpPr>
          <p:spPr>
            <a:xfrm>
              <a:off x="8315601" y="1553848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images</a:t>
              </a:r>
            </a:p>
          </p:txBody>
        </p:sp>
        <p:cxnSp>
          <p:nvCxnSpPr>
            <p:cNvPr id="20" name="Connecteur en angle 19">
              <a:extLst>
                <a:ext uri="{FF2B5EF4-FFF2-40B4-BE49-F238E27FC236}">
                  <a16:creationId xmlns:a16="http://schemas.microsoft.com/office/drawing/2014/main" id="{A7D92D40-310A-ED2F-1283-0A907BD84374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6643100" y="961904"/>
              <a:ext cx="2386876" cy="59194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13C46C24-5297-94E3-6D70-5A58D0D33A85}"/>
                </a:ext>
              </a:extLst>
            </p:cNvPr>
            <p:cNvSpPr txBox="1"/>
            <p:nvPr/>
          </p:nvSpPr>
          <p:spPr>
            <a:xfrm>
              <a:off x="8309984" y="2285470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……..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D9680E56-AEBD-568D-4944-870102BA5B77}"/>
                </a:ext>
              </a:extLst>
            </p:cNvPr>
            <p:cNvSpPr txBox="1"/>
            <p:nvPr/>
          </p:nvSpPr>
          <p:spPr>
            <a:xfrm>
              <a:off x="8731464" y="264776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818F98A4-7B1C-7173-5F7F-8F850FAC4EA0}"/>
                </a:ext>
              </a:extLst>
            </p:cNvPr>
            <p:cNvSpPr txBox="1"/>
            <p:nvPr/>
          </p:nvSpPr>
          <p:spPr>
            <a:xfrm>
              <a:off x="8330058" y="3009310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centroids</a:t>
              </a:r>
              <a:endParaRPr lang="fr-FR" dirty="0"/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6C8D2A82-682D-B33F-CB3E-A9BC6DFE025D}"/>
                </a:ext>
              </a:extLst>
            </p:cNvPr>
            <p:cNvCxnSpPr/>
            <p:nvPr/>
          </p:nvCxnSpPr>
          <p:spPr>
            <a:xfrm>
              <a:off x="9052666" y="3360026"/>
              <a:ext cx="6" cy="641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EB5B2036-63F5-A314-5C64-7E3C366EA271}"/>
                    </a:ext>
                  </a:extLst>
                </p:cNvPr>
                <p:cNvSpPr txBox="1"/>
                <p:nvPr/>
              </p:nvSpPr>
              <p:spPr>
                <a:xfrm>
                  <a:off x="8449703" y="3468168"/>
                  <a:ext cx="879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25" name="ZoneTexte 24">
                  <a:extLst>
                    <a:ext uri="{FF2B5EF4-FFF2-40B4-BE49-F238E27FC236}">
                      <a16:creationId xmlns:a16="http://schemas.microsoft.com/office/drawing/2014/main" id="{EB5B2036-63F5-A314-5C64-7E3C366EA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9703" y="3468168"/>
                  <a:ext cx="87974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52DC95A-3780-E848-6D9B-67AF95B16AE0}"/>
                </a:ext>
              </a:extLst>
            </p:cNvPr>
            <p:cNvSpPr txBox="1"/>
            <p:nvPr/>
          </p:nvSpPr>
          <p:spPr>
            <a:xfrm>
              <a:off x="7967983" y="4012979"/>
              <a:ext cx="2171701" cy="923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coords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bbox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…..</a:t>
              </a:r>
            </a:p>
          </p:txBody>
        </p: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9C9E988A-9A4E-E4C7-2BF7-6609C59E86F6}"/>
                </a:ext>
              </a:extLst>
            </p:cNvPr>
            <p:cNvCxnSpPr>
              <a:stCxn id="5" idx="2"/>
              <a:endCxn id="7" idx="0"/>
            </p:cNvCxnSpPr>
            <p:nvPr/>
          </p:nvCxnSpPr>
          <p:spPr>
            <a:xfrm flipH="1">
              <a:off x="6643101" y="456950"/>
              <a:ext cx="288" cy="109895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6B4FB5D1-B54C-E95D-4D33-B69497593BFB}"/>
                </a:ext>
              </a:extLst>
            </p:cNvPr>
            <p:cNvCxnSpPr>
              <a:stCxn id="19" idx="2"/>
              <a:endCxn id="21" idx="0"/>
            </p:cNvCxnSpPr>
            <p:nvPr/>
          </p:nvCxnSpPr>
          <p:spPr>
            <a:xfrm flipH="1">
              <a:off x="9024359" y="1923180"/>
              <a:ext cx="5617" cy="36229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E5C2F012-93CD-65D5-CB68-FFEA8892249A}"/>
                </a:ext>
              </a:extLst>
            </p:cNvPr>
            <p:cNvSpPr txBox="1"/>
            <p:nvPr/>
          </p:nvSpPr>
          <p:spPr>
            <a:xfrm>
              <a:off x="8731465" y="1916138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788FCDFD-7EE0-3739-96AA-61C74DDBE639}"/>
                </a:ext>
              </a:extLst>
            </p:cNvPr>
            <p:cNvCxnSpPr>
              <a:stCxn id="22" idx="0"/>
              <a:endCxn id="22" idx="2"/>
            </p:cNvCxnSpPr>
            <p:nvPr/>
          </p:nvCxnSpPr>
          <p:spPr>
            <a:xfrm>
              <a:off x="9024358" y="2647760"/>
              <a:ext cx="0" cy="3693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15E8D953-2A70-13E2-EBCD-78A455297564}"/>
                </a:ext>
              </a:extLst>
            </p:cNvPr>
            <p:cNvSpPr txBox="1"/>
            <p:nvPr/>
          </p:nvSpPr>
          <p:spPr>
            <a:xfrm>
              <a:off x="1665270" y="2463094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b="1" dirty="0">
                  <a:solidFill>
                    <a:srgbClr val="FF0000"/>
                  </a:solidFill>
                </a:rPr>
                <a:t>SCT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22F3CCB0-8512-3F42-1E18-C0071585DEC5}"/>
                </a:ext>
              </a:extLst>
            </p:cNvPr>
            <p:cNvSpPr txBox="1"/>
            <p:nvPr/>
          </p:nvSpPr>
          <p:spPr>
            <a:xfrm>
              <a:off x="219197" y="4473569"/>
              <a:ext cx="507807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b="1" dirty="0" err="1">
                  <a:solidFill>
                    <a:srgbClr val="FF0000"/>
                  </a:solidFill>
                </a:rPr>
                <a:t>counts</a:t>
              </a:r>
              <a:endParaRPr lang="fr-FR" b="1" dirty="0">
                <a:solidFill>
                  <a:srgbClr val="FF0000"/>
                </a:solidFill>
              </a:endParaRPr>
            </a:p>
            <a:p>
              <a:r>
                <a:rPr lang="fr-FR" dirty="0">
                  <a:solidFill>
                    <a:srgbClr val="FF0000"/>
                  </a:solidFill>
                </a:rPr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b="1" dirty="0">
                  <a:solidFill>
                    <a:srgbClr val="FF0000"/>
                  </a:solidFill>
                </a:rPr>
                <a:t>data</a:t>
              </a:r>
            </a:p>
            <a:p>
              <a:r>
                <a:rPr lang="fr-FR" dirty="0">
                  <a:solidFill>
                    <a:srgbClr val="FF0000"/>
                  </a:solidFill>
                </a:rPr>
                <a:t>(matrice des comptages normalisés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b="1" dirty="0" err="1">
                  <a:solidFill>
                    <a:srgbClr val="FF0000"/>
                  </a:solidFill>
                </a:rPr>
                <a:t>scaled.data</a:t>
              </a:r>
              <a:endParaRPr lang="fr-FR" b="1" dirty="0">
                <a:solidFill>
                  <a:srgbClr val="FF0000"/>
                </a:solidFill>
              </a:endParaRPr>
            </a:p>
            <a:p>
              <a:r>
                <a:rPr lang="fr-FR" dirty="0">
                  <a:solidFill>
                    <a:srgbClr val="FF0000"/>
                  </a:solidFill>
                </a:rPr>
                <a:t>(matrice des données normalisées réduites J x C)</a:t>
              </a:r>
            </a:p>
          </p:txBody>
        </p:sp>
        <p:cxnSp>
          <p:nvCxnSpPr>
            <p:cNvPr id="34" name="Connecteur droit avec flèche 33">
              <a:extLst>
                <a:ext uri="{FF2B5EF4-FFF2-40B4-BE49-F238E27FC236}">
                  <a16:creationId xmlns:a16="http://schemas.microsoft.com/office/drawing/2014/main" id="{CB24408C-0044-6CCB-15FC-732D41B1C610}"/>
                </a:ext>
              </a:extLst>
            </p:cNvPr>
            <p:cNvCxnSpPr>
              <a:cxnSpLocks/>
              <a:stCxn id="31" idx="2"/>
            </p:cNvCxnSpPr>
            <p:nvPr/>
          </p:nvCxnSpPr>
          <p:spPr>
            <a:xfrm flipH="1">
              <a:off x="2372692" y="2832426"/>
              <a:ext cx="6953" cy="164114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835FA5CB-B421-36A5-850F-7C92ACB281D5}"/>
                </a:ext>
              </a:extLst>
            </p:cNvPr>
            <p:cNvSpPr txBox="1"/>
            <p:nvPr/>
          </p:nvSpPr>
          <p:spPr>
            <a:xfrm>
              <a:off x="2005586" y="324777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cxnSp>
          <p:nvCxnSpPr>
            <p:cNvPr id="37" name="Connecteur en angle 36">
              <a:extLst>
                <a:ext uri="{FF2B5EF4-FFF2-40B4-BE49-F238E27FC236}">
                  <a16:creationId xmlns:a16="http://schemas.microsoft.com/office/drawing/2014/main" id="{6DC89BC3-6954-12C2-446E-0E8B001E61D3}"/>
                </a:ext>
              </a:extLst>
            </p:cNvPr>
            <p:cNvCxnSpPr>
              <a:cxnSpLocks/>
              <a:stCxn id="6" idx="2"/>
              <a:endCxn id="31" idx="0"/>
            </p:cNvCxnSpPr>
            <p:nvPr/>
          </p:nvCxnSpPr>
          <p:spPr>
            <a:xfrm rot="5400000">
              <a:off x="3045872" y="1259013"/>
              <a:ext cx="537855" cy="1870307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39009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3AA5D89-F448-B2F4-5FE1-0301D3B83D5A}"/>
              </a:ext>
            </a:extLst>
          </p:cNvPr>
          <p:cNvSpPr txBox="1"/>
          <p:nvPr/>
        </p:nvSpPr>
        <p:spPr>
          <a:xfrm>
            <a:off x="5009778" y="87618"/>
            <a:ext cx="1585913" cy="36933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Seurat Object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01C0740-2A6E-983A-6640-D1F7B79D997E}"/>
              </a:ext>
            </a:extLst>
          </p:cNvPr>
          <p:cNvSpPr txBox="1"/>
          <p:nvPr/>
        </p:nvSpPr>
        <p:spPr>
          <a:xfrm>
            <a:off x="1662531" y="1555907"/>
            <a:ext cx="14287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assays</a:t>
            </a:r>
            <a:endParaRPr lang="fr-FR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CB8082A-1532-5974-1080-8596C75F76C6}"/>
              </a:ext>
            </a:extLst>
          </p:cNvPr>
          <p:cNvSpPr txBox="1"/>
          <p:nvPr/>
        </p:nvSpPr>
        <p:spPr>
          <a:xfrm>
            <a:off x="4538004" y="1555907"/>
            <a:ext cx="2528883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meta.data</a:t>
            </a:r>
            <a:endParaRPr lang="fr-FR" dirty="0"/>
          </a:p>
          <a:p>
            <a:pPr algn="ctr"/>
            <a:r>
              <a:rPr lang="fr-FR" dirty="0"/>
              <a:t>(info sur les spots)</a:t>
            </a:r>
          </a:p>
        </p:txBody>
      </p:sp>
      <p:cxnSp>
        <p:nvCxnSpPr>
          <p:cNvPr id="8" name="Connecteur en angle 7">
            <a:extLst>
              <a:ext uri="{FF2B5EF4-FFF2-40B4-BE49-F238E27FC236}">
                <a16:creationId xmlns:a16="http://schemas.microsoft.com/office/drawing/2014/main" id="{74EBB2D7-2B11-0113-9F46-8C89C55A3687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2376907" y="966281"/>
            <a:ext cx="3414359" cy="5896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00C30095-3D03-09C4-6E8C-AC7BD3147F3F}"/>
                  </a:ext>
                </a:extLst>
              </p:cNvPr>
              <p:cNvSpPr txBox="1"/>
              <p:nvPr/>
            </p:nvSpPr>
            <p:spPr>
              <a:xfrm>
                <a:off x="4951862" y="529232"/>
                <a:ext cx="12430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00C30095-3D03-09C4-6E8C-AC7BD3147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862" y="529232"/>
                <a:ext cx="124301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700FBED4-D328-043D-5B80-5E97B86277E6}"/>
              </a:ext>
            </a:extLst>
          </p:cNvPr>
          <p:cNvSpPr txBox="1"/>
          <p:nvPr/>
        </p:nvSpPr>
        <p:spPr>
          <a:xfrm>
            <a:off x="2768661" y="2469420"/>
            <a:ext cx="142875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Spatial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EA490F9-D523-64BD-B830-D46559E5A452}"/>
              </a:ext>
            </a:extLst>
          </p:cNvPr>
          <p:cNvSpPr txBox="1"/>
          <p:nvPr/>
        </p:nvSpPr>
        <p:spPr>
          <a:xfrm>
            <a:off x="1986997" y="1909097"/>
            <a:ext cx="58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$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C35F8EF-0BFC-2824-DE2D-B1ACA43CC43F}"/>
              </a:ext>
            </a:extLst>
          </p:cNvPr>
          <p:cNvSpPr txBox="1"/>
          <p:nvPr/>
        </p:nvSpPr>
        <p:spPr>
          <a:xfrm>
            <a:off x="2191459" y="3639533"/>
            <a:ext cx="2580977" cy="64633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counts</a:t>
            </a:r>
            <a:endParaRPr lang="fr-FR" dirty="0"/>
          </a:p>
          <a:p>
            <a:r>
              <a:rPr lang="fr-FR" dirty="0"/>
              <a:t>(comptages bruts G x C)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200A8ACF-8249-A72D-7186-CCB6C70DF61F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3481948" y="2838752"/>
            <a:ext cx="1088" cy="800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BF0B9BDE-0D4D-7C9F-17B3-9DC9E0B9DECE}"/>
              </a:ext>
            </a:extLst>
          </p:cNvPr>
          <p:cNvSpPr txBox="1"/>
          <p:nvPr/>
        </p:nvSpPr>
        <p:spPr>
          <a:xfrm>
            <a:off x="2991320" y="2973111"/>
            <a:ext cx="58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$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6DD8E58-9E9C-54FF-34A8-1BAC22BF2D66}"/>
              </a:ext>
            </a:extLst>
          </p:cNvPr>
          <p:cNvSpPr txBox="1"/>
          <p:nvPr/>
        </p:nvSpPr>
        <p:spPr>
          <a:xfrm>
            <a:off x="4625652" y="2637120"/>
            <a:ext cx="2331227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orig.ident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nCount_Spatial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nFeature_Spatial</a:t>
            </a:r>
            <a:endParaRPr lang="fr-FR" dirty="0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AE97C9C0-2608-10F6-1B23-A5AD8A90C543}"/>
              </a:ext>
            </a:extLst>
          </p:cNvPr>
          <p:cNvCxnSpPr>
            <a:cxnSpLocks/>
            <a:stCxn id="7" idx="2"/>
            <a:endCxn id="16" idx="0"/>
          </p:cNvCxnSpPr>
          <p:nvPr/>
        </p:nvCxnSpPr>
        <p:spPr>
          <a:xfrm flipH="1">
            <a:off x="5791266" y="2202238"/>
            <a:ext cx="11180" cy="434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4415A3DD-F710-9AD0-C471-A4BC830B5DE8}"/>
              </a:ext>
            </a:extLst>
          </p:cNvPr>
          <p:cNvSpPr txBox="1"/>
          <p:nvPr/>
        </p:nvSpPr>
        <p:spPr>
          <a:xfrm>
            <a:off x="5891488" y="2240427"/>
            <a:ext cx="58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$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639C5B60-9AE0-FDCC-7AB9-3F841D6162AC}"/>
              </a:ext>
            </a:extLst>
          </p:cNvPr>
          <p:cNvSpPr txBox="1"/>
          <p:nvPr/>
        </p:nvSpPr>
        <p:spPr>
          <a:xfrm>
            <a:off x="10675341" y="1553848"/>
            <a:ext cx="14287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images</a:t>
            </a:r>
          </a:p>
        </p:txBody>
      </p:sp>
      <p:cxnSp>
        <p:nvCxnSpPr>
          <p:cNvPr id="20" name="Connecteur en angle 19">
            <a:extLst>
              <a:ext uri="{FF2B5EF4-FFF2-40B4-BE49-F238E27FC236}">
                <a16:creationId xmlns:a16="http://schemas.microsoft.com/office/drawing/2014/main" id="{D91E6C76-7A48-8BF6-13AA-C5955EB4DC8B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5813915" y="966280"/>
            <a:ext cx="5575801" cy="58756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256851F1-A8B5-C837-F132-6E814F165C31}"/>
              </a:ext>
            </a:extLst>
          </p:cNvPr>
          <p:cNvSpPr txBox="1"/>
          <p:nvPr/>
        </p:nvSpPr>
        <p:spPr>
          <a:xfrm>
            <a:off x="10669724" y="2285470"/>
            <a:ext cx="142875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……..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FF0468A-80EA-A43E-A024-092DD36D355C}"/>
              </a:ext>
            </a:extLst>
          </p:cNvPr>
          <p:cNvSpPr txBox="1"/>
          <p:nvPr/>
        </p:nvSpPr>
        <p:spPr>
          <a:xfrm>
            <a:off x="11091204" y="2647760"/>
            <a:ext cx="58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$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AF98CA16-6902-C46E-22CF-808F0CA06B94}"/>
              </a:ext>
            </a:extLst>
          </p:cNvPr>
          <p:cNvSpPr txBox="1"/>
          <p:nvPr/>
        </p:nvSpPr>
        <p:spPr>
          <a:xfrm>
            <a:off x="10689798" y="3009310"/>
            <a:ext cx="142875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centroids</a:t>
            </a:r>
            <a:endParaRPr lang="fr-FR" dirty="0"/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11CDC6EF-8E1F-5514-8607-C9056896D4CB}"/>
              </a:ext>
            </a:extLst>
          </p:cNvPr>
          <p:cNvCxnSpPr/>
          <p:nvPr/>
        </p:nvCxnSpPr>
        <p:spPr>
          <a:xfrm>
            <a:off x="11412406" y="3360026"/>
            <a:ext cx="6" cy="6413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66E12FF-4620-935C-D689-9442D1207645}"/>
                  </a:ext>
                </a:extLst>
              </p:cNvPr>
              <p:cNvSpPr txBox="1"/>
              <p:nvPr/>
            </p:nvSpPr>
            <p:spPr>
              <a:xfrm>
                <a:off x="10809443" y="3468168"/>
                <a:ext cx="8797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@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66E12FF-4620-935C-D689-9442D1207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9443" y="3468168"/>
                <a:ext cx="8797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ZoneTexte 25">
            <a:extLst>
              <a:ext uri="{FF2B5EF4-FFF2-40B4-BE49-F238E27FC236}">
                <a16:creationId xmlns:a16="http://schemas.microsoft.com/office/drawing/2014/main" id="{60F304EE-8E7C-8FBA-516C-09A70A97C2D3}"/>
              </a:ext>
            </a:extLst>
          </p:cNvPr>
          <p:cNvSpPr txBox="1"/>
          <p:nvPr/>
        </p:nvSpPr>
        <p:spPr>
          <a:xfrm>
            <a:off x="10814419" y="4012979"/>
            <a:ext cx="1190761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coords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bbox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…..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C553B18-E74E-E74A-4A93-CE77F9E4F248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5802446" y="456950"/>
            <a:ext cx="289" cy="1098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883F5DCC-1F6A-AF58-B379-180B1A67244B}"/>
              </a:ext>
            </a:extLst>
          </p:cNvPr>
          <p:cNvCxnSpPr>
            <a:stCxn id="19" idx="2"/>
            <a:endCxn id="21" idx="0"/>
          </p:cNvCxnSpPr>
          <p:nvPr/>
        </p:nvCxnSpPr>
        <p:spPr>
          <a:xfrm flipH="1">
            <a:off x="11384099" y="1923180"/>
            <a:ext cx="5617" cy="3622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B919526F-9162-D651-6484-130729B4157E}"/>
              </a:ext>
            </a:extLst>
          </p:cNvPr>
          <p:cNvSpPr txBox="1"/>
          <p:nvPr/>
        </p:nvSpPr>
        <p:spPr>
          <a:xfrm>
            <a:off x="11091205" y="1916138"/>
            <a:ext cx="58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$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C9A13BD-A8BD-E254-FEB5-F037633EB906}"/>
              </a:ext>
            </a:extLst>
          </p:cNvPr>
          <p:cNvCxnSpPr>
            <a:stCxn id="22" idx="0"/>
            <a:endCxn id="22" idx="2"/>
          </p:cNvCxnSpPr>
          <p:nvPr/>
        </p:nvCxnSpPr>
        <p:spPr>
          <a:xfrm>
            <a:off x="11384098" y="2647760"/>
            <a:ext cx="0" cy="369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E0566D70-8958-15A7-C769-4287528638B4}"/>
              </a:ext>
            </a:extLst>
          </p:cNvPr>
          <p:cNvSpPr txBox="1"/>
          <p:nvPr/>
        </p:nvSpPr>
        <p:spPr>
          <a:xfrm>
            <a:off x="278925" y="2463094"/>
            <a:ext cx="142875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SCT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2DB9ACD2-F5AD-4EEF-0B9D-ABEEB7E8F50B}"/>
              </a:ext>
            </a:extLst>
          </p:cNvPr>
          <p:cNvSpPr txBox="1"/>
          <p:nvPr/>
        </p:nvSpPr>
        <p:spPr>
          <a:xfrm>
            <a:off x="219197" y="4473569"/>
            <a:ext cx="5078074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F0000"/>
                </a:solidFill>
              </a:rPr>
              <a:t>counts</a:t>
            </a:r>
            <a:endParaRPr lang="fr-FR" b="1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(matrice des comptages bruts G x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>
                <a:solidFill>
                  <a:srgbClr val="FF0000"/>
                </a:solidFill>
              </a:rPr>
              <a:t>data</a:t>
            </a:r>
          </a:p>
          <a:p>
            <a:r>
              <a:rPr lang="fr-FR" dirty="0">
                <a:solidFill>
                  <a:srgbClr val="FF0000"/>
                </a:solidFill>
              </a:rPr>
              <a:t>(matrice des comptages normalisés G x 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F0000"/>
                </a:solidFill>
              </a:rPr>
              <a:t>scaled.data</a:t>
            </a:r>
            <a:endParaRPr lang="fr-FR" b="1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(matrice des données normalisées réduites J x C)</a:t>
            </a:r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5FC45CCA-CCDD-EA85-5F7B-F2EA7421E5C3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986347" y="2832426"/>
            <a:ext cx="6953" cy="164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CF7C13C6-0005-0A01-F0ED-9A6058843B9F}"/>
              </a:ext>
            </a:extLst>
          </p:cNvPr>
          <p:cNvSpPr txBox="1"/>
          <p:nvPr/>
        </p:nvSpPr>
        <p:spPr>
          <a:xfrm>
            <a:off x="648737" y="3188780"/>
            <a:ext cx="58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$</a:t>
            </a:r>
          </a:p>
        </p:txBody>
      </p:sp>
      <p:cxnSp>
        <p:nvCxnSpPr>
          <p:cNvPr id="35" name="Connecteur en angle 34">
            <a:extLst>
              <a:ext uri="{FF2B5EF4-FFF2-40B4-BE49-F238E27FC236}">
                <a16:creationId xmlns:a16="http://schemas.microsoft.com/office/drawing/2014/main" id="{EA1F0D9C-8976-E48A-86A9-6EA71CC7FB80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 rot="5400000">
            <a:off x="1416176" y="1502363"/>
            <a:ext cx="537855" cy="13836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2EB0BFA6-3C39-CD3B-1D0F-155A0461652C}"/>
              </a:ext>
            </a:extLst>
          </p:cNvPr>
          <p:cNvSpPr txBox="1"/>
          <p:nvPr/>
        </p:nvSpPr>
        <p:spPr>
          <a:xfrm>
            <a:off x="8016384" y="1541708"/>
            <a:ext cx="142875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rgbClr val="FF0000"/>
                </a:solidFill>
              </a:rPr>
              <a:t>reductions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6CA1ACD3-EBDD-0DEE-5822-C6AF3B06621D}"/>
              </a:ext>
            </a:extLst>
          </p:cNvPr>
          <p:cNvSpPr txBox="1"/>
          <p:nvPr/>
        </p:nvSpPr>
        <p:spPr>
          <a:xfrm>
            <a:off x="7493950" y="2560965"/>
            <a:ext cx="2719352" cy="230832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54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F0000"/>
                </a:solidFill>
              </a:rPr>
              <a:t>pca</a:t>
            </a:r>
            <a:endParaRPr lang="fr-FR" b="1" dirty="0">
              <a:solidFill>
                <a:srgbClr val="FF0000"/>
              </a:solidFill>
            </a:endParaRPr>
          </a:p>
          <a:p>
            <a:pPr lvl="1"/>
            <a:r>
              <a:rPr lang="fr-FR" dirty="0"/>
              <a:t>$</a:t>
            </a:r>
            <a:r>
              <a:rPr lang="fr-FR" dirty="0" err="1"/>
              <a:t>PC_k</a:t>
            </a:r>
            <a:endParaRPr lang="fr-FR" dirty="0"/>
          </a:p>
          <a:p>
            <a:pPr lvl="1"/>
            <a:r>
              <a:rPr lang="fr-FR" dirty="0"/>
              <a:t>@</a:t>
            </a:r>
            <a:r>
              <a:rPr lang="fr-FR" dirty="0" err="1"/>
              <a:t>cell.embeddings</a:t>
            </a:r>
            <a:endParaRPr lang="fr-FR" dirty="0"/>
          </a:p>
          <a:p>
            <a:pPr lvl="1"/>
            <a:r>
              <a:rPr lang="fr-FR" dirty="0"/>
              <a:t>@</a:t>
            </a:r>
            <a:r>
              <a:rPr lang="fr-FR" dirty="0" err="1"/>
              <a:t>feature.loadings</a:t>
            </a:r>
            <a:endParaRPr lang="fr-FR" dirty="0"/>
          </a:p>
          <a:p>
            <a:pPr lvl="1"/>
            <a:r>
              <a:rPr lang="fr-FR" dirty="0"/>
              <a:t>@</a:t>
            </a:r>
            <a:r>
              <a:rPr lang="fr-FR" dirty="0" err="1"/>
              <a:t>stdev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dirty="0" err="1">
                <a:solidFill>
                  <a:srgbClr val="FF0000"/>
                </a:solidFill>
              </a:rPr>
              <a:t>umap</a:t>
            </a:r>
            <a:endParaRPr lang="fr-FR" b="1" dirty="0">
              <a:solidFill>
                <a:srgbClr val="FF0000"/>
              </a:solidFill>
            </a:endParaRPr>
          </a:p>
          <a:p>
            <a:r>
              <a:rPr lang="fr-FR" dirty="0"/>
              <a:t>          $umap_1 et umap_2</a:t>
            </a:r>
          </a:p>
          <a:p>
            <a:r>
              <a:rPr lang="fr-FR" dirty="0"/>
              <a:t>          @</a:t>
            </a:r>
            <a:r>
              <a:rPr lang="fr-FR" dirty="0" err="1"/>
              <a:t>cell.embeddings</a:t>
            </a:r>
            <a:endParaRPr lang="fr-FR" dirty="0"/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214FCC09-C3F8-25D4-4F69-8E70F01FAD70}"/>
              </a:ext>
            </a:extLst>
          </p:cNvPr>
          <p:cNvCxnSpPr>
            <a:cxnSpLocks/>
          </p:cNvCxnSpPr>
          <p:nvPr/>
        </p:nvCxnSpPr>
        <p:spPr>
          <a:xfrm flipH="1">
            <a:off x="8715529" y="1902288"/>
            <a:ext cx="7149" cy="658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ZoneTexte 39">
            <a:extLst>
              <a:ext uri="{FF2B5EF4-FFF2-40B4-BE49-F238E27FC236}">
                <a16:creationId xmlns:a16="http://schemas.microsoft.com/office/drawing/2014/main" id="{E9773625-133A-0472-5D93-4FD64CB91133}"/>
              </a:ext>
            </a:extLst>
          </p:cNvPr>
          <p:cNvSpPr txBox="1"/>
          <p:nvPr/>
        </p:nvSpPr>
        <p:spPr>
          <a:xfrm>
            <a:off x="8396465" y="2015137"/>
            <a:ext cx="585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$</a:t>
            </a:r>
          </a:p>
        </p:txBody>
      </p:sp>
      <p:cxnSp>
        <p:nvCxnSpPr>
          <p:cNvPr id="42" name="Connecteur en angle 41">
            <a:extLst>
              <a:ext uri="{FF2B5EF4-FFF2-40B4-BE49-F238E27FC236}">
                <a16:creationId xmlns:a16="http://schemas.microsoft.com/office/drawing/2014/main" id="{D81B61A7-70E1-AA51-A067-43B6861E6E11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 rot="16200000" flipH="1">
            <a:off x="2657881" y="1644264"/>
            <a:ext cx="544181" cy="11061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BDD531F0-21FE-D24D-7B43-52D057510F8C}"/>
              </a:ext>
            </a:extLst>
          </p:cNvPr>
          <p:cNvCxnSpPr>
            <a:cxnSpLocks/>
            <a:endCxn id="37" idx="0"/>
          </p:cNvCxnSpPr>
          <p:nvPr/>
        </p:nvCxnSpPr>
        <p:spPr>
          <a:xfrm>
            <a:off x="8730759" y="964221"/>
            <a:ext cx="0" cy="577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066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DBB4B067-998B-E7DA-D42B-69F500099C40}"/>
              </a:ext>
            </a:extLst>
          </p:cNvPr>
          <p:cNvGrpSpPr/>
          <p:nvPr/>
        </p:nvGrpSpPr>
        <p:grpSpPr>
          <a:xfrm>
            <a:off x="4250542" y="1112764"/>
            <a:ext cx="3764746" cy="3051695"/>
            <a:chOff x="4250542" y="1112764"/>
            <a:chExt cx="3764746" cy="3051695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A78E6058-EF46-FCE7-33AD-6A6B801087F8}"/>
                </a:ext>
              </a:extLst>
            </p:cNvPr>
            <p:cNvSpPr txBox="1"/>
            <p:nvPr/>
          </p:nvSpPr>
          <p:spPr>
            <a:xfrm>
              <a:off x="5339959" y="1112764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0246B847-FFC6-68E3-AB2F-D887D2CA0B2A}"/>
                </a:ext>
              </a:extLst>
            </p:cNvPr>
            <p:cNvSpPr txBox="1"/>
            <p:nvPr/>
          </p:nvSpPr>
          <p:spPr>
            <a:xfrm>
              <a:off x="5418540" y="1935248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cxnSp>
          <p:nvCxnSpPr>
            <p:cNvPr id="7" name="Connecteur en angle 6">
              <a:extLst>
                <a:ext uri="{FF2B5EF4-FFF2-40B4-BE49-F238E27FC236}">
                  <a16:creationId xmlns:a16="http://schemas.microsoft.com/office/drawing/2014/main" id="{D2FCDFE7-9FB9-391F-09A4-F042913244F2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5906340" y="1708672"/>
              <a:ext cx="453152" cy="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42CBDAD0-C52E-BDFF-CF9B-6DBEEB43604C}"/>
                    </a:ext>
                  </a:extLst>
                </p:cNvPr>
                <p:cNvSpPr txBox="1"/>
                <p:nvPr/>
              </p:nvSpPr>
              <p:spPr>
                <a:xfrm>
                  <a:off x="5360187" y="1482171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42CBDAD0-C52E-BDFF-CF9B-6DBEEB436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0187" y="1482171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7A02EF96-24F1-E380-F820-5735BFE5EB6E}"/>
                </a:ext>
              </a:extLst>
            </p:cNvPr>
            <p:cNvSpPr txBox="1"/>
            <p:nvPr/>
          </p:nvSpPr>
          <p:spPr>
            <a:xfrm>
              <a:off x="5418540" y="2712847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01DC4841-7F2A-9CBA-212B-2D4811A6742D}"/>
                </a:ext>
              </a:extLst>
            </p:cNvPr>
            <p:cNvCxnSpPr>
              <a:stCxn id="5" idx="2"/>
              <a:endCxn id="10" idx="0"/>
            </p:cNvCxnSpPr>
            <p:nvPr/>
          </p:nvCxnSpPr>
          <p:spPr>
            <a:xfrm>
              <a:off x="6132915" y="2304580"/>
              <a:ext cx="0" cy="408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E2FB667A-756C-B522-AA67-7D1B8666B64E}"/>
                </a:ext>
              </a:extLst>
            </p:cNvPr>
            <p:cNvSpPr txBox="1"/>
            <p:nvPr/>
          </p:nvSpPr>
          <p:spPr>
            <a:xfrm>
              <a:off x="5829317" y="236406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C362E2B-6A39-E4A3-561B-CFBD21C9FE4C}"/>
                </a:ext>
              </a:extLst>
            </p:cNvPr>
            <p:cNvSpPr txBox="1"/>
            <p:nvPr/>
          </p:nvSpPr>
          <p:spPr>
            <a:xfrm>
              <a:off x="4250542" y="3518128"/>
              <a:ext cx="3764746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6CD8150E-024F-AD0B-75C0-797DBB90D26A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>
              <a:off x="6132915" y="3082179"/>
              <a:ext cx="0" cy="435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322D96C-1B5F-5F37-ACF2-25ADDC9D96CA}"/>
                </a:ext>
              </a:extLst>
            </p:cNvPr>
            <p:cNvSpPr txBox="1"/>
            <p:nvPr/>
          </p:nvSpPr>
          <p:spPr>
            <a:xfrm>
              <a:off x="5843606" y="3144063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47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0743A78F-8B7B-4D78-F05C-1B75A4984AA9}"/>
              </a:ext>
            </a:extLst>
          </p:cNvPr>
          <p:cNvGrpSpPr/>
          <p:nvPr/>
        </p:nvGrpSpPr>
        <p:grpSpPr>
          <a:xfrm>
            <a:off x="171441" y="328612"/>
            <a:ext cx="5800715" cy="4732872"/>
            <a:chOff x="3214695" y="328612"/>
            <a:chExt cx="5800715" cy="4732872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F79BB919-D8BB-5EBE-DF86-0E563FE53660}"/>
                </a:ext>
              </a:extLst>
            </p:cNvPr>
            <p:cNvSpPr txBox="1"/>
            <p:nvPr/>
          </p:nvSpPr>
          <p:spPr>
            <a:xfrm>
              <a:off x="5600711" y="32861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828847D5-8679-F264-6600-54FDFE716614}"/>
                </a:ext>
              </a:extLst>
            </p:cNvPr>
            <p:cNvSpPr txBox="1"/>
            <p:nvPr/>
          </p:nvSpPr>
          <p:spPr>
            <a:xfrm>
              <a:off x="4643445" y="188595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0E38B2C-67BD-8E45-E46A-5F49125AD593}"/>
                </a:ext>
              </a:extLst>
            </p:cNvPr>
            <p:cNvSpPr txBox="1"/>
            <p:nvPr/>
          </p:nvSpPr>
          <p:spPr>
            <a:xfrm>
              <a:off x="6486527" y="188595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1AE62355-D603-81FD-5EBB-98C419A85A1D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5281741" y="77402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6C7077E8-80F5-9692-BD5C-2B6EA29F0A5D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6150776" y="129194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FB230332-F7EC-63B9-1D2C-83524810FC70}"/>
                    </a:ext>
                  </a:extLst>
                </p:cNvPr>
                <p:cNvSpPr txBox="1"/>
                <p:nvPr/>
              </p:nvSpPr>
              <p:spPr>
                <a:xfrm>
                  <a:off x="5357820" y="823495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FB230332-F7EC-63B9-1D2C-83524810FC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7820" y="823495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8FF776CF-8F67-2AC1-5902-333B5F1EE09C}"/>
                </a:ext>
              </a:extLst>
            </p:cNvPr>
            <p:cNvSpPr txBox="1"/>
            <p:nvPr/>
          </p:nvSpPr>
          <p:spPr>
            <a:xfrm>
              <a:off x="4643445" y="279946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83C2D158-51D3-6DC1-1600-5730D02D3328}"/>
                </a:ext>
              </a:extLst>
            </p:cNvPr>
            <p:cNvCxnSpPr>
              <a:stCxn id="5" idx="2"/>
              <a:endCxn id="18" idx="0"/>
            </p:cNvCxnSpPr>
            <p:nvPr/>
          </p:nvCxnSpPr>
          <p:spPr>
            <a:xfrm>
              <a:off x="5357820" y="225528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F2822A44-C8B0-22C7-18ED-CF2B777D87DB}"/>
                </a:ext>
              </a:extLst>
            </p:cNvPr>
            <p:cNvSpPr txBox="1"/>
            <p:nvPr/>
          </p:nvSpPr>
          <p:spPr>
            <a:xfrm>
              <a:off x="4972058" y="234985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4A9B489-95A0-53BD-E517-1D3720323004}"/>
                </a:ext>
              </a:extLst>
            </p:cNvPr>
            <p:cNvSpPr txBox="1"/>
            <p:nvPr/>
          </p:nvSpPr>
          <p:spPr>
            <a:xfrm>
              <a:off x="3214695" y="4415153"/>
              <a:ext cx="4286250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41BD1867-4FBA-279E-AC01-F5866B7261BE}"/>
                </a:ext>
              </a:extLst>
            </p:cNvPr>
            <p:cNvCxnSpPr>
              <a:cxnSpLocks/>
              <a:stCxn id="18" idx="2"/>
              <a:endCxn id="22" idx="0"/>
            </p:cNvCxnSpPr>
            <p:nvPr/>
          </p:nvCxnSpPr>
          <p:spPr>
            <a:xfrm>
              <a:off x="5357820" y="3168795"/>
              <a:ext cx="0" cy="12463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6884C62C-ECF4-FC5E-DA77-1E1E94208615}"/>
                </a:ext>
              </a:extLst>
            </p:cNvPr>
            <p:cNvSpPr txBox="1"/>
            <p:nvPr/>
          </p:nvSpPr>
          <p:spPr>
            <a:xfrm>
              <a:off x="4981578" y="3602391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ECEDB93D-59D6-79CA-BE73-069B296B9DD0}"/>
                </a:ext>
              </a:extLst>
            </p:cNvPr>
            <p:cNvSpPr txBox="1"/>
            <p:nvPr/>
          </p:nvSpPr>
          <p:spPr>
            <a:xfrm>
              <a:off x="6665124" y="3173635"/>
              <a:ext cx="2171701" cy="923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C116F2C1-B038-3B68-F25E-78C9A87DC35C}"/>
                </a:ext>
              </a:extLst>
            </p:cNvPr>
            <p:cNvCxnSpPr>
              <a:stCxn id="6" idx="2"/>
              <a:endCxn id="26" idx="0"/>
            </p:cNvCxnSpPr>
            <p:nvPr/>
          </p:nvCxnSpPr>
          <p:spPr>
            <a:xfrm>
              <a:off x="7750969" y="2532281"/>
              <a:ext cx="6" cy="641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B35F34D9-752D-7BD7-90E0-B60B1B7CA0D2}"/>
                </a:ext>
              </a:extLst>
            </p:cNvPr>
            <p:cNvSpPr txBox="1"/>
            <p:nvPr/>
          </p:nvSpPr>
          <p:spPr>
            <a:xfrm>
              <a:off x="7353316" y="267370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D80A4255-CC25-076A-CE2C-C7F67AFBCCDE}"/>
              </a:ext>
            </a:extLst>
          </p:cNvPr>
          <p:cNvCxnSpPr/>
          <p:nvPr/>
        </p:nvCxnSpPr>
        <p:spPr>
          <a:xfrm>
            <a:off x="6096000" y="128588"/>
            <a:ext cx="0" cy="6600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D1528B56-D1DA-4E9A-2EFB-6693AED9800A}"/>
              </a:ext>
            </a:extLst>
          </p:cNvPr>
          <p:cNvGrpSpPr/>
          <p:nvPr/>
        </p:nvGrpSpPr>
        <p:grpSpPr>
          <a:xfrm>
            <a:off x="6267458" y="481012"/>
            <a:ext cx="5800715" cy="5647277"/>
            <a:chOff x="6267458" y="481012"/>
            <a:chExt cx="5800715" cy="5647277"/>
          </a:xfrm>
        </p:grpSpPr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34F9ECFF-F88A-DC65-B807-B9F0E6CF5443}"/>
                </a:ext>
              </a:extLst>
            </p:cNvPr>
            <p:cNvSpPr txBox="1"/>
            <p:nvPr/>
          </p:nvSpPr>
          <p:spPr>
            <a:xfrm>
              <a:off x="8653474" y="48101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36A747A0-F37F-6520-2F27-AD43E3FCD1F6}"/>
                </a:ext>
              </a:extLst>
            </p:cNvPr>
            <p:cNvSpPr txBox="1"/>
            <p:nvPr/>
          </p:nvSpPr>
          <p:spPr>
            <a:xfrm>
              <a:off x="7696208" y="203835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55D9FEF4-1D38-E91B-1410-79860E092AAA}"/>
                </a:ext>
              </a:extLst>
            </p:cNvPr>
            <p:cNvSpPr txBox="1"/>
            <p:nvPr/>
          </p:nvSpPr>
          <p:spPr>
            <a:xfrm>
              <a:off x="9539290" y="203835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42" name="Connecteur en angle 41">
              <a:extLst>
                <a:ext uri="{FF2B5EF4-FFF2-40B4-BE49-F238E27FC236}">
                  <a16:creationId xmlns:a16="http://schemas.microsoft.com/office/drawing/2014/main" id="{F0C39E96-4408-0CD3-8526-5CCDE82FBE7A}"/>
                </a:ext>
              </a:extLst>
            </p:cNvPr>
            <p:cNvCxnSpPr>
              <a:stCxn id="39" idx="2"/>
              <a:endCxn id="40" idx="0"/>
            </p:cNvCxnSpPr>
            <p:nvPr/>
          </p:nvCxnSpPr>
          <p:spPr>
            <a:xfrm rot="5400000">
              <a:off x="8334504" y="92642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en angle 42">
              <a:extLst>
                <a:ext uri="{FF2B5EF4-FFF2-40B4-BE49-F238E27FC236}">
                  <a16:creationId xmlns:a16="http://schemas.microsoft.com/office/drawing/2014/main" id="{50A4FB1F-386F-7C88-2164-2A4241D09A7E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9203539" y="144434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D04458C8-7C24-3DB3-E62C-1407AF8F891C}"/>
                    </a:ext>
                  </a:extLst>
                </p:cNvPr>
                <p:cNvSpPr txBox="1"/>
                <p:nvPr/>
              </p:nvSpPr>
              <p:spPr>
                <a:xfrm>
                  <a:off x="8410583" y="975895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D04458C8-7C24-3DB3-E62C-1407AF8F89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583" y="975895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A303DE50-079F-CCBD-8FD7-28B2F7F76754}"/>
                </a:ext>
              </a:extLst>
            </p:cNvPr>
            <p:cNvSpPr txBox="1"/>
            <p:nvPr/>
          </p:nvSpPr>
          <p:spPr>
            <a:xfrm>
              <a:off x="7696208" y="295186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38FFF792-FECC-8C6A-E992-F36F70CDEC08}"/>
                </a:ext>
              </a:extLst>
            </p:cNvPr>
            <p:cNvCxnSpPr>
              <a:stCxn id="40" idx="2"/>
              <a:endCxn id="45" idx="0"/>
            </p:cNvCxnSpPr>
            <p:nvPr/>
          </p:nvCxnSpPr>
          <p:spPr>
            <a:xfrm>
              <a:off x="8410583" y="240768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10B7B800-1D5D-D583-C036-05382665C1C1}"/>
                </a:ext>
              </a:extLst>
            </p:cNvPr>
            <p:cNvSpPr txBox="1"/>
            <p:nvPr/>
          </p:nvSpPr>
          <p:spPr>
            <a:xfrm>
              <a:off x="8024821" y="250225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F1A6C1F4-0514-3A08-8CD1-C6C406BED654}"/>
                </a:ext>
              </a:extLst>
            </p:cNvPr>
            <p:cNvSpPr txBox="1"/>
            <p:nvPr/>
          </p:nvSpPr>
          <p:spPr>
            <a:xfrm>
              <a:off x="6267458" y="5481958"/>
              <a:ext cx="4286250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</p:txBody>
        </p: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03C74A1F-2B2B-0ED9-2653-B8E125CF8ED9}"/>
                </a:ext>
              </a:extLst>
            </p:cNvPr>
            <p:cNvCxnSpPr>
              <a:cxnSpLocks/>
              <a:stCxn id="45" idx="2"/>
              <a:endCxn id="48" idx="0"/>
            </p:cNvCxnSpPr>
            <p:nvPr/>
          </p:nvCxnSpPr>
          <p:spPr>
            <a:xfrm>
              <a:off x="8410583" y="3321195"/>
              <a:ext cx="0" cy="216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F7DEC5A9-04BC-5CEE-BE3F-C7D6E332D586}"/>
                </a:ext>
              </a:extLst>
            </p:cNvPr>
            <p:cNvSpPr txBox="1"/>
            <p:nvPr/>
          </p:nvSpPr>
          <p:spPr>
            <a:xfrm>
              <a:off x="8034341" y="428343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C4B4DEA5-3630-5FD3-06E5-F512F075BC52}"/>
                </a:ext>
              </a:extLst>
            </p:cNvPr>
            <p:cNvSpPr txBox="1"/>
            <p:nvPr/>
          </p:nvSpPr>
          <p:spPr>
            <a:xfrm>
              <a:off x="9575004" y="3343358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B0A9B644-635D-E856-8991-5FFCCF9A3400}"/>
                </a:ext>
              </a:extLst>
            </p:cNvPr>
            <p:cNvCxnSpPr>
              <a:cxnSpLocks/>
              <a:stCxn id="41" idx="2"/>
              <a:endCxn id="51" idx="0"/>
            </p:cNvCxnSpPr>
            <p:nvPr/>
          </p:nvCxnSpPr>
          <p:spPr>
            <a:xfrm flipH="1">
              <a:off x="10796583" y="2684681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4C5854D0-FE27-A2D1-513F-D54B305F5C55}"/>
                </a:ext>
              </a:extLst>
            </p:cNvPr>
            <p:cNvSpPr txBox="1"/>
            <p:nvPr/>
          </p:nvSpPr>
          <p:spPr>
            <a:xfrm>
              <a:off x="10406079" y="282610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8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>
            <a:extLst>
              <a:ext uri="{FF2B5EF4-FFF2-40B4-BE49-F238E27FC236}">
                <a16:creationId xmlns:a16="http://schemas.microsoft.com/office/drawing/2014/main" id="{DBFDB37C-820D-1CD9-7689-11E16217C4CE}"/>
              </a:ext>
            </a:extLst>
          </p:cNvPr>
          <p:cNvGrpSpPr/>
          <p:nvPr/>
        </p:nvGrpSpPr>
        <p:grpSpPr>
          <a:xfrm>
            <a:off x="350055" y="605361"/>
            <a:ext cx="9936933" cy="5647278"/>
            <a:chOff x="350055" y="605361"/>
            <a:chExt cx="9936933" cy="5647278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8496609B-7648-59A0-0563-34478BA827B0}"/>
                </a:ext>
              </a:extLst>
            </p:cNvPr>
            <p:cNvSpPr txBox="1"/>
            <p:nvPr/>
          </p:nvSpPr>
          <p:spPr>
            <a:xfrm>
              <a:off x="3081349" y="605361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4F5FD11C-FE4F-1D45-E3E7-740852451C35}"/>
                </a:ext>
              </a:extLst>
            </p:cNvPr>
            <p:cNvSpPr txBox="1"/>
            <p:nvPr/>
          </p:nvSpPr>
          <p:spPr>
            <a:xfrm>
              <a:off x="2124083" y="2162699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71E60E0-F033-3D9E-0524-4C023C8B3679}"/>
                </a:ext>
              </a:extLst>
            </p:cNvPr>
            <p:cNvSpPr txBox="1"/>
            <p:nvPr/>
          </p:nvSpPr>
          <p:spPr>
            <a:xfrm>
              <a:off x="3967165" y="2162699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2107EC9A-E169-1F6C-634D-0A918019682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762379" y="1050772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89D270E8-37A3-4D2F-C7A8-CA58366115BD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631414" y="1568696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8C867EE0-B0CF-B926-F893-56AAB38368DC}"/>
                    </a:ext>
                  </a:extLst>
                </p:cNvPr>
                <p:cNvSpPr txBox="1"/>
                <p:nvPr/>
              </p:nvSpPr>
              <p:spPr>
                <a:xfrm>
                  <a:off x="3495689" y="1086965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8C867EE0-B0CF-B926-F893-56AAB38368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689" y="1086965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6DA63A6E-9278-D500-3883-3DBA086DBF2F}"/>
                </a:ext>
              </a:extLst>
            </p:cNvPr>
            <p:cNvSpPr txBox="1"/>
            <p:nvPr/>
          </p:nvSpPr>
          <p:spPr>
            <a:xfrm>
              <a:off x="2124083" y="3076212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46F43D40-B83C-107B-B777-BBCF5E0E7D1A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838458" y="2532031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8B52027-9E97-A41C-3172-AE58BDB68F92}"/>
                </a:ext>
              </a:extLst>
            </p:cNvPr>
            <p:cNvSpPr txBox="1"/>
            <p:nvPr/>
          </p:nvSpPr>
          <p:spPr>
            <a:xfrm>
              <a:off x="2452696" y="262659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021419A-CD76-3EB3-CD77-6FEF8887B8D2}"/>
                </a:ext>
              </a:extLst>
            </p:cNvPr>
            <p:cNvSpPr txBox="1"/>
            <p:nvPr/>
          </p:nvSpPr>
          <p:spPr>
            <a:xfrm>
              <a:off x="350055" y="5052310"/>
              <a:ext cx="4976805" cy="120032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rgbClr val="FF0000"/>
                  </a:solidFill>
                </a:rPr>
                <a:t>data</a:t>
              </a:r>
            </a:p>
            <a:p>
              <a:r>
                <a:rPr lang="fr-FR" dirty="0">
                  <a:solidFill>
                    <a:srgbClr val="FF0000"/>
                  </a:solidFill>
                </a:rPr>
                <a:t>(matrice des comptages normalisés </a:t>
              </a:r>
              <a:r>
                <a:rPr lang="fr-FR" dirty="0" err="1">
                  <a:solidFill>
                    <a:srgbClr val="FF0000"/>
                  </a:solidFill>
                </a:rPr>
                <a:t>GxC</a:t>
              </a:r>
              <a:r>
                <a:rPr lang="fr-FR" dirty="0">
                  <a:solidFill>
                    <a:srgbClr val="FF0000"/>
                  </a:solidFill>
                </a:rPr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3C69E316-717F-1CAD-250C-836BA86C0BF9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838458" y="3445544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F23E4AF-0CA4-C57B-F701-B0E83FEB14A2}"/>
                </a:ext>
              </a:extLst>
            </p:cNvPr>
            <p:cNvSpPr txBox="1"/>
            <p:nvPr/>
          </p:nvSpPr>
          <p:spPr>
            <a:xfrm>
              <a:off x="2462216" y="4093451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7AA1BCF-8EA1-077B-DF71-7528BB778452}"/>
                </a:ext>
              </a:extLst>
            </p:cNvPr>
            <p:cNvSpPr txBox="1"/>
            <p:nvPr/>
          </p:nvSpPr>
          <p:spPr>
            <a:xfrm>
              <a:off x="4002879" y="3467707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13A44DA6-8854-FC24-CE4A-E9663C843AFD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224458" y="2809030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181A97D-3563-085E-A755-8CD4E922AEC2}"/>
                </a:ext>
              </a:extLst>
            </p:cNvPr>
            <p:cNvSpPr txBox="1"/>
            <p:nvPr/>
          </p:nvSpPr>
          <p:spPr>
            <a:xfrm>
              <a:off x="4833954" y="2950455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3F21507-FB8B-AB90-BE1F-2C730A4F9FC9}"/>
                </a:ext>
              </a:extLst>
            </p:cNvPr>
            <p:cNvSpPr txBox="1"/>
            <p:nvPr/>
          </p:nvSpPr>
          <p:spPr>
            <a:xfrm>
              <a:off x="7385443" y="2157789"/>
              <a:ext cx="252888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5" name="Connecteur en angle 24">
              <a:extLst>
                <a:ext uri="{FF2B5EF4-FFF2-40B4-BE49-F238E27FC236}">
                  <a16:creationId xmlns:a16="http://schemas.microsoft.com/office/drawing/2014/main" id="{D6644513-E16F-1F30-6633-744BE1B7E544}"/>
                </a:ext>
              </a:extLst>
            </p:cNvPr>
            <p:cNvCxnSpPr>
              <a:cxnSpLocks/>
              <a:stCxn id="5" idx="2"/>
              <a:endCxn id="23" idx="0"/>
            </p:cNvCxnSpPr>
            <p:nvPr/>
          </p:nvCxnSpPr>
          <p:spPr>
            <a:xfrm rot="16200000" flipH="1">
              <a:off x="5670547" y="-821549"/>
              <a:ext cx="1183096" cy="477557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705FC50B-ADF4-02B4-4D03-E85183211353}"/>
                </a:ext>
              </a:extLst>
            </p:cNvPr>
            <p:cNvSpPr txBox="1"/>
            <p:nvPr/>
          </p:nvSpPr>
          <p:spPr>
            <a:xfrm>
              <a:off x="7012783" y="3177185"/>
              <a:ext cx="3274205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>
                  <a:solidFill>
                    <a:srgbClr val="FF0000"/>
                  </a:solidFill>
                </a:rPr>
                <a:t>NormalizeData.RNA</a:t>
              </a:r>
              <a:r>
                <a:rPr lang="fr-FR" dirty="0">
                  <a:solidFill>
                    <a:srgbClr val="FF0000"/>
                  </a:solidFill>
                </a:rPr>
                <a:t>$ ……</a:t>
              </a:r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2DC85B8D-70AC-A200-6709-47C6092087B9}"/>
                </a:ext>
              </a:extLst>
            </p:cNvPr>
            <p:cNvCxnSpPr>
              <a:cxnSpLocks/>
              <a:stCxn id="23" idx="2"/>
              <a:endCxn id="27" idx="0"/>
            </p:cNvCxnSpPr>
            <p:nvPr/>
          </p:nvCxnSpPr>
          <p:spPr>
            <a:xfrm>
              <a:off x="8649885" y="2527121"/>
              <a:ext cx="1" cy="6500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210AE4E-D01C-6A4D-E1BC-F151C573A204}"/>
                </a:ext>
              </a:extLst>
            </p:cNvPr>
            <p:cNvSpPr txBox="1"/>
            <p:nvPr/>
          </p:nvSpPr>
          <p:spPr>
            <a:xfrm>
              <a:off x="8286777" y="2659933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72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F2334DA7-C38F-7F55-A007-9C182CF7EF17}"/>
              </a:ext>
            </a:extLst>
          </p:cNvPr>
          <p:cNvGrpSpPr/>
          <p:nvPr/>
        </p:nvGrpSpPr>
        <p:grpSpPr>
          <a:xfrm>
            <a:off x="350055" y="605361"/>
            <a:ext cx="10244111" cy="5647278"/>
            <a:chOff x="350055" y="605361"/>
            <a:chExt cx="10244111" cy="5647278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D1FF9C85-EAA9-1B70-5416-17770F9D1FED}"/>
                </a:ext>
              </a:extLst>
            </p:cNvPr>
            <p:cNvSpPr txBox="1"/>
            <p:nvPr/>
          </p:nvSpPr>
          <p:spPr>
            <a:xfrm>
              <a:off x="3081349" y="605361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08D8943-2223-7E23-CC65-95CA9DB805C2}"/>
                </a:ext>
              </a:extLst>
            </p:cNvPr>
            <p:cNvSpPr txBox="1"/>
            <p:nvPr/>
          </p:nvSpPr>
          <p:spPr>
            <a:xfrm>
              <a:off x="2124083" y="2162699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92EAA86-048B-BDF9-8C6B-6351FB7833EA}"/>
                </a:ext>
              </a:extLst>
            </p:cNvPr>
            <p:cNvSpPr txBox="1"/>
            <p:nvPr/>
          </p:nvSpPr>
          <p:spPr>
            <a:xfrm>
              <a:off x="3967165" y="2162699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3CE41CE1-CD8B-5B2A-B2D5-CBA44FA87A5E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762379" y="1050772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8ADC8BE0-1AE3-CE0F-DADD-1486AC571D0C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631414" y="1568696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D30331FB-CBFE-8CF4-0B04-97084ADBFC32}"/>
                    </a:ext>
                  </a:extLst>
                </p:cNvPr>
                <p:cNvSpPr txBox="1"/>
                <p:nvPr/>
              </p:nvSpPr>
              <p:spPr>
                <a:xfrm>
                  <a:off x="3495689" y="1086965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D30331FB-CBFE-8CF4-0B04-97084ADBFC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689" y="1086965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86AC761-67D4-30CC-18E3-35C2D1D033F1}"/>
                </a:ext>
              </a:extLst>
            </p:cNvPr>
            <p:cNvSpPr txBox="1"/>
            <p:nvPr/>
          </p:nvSpPr>
          <p:spPr>
            <a:xfrm>
              <a:off x="2124083" y="3076212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FD8D279F-BA04-0E71-8F9A-E23A60704F87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838458" y="2532031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6D0ED11A-633D-31AB-46F8-76473FBA95B3}"/>
                </a:ext>
              </a:extLst>
            </p:cNvPr>
            <p:cNvSpPr txBox="1"/>
            <p:nvPr/>
          </p:nvSpPr>
          <p:spPr>
            <a:xfrm>
              <a:off x="2452696" y="262659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34563DC-0E25-C1D5-3F5D-282259B3D81F}"/>
                </a:ext>
              </a:extLst>
            </p:cNvPr>
            <p:cNvSpPr txBox="1"/>
            <p:nvPr/>
          </p:nvSpPr>
          <p:spPr>
            <a:xfrm>
              <a:off x="350055" y="5052310"/>
              <a:ext cx="4976805" cy="120032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D68B6A01-BB31-FB38-9A00-5E8E400A4EEF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838458" y="3445544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452D22B-3CF7-9547-F818-8BD1DADBEA19}"/>
                </a:ext>
              </a:extLst>
            </p:cNvPr>
            <p:cNvSpPr txBox="1"/>
            <p:nvPr/>
          </p:nvSpPr>
          <p:spPr>
            <a:xfrm>
              <a:off x="2462216" y="4093451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5CFA8CD-04F5-FAD8-B9D0-4A917EE6C1D0}"/>
                </a:ext>
              </a:extLst>
            </p:cNvPr>
            <p:cNvSpPr txBox="1"/>
            <p:nvPr/>
          </p:nvSpPr>
          <p:spPr>
            <a:xfrm>
              <a:off x="4002879" y="3467707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63FBE9D0-1DA9-45EA-1F5F-9EC08334D9EB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224458" y="2809030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905C8CF-20EC-0066-39E9-869900A74480}"/>
                </a:ext>
              </a:extLst>
            </p:cNvPr>
            <p:cNvSpPr txBox="1"/>
            <p:nvPr/>
          </p:nvSpPr>
          <p:spPr>
            <a:xfrm>
              <a:off x="4833954" y="2950455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AA54842-11DD-F8B8-0F7B-2572714ED173}"/>
                </a:ext>
              </a:extLst>
            </p:cNvPr>
            <p:cNvSpPr txBox="1"/>
            <p:nvPr/>
          </p:nvSpPr>
          <p:spPr>
            <a:xfrm>
              <a:off x="7539034" y="2157788"/>
              <a:ext cx="252888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58940B44-5584-22DA-8AE6-B605DF075F77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5747344" y="-898345"/>
              <a:ext cx="1183095" cy="492917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BB15AB41-A97F-4936-6B9C-53B7D8B536FD}"/>
                </a:ext>
              </a:extLst>
            </p:cNvPr>
            <p:cNvSpPr txBox="1"/>
            <p:nvPr/>
          </p:nvSpPr>
          <p:spPr>
            <a:xfrm>
              <a:off x="7012783" y="3177185"/>
              <a:ext cx="3581383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NormalizeData.RNA</a:t>
              </a:r>
              <a:r>
                <a:rPr lang="fr-FR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FindVariableFeatures.RNA</a:t>
              </a:r>
              <a:r>
                <a:rPr lang="fr-FR" dirty="0"/>
                <a:t>$...</a:t>
              </a:r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017D97F6-6719-2BEC-5FC1-F0793F142E1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8803475" y="2527120"/>
              <a:ext cx="1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48C4945-061A-0453-0318-382EB9B5F359}"/>
                </a:ext>
              </a:extLst>
            </p:cNvPr>
            <p:cNvSpPr txBox="1"/>
            <p:nvPr/>
          </p:nvSpPr>
          <p:spPr>
            <a:xfrm>
              <a:off x="8286777" y="2659933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889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776432B8-139B-587F-6775-BB63BA0D41BE}"/>
              </a:ext>
            </a:extLst>
          </p:cNvPr>
          <p:cNvGrpSpPr/>
          <p:nvPr/>
        </p:nvGrpSpPr>
        <p:grpSpPr>
          <a:xfrm>
            <a:off x="1607355" y="291036"/>
            <a:ext cx="10244111" cy="6201275"/>
            <a:chOff x="1607355" y="291036"/>
            <a:chExt cx="10244111" cy="620127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B48A999-834F-2480-B952-84DBFE0C8B38}"/>
                </a:ext>
              </a:extLst>
            </p:cNvPr>
            <p:cNvSpPr txBox="1"/>
            <p:nvPr/>
          </p:nvSpPr>
          <p:spPr>
            <a:xfrm>
              <a:off x="4338649" y="291036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FD60896-9BD1-6693-6562-5269EDAC4D8B}"/>
                </a:ext>
              </a:extLst>
            </p:cNvPr>
            <p:cNvSpPr txBox="1"/>
            <p:nvPr/>
          </p:nvSpPr>
          <p:spPr>
            <a:xfrm>
              <a:off x="3381383" y="1848374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9A5FEC5-E44C-8EA3-5FEF-B26D4C722358}"/>
                </a:ext>
              </a:extLst>
            </p:cNvPr>
            <p:cNvSpPr txBox="1"/>
            <p:nvPr/>
          </p:nvSpPr>
          <p:spPr>
            <a:xfrm>
              <a:off x="5224465" y="1848374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5AB62D49-6253-C6A7-B42C-F971177C9521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4019679" y="736447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6A062B4B-E7A1-22A6-D726-E7D46AC3789F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4888714" y="1254371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EC9B55ED-0475-0801-8559-F35300CD3CDD}"/>
                    </a:ext>
                  </a:extLst>
                </p:cNvPr>
                <p:cNvSpPr txBox="1"/>
                <p:nvPr/>
              </p:nvSpPr>
              <p:spPr>
                <a:xfrm>
                  <a:off x="4752989" y="772640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EC9B55ED-0475-0801-8559-F35300CD3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2989" y="772640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E2125CE-79C6-C873-A75D-7CFF0B3AA33F}"/>
                </a:ext>
              </a:extLst>
            </p:cNvPr>
            <p:cNvSpPr txBox="1"/>
            <p:nvPr/>
          </p:nvSpPr>
          <p:spPr>
            <a:xfrm>
              <a:off x="3381383" y="2761887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BC55CFA3-D562-FFA9-F324-E82190FC749C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4095758" y="2217706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522749C-B869-97C0-4184-8179F3ECE275}"/>
                </a:ext>
              </a:extLst>
            </p:cNvPr>
            <p:cNvSpPr txBox="1"/>
            <p:nvPr/>
          </p:nvSpPr>
          <p:spPr>
            <a:xfrm>
              <a:off x="3709996" y="2312274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288674F-1C04-4C61-0486-47B50C016C3B}"/>
                </a:ext>
              </a:extLst>
            </p:cNvPr>
            <p:cNvSpPr txBox="1"/>
            <p:nvPr/>
          </p:nvSpPr>
          <p:spPr>
            <a:xfrm>
              <a:off x="1607355" y="4737985"/>
              <a:ext cx="4976805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scale.data</a:t>
              </a:r>
              <a:endParaRPr lang="fr-FR" dirty="0"/>
            </a:p>
            <a:p>
              <a:r>
                <a:rPr lang="fr-FR" dirty="0"/>
                <a:t>(matrice des données centrées-réduites </a:t>
              </a:r>
              <a:r>
                <a:rPr lang="fr-FR" dirty="0" err="1"/>
                <a:t>JxC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ACEFA829-2C8A-EF66-8777-1FBDAD017C3D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4095758" y="3131219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9F0133C-7928-4D63-5138-FFB9C4DBC344}"/>
                </a:ext>
              </a:extLst>
            </p:cNvPr>
            <p:cNvSpPr txBox="1"/>
            <p:nvPr/>
          </p:nvSpPr>
          <p:spPr>
            <a:xfrm>
              <a:off x="3719516" y="377912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86BD6B84-0231-8462-0667-241939B1C4E1}"/>
                </a:ext>
              </a:extLst>
            </p:cNvPr>
            <p:cNvSpPr txBox="1"/>
            <p:nvPr/>
          </p:nvSpPr>
          <p:spPr>
            <a:xfrm>
              <a:off x="5260179" y="3153382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E2DA0992-6D21-C8CB-A39C-1C0EB4B888AF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6481758" y="2494705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95969A9-8946-CA34-06B7-4F92B1649D10}"/>
                </a:ext>
              </a:extLst>
            </p:cNvPr>
            <p:cNvSpPr txBox="1"/>
            <p:nvPr/>
          </p:nvSpPr>
          <p:spPr>
            <a:xfrm>
              <a:off x="6091254" y="263613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EDE2D00-DF32-23A5-D037-58FAAC65263C}"/>
                </a:ext>
              </a:extLst>
            </p:cNvPr>
            <p:cNvSpPr txBox="1"/>
            <p:nvPr/>
          </p:nvSpPr>
          <p:spPr>
            <a:xfrm>
              <a:off x="8796334" y="1843463"/>
              <a:ext cx="252888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94B1A517-6CBB-AC1B-4C7F-CD63D5BA3F0E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7004644" y="-1212670"/>
              <a:ext cx="1183095" cy="492917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4923F9E4-7D6E-CDB9-F767-C3C67511F979}"/>
                </a:ext>
              </a:extLst>
            </p:cNvPr>
            <p:cNvSpPr txBox="1"/>
            <p:nvPr/>
          </p:nvSpPr>
          <p:spPr>
            <a:xfrm>
              <a:off x="8270083" y="2862860"/>
              <a:ext cx="3581383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NormalizeData.RNA</a:t>
              </a:r>
              <a:r>
                <a:rPr lang="fr-FR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FindVariableFeatures.RNA</a:t>
              </a:r>
              <a:r>
                <a:rPr lang="fr-FR" dirty="0"/>
                <a:t>$...</a:t>
              </a:r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1BDF930D-63D6-07D0-EEEA-10F56465F57C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10060775" y="2212795"/>
              <a:ext cx="1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2B74C2B-5610-5851-C592-0193CB1228D8}"/>
                </a:ext>
              </a:extLst>
            </p:cNvPr>
            <p:cNvSpPr txBox="1"/>
            <p:nvPr/>
          </p:nvSpPr>
          <p:spPr>
            <a:xfrm>
              <a:off x="9544077" y="2345608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50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>
            <a:extLst>
              <a:ext uri="{FF2B5EF4-FFF2-40B4-BE49-F238E27FC236}">
                <a16:creationId xmlns:a16="http://schemas.microsoft.com/office/drawing/2014/main" id="{AC194D59-EA8E-116E-3761-D28446C9C811}"/>
              </a:ext>
            </a:extLst>
          </p:cNvPr>
          <p:cNvGrpSpPr/>
          <p:nvPr/>
        </p:nvGrpSpPr>
        <p:grpSpPr>
          <a:xfrm>
            <a:off x="221467" y="328362"/>
            <a:ext cx="11694270" cy="6201275"/>
            <a:chOff x="221467" y="328362"/>
            <a:chExt cx="11694270" cy="620127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CBAB8C23-F167-6362-B577-0CB0DBAB8B6C}"/>
                </a:ext>
              </a:extLst>
            </p:cNvPr>
            <p:cNvSpPr txBox="1"/>
            <p:nvPr/>
          </p:nvSpPr>
          <p:spPr>
            <a:xfrm>
              <a:off x="2952761" y="32836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B4751E88-EC13-F6B9-D07B-AA04903D22DC}"/>
                </a:ext>
              </a:extLst>
            </p:cNvPr>
            <p:cNvSpPr txBox="1"/>
            <p:nvPr/>
          </p:nvSpPr>
          <p:spPr>
            <a:xfrm>
              <a:off x="1995495" y="188570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26BE564-324A-8FC6-127B-CCDAC4C4833A}"/>
                </a:ext>
              </a:extLst>
            </p:cNvPr>
            <p:cNvSpPr txBox="1"/>
            <p:nvPr/>
          </p:nvSpPr>
          <p:spPr>
            <a:xfrm>
              <a:off x="3838577" y="188570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F2ABA623-B9C3-9E56-1F6E-213A5BD53B3F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633791" y="77377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EE3C033D-F456-67F3-659D-DDD1DF89BB1B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502826" y="129169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059F2EBA-1D31-4686-7371-EC86870CACAA}"/>
                    </a:ext>
                  </a:extLst>
                </p:cNvPr>
                <p:cNvSpPr txBox="1"/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059F2EBA-1D31-4686-7371-EC86870CAC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634AE843-F3B2-FF56-A7E2-AB95527DA5B6}"/>
                </a:ext>
              </a:extLst>
            </p:cNvPr>
            <p:cNvSpPr txBox="1"/>
            <p:nvPr/>
          </p:nvSpPr>
          <p:spPr>
            <a:xfrm>
              <a:off x="1995495" y="279921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B8D414A3-F390-2D08-E523-1042F960A2E5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709870" y="225503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092D8BC-3E92-C142-40C2-EB4A191C2222}"/>
                </a:ext>
              </a:extLst>
            </p:cNvPr>
            <p:cNvSpPr txBox="1"/>
            <p:nvPr/>
          </p:nvSpPr>
          <p:spPr>
            <a:xfrm>
              <a:off x="2324108" y="234960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FA6E5B6-65BB-6C33-7AEB-20C7600BFC8F}"/>
                </a:ext>
              </a:extLst>
            </p:cNvPr>
            <p:cNvSpPr txBox="1"/>
            <p:nvPr/>
          </p:nvSpPr>
          <p:spPr>
            <a:xfrm>
              <a:off x="221467" y="4775311"/>
              <a:ext cx="4976805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scale.data</a:t>
              </a:r>
              <a:endParaRPr lang="fr-FR" dirty="0"/>
            </a:p>
            <a:p>
              <a:r>
                <a:rPr lang="fr-FR" dirty="0"/>
                <a:t>(matrice des données centrées-réduites </a:t>
              </a:r>
              <a:r>
                <a:rPr lang="fr-FR" dirty="0" err="1"/>
                <a:t>JxC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5F0E663A-65D2-F96A-7D10-1AD4619DF6FD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709870" y="3168545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8B5B945-4B95-E41A-BB0A-39D3812615B6}"/>
                </a:ext>
              </a:extLst>
            </p:cNvPr>
            <p:cNvSpPr txBox="1"/>
            <p:nvPr/>
          </p:nvSpPr>
          <p:spPr>
            <a:xfrm>
              <a:off x="2333628" y="381645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FAF9E17C-B1DD-736F-1FD2-E43132E6B853}"/>
                </a:ext>
              </a:extLst>
            </p:cNvPr>
            <p:cNvSpPr txBox="1"/>
            <p:nvPr/>
          </p:nvSpPr>
          <p:spPr>
            <a:xfrm>
              <a:off x="3874291" y="3190708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CCE09C40-949D-1ECA-9DD0-4E7555B00475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095870" y="2532031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A0E5C442-9631-4FC0-602A-011B87D3DBA7}"/>
                </a:ext>
              </a:extLst>
            </p:cNvPr>
            <p:cNvSpPr txBox="1"/>
            <p:nvPr/>
          </p:nvSpPr>
          <p:spPr>
            <a:xfrm>
              <a:off x="4705366" y="267345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B03B429F-65AC-1B1F-5B22-21CC945CE202}"/>
                </a:ext>
              </a:extLst>
            </p:cNvPr>
            <p:cNvSpPr txBox="1"/>
            <p:nvPr/>
          </p:nvSpPr>
          <p:spPr>
            <a:xfrm>
              <a:off x="10179881" y="1880789"/>
              <a:ext cx="134537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31561F34-2F18-CAA1-6847-A8E1E670F3B0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6707595" y="-2264184"/>
              <a:ext cx="1183095" cy="710684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69E850AD-E2FF-CA04-2E8F-68EA89049F66}"/>
                </a:ext>
              </a:extLst>
            </p:cNvPr>
            <p:cNvSpPr txBox="1"/>
            <p:nvPr/>
          </p:nvSpPr>
          <p:spPr>
            <a:xfrm>
              <a:off x="9770285" y="2900186"/>
              <a:ext cx="2145452" cy="86177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NormalizeData.RNA</a:t>
              </a:r>
              <a:r>
                <a:rPr lang="fr-FR" sz="1000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FindVariableFeatures.RNA</a:t>
              </a:r>
              <a:r>
                <a:rPr lang="fr-FR" sz="1000" dirty="0"/>
                <a:t>$...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ScaleData.RNA</a:t>
              </a:r>
              <a:r>
                <a:rPr lang="fr-FR" sz="1000" dirty="0"/>
                <a:t>$......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RunPCA.RNA</a:t>
              </a:r>
              <a:r>
                <a:rPr lang="fr-FR" sz="1000" dirty="0"/>
                <a:t>$.......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sz="1000" dirty="0"/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FEC0942E-5B12-4A3F-00E5-55DB285BDC65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10843011" y="2250121"/>
              <a:ext cx="9556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2B31C5D-D7BA-7773-378B-349CBF7E7E75}"/>
                </a:ext>
              </a:extLst>
            </p:cNvPr>
            <p:cNvSpPr txBox="1"/>
            <p:nvPr/>
          </p:nvSpPr>
          <p:spPr>
            <a:xfrm>
              <a:off x="10535829" y="236080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4B78F36C-E8CD-1800-F898-CDCDE973E750}"/>
                </a:ext>
              </a:extLst>
            </p:cNvPr>
            <p:cNvSpPr txBox="1"/>
            <p:nvPr/>
          </p:nvSpPr>
          <p:spPr>
            <a:xfrm>
              <a:off x="7219971" y="1880933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reductions</a:t>
              </a:r>
              <a:endParaRPr lang="fr-FR" dirty="0"/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55A6637C-1E7F-D87C-5889-3AAAA9C40B5A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7934346" y="1286930"/>
              <a:ext cx="0" cy="594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1B321BD-4331-3DF7-831A-D9F98D10E350}"/>
                </a:ext>
              </a:extLst>
            </p:cNvPr>
            <p:cNvSpPr txBox="1"/>
            <p:nvPr/>
          </p:nvSpPr>
          <p:spPr>
            <a:xfrm>
              <a:off x="6727033" y="2900190"/>
              <a:ext cx="2719352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>
                  <a:solidFill>
                    <a:srgbClr val="FF0000"/>
                  </a:solidFill>
                </a:rPr>
                <a:t>pca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$</a:t>
              </a:r>
              <a:r>
                <a:rPr lang="fr-FR" dirty="0" err="1">
                  <a:solidFill>
                    <a:srgbClr val="FF0000"/>
                  </a:solidFill>
                </a:rPr>
                <a:t>PC_k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@</a:t>
              </a:r>
              <a:r>
                <a:rPr lang="fr-FR" dirty="0" err="1">
                  <a:solidFill>
                    <a:srgbClr val="FF0000"/>
                  </a:solidFill>
                </a:rPr>
                <a:t>cell.embeddings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@</a:t>
              </a:r>
              <a:r>
                <a:rPr lang="fr-FR" dirty="0" err="1">
                  <a:solidFill>
                    <a:srgbClr val="FF0000"/>
                  </a:solidFill>
                </a:rPr>
                <a:t>feature.loadings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@</a:t>
              </a:r>
              <a:r>
                <a:rPr lang="fr-FR" dirty="0" err="1">
                  <a:solidFill>
                    <a:srgbClr val="FF0000"/>
                  </a:solidFill>
                </a:rPr>
                <a:t>stdev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endParaRPr lang="fr-FR" dirty="0"/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AE99C916-54A6-E121-AEEC-07552FA14B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12" y="2241513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471EAE2C-7ACE-E44D-74D6-21C7BD5580FC}"/>
                </a:ext>
              </a:extLst>
            </p:cNvPr>
            <p:cNvSpPr txBox="1"/>
            <p:nvPr/>
          </p:nvSpPr>
          <p:spPr>
            <a:xfrm>
              <a:off x="7629548" y="235436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12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4F06AAD7-A009-18AF-DE01-3EAF11ABD323}"/>
              </a:ext>
            </a:extLst>
          </p:cNvPr>
          <p:cNvGrpSpPr/>
          <p:nvPr/>
        </p:nvGrpSpPr>
        <p:grpSpPr>
          <a:xfrm>
            <a:off x="221467" y="328362"/>
            <a:ext cx="11694270" cy="6201275"/>
            <a:chOff x="221467" y="328362"/>
            <a:chExt cx="11694270" cy="620127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37936A5-8EBA-792A-F5A9-7EFBA210A159}"/>
                </a:ext>
              </a:extLst>
            </p:cNvPr>
            <p:cNvSpPr txBox="1"/>
            <p:nvPr/>
          </p:nvSpPr>
          <p:spPr>
            <a:xfrm>
              <a:off x="2952761" y="32836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4E39F87-D084-085F-FE49-3FCB3832D043}"/>
                </a:ext>
              </a:extLst>
            </p:cNvPr>
            <p:cNvSpPr txBox="1"/>
            <p:nvPr/>
          </p:nvSpPr>
          <p:spPr>
            <a:xfrm>
              <a:off x="1995495" y="188570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55D2B44-AF4F-797F-091F-86D5F4E3D961}"/>
                </a:ext>
              </a:extLst>
            </p:cNvPr>
            <p:cNvSpPr txBox="1"/>
            <p:nvPr/>
          </p:nvSpPr>
          <p:spPr>
            <a:xfrm>
              <a:off x="3838577" y="188570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D33F2110-F4E7-67FF-CAA1-B751338FEB7C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633791" y="77377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49D97E0C-69CA-45B5-4828-982834E06625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502826" y="129169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C81A3685-DE6E-DBDD-E00D-3D7BC019CEA4}"/>
                    </a:ext>
                  </a:extLst>
                </p:cNvPr>
                <p:cNvSpPr txBox="1"/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C81A3685-DE6E-DBDD-E00D-3D7BC019C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25C64C13-79D5-7C91-AE14-E5D8238E8EB8}"/>
                </a:ext>
              </a:extLst>
            </p:cNvPr>
            <p:cNvSpPr txBox="1"/>
            <p:nvPr/>
          </p:nvSpPr>
          <p:spPr>
            <a:xfrm>
              <a:off x="1995495" y="279921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213D34BE-60C1-AE9B-C5FA-2B8690829DBE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709870" y="225503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E2DEBEC-1F8A-F79D-F275-16837593FBD1}"/>
                </a:ext>
              </a:extLst>
            </p:cNvPr>
            <p:cNvSpPr txBox="1"/>
            <p:nvPr/>
          </p:nvSpPr>
          <p:spPr>
            <a:xfrm>
              <a:off x="2324108" y="234960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4C5695D-D573-99EE-729E-FDFE30AB1931}"/>
                </a:ext>
              </a:extLst>
            </p:cNvPr>
            <p:cNvSpPr txBox="1"/>
            <p:nvPr/>
          </p:nvSpPr>
          <p:spPr>
            <a:xfrm>
              <a:off x="221467" y="4775311"/>
              <a:ext cx="4976805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scale.data</a:t>
              </a:r>
              <a:endParaRPr lang="fr-FR" dirty="0"/>
            </a:p>
            <a:p>
              <a:r>
                <a:rPr lang="fr-FR" dirty="0"/>
                <a:t>(matrice des données centrées-réduites </a:t>
              </a:r>
              <a:r>
                <a:rPr lang="fr-FR" dirty="0" err="1"/>
                <a:t>JxC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967D6D0B-0F29-53B9-5DBF-E09D53367503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709870" y="3168545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631E4042-5FA4-F2F4-F15C-997E422E257D}"/>
                </a:ext>
              </a:extLst>
            </p:cNvPr>
            <p:cNvSpPr txBox="1"/>
            <p:nvPr/>
          </p:nvSpPr>
          <p:spPr>
            <a:xfrm>
              <a:off x="2333628" y="381645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A438DC84-94AA-1C34-16B7-3EC0F92C28AC}"/>
                </a:ext>
              </a:extLst>
            </p:cNvPr>
            <p:cNvSpPr txBox="1"/>
            <p:nvPr/>
          </p:nvSpPr>
          <p:spPr>
            <a:xfrm>
              <a:off x="3874291" y="3190708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E02C6166-3019-98FE-B2E2-C75B7DCA14A2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095870" y="2532031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ED8AB31-FEF0-4EE7-3EE4-8819B38FDF92}"/>
                </a:ext>
              </a:extLst>
            </p:cNvPr>
            <p:cNvSpPr txBox="1"/>
            <p:nvPr/>
          </p:nvSpPr>
          <p:spPr>
            <a:xfrm>
              <a:off x="4705366" y="267345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EAD863A-5BBD-E555-A279-4D10E37C5AA4}"/>
                </a:ext>
              </a:extLst>
            </p:cNvPr>
            <p:cNvSpPr txBox="1"/>
            <p:nvPr/>
          </p:nvSpPr>
          <p:spPr>
            <a:xfrm>
              <a:off x="10179881" y="1880789"/>
              <a:ext cx="134537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75D971E5-F00F-FA64-5897-205247EEE5C5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6707595" y="-2264184"/>
              <a:ext cx="1183095" cy="710684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A465F422-F22B-A15B-7F0B-56E147ADD994}"/>
                </a:ext>
              </a:extLst>
            </p:cNvPr>
            <p:cNvSpPr txBox="1"/>
            <p:nvPr/>
          </p:nvSpPr>
          <p:spPr>
            <a:xfrm>
              <a:off x="9770285" y="2900186"/>
              <a:ext cx="2145452" cy="116955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NormalizeData.RNA</a:t>
              </a:r>
              <a:r>
                <a:rPr lang="fr-FR" sz="1000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FindVariableFeatures.RNA</a:t>
              </a:r>
              <a:r>
                <a:rPr lang="fr-FR" sz="1000" dirty="0"/>
                <a:t>$...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ScaleData.RNA</a:t>
              </a:r>
              <a:r>
                <a:rPr lang="fr-FR" sz="1000" dirty="0"/>
                <a:t>$......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RunPCA.RNA</a:t>
              </a:r>
              <a:r>
                <a:rPr lang="fr-FR" sz="1000" dirty="0"/>
                <a:t>$.......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FindNeighbors.RNA.pca</a:t>
              </a:r>
              <a:r>
                <a:rPr lang="fr-FR" sz="1000" dirty="0"/>
                <a:t>$.....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RunTSNE</a:t>
              </a:r>
              <a:r>
                <a:rPr lang="fr-FR" sz="1000" dirty="0"/>
                <a:t>$.....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sz="1000" dirty="0"/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D761CD5F-5AA0-0370-A888-C167D7688DCD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10843011" y="2250121"/>
              <a:ext cx="9556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0F750E7-122B-F1A9-A08D-CC83A635749C}"/>
                </a:ext>
              </a:extLst>
            </p:cNvPr>
            <p:cNvSpPr txBox="1"/>
            <p:nvPr/>
          </p:nvSpPr>
          <p:spPr>
            <a:xfrm>
              <a:off x="10535829" y="236080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7128CC4-55EC-6D9E-0672-1B2AAC6AF882}"/>
                </a:ext>
              </a:extLst>
            </p:cNvPr>
            <p:cNvSpPr txBox="1"/>
            <p:nvPr/>
          </p:nvSpPr>
          <p:spPr>
            <a:xfrm>
              <a:off x="7219971" y="1880933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reductions</a:t>
              </a:r>
              <a:endParaRPr lang="fr-FR" dirty="0"/>
            </a:p>
          </p:txBody>
        </p: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349D262-1084-2220-DD7A-E55F07B1BB7B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7934346" y="1286930"/>
              <a:ext cx="0" cy="594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14BB3C07-95FD-0494-6696-6796F68A1DBE}"/>
                </a:ext>
              </a:extLst>
            </p:cNvPr>
            <p:cNvSpPr txBox="1"/>
            <p:nvPr/>
          </p:nvSpPr>
          <p:spPr>
            <a:xfrm>
              <a:off x="6727033" y="2900190"/>
              <a:ext cx="2719352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pca</a:t>
              </a:r>
              <a:endParaRPr lang="fr-FR" dirty="0"/>
            </a:p>
            <a:p>
              <a:pPr lvl="1"/>
              <a:r>
                <a:rPr lang="fr-FR" dirty="0"/>
                <a:t>$</a:t>
              </a:r>
              <a:r>
                <a:rPr lang="fr-FR" dirty="0" err="1"/>
                <a:t>PC_k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cell.embeddings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feature.loadings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stdev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>
                  <a:solidFill>
                    <a:srgbClr val="FF0000"/>
                  </a:solidFill>
                </a:rPr>
                <a:t>tsne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$tSNE_1 ou tSNE_2</a:t>
              </a: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@</a:t>
              </a:r>
              <a:r>
                <a:rPr lang="fr-FR" dirty="0" err="1">
                  <a:solidFill>
                    <a:srgbClr val="FF0000"/>
                  </a:solidFill>
                </a:rPr>
                <a:t>cell.embeddings</a:t>
              </a:r>
              <a:endParaRPr lang="fr-FR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rgbClr val="FF0000"/>
                </a:solidFill>
              </a:endParaRPr>
            </a:p>
            <a:p>
              <a:pPr lvl="1"/>
              <a:endParaRPr lang="fr-FR" dirty="0"/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C727C945-5BE1-08A7-B1F8-DBF8D368F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12" y="2241513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D776629D-E4A6-E293-0DD5-64ACBAF207E5}"/>
                </a:ext>
              </a:extLst>
            </p:cNvPr>
            <p:cNvSpPr txBox="1"/>
            <p:nvPr/>
          </p:nvSpPr>
          <p:spPr>
            <a:xfrm>
              <a:off x="7629548" y="235436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25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6A1F131-CF36-3F4C-0AED-20E1FAB53096}"/>
              </a:ext>
            </a:extLst>
          </p:cNvPr>
          <p:cNvGrpSpPr/>
          <p:nvPr/>
        </p:nvGrpSpPr>
        <p:grpSpPr>
          <a:xfrm>
            <a:off x="221467" y="328362"/>
            <a:ext cx="11694270" cy="6201275"/>
            <a:chOff x="221467" y="328362"/>
            <a:chExt cx="11694270" cy="620127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4513491C-BB44-CBF9-884D-CCEC32B461E9}"/>
                </a:ext>
              </a:extLst>
            </p:cNvPr>
            <p:cNvSpPr txBox="1"/>
            <p:nvPr/>
          </p:nvSpPr>
          <p:spPr>
            <a:xfrm>
              <a:off x="2952761" y="32836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4DF3B5A1-6A2E-B594-ACB4-D0F23AFD4BE6}"/>
                </a:ext>
              </a:extLst>
            </p:cNvPr>
            <p:cNvSpPr txBox="1"/>
            <p:nvPr/>
          </p:nvSpPr>
          <p:spPr>
            <a:xfrm>
              <a:off x="1995495" y="188570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1E3B5DE-715E-F76D-146F-D20CF4FE2E1A}"/>
                </a:ext>
              </a:extLst>
            </p:cNvPr>
            <p:cNvSpPr txBox="1"/>
            <p:nvPr/>
          </p:nvSpPr>
          <p:spPr>
            <a:xfrm>
              <a:off x="3838577" y="188570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8E348A3B-A8DA-90CC-A354-611E15BB4161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633791" y="77377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993C32B2-E1CC-1551-A63F-D268CDEFC313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502826" y="129169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8629F3EA-1517-C831-930B-D6A13606FF73}"/>
                    </a:ext>
                  </a:extLst>
                </p:cNvPr>
                <p:cNvSpPr txBox="1"/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 xmlns="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8629F3EA-1517-C831-930B-D6A13606F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FAE199D-0013-E525-1D7D-59D1182C9FE1}"/>
                </a:ext>
              </a:extLst>
            </p:cNvPr>
            <p:cNvSpPr txBox="1"/>
            <p:nvPr/>
          </p:nvSpPr>
          <p:spPr>
            <a:xfrm>
              <a:off x="1995495" y="279921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D2246D79-E391-1DD6-C2CC-D9D07CA64932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709870" y="225503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CDF84CF-61DC-9057-752E-B7F9B141A59A}"/>
                </a:ext>
              </a:extLst>
            </p:cNvPr>
            <p:cNvSpPr txBox="1"/>
            <p:nvPr/>
          </p:nvSpPr>
          <p:spPr>
            <a:xfrm>
              <a:off x="2324108" y="234960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CC1F485-0956-C86F-AB5F-3D268BA141A3}"/>
                </a:ext>
              </a:extLst>
            </p:cNvPr>
            <p:cNvSpPr txBox="1"/>
            <p:nvPr/>
          </p:nvSpPr>
          <p:spPr>
            <a:xfrm>
              <a:off x="221467" y="4775311"/>
              <a:ext cx="4976805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scale.data</a:t>
              </a:r>
              <a:endParaRPr lang="fr-FR" dirty="0"/>
            </a:p>
            <a:p>
              <a:r>
                <a:rPr lang="fr-FR" dirty="0"/>
                <a:t>(matrice des données centrées-réduites </a:t>
              </a:r>
              <a:r>
                <a:rPr lang="fr-FR" dirty="0" err="1"/>
                <a:t>JxC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7C599BA4-EF83-BD85-ECE0-B30619A6B5B8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709870" y="3168545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4B506E2-A1CA-9EFE-B318-408849293E94}"/>
                </a:ext>
              </a:extLst>
            </p:cNvPr>
            <p:cNvSpPr txBox="1"/>
            <p:nvPr/>
          </p:nvSpPr>
          <p:spPr>
            <a:xfrm>
              <a:off x="2333628" y="381645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AD5A01B5-1DA5-E114-A92F-3941C31EF898}"/>
                </a:ext>
              </a:extLst>
            </p:cNvPr>
            <p:cNvSpPr txBox="1"/>
            <p:nvPr/>
          </p:nvSpPr>
          <p:spPr>
            <a:xfrm>
              <a:off x="3874291" y="3190708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AEEEBA9C-3AC5-D9B5-8836-42FB1F9A824D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095870" y="2532031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440643CA-C4AA-21A3-C5F0-D4AA788C8815}"/>
                </a:ext>
              </a:extLst>
            </p:cNvPr>
            <p:cNvSpPr txBox="1"/>
            <p:nvPr/>
          </p:nvSpPr>
          <p:spPr>
            <a:xfrm>
              <a:off x="4705366" y="267345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B970CC8E-6DFD-AD20-5BCA-E82B2CAB90C9}"/>
                </a:ext>
              </a:extLst>
            </p:cNvPr>
            <p:cNvSpPr txBox="1"/>
            <p:nvPr/>
          </p:nvSpPr>
          <p:spPr>
            <a:xfrm>
              <a:off x="10179881" y="1880789"/>
              <a:ext cx="134537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2DD8A3B4-D02E-C706-DA64-1B87899B9959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6707595" y="-2264184"/>
              <a:ext cx="1183095" cy="710684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649DACF1-1CF0-FAF1-CE38-9379DDC9A9F1}"/>
                </a:ext>
              </a:extLst>
            </p:cNvPr>
            <p:cNvSpPr txBox="1"/>
            <p:nvPr/>
          </p:nvSpPr>
          <p:spPr>
            <a:xfrm>
              <a:off x="9770285" y="2900186"/>
              <a:ext cx="2145452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NormalizeData.RNA</a:t>
              </a:r>
              <a:r>
                <a:rPr lang="fr-FR" sz="1000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FindVariableFeatures.RNA</a:t>
              </a:r>
              <a:r>
                <a:rPr lang="fr-FR" sz="1000" dirty="0"/>
                <a:t>$...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ScaleData.RNA</a:t>
              </a:r>
              <a:r>
                <a:rPr lang="fr-FR" sz="1000" dirty="0"/>
                <a:t>$......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RunPCA.RNA</a:t>
              </a:r>
              <a:r>
                <a:rPr lang="fr-FR" sz="1000" dirty="0"/>
                <a:t>$.......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FindNeighbors.RNA.pca</a:t>
              </a:r>
              <a:r>
                <a:rPr lang="fr-FR" sz="1000" dirty="0"/>
                <a:t>$.....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RunTSNE</a:t>
              </a:r>
              <a:r>
                <a:rPr lang="fr-FR" sz="1000" dirty="0"/>
                <a:t>$.....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RunUMAP.RNA.pca</a:t>
              </a:r>
              <a:r>
                <a:rPr lang="fr-FR" sz="1000" dirty="0"/>
                <a:t>$....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sz="10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sz="1000" dirty="0"/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01E53147-5750-96C1-59CF-B31DC599BBE2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10843011" y="2250121"/>
              <a:ext cx="9556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547AA54-FC12-1DB5-6D1D-C80AED1EE14B}"/>
                </a:ext>
              </a:extLst>
            </p:cNvPr>
            <p:cNvSpPr txBox="1"/>
            <p:nvPr/>
          </p:nvSpPr>
          <p:spPr>
            <a:xfrm>
              <a:off x="10535829" y="236080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97C5177-18F8-6DD9-2DA0-2F874B46A9CC}"/>
                </a:ext>
              </a:extLst>
            </p:cNvPr>
            <p:cNvSpPr txBox="1"/>
            <p:nvPr/>
          </p:nvSpPr>
          <p:spPr>
            <a:xfrm>
              <a:off x="7219971" y="1880933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reductions</a:t>
              </a:r>
              <a:endParaRPr lang="fr-FR" dirty="0"/>
            </a:p>
          </p:txBody>
        </p: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25531BE2-2657-DA4B-0D3F-1E855655C61A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7934346" y="1286930"/>
              <a:ext cx="0" cy="594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DE81344B-E941-A60C-571F-AF4FA1E7A99B}"/>
                </a:ext>
              </a:extLst>
            </p:cNvPr>
            <p:cNvSpPr txBox="1"/>
            <p:nvPr/>
          </p:nvSpPr>
          <p:spPr>
            <a:xfrm>
              <a:off x="6727033" y="2900190"/>
              <a:ext cx="2719352" cy="31393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pca</a:t>
              </a:r>
              <a:endParaRPr lang="fr-FR" dirty="0"/>
            </a:p>
            <a:p>
              <a:pPr lvl="1"/>
              <a:r>
                <a:rPr lang="fr-FR" dirty="0"/>
                <a:t>$</a:t>
              </a:r>
              <a:r>
                <a:rPr lang="fr-FR" dirty="0" err="1"/>
                <a:t>PC_k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cell.embeddings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feature.loadings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stdev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tsne</a:t>
              </a:r>
              <a:endParaRPr lang="fr-FR" dirty="0"/>
            </a:p>
            <a:p>
              <a:pPr lvl="1"/>
              <a:r>
                <a:rPr lang="fr-FR" dirty="0"/>
                <a:t>$tSNE_1 ou tSNE_2</a:t>
              </a:r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cell.embeddings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>
                  <a:solidFill>
                    <a:srgbClr val="FF0000"/>
                  </a:solidFill>
                </a:rPr>
                <a:t>umap</a:t>
              </a:r>
              <a:endParaRPr lang="fr-FR" dirty="0">
                <a:solidFill>
                  <a:srgbClr val="FF0000"/>
                </a:solidFill>
              </a:endParaRPr>
            </a:p>
            <a:p>
              <a:r>
                <a:rPr lang="fr-FR" dirty="0">
                  <a:solidFill>
                    <a:srgbClr val="FF0000"/>
                  </a:solidFill>
                </a:rPr>
                <a:t>          $umap_1 et umap_2</a:t>
              </a:r>
            </a:p>
            <a:p>
              <a:r>
                <a:rPr lang="fr-FR" dirty="0">
                  <a:solidFill>
                    <a:srgbClr val="FF0000"/>
                  </a:solidFill>
                </a:rPr>
                <a:t>          @</a:t>
              </a:r>
              <a:r>
                <a:rPr lang="fr-FR" dirty="0" err="1">
                  <a:solidFill>
                    <a:srgbClr val="FF0000"/>
                  </a:solidFill>
                </a:rPr>
                <a:t>cell.embeddings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8E271CB9-0560-7E70-7EC1-806B2695D3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12" y="2241513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54292059-DEB9-7C18-7714-8B54AD0456B6}"/>
                </a:ext>
              </a:extLst>
            </p:cNvPr>
            <p:cNvSpPr txBox="1"/>
            <p:nvPr/>
          </p:nvSpPr>
          <p:spPr>
            <a:xfrm>
              <a:off x="7629548" y="235436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2180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2121</TotalTime>
  <Words>1007</Words>
  <Application>Microsoft Macintosh PowerPoint</Application>
  <PresentationFormat>Grand écran</PresentationFormat>
  <Paragraphs>360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Cathy Maugis-Rabusseau</dc:creator>
  <cp:lastModifiedBy>Cathy Maugis-Rabusseau</cp:lastModifiedBy>
  <cp:revision>8</cp:revision>
  <dcterms:created xsi:type="dcterms:W3CDTF">2025-04-01T11:05:52Z</dcterms:created>
  <dcterms:modified xsi:type="dcterms:W3CDTF">2025-04-14T20:55:49Z</dcterms:modified>
</cp:coreProperties>
</file>