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sldIdLst>
    <p:sldId id="256" r:id="rId5"/>
    <p:sldId id="257" r:id="rId6"/>
    <p:sldId id="272" r:id="rId7"/>
    <p:sldId id="273" r:id="rId8"/>
    <p:sldId id="274" r:id="rId9"/>
    <p:sldId id="275" r:id="rId10"/>
    <p:sldId id="277" r:id="rId11"/>
    <p:sldId id="278" r:id="rId12"/>
    <p:sldId id="279" r:id="rId13"/>
    <p:sldId id="280" r:id="rId14"/>
    <p:sldId id="281" r:id="rId15"/>
    <p:sldId id="282" r:id="rId16"/>
    <p:sldId id="284" r:id="rId17"/>
    <p:sldId id="283" r:id="rId18"/>
    <p:sldId id="285" r:id="rId19"/>
    <p:sldId id="286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91AD4C-66EA-4230-90D6-150D745D1139}" v="807" dt="2023-01-29T10:08:18.6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2A9A7C-FC97-5DE5-26D4-46609B477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CF97A68-1A0D-95AA-5612-E8B71D03D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A5FFB3B-9CC5-597D-B501-C3889159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57FF-74F3-4A37-A9CA-A1828CF1099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3D47806-CDC3-CCCB-7B27-AABA51D2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ECFA6BE-3F12-954D-587C-E1D2BFEE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CF1B-F5BB-4A37-9DB2-806A2598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1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C6F780-732B-A8D6-8CF8-ACDE7D4D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D7AACD5-EDDD-42D7-5655-33F953A32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A16BF16-79EB-B0A4-A3C5-BCA888B7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57FF-74F3-4A37-A9CA-A1828CF1099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6AFDA1-32A3-CC74-1E85-A86CC470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C67E66B-8334-2609-6CD0-ACA3C696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CF1B-F5BB-4A37-9DB2-806A2598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9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452B542-FD7E-B546-242B-6192E0ACD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42D7CF1-EC47-F38D-C111-37E69F7AB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FF02ED4-2313-C8B5-0BDD-FDEC4C02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57FF-74F3-4A37-A9CA-A1828CF1099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FEC233F-7DF0-8CC6-0047-C0023A69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1F66A2F-4A64-3DBD-9460-65A5365D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CF1B-F5BB-4A37-9DB2-806A2598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7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9FAEF5-3722-7DE9-1004-247F3E5A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983AD40-3D83-4036-8494-2DAD4CFAA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395D087-865A-6EDC-0230-40967BA9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57FF-74F3-4A37-A9CA-A1828CF1099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1E02395-A30A-B081-5A4B-0CB6F063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8EC859E-B070-9DE4-8B43-02A47EA0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CF1B-F5BB-4A37-9DB2-806A2598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0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B84774-8D44-8744-1CEB-5442FB018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0C6536A-4A47-B510-53C6-A6C5E39F3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EF13123-D593-7B11-9D42-887731869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57FF-74F3-4A37-A9CA-A1828CF1099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4175EC9-A73F-3899-17DC-79F3673B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64CB8E5-414E-DBF1-ABF1-9F77ACE1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CF1B-F5BB-4A37-9DB2-806A2598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1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F80182-D5E6-F4A6-1C0B-3D9A5148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7E7360-E954-0B93-4DB6-25881B7B1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ED4F839-420C-2291-9BF3-C1E49F480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509F35F-FA6D-3CB7-6972-BBB16E84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57FF-74F3-4A37-A9CA-A1828CF1099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384B9A3-74D3-261F-F90D-6ADEFCDD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C0351EB-3762-4B79-58CE-31B7AB13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CF1B-F5BB-4A37-9DB2-806A2598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7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E8714A-9633-1615-0210-FDF7127AB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A266A2C-98CF-79A2-F377-9E55A23E7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F9E83E4-7F32-3464-0310-36E8CD93E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AA02E06-7CB0-F818-5FF9-ECFE0084B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0FF76E4-CF9D-3603-2957-A03284609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8CD4F3A-7611-CE30-7629-0F34E8B5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57FF-74F3-4A37-A9CA-A1828CF1099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DBC20CC-C29C-9BB6-6F62-AE7C241E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C16CC91-1945-8BA6-4EBB-94905067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CF1B-F5BB-4A37-9DB2-806A2598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64CB17-BBC9-1DF1-1AD8-0E91DCB0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8DD85CB-403F-3030-5E57-29C6D9D6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57FF-74F3-4A37-A9CA-A1828CF1099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086EBA3-3E64-47FD-8570-29DE1860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A77F7F3-ABF0-DD21-39E4-D90F0FC1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CF1B-F5BB-4A37-9DB2-806A2598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4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BB0E54F-8B5C-7A70-EA09-C1D6CF9E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57FF-74F3-4A37-A9CA-A1828CF1099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439CD88-44D3-3BF7-50E9-C8408624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739A524-9D46-6EE0-1417-2B29D95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CF1B-F5BB-4A37-9DB2-806A2598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5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665DF6-6A95-BA90-1641-74969A83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35A859-BA80-111F-53CB-A92330594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0B06894-7026-C3FB-0A03-8DB1EE546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0FCF533-C991-272D-EE04-4BBB57C2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57FF-74F3-4A37-A9CA-A1828CF1099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8EF5EF6-48E3-5CFA-8230-AA4A8B62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0E42C00-9D26-77B2-6A94-21D0D339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CF1B-F5BB-4A37-9DB2-806A2598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8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D22F44-CCDE-9751-9E31-99CF5C2DC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5FF9CA8-EBDD-EFAF-8034-4B8F337F7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6535B4C-2384-F735-CC0C-DE5269218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2804DB1-5838-0C1F-FFCA-54FC0DAC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57FF-74F3-4A37-A9CA-A1828CF1099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4B82E8A-9C62-968E-4B94-BF38363C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C8CE888-959B-BBE4-7C3F-C6F8E580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CF1B-F5BB-4A37-9DB2-806A2598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5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31DC799-9708-FB36-CA96-60E73D02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8D49BBD-7317-85FF-78EA-B0358DC73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41BEFF4-8CA0-9605-0EBE-E673F7558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757FF-74F3-4A37-A9CA-A1828CF1099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06019C1-F104-8DAB-A200-C6FCB4AC6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40DC214-C270-8172-5FD6-002AE08BA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7CF1B-F5BB-4A37-9DB2-806A2598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5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svg"/><Relationship Id="rId7" Type="http://schemas.openxmlformats.org/officeDocument/2006/relationships/image" Target="../media/image55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svg"/><Relationship Id="rId4" Type="http://schemas.openxmlformats.org/officeDocument/2006/relationships/image" Target="../media/image52.png"/><Relationship Id="rId9" Type="http://schemas.openxmlformats.org/officeDocument/2006/relationships/image" Target="../media/image57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464461-E84D-CAD1-E12E-61111B557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pl-PL" sz="6600" b="1"/>
              <a:t>Filtrowanie gradientowe kierunkowe</a:t>
            </a:r>
            <a:endParaRPr lang="en-US" sz="6600" b="1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F1B8087-B723-6270-F5AC-D99E11402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pl-PL"/>
              <a:t>w analizie obrazów</a:t>
            </a:r>
            <a:endParaRPr lang="en-US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0F2E666-10FD-D34B-8869-E38B9C727CDB}"/>
              </a:ext>
            </a:extLst>
          </p:cNvPr>
          <p:cNvSpPr txBox="1"/>
          <p:nvPr/>
        </p:nvSpPr>
        <p:spPr>
          <a:xfrm>
            <a:off x="9502923" y="5794049"/>
            <a:ext cx="184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dirty="0"/>
              <a:t>Roch Fedorowicz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0361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186F2FA-39F5-A392-E35E-48273B02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sz="5400" b="1" dirty="0"/>
              <a:t>Znalezienie współczynnika </a:t>
            </a:r>
            <a:r>
              <a:rPr lang="pl-PL" sz="5400" b="1" i="1" dirty="0"/>
              <a:t>c </a:t>
            </a:r>
            <a:r>
              <a:rPr lang="pl-PL" sz="5400" b="1" dirty="0"/>
              <a:t>i </a:t>
            </a:r>
            <a:r>
              <a:rPr lang="pl-PL" sz="5400" b="1" i="1" dirty="0"/>
              <a:t>d</a:t>
            </a:r>
            <a:endParaRPr lang="en-US" sz="5400" b="1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681955D-8F92-16EB-6A6C-404A08C2A4AA}"/>
              </a:ext>
            </a:extLst>
          </p:cNvPr>
          <p:cNvSpPr txBox="1"/>
          <p:nvPr/>
        </p:nvSpPr>
        <p:spPr>
          <a:xfrm>
            <a:off x="669036" y="1781307"/>
            <a:ext cx="1085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Zakładając, że operacje dla pojedynczej liczby będą maksymalnie przeprowadzane na liczbach zapisywanych przy pomocy 16 bit (</a:t>
            </a:r>
            <a:r>
              <a:rPr lang="pl-PL" dirty="0" err="1"/>
              <a:t>WORDy</a:t>
            </a:r>
            <a:r>
              <a:rPr lang="pl-PL" dirty="0"/>
              <a:t>), można dojść do wniosku, że współczynniki </a:t>
            </a:r>
            <a:r>
              <a:rPr lang="pl-PL" i="1" dirty="0"/>
              <a:t>c </a:t>
            </a:r>
            <a:r>
              <a:rPr lang="pl-PL" dirty="0"/>
              <a:t>= 29</a:t>
            </a:r>
            <a:r>
              <a:rPr lang="pl-PL" i="1" dirty="0"/>
              <a:t> </a:t>
            </a:r>
            <a:r>
              <a:rPr lang="pl-PL" dirty="0"/>
              <a:t>oraz </a:t>
            </a:r>
            <a:r>
              <a:rPr lang="pl-PL" i="1" dirty="0"/>
              <a:t>d </a:t>
            </a:r>
            <a:r>
              <a:rPr lang="pl-PL" dirty="0"/>
              <a:t>= 8</a:t>
            </a:r>
            <a:r>
              <a:rPr lang="pl-PL" i="1" dirty="0"/>
              <a:t> </a:t>
            </a:r>
            <a:r>
              <a:rPr lang="pl-PL" dirty="0"/>
              <a:t>dobrze spełniają swoją rolę.</a:t>
            </a:r>
          </a:p>
        </p:txBody>
      </p:sp>
      <p:pic>
        <p:nvPicPr>
          <p:cNvPr id="13" name="Grafika 12">
            <a:extLst>
              <a:ext uri="{FF2B5EF4-FFF2-40B4-BE49-F238E27FC236}">
                <a16:creationId xmlns:a16="http://schemas.microsoft.com/office/drawing/2014/main" id="{409465A2-6C60-61D3-AE1B-DA728DD25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6127" y="3206136"/>
            <a:ext cx="4164726" cy="3123544"/>
          </a:xfrm>
          <a:prstGeom prst="rect">
            <a:avLst/>
          </a:prstGeom>
        </p:spPr>
      </p:pic>
      <p:pic>
        <p:nvPicPr>
          <p:cNvPr id="14" name="Grafika 13">
            <a:extLst>
              <a:ext uri="{FF2B5EF4-FFF2-40B4-BE49-F238E27FC236}">
                <a16:creationId xmlns:a16="http://schemas.microsoft.com/office/drawing/2014/main" id="{EB4500C4-4A0D-CCC5-5C35-0003EAB787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2130" y="3267075"/>
            <a:ext cx="4164726" cy="3123544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7E557CBE-6D9A-4206-046D-0C23362DD9BB}"/>
              </a:ext>
            </a:extLst>
          </p:cNvPr>
          <p:cNvSpPr txBox="1"/>
          <p:nvPr/>
        </p:nvSpPr>
        <p:spPr>
          <a:xfrm>
            <a:off x="1018196" y="2621779"/>
            <a:ext cx="4680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Wartości zwykłego dzielenie całkowitego oraz dzielenia z przesunięciem na zakresie do 16 bit</a:t>
            </a:r>
            <a:endParaRPr lang="en-US" dirty="0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5BA3AD9A-75D5-6E12-F3C0-2D864043786F}"/>
              </a:ext>
            </a:extLst>
          </p:cNvPr>
          <p:cNvSpPr txBox="1"/>
          <p:nvPr/>
        </p:nvSpPr>
        <p:spPr>
          <a:xfrm>
            <a:off x="6284199" y="2621779"/>
            <a:ext cx="4680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Wartości zwykłego dzielenie całkowitego oraz dzielenia z przesunięciem na zakresie do 255 *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2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186F2FA-39F5-A392-E35E-48273B02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sz="5400" b="1" dirty="0"/>
              <a:t>Maksymalne odchylenie </a:t>
            </a:r>
            <a:endParaRPr lang="en-US" sz="5400" b="1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a 2">
            <a:extLst>
              <a:ext uri="{FF2B5EF4-FFF2-40B4-BE49-F238E27FC236}">
                <a16:creationId xmlns:a16="http://schemas.microsoft.com/office/drawing/2014/main" id="{B9B7472B-5507-3413-40A3-0131A274C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3278" y="3024876"/>
            <a:ext cx="4443164" cy="3332373"/>
          </a:xfrm>
          <a:prstGeom prst="rect">
            <a:avLst/>
          </a:prstGeom>
        </p:spPr>
      </p:pic>
      <p:pic>
        <p:nvPicPr>
          <p:cNvPr id="4" name="Grafika 3">
            <a:extLst>
              <a:ext uri="{FF2B5EF4-FFF2-40B4-BE49-F238E27FC236}">
                <a16:creationId xmlns:a16="http://schemas.microsoft.com/office/drawing/2014/main" id="{B029EA9F-2DB7-46E9-5289-031C872A57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181" y="3024877"/>
            <a:ext cx="4518218" cy="3388663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58D52A03-E39F-CDDD-1394-2CBF6E158F92}"/>
              </a:ext>
            </a:extLst>
          </p:cNvPr>
          <p:cNvSpPr txBox="1"/>
          <p:nvPr/>
        </p:nvSpPr>
        <p:spPr>
          <a:xfrm>
            <a:off x="838200" y="1797606"/>
            <a:ext cx="979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Maksymalne odchylenie jest na tyle małe, że nie powinno być zauważalne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3F5C2FE-3250-5311-4EF8-6CC9560001E3}"/>
              </a:ext>
            </a:extLst>
          </p:cNvPr>
          <p:cNvSpPr txBox="1"/>
          <p:nvPr/>
        </p:nvSpPr>
        <p:spPr>
          <a:xfrm>
            <a:off x="1057275" y="2434836"/>
            <a:ext cx="4680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Wartość odchylenia pomiędzy wynikiem dzielenia zwykłego, a z przesunięciem bitowym</a:t>
            </a:r>
            <a:endParaRPr lang="en-US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27E3CB7-48E6-7C38-3F53-D5D311BE42B2}"/>
              </a:ext>
            </a:extLst>
          </p:cNvPr>
          <p:cNvSpPr txBox="1"/>
          <p:nvPr/>
        </p:nvSpPr>
        <p:spPr>
          <a:xfrm>
            <a:off x="6323278" y="2434836"/>
            <a:ext cx="4680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Wartość procentowa odchylenia w stosunku do faktycznego wyniku zwykłego dzielenia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6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186F2FA-39F5-A392-E35E-48273B02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sz="5400" b="1" dirty="0"/>
              <a:t>Redukcja </a:t>
            </a:r>
            <a:r>
              <a:rPr lang="pl-PL" sz="5400" b="1" dirty="0" err="1"/>
              <a:t>odwołań</a:t>
            </a:r>
            <a:r>
              <a:rPr lang="pl-PL" sz="5400" b="1" dirty="0"/>
              <a:t> do pamięci </a:t>
            </a:r>
            <a:endParaRPr lang="en-US" sz="5400" b="1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ymek mowy: prostokąt z zaokrąglonymi rogami 25">
            <a:extLst>
              <a:ext uri="{FF2B5EF4-FFF2-40B4-BE49-F238E27FC236}">
                <a16:creationId xmlns:a16="http://schemas.microsoft.com/office/drawing/2014/main" id="{DAB06130-4813-9413-C75A-91E68F93112D}"/>
              </a:ext>
            </a:extLst>
          </p:cNvPr>
          <p:cNvSpPr/>
          <p:nvPr/>
        </p:nvSpPr>
        <p:spPr>
          <a:xfrm>
            <a:off x="452773" y="3095723"/>
            <a:ext cx="2482024" cy="601680"/>
          </a:xfrm>
          <a:prstGeom prst="wedgeRoundRectCallout">
            <a:avLst>
              <a:gd name="adj1" fmla="val 61934"/>
              <a:gd name="adj2" fmla="val 26777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schemeClr val="tx1"/>
                </a:solidFill>
              </a:rPr>
              <a:t>Mnożenie          Dodawanie  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Dymek mowy: prostokąt z zaokrąglonymi rogami 26">
            <a:extLst>
              <a:ext uri="{FF2B5EF4-FFF2-40B4-BE49-F238E27FC236}">
                <a16:creationId xmlns:a16="http://schemas.microsoft.com/office/drawing/2014/main" id="{AA32CE9C-5E28-0A5A-5306-7AA45118DFAD}"/>
              </a:ext>
            </a:extLst>
          </p:cNvPr>
          <p:cNvSpPr/>
          <p:nvPr/>
        </p:nvSpPr>
        <p:spPr>
          <a:xfrm>
            <a:off x="9373553" y="4641211"/>
            <a:ext cx="2482024" cy="601680"/>
          </a:xfrm>
          <a:prstGeom prst="wedgeRoundRectCallout">
            <a:avLst>
              <a:gd name="adj1" fmla="val -63907"/>
              <a:gd name="adj2" fmla="val 6251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schemeClr val="tx1"/>
                </a:solidFill>
              </a:rPr>
              <a:t>Mnożenie          Dodawanie</a:t>
            </a:r>
          </a:p>
        </p:txBody>
      </p:sp>
      <p:sp>
        <p:nvSpPr>
          <p:cNvPr id="28" name="Dymek mowy: prostokąt z zaokrąglonymi rogami 27">
            <a:extLst>
              <a:ext uri="{FF2B5EF4-FFF2-40B4-BE49-F238E27FC236}">
                <a16:creationId xmlns:a16="http://schemas.microsoft.com/office/drawing/2014/main" id="{B565B992-6029-38D2-A8AA-E3405C7AE982}"/>
              </a:ext>
            </a:extLst>
          </p:cNvPr>
          <p:cNvSpPr/>
          <p:nvPr/>
        </p:nvSpPr>
        <p:spPr>
          <a:xfrm>
            <a:off x="452773" y="3840105"/>
            <a:ext cx="2482024" cy="601681"/>
          </a:xfrm>
          <a:prstGeom prst="wedgeRoundRectCallout">
            <a:avLst>
              <a:gd name="adj1" fmla="val 61627"/>
              <a:gd name="adj2" fmla="val 31843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schemeClr val="tx1"/>
                </a:solidFill>
              </a:rPr>
              <a:t>Dzielenie            Mnożenie*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Dymek mowy: prostokąt z zaokrąglonymi rogami 28">
                <a:extLst>
                  <a:ext uri="{FF2B5EF4-FFF2-40B4-BE49-F238E27FC236}">
                    <a16:creationId xmlns:a16="http://schemas.microsoft.com/office/drawing/2014/main" id="{55142F51-A70D-E85B-DB01-F7854BC4CB74}"/>
                  </a:ext>
                </a:extLst>
              </p:cNvPr>
              <p:cNvSpPr/>
              <p:nvPr/>
            </p:nvSpPr>
            <p:spPr>
              <a:xfrm>
                <a:off x="452773" y="4942051"/>
                <a:ext cx="2482024" cy="812751"/>
              </a:xfrm>
              <a:prstGeom prst="wedgeRoundRectCallout">
                <a:avLst>
                  <a:gd name="adj1" fmla="val 61403"/>
                  <a:gd name="adj2" fmla="val 36049"/>
                  <a:gd name="adj3" fmla="val 16667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1600" dirty="0">
                    <a:solidFill>
                      <a:schemeClr val="tx1"/>
                    </a:solidFill>
                  </a:rPr>
                  <a:t>Odwołanie do pamięci</a:t>
                </a:r>
              </a:p>
              <a:p>
                <a:pPr algn="ctr"/>
                <a:r>
                  <a:rPr lang="pl-PL" sz="1600" dirty="0">
                    <a:solidFill>
                      <a:schemeClr val="tx1"/>
                    </a:solidFill>
                  </a:rPr>
                  <a:t>I</a:t>
                </a:r>
                <a:r>
                  <a:rPr lang="pl-PL" sz="16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pl-PL" sz="1600" dirty="0">
                    <a:solidFill>
                      <a:schemeClr val="tx1"/>
                    </a:solidFill>
                  </a:rPr>
                  <a:t>J / 8 razy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Dymek mowy: prostokąt z zaokrąglonymi rogami 28">
                <a:extLst>
                  <a:ext uri="{FF2B5EF4-FFF2-40B4-BE49-F238E27FC236}">
                    <a16:creationId xmlns:a16="http://schemas.microsoft.com/office/drawing/2014/main" id="{55142F51-A70D-E85B-DB01-F7854BC4C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73" y="4942051"/>
                <a:ext cx="2482024" cy="812751"/>
              </a:xfrm>
              <a:prstGeom prst="wedgeRoundRectCallout">
                <a:avLst>
                  <a:gd name="adj1" fmla="val 61403"/>
                  <a:gd name="adj2" fmla="val 36049"/>
                  <a:gd name="adj3" fmla="val 16667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Dymek mowy: prostokąt z zaokrąglonymi rogami 29">
                <a:extLst>
                  <a:ext uri="{FF2B5EF4-FFF2-40B4-BE49-F238E27FC236}">
                    <a16:creationId xmlns:a16="http://schemas.microsoft.com/office/drawing/2014/main" id="{40A5DD85-4DE4-CD7A-50B1-C9D7C9373836}"/>
                  </a:ext>
                </a:extLst>
              </p:cNvPr>
              <p:cNvSpPr/>
              <p:nvPr/>
            </p:nvSpPr>
            <p:spPr>
              <a:xfrm>
                <a:off x="9373553" y="3681392"/>
                <a:ext cx="2482024" cy="812751"/>
              </a:xfrm>
              <a:prstGeom prst="wedgeRoundRectCallout">
                <a:avLst>
                  <a:gd name="adj1" fmla="val -64769"/>
                  <a:gd name="adj2" fmla="val 12696"/>
                  <a:gd name="adj3" fmla="val 16667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1600" dirty="0">
                    <a:solidFill>
                      <a:schemeClr val="tx1"/>
                    </a:solidFill>
                  </a:rPr>
                  <a:t>Odwołanie do pamięci</a:t>
                </a:r>
              </a:p>
              <a:p>
                <a:pPr algn="ctr"/>
                <a:r>
                  <a:rPr lang="pl-PL" sz="1600" dirty="0">
                    <a:solidFill>
                      <a:schemeClr val="tx1"/>
                    </a:solidFill>
                  </a:rPr>
                  <a:t>I</a:t>
                </a:r>
                <a:r>
                  <a:rPr lang="pl-PL" sz="16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pl-PL" sz="1600" dirty="0">
                    <a:solidFill>
                      <a:schemeClr val="tx1"/>
                    </a:solidFill>
                  </a:rPr>
                  <a:t>J</a:t>
                </a:r>
                <a:r>
                  <a:rPr lang="pl-PL" sz="16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pl-PL" sz="1600" dirty="0">
                    <a:solidFill>
                      <a:schemeClr val="tx1"/>
                    </a:solidFill>
                  </a:rPr>
                  <a:t>9 / 8 razy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Dymek mowy: prostokąt z zaokrąglonymi rogami 29">
                <a:extLst>
                  <a:ext uri="{FF2B5EF4-FFF2-40B4-BE49-F238E27FC236}">
                    <a16:creationId xmlns:a16="http://schemas.microsoft.com/office/drawing/2014/main" id="{40A5DD85-4DE4-CD7A-50B1-C9D7C93738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3553" y="3681392"/>
                <a:ext cx="2482024" cy="812751"/>
              </a:xfrm>
              <a:prstGeom prst="wedgeRoundRectCallout">
                <a:avLst>
                  <a:gd name="adj1" fmla="val -64769"/>
                  <a:gd name="adj2" fmla="val 12696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Grafika 30" descr="Strzałka w prawo z wypełnieniem pełnym">
            <a:extLst>
              <a:ext uri="{FF2B5EF4-FFF2-40B4-BE49-F238E27FC236}">
                <a16:creationId xmlns:a16="http://schemas.microsoft.com/office/drawing/2014/main" id="{B5E42EF6-A60F-EC05-22B8-104A5B54B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6673" y="3242791"/>
            <a:ext cx="307544" cy="307544"/>
          </a:xfrm>
          <a:prstGeom prst="rect">
            <a:avLst/>
          </a:prstGeom>
        </p:spPr>
      </p:pic>
      <p:pic>
        <p:nvPicPr>
          <p:cNvPr id="32" name="Grafika 31" descr="Strzałka w prawo z wypełnieniem pełnym">
            <a:extLst>
              <a:ext uri="{FF2B5EF4-FFF2-40B4-BE49-F238E27FC236}">
                <a16:creationId xmlns:a16="http://schemas.microsoft.com/office/drawing/2014/main" id="{BF57E27D-C252-86EA-226B-C50BFEB859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4720" y="3987173"/>
            <a:ext cx="307544" cy="307544"/>
          </a:xfrm>
          <a:prstGeom prst="rect">
            <a:avLst/>
          </a:prstGeom>
        </p:spPr>
      </p:pic>
      <p:pic>
        <p:nvPicPr>
          <p:cNvPr id="33" name="Grafika 32" descr="Strzałka w prawo z wypełnieniem pełnym">
            <a:extLst>
              <a:ext uri="{FF2B5EF4-FFF2-40B4-BE49-F238E27FC236}">
                <a16:creationId xmlns:a16="http://schemas.microsoft.com/office/drawing/2014/main" id="{4E41DEB8-C91D-E661-9B27-BE919E2F30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82155" y="4788279"/>
            <a:ext cx="307544" cy="307544"/>
          </a:xfrm>
          <a:prstGeom prst="rect">
            <a:avLst/>
          </a:prstGeom>
        </p:spPr>
      </p:pic>
      <p:pic>
        <p:nvPicPr>
          <p:cNvPr id="34" name="Symbol zastępczy zawartości 4">
            <a:extLst>
              <a:ext uri="{FF2B5EF4-FFF2-40B4-BE49-F238E27FC236}">
                <a16:creationId xmlns:a16="http://schemas.microsoft.com/office/drawing/2014/main" id="{37045B27-087F-0BCE-8879-63ED11E1D7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203" y="1873808"/>
            <a:ext cx="6237350" cy="4765616"/>
          </a:xfrm>
          <a:prstGeom prst="rect">
            <a:avLst/>
          </a:prstGeom>
        </p:spPr>
      </p:pic>
      <p:sp>
        <p:nvSpPr>
          <p:cNvPr id="35" name="Prostokąt 34">
            <a:extLst>
              <a:ext uri="{FF2B5EF4-FFF2-40B4-BE49-F238E27FC236}">
                <a16:creationId xmlns:a16="http://schemas.microsoft.com/office/drawing/2014/main" id="{5ADF72BA-7691-D9C9-DA80-F0284FEC8BD7}"/>
              </a:ext>
            </a:extLst>
          </p:cNvPr>
          <p:cNvSpPr/>
          <p:nvPr/>
        </p:nvSpPr>
        <p:spPr>
          <a:xfrm>
            <a:off x="3244978" y="3367569"/>
            <a:ext cx="1376363" cy="378618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Przesuń adres()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19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186F2FA-39F5-A392-E35E-48273B02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sz="5400" b="1" dirty="0"/>
              <a:t>Wykorzystanie instrukcji wektorowych</a:t>
            </a:r>
            <a:endParaRPr lang="en-US" sz="5400" b="1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3C73C6D-0641-A705-EDFF-703DC8F07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940" y="3638368"/>
            <a:ext cx="5053593" cy="847134"/>
          </a:xfrm>
          <a:prstGeom prst="rect">
            <a:avLst/>
          </a:prstGeom>
        </p:spPr>
      </p:pic>
      <p:pic>
        <p:nvPicPr>
          <p:cNvPr id="10" name="Obraz 9" descr="Obraz zawierający tekst&#10;&#10;Opis wygenerowany automatycznie">
            <a:extLst>
              <a:ext uri="{FF2B5EF4-FFF2-40B4-BE49-F238E27FC236}">
                <a16:creationId xmlns:a16="http://schemas.microsoft.com/office/drawing/2014/main" id="{4B20E216-171F-2AD1-52DE-AF1A7746F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940" y="5579764"/>
            <a:ext cx="5053593" cy="847134"/>
          </a:xfrm>
          <a:prstGeom prst="rect">
            <a:avLst/>
          </a:prstGeom>
        </p:spPr>
      </p:pic>
      <p:sp>
        <p:nvSpPr>
          <p:cNvPr id="16" name="pole tekstowe 15">
            <a:extLst>
              <a:ext uri="{FF2B5EF4-FFF2-40B4-BE49-F238E27FC236}">
                <a16:creationId xmlns:a16="http://schemas.microsoft.com/office/drawing/2014/main" id="{7CA2DD35-BDB6-200E-3037-CB8BC61DB13E}"/>
              </a:ext>
            </a:extLst>
          </p:cNvPr>
          <p:cNvSpPr txBox="1"/>
          <p:nvPr/>
        </p:nvSpPr>
        <p:spPr>
          <a:xfrm>
            <a:off x="836676" y="2129098"/>
            <a:ext cx="10686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Instrukcje wektorowe umożliwiają przetwarzanie danych na rejestrze tak jakby znajdował się w nim wektor mniejszych rejestrów, tzn. rejestr 128 bitowym np.  XMM1 może być przetwarzany tak jakby znajdowało się w nim 16 rejestrów 8 bitowych lub 8 rejestrów 16 bitowych lub 4 rejestry 32 bitowe itd.</a:t>
            </a:r>
            <a:endParaRPr lang="en-US" sz="1600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7C241DD9-5F29-9759-D237-800F3C31DFA2}"/>
              </a:ext>
            </a:extLst>
          </p:cNvPr>
          <p:cNvSpPr txBox="1"/>
          <p:nvPr/>
        </p:nvSpPr>
        <p:spPr>
          <a:xfrm>
            <a:off x="3325675" y="3113667"/>
            <a:ext cx="662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i="1" dirty="0"/>
              <a:t>1</a:t>
            </a:r>
            <a:endParaRPr lang="en-US" sz="3200" i="1" dirty="0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AECEDE79-A2D1-7D41-DCE3-F014A9059839}"/>
              </a:ext>
            </a:extLst>
          </p:cNvPr>
          <p:cNvSpPr txBox="1"/>
          <p:nvPr/>
        </p:nvSpPr>
        <p:spPr>
          <a:xfrm>
            <a:off x="3601900" y="3113667"/>
            <a:ext cx="662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i="1" dirty="0"/>
              <a:t>2</a:t>
            </a:r>
            <a:endParaRPr lang="en-US" sz="3200" i="1" dirty="0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91AEAB5B-9F55-3EC6-8D0C-D29D4566D3FB}"/>
              </a:ext>
            </a:extLst>
          </p:cNvPr>
          <p:cNvSpPr txBox="1"/>
          <p:nvPr/>
        </p:nvSpPr>
        <p:spPr>
          <a:xfrm>
            <a:off x="3878125" y="3113666"/>
            <a:ext cx="662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i="1" dirty="0"/>
              <a:t>3</a:t>
            </a:r>
            <a:endParaRPr lang="en-US" sz="3200" i="1" dirty="0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EB13C7A7-5D3D-01EC-1E2F-979151456823}"/>
              </a:ext>
            </a:extLst>
          </p:cNvPr>
          <p:cNvSpPr txBox="1"/>
          <p:nvPr/>
        </p:nvSpPr>
        <p:spPr>
          <a:xfrm>
            <a:off x="3325675" y="5083978"/>
            <a:ext cx="662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i="1" dirty="0"/>
              <a:t>1</a:t>
            </a:r>
            <a:endParaRPr lang="en-US" sz="3200" i="1" dirty="0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BEF4FCBE-F987-9446-FB88-DD3F9143AAB1}"/>
              </a:ext>
            </a:extLst>
          </p:cNvPr>
          <p:cNvSpPr txBox="1"/>
          <p:nvPr/>
        </p:nvSpPr>
        <p:spPr>
          <a:xfrm>
            <a:off x="5302513" y="5083978"/>
            <a:ext cx="662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i="1" dirty="0"/>
              <a:t>2</a:t>
            </a:r>
            <a:endParaRPr lang="en-US" sz="3200" i="1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1B52C1E3-129F-F562-6E57-11F79C059367}"/>
              </a:ext>
            </a:extLst>
          </p:cNvPr>
          <p:cNvSpPr txBox="1"/>
          <p:nvPr/>
        </p:nvSpPr>
        <p:spPr>
          <a:xfrm>
            <a:off x="7279351" y="5083977"/>
            <a:ext cx="662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i="1" dirty="0"/>
              <a:t>3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4235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186F2FA-39F5-A392-E35E-48273B02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sz="5400" b="1" dirty="0"/>
              <a:t>Wyniki poprawionej implementacji</a:t>
            </a:r>
            <a:endParaRPr lang="en-US" sz="5400" b="1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D56AC1C-FC3A-EE85-5B16-D13CA535F56D}"/>
              </a:ext>
            </a:extLst>
          </p:cNvPr>
          <p:cNvSpPr txBox="1"/>
          <p:nvPr/>
        </p:nvSpPr>
        <p:spPr>
          <a:xfrm>
            <a:off x="836676" y="2100523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Czas wykonania w zależności od liczby wątków dla małego pliku (638 KB)</a:t>
            </a:r>
            <a:endParaRPr lang="en-US" sz="16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0A01D5A-9C5E-CEEF-E96C-B740A66793D0}"/>
              </a:ext>
            </a:extLst>
          </p:cNvPr>
          <p:cNvSpPr txBox="1"/>
          <p:nvPr/>
        </p:nvSpPr>
        <p:spPr>
          <a:xfrm>
            <a:off x="835152" y="2097981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Czas wykonania w zależności od liczby wątków dla dużego pliku (70 MB)</a:t>
            </a:r>
            <a:endParaRPr lang="en-US" sz="16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F0FE54F-31F2-00CB-D8EC-D211C282827C}"/>
              </a:ext>
            </a:extLst>
          </p:cNvPr>
          <p:cNvSpPr txBox="1"/>
          <p:nvPr/>
        </p:nvSpPr>
        <p:spPr>
          <a:xfrm>
            <a:off x="6096000" y="2100523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Czas wykonania w zależności od liczby wątków dla średniego pliku (2,63 MB)</a:t>
            </a:r>
            <a:endParaRPr lang="en-US" sz="1600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E5A9D4EE-B599-787B-9AE7-1B10FFC4BBC8}"/>
              </a:ext>
            </a:extLst>
          </p:cNvPr>
          <p:cNvSpPr txBox="1"/>
          <p:nvPr/>
        </p:nvSpPr>
        <p:spPr>
          <a:xfrm>
            <a:off x="6096000" y="2097981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Czas wykonania w zależności od liczby wątków dla bardzo dużego pliku (1,11 GB)</a:t>
            </a:r>
            <a:endParaRPr lang="en-US" sz="1600" dirty="0"/>
          </a:p>
        </p:txBody>
      </p:sp>
      <p:pic>
        <p:nvPicPr>
          <p:cNvPr id="13" name="Grafika 12">
            <a:extLst>
              <a:ext uri="{FF2B5EF4-FFF2-40B4-BE49-F238E27FC236}">
                <a16:creationId xmlns:a16="http://schemas.microsoft.com/office/drawing/2014/main" id="{054C4328-0F38-750B-B94F-F63542583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3922" y="2684025"/>
            <a:ext cx="4435852" cy="3039423"/>
          </a:xfrm>
          <a:prstGeom prst="rect">
            <a:avLst/>
          </a:prstGeom>
        </p:spPr>
      </p:pic>
      <p:pic>
        <p:nvPicPr>
          <p:cNvPr id="15" name="Grafika 14">
            <a:extLst>
              <a:ext uri="{FF2B5EF4-FFF2-40B4-BE49-F238E27FC236}">
                <a16:creationId xmlns:a16="http://schemas.microsoft.com/office/drawing/2014/main" id="{FC8EE82F-6F5E-C568-A771-043D201EA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3922" y="2743331"/>
            <a:ext cx="4435851" cy="2981386"/>
          </a:xfrm>
          <a:prstGeom prst="rect">
            <a:avLst/>
          </a:prstGeom>
        </p:spPr>
      </p:pic>
      <p:pic>
        <p:nvPicPr>
          <p:cNvPr id="12" name="Grafika 11">
            <a:extLst>
              <a:ext uri="{FF2B5EF4-FFF2-40B4-BE49-F238E27FC236}">
                <a16:creationId xmlns:a16="http://schemas.microsoft.com/office/drawing/2014/main" id="{1698F842-C699-02F0-9248-0B34EA4F6C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6128" y="2684025"/>
            <a:ext cx="4435852" cy="3039423"/>
          </a:xfrm>
          <a:prstGeom prst="rect">
            <a:avLst/>
          </a:prstGeom>
        </p:spPr>
      </p:pic>
      <p:pic>
        <p:nvPicPr>
          <p:cNvPr id="14" name="Grafika 13">
            <a:extLst>
              <a:ext uri="{FF2B5EF4-FFF2-40B4-BE49-F238E27FC236}">
                <a16:creationId xmlns:a16="http://schemas.microsoft.com/office/drawing/2014/main" id="{B5A32B71-86E4-8C68-CADE-7A19115DC0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46128" y="2743331"/>
            <a:ext cx="4435852" cy="298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7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8" grpId="0"/>
      <p:bldP spid="8" grpId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186F2FA-39F5-A392-E35E-48273B02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sz="5400" b="1" dirty="0"/>
              <a:t>Wnioski</a:t>
            </a:r>
            <a:endParaRPr lang="en-US" sz="5400" b="1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D906B8-9604-BC83-908E-394E31BC8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l-PL" sz="2400" dirty="0"/>
              <a:t>Pisanie w asemblerze ma przewagę jeśli chodzi wydajność w stosunku do pisania w językach wyższego poziomu</a:t>
            </a:r>
          </a:p>
          <a:p>
            <a:r>
              <a:rPr lang="pl-PL" sz="2400" dirty="0"/>
              <a:t>Ze zwiększoną wydajnością w parzę idzie też większa odpowiedzialność</a:t>
            </a:r>
          </a:p>
          <a:p>
            <a:r>
              <a:rPr lang="pl-PL" sz="2400" dirty="0"/>
              <a:t>Instrukcja wektorowe znacznie przyspieszają wykonanie wielu podstawowych instrukcji </a:t>
            </a:r>
          </a:p>
          <a:p>
            <a:r>
              <a:rPr lang="pl-PL" sz="2400" dirty="0"/>
              <a:t>Największe przyspieszenie uzyskiwane jest, gdy każdy rdzeń procesora ma przydzielony jeden wątek</a:t>
            </a:r>
          </a:p>
          <a:p>
            <a:r>
              <a:rPr lang="pl-PL" sz="2400" dirty="0"/>
              <a:t>Duże dane najlepiej obrazują różnice czasowe pomiędzy używanymi procedurami/funkcjami</a:t>
            </a:r>
          </a:p>
        </p:txBody>
      </p:sp>
    </p:spTree>
    <p:extLst>
      <p:ext uri="{BB962C8B-B14F-4D97-AF65-F5344CB8AC3E}">
        <p14:creationId xmlns:p14="http://schemas.microsoft.com/office/powerpoint/2010/main" val="359375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186F2FA-39F5-A392-E35E-48273B02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Dziękuję za uwagę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33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186F2FA-39F5-A392-E35E-48273B02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sz="5400" b="1"/>
              <a:t>Czym jest filtracja w analizie obrazów?</a:t>
            </a:r>
            <a:endParaRPr lang="en-US" sz="5400" b="1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1CA98C-8BE9-B169-21A1-8A4394FE7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l-PL" sz="2400" dirty="0"/>
              <a:t>To proces przetwarzania obrazu w oparciu o zależności pomiędzy pikselami </a:t>
            </a:r>
          </a:p>
          <a:p>
            <a:r>
              <a:rPr lang="pl-PL" sz="2400" dirty="0"/>
              <a:t>Często wykorzystywane są maski określające piksele pomiędzy którymi zajdzie proces</a:t>
            </a:r>
          </a:p>
          <a:p>
            <a:r>
              <a:rPr lang="pl-PL" sz="2400" dirty="0"/>
              <a:t>Pozwala na przetwarzanie obrazów: detekcja krawędzi, rozmazywanie, wyostrzanie, rozciąganie itd.</a:t>
            </a:r>
            <a:endParaRPr lang="en-US" sz="2400" dirty="0"/>
          </a:p>
        </p:txBody>
      </p:sp>
      <p:pic>
        <p:nvPicPr>
          <p:cNvPr id="26" name="Obraz 25" descr="Obraz zawierający ptak, ptak wodny, pomarańczowy, maskonur&#10;&#10;Opis wygenerowany automatycznie">
            <a:extLst>
              <a:ext uri="{FF2B5EF4-FFF2-40B4-BE49-F238E27FC236}">
                <a16:creationId xmlns:a16="http://schemas.microsoft.com/office/drawing/2014/main" id="{225A424C-69F2-3735-DDCA-2FCF87EB5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6" t="28090" r="21144" b="35411"/>
          <a:stretch/>
        </p:blipFill>
        <p:spPr>
          <a:xfrm>
            <a:off x="838200" y="3994767"/>
            <a:ext cx="4741276" cy="2599763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3" name="Obraz 32">
            <a:extLst>
              <a:ext uri="{FF2B5EF4-FFF2-40B4-BE49-F238E27FC236}">
                <a16:creationId xmlns:a16="http://schemas.microsoft.com/office/drawing/2014/main" id="{7286ECD1-21F6-05C3-8B0E-33786B1C36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5" t="28090" r="21145" b="35410"/>
          <a:stretch/>
        </p:blipFill>
        <p:spPr>
          <a:xfrm>
            <a:off x="6612526" y="3994766"/>
            <a:ext cx="4741276" cy="2599763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6" name="Łącznik prosty ze strzałką 35">
            <a:extLst>
              <a:ext uri="{FF2B5EF4-FFF2-40B4-BE49-F238E27FC236}">
                <a16:creationId xmlns:a16="http://schemas.microsoft.com/office/drawing/2014/main" id="{CD5E07C9-92BB-CDA5-58E1-5945D8D1F4BF}"/>
              </a:ext>
            </a:extLst>
          </p:cNvPr>
          <p:cNvCxnSpPr>
            <a:cxnSpLocks/>
          </p:cNvCxnSpPr>
          <p:nvPr/>
        </p:nvCxnSpPr>
        <p:spPr>
          <a:xfrm>
            <a:off x="5810338" y="5392273"/>
            <a:ext cx="65713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67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186F2FA-39F5-A392-E35E-48273B02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sz="5400" b="1" dirty="0"/>
              <a:t>Filtracja gradientowa północna</a:t>
            </a:r>
            <a:endParaRPr lang="en-US" sz="5400" b="1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1CA98C-8BE9-B169-21A1-8A4394FE7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l-PL" sz="2400" dirty="0"/>
              <a:t>Filtracja kierunkowa pozwala na analizę krawędzi rozchodzących się w danym kierunku geograficznym</a:t>
            </a:r>
          </a:p>
          <a:p>
            <a:r>
              <a:rPr lang="pl-PL" sz="2400" dirty="0"/>
              <a:t>Północna wykrywa krawędzie poziome</a:t>
            </a:r>
          </a:p>
          <a:p>
            <a:r>
              <a:rPr lang="pl-PL" sz="2400" dirty="0"/>
              <a:t>Przykładowa maska 3 x 3</a:t>
            </a:r>
          </a:p>
          <a:p>
            <a:pPr marL="228600" lvl="7">
              <a:spcBef>
                <a:spcPts val="1000"/>
              </a:spcBef>
            </a:pPr>
            <a:endParaRPr lang="pl-PL" sz="2400" dirty="0"/>
          </a:p>
          <a:p>
            <a:pPr marL="457200" lvl="8" indent="0">
              <a:spcBef>
                <a:spcPts val="1000"/>
              </a:spcBef>
              <a:buNone/>
            </a:pPr>
            <a:r>
              <a:rPr lang="pl-PL" sz="2400" dirty="0"/>
              <a:t>			</a:t>
            </a:r>
            <a:r>
              <a:rPr lang="pl-PL" sz="2400" i="1" dirty="0"/>
              <a:t>a</a:t>
            </a:r>
            <a:r>
              <a:rPr lang="pl-PL" sz="2400" dirty="0"/>
              <a:t>, </a:t>
            </a:r>
            <a:r>
              <a:rPr lang="pl-PL" sz="2400" i="1" dirty="0"/>
              <a:t>b</a:t>
            </a:r>
            <a:r>
              <a:rPr lang="pl-PL" sz="2400" dirty="0"/>
              <a:t>, </a:t>
            </a:r>
            <a:r>
              <a:rPr lang="pl-PL" sz="2400" i="1" dirty="0"/>
              <a:t>c</a:t>
            </a:r>
            <a:r>
              <a:rPr lang="pl-PL" sz="2400" dirty="0"/>
              <a:t> – współczynniki maski</a:t>
            </a:r>
          </a:p>
          <a:p>
            <a:pPr marL="457200" lvl="8" indent="0">
              <a:spcBef>
                <a:spcPts val="1000"/>
              </a:spcBef>
              <a:buNone/>
            </a:pPr>
            <a:r>
              <a:rPr lang="pl-PL" sz="2400" dirty="0"/>
              <a:t>			Przedstawiony typ maski jest maską</a:t>
            </a:r>
          </a:p>
          <a:p>
            <a:pPr marL="457200" lvl="8" indent="0">
              <a:spcBef>
                <a:spcPts val="1000"/>
              </a:spcBef>
              <a:buNone/>
            </a:pPr>
            <a:r>
              <a:rPr lang="pl-PL" sz="2400" dirty="0"/>
              <a:t>			używana w filtrach stożkowych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22C0922-ED97-ED8F-1260-C09A60122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71" y="3647696"/>
            <a:ext cx="2533648" cy="2533648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092A621B-78D1-CCE5-616D-4F85584ED10A}"/>
              </a:ext>
            </a:extLst>
          </p:cNvPr>
          <p:cNvSpPr txBox="1"/>
          <p:nvPr/>
        </p:nvSpPr>
        <p:spPr>
          <a:xfrm>
            <a:off x="985171" y="3722413"/>
            <a:ext cx="85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i="1" dirty="0"/>
              <a:t>a</a:t>
            </a:r>
            <a:endParaRPr lang="en-US" sz="4400" i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77ECEB5-8A61-358D-7FD3-DB3543068689}"/>
              </a:ext>
            </a:extLst>
          </p:cNvPr>
          <p:cNvSpPr txBox="1"/>
          <p:nvPr/>
        </p:nvSpPr>
        <p:spPr>
          <a:xfrm>
            <a:off x="1826875" y="3720251"/>
            <a:ext cx="85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i="1" dirty="0"/>
              <a:t>b</a:t>
            </a:r>
            <a:endParaRPr lang="en-US" sz="4400" i="1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82B04BD-B42D-65DA-1A43-8E4D4087A987}"/>
              </a:ext>
            </a:extLst>
          </p:cNvPr>
          <p:cNvSpPr txBox="1"/>
          <p:nvPr/>
        </p:nvSpPr>
        <p:spPr>
          <a:xfrm>
            <a:off x="2672847" y="3720251"/>
            <a:ext cx="85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i="1" dirty="0"/>
              <a:t>a</a:t>
            </a:r>
            <a:endParaRPr lang="en-US" sz="4400" i="1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11DA2CC-2BB3-2699-FDF4-FF86631732EF}"/>
              </a:ext>
            </a:extLst>
          </p:cNvPr>
          <p:cNvSpPr txBox="1"/>
          <p:nvPr/>
        </p:nvSpPr>
        <p:spPr>
          <a:xfrm>
            <a:off x="2668579" y="4549912"/>
            <a:ext cx="85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i="1" dirty="0"/>
              <a:t>b</a:t>
            </a:r>
            <a:endParaRPr lang="en-US" sz="4400" i="1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E5B0C1A7-8D2D-4246-9A92-AB136528A01F}"/>
              </a:ext>
            </a:extLst>
          </p:cNvPr>
          <p:cNvSpPr txBox="1"/>
          <p:nvPr/>
        </p:nvSpPr>
        <p:spPr>
          <a:xfrm>
            <a:off x="1826875" y="4562247"/>
            <a:ext cx="85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i="1" dirty="0"/>
              <a:t>c</a:t>
            </a:r>
            <a:endParaRPr lang="en-US" sz="4400" i="1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FCA647B0-F6B7-D9FA-11E5-879E8A9175A5}"/>
              </a:ext>
            </a:extLst>
          </p:cNvPr>
          <p:cNvSpPr txBox="1"/>
          <p:nvPr/>
        </p:nvSpPr>
        <p:spPr>
          <a:xfrm>
            <a:off x="985171" y="4566571"/>
            <a:ext cx="85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i="1" dirty="0"/>
              <a:t>b</a:t>
            </a:r>
            <a:endParaRPr lang="en-US" sz="4400" i="1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99187B38-F5FC-BDCE-8C96-59AE5ECDE2A2}"/>
              </a:ext>
            </a:extLst>
          </p:cNvPr>
          <p:cNvSpPr txBox="1"/>
          <p:nvPr/>
        </p:nvSpPr>
        <p:spPr>
          <a:xfrm>
            <a:off x="985171" y="5336012"/>
            <a:ext cx="85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i="1" dirty="0"/>
              <a:t>a</a:t>
            </a:r>
            <a:endParaRPr lang="en-US" sz="4400" i="1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3B8EC64-3C0A-BA8B-091F-6885AD642473}"/>
              </a:ext>
            </a:extLst>
          </p:cNvPr>
          <p:cNvSpPr txBox="1"/>
          <p:nvPr/>
        </p:nvSpPr>
        <p:spPr>
          <a:xfrm>
            <a:off x="1826875" y="5329441"/>
            <a:ext cx="85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i="1" dirty="0"/>
              <a:t>b</a:t>
            </a:r>
            <a:endParaRPr lang="en-US" sz="4400" i="1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B39F9C9-E3A1-0F50-D5CE-55730BE55ADE}"/>
              </a:ext>
            </a:extLst>
          </p:cNvPr>
          <p:cNvSpPr txBox="1"/>
          <p:nvPr/>
        </p:nvSpPr>
        <p:spPr>
          <a:xfrm>
            <a:off x="2668579" y="5336011"/>
            <a:ext cx="85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i="1" dirty="0"/>
              <a:t>a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210657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61B0BB5D-0CFD-62C8-DCDA-709A46522AD2}"/>
              </a:ext>
            </a:extLst>
          </p:cNvPr>
          <p:cNvSpPr/>
          <p:nvPr/>
        </p:nvSpPr>
        <p:spPr>
          <a:xfrm>
            <a:off x="909638" y="2277208"/>
            <a:ext cx="3407385" cy="14859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186F2FA-39F5-A392-E35E-48273B02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sz="5400" b="1" dirty="0"/>
              <a:t>Matematyczne rozwiązanie</a:t>
            </a:r>
            <a:endParaRPr lang="en-US" sz="5400" b="1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pole tekstowe 16">
                <a:extLst>
                  <a:ext uri="{FF2B5EF4-FFF2-40B4-BE49-F238E27FC236}">
                    <a16:creationId xmlns:a16="http://schemas.microsoft.com/office/drawing/2014/main" id="{4A18AE0A-4D0C-AC2E-A65B-F2F8DE732AE0}"/>
                  </a:ext>
                </a:extLst>
              </p:cNvPr>
              <p:cNvSpPr txBox="1"/>
              <p:nvPr/>
            </p:nvSpPr>
            <p:spPr>
              <a:xfrm>
                <a:off x="1958106" y="4435536"/>
                <a:ext cx="7882456" cy="1651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  <m:sup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pl-PL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pl-PL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l-PL" sz="32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pl-PL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l-PL" sz="32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pl-PL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3200" i="1" smtClean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pl-PL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pl-PL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pl-PL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pl-PL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pl-PL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l-PL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l-PL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l-PL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  <m:r>
                                                    <a:rPr lang="pl-PL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pl-PL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pl-PL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+1,   </m:t>
                                                  </m:r>
                                                  <m:r>
                                                    <a:rPr lang="pl-PL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  <m:r>
                                                    <a:rPr lang="pl-PL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pl-PL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pl-PL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pl-PL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pl-PL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pl-PL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pl-PL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   </m:t>
                                              </m:r>
                                              <m:r>
                                                <a:rPr lang="pl-PL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nary>
                                </m:e>
                              </m:d>
                            </m:num>
                            <m:den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pole tekstowe 16">
                <a:extLst>
                  <a:ext uri="{FF2B5EF4-FFF2-40B4-BE49-F238E27FC236}">
                    <a16:creationId xmlns:a16="http://schemas.microsoft.com/office/drawing/2014/main" id="{4A18AE0A-4D0C-AC2E-A65B-F2F8DE732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106" y="4435536"/>
                <a:ext cx="7882456" cy="16512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Obraz 17">
            <a:extLst>
              <a:ext uri="{FF2B5EF4-FFF2-40B4-BE49-F238E27FC236}">
                <a16:creationId xmlns:a16="http://schemas.microsoft.com/office/drawing/2014/main" id="{4A3BBC13-A0B2-6FF9-808A-6D202464D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429" y="2067438"/>
            <a:ext cx="1975338" cy="1975338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BE57F9B4-07B4-24CB-F653-1F97DF4D5A47}"/>
              </a:ext>
            </a:extLst>
          </p:cNvPr>
          <p:cNvSpPr txBox="1"/>
          <p:nvPr/>
        </p:nvSpPr>
        <p:spPr>
          <a:xfrm>
            <a:off x="9268429" y="2081090"/>
            <a:ext cx="662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i="1" dirty="0"/>
              <a:t>1</a:t>
            </a:r>
            <a:endParaRPr lang="en-US" sz="3200" i="1" dirty="0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4C9CB8A2-2FD9-E19C-E43C-A7670AA9E0CC}"/>
              </a:ext>
            </a:extLst>
          </p:cNvPr>
          <p:cNvSpPr txBox="1"/>
          <p:nvPr/>
        </p:nvSpPr>
        <p:spPr>
          <a:xfrm>
            <a:off x="9931312" y="2078929"/>
            <a:ext cx="662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i="1" dirty="0"/>
              <a:t>1</a:t>
            </a:r>
            <a:endParaRPr lang="en-US" sz="3200" i="1" dirty="0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AD56BFF3-2D08-1361-9844-B18C4A9706C7}"/>
              </a:ext>
            </a:extLst>
          </p:cNvPr>
          <p:cNvSpPr txBox="1"/>
          <p:nvPr/>
        </p:nvSpPr>
        <p:spPr>
          <a:xfrm>
            <a:off x="10572095" y="2072359"/>
            <a:ext cx="662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i="1" dirty="0"/>
              <a:t>1</a:t>
            </a:r>
            <a:endParaRPr lang="en-US" sz="3200" i="1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E2B6A770-1A58-C972-AA65-4FF68810F6C4}"/>
              </a:ext>
            </a:extLst>
          </p:cNvPr>
          <p:cNvSpPr txBox="1"/>
          <p:nvPr/>
        </p:nvSpPr>
        <p:spPr>
          <a:xfrm>
            <a:off x="10567827" y="2716283"/>
            <a:ext cx="662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i="1" dirty="0"/>
              <a:t>1</a:t>
            </a:r>
            <a:endParaRPr lang="en-US" sz="3200" i="1" dirty="0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6E2AD1E0-C18B-B33C-CE9C-840BCA2D11C1}"/>
              </a:ext>
            </a:extLst>
          </p:cNvPr>
          <p:cNvSpPr txBox="1"/>
          <p:nvPr/>
        </p:nvSpPr>
        <p:spPr>
          <a:xfrm>
            <a:off x="9931312" y="2735188"/>
            <a:ext cx="662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i="1" dirty="0"/>
              <a:t>-2</a:t>
            </a:r>
            <a:endParaRPr lang="en-US" sz="3200" i="1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A780F4F2-2CC3-D9FE-25BF-F68593C09688}"/>
              </a:ext>
            </a:extLst>
          </p:cNvPr>
          <p:cNvSpPr txBox="1"/>
          <p:nvPr/>
        </p:nvSpPr>
        <p:spPr>
          <a:xfrm>
            <a:off x="9268429" y="2739511"/>
            <a:ext cx="662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i="1" dirty="0"/>
              <a:t>1</a:t>
            </a:r>
            <a:endParaRPr lang="en-US" sz="3200" i="1" dirty="0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F99F8462-F840-02D3-6E9B-D9C74DF1ED31}"/>
              </a:ext>
            </a:extLst>
          </p:cNvPr>
          <p:cNvSpPr txBox="1"/>
          <p:nvPr/>
        </p:nvSpPr>
        <p:spPr>
          <a:xfrm>
            <a:off x="9281486" y="3390105"/>
            <a:ext cx="662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i="1" dirty="0"/>
              <a:t>-1</a:t>
            </a:r>
            <a:endParaRPr lang="en-US" sz="3200" i="1" dirty="0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FCF62D34-7FE9-6ED7-CC9C-8C8F524108C9}"/>
              </a:ext>
            </a:extLst>
          </p:cNvPr>
          <p:cNvSpPr txBox="1"/>
          <p:nvPr/>
        </p:nvSpPr>
        <p:spPr>
          <a:xfrm>
            <a:off x="9944369" y="3383535"/>
            <a:ext cx="662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i="1" dirty="0"/>
              <a:t>-1</a:t>
            </a:r>
            <a:endParaRPr lang="en-US" sz="3200" i="1" dirty="0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23A02A73-CEF1-0159-E58A-F7475D7A08BD}"/>
              </a:ext>
            </a:extLst>
          </p:cNvPr>
          <p:cNvSpPr txBox="1"/>
          <p:nvPr/>
        </p:nvSpPr>
        <p:spPr>
          <a:xfrm>
            <a:off x="10580884" y="3383535"/>
            <a:ext cx="662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i="1" dirty="0"/>
              <a:t>-1</a:t>
            </a:r>
            <a:endParaRPr lang="en-US" sz="3200" i="1" dirty="0"/>
          </a:p>
        </p:txBody>
      </p:sp>
      <p:pic>
        <p:nvPicPr>
          <p:cNvPr id="31" name="Obraz 30">
            <a:extLst>
              <a:ext uri="{FF2B5EF4-FFF2-40B4-BE49-F238E27FC236}">
                <a16:creationId xmlns:a16="http://schemas.microsoft.com/office/drawing/2014/main" id="{B93C62CD-4841-C86B-46E1-92668B83ED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89" y="2079251"/>
            <a:ext cx="3857002" cy="1927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pole tekstowe 31">
                <a:extLst>
                  <a:ext uri="{FF2B5EF4-FFF2-40B4-BE49-F238E27FC236}">
                    <a16:creationId xmlns:a16="http://schemas.microsoft.com/office/drawing/2014/main" id="{FE5A740D-43CE-3971-CB65-337D87338BB1}"/>
                  </a:ext>
                </a:extLst>
              </p:cNvPr>
              <p:cNvSpPr txBox="1"/>
              <p:nvPr/>
            </p:nvSpPr>
            <p:spPr>
              <a:xfrm>
                <a:off x="4819006" y="2055813"/>
                <a:ext cx="2160656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2000" dirty="0">
                    <a:latin typeface="Cambria Math" panose="02040503050406030204" pitchFamily="18" charset="0"/>
                  </a:rPr>
                  <a:t>Obraz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l-PL" b="0" i="0" smtClean="0">
                        <a:latin typeface="Cambria Math" panose="02040503050406030204" pitchFamily="18" charset="0"/>
                      </a:rPr>
                      <m:t>Wielko</m:t>
                    </m:r>
                    <m:r>
                      <m:rPr>
                        <m:nor/>
                      </m:rPr>
                      <a:rPr lang="pl-PL" b="0" i="0" smtClean="0">
                        <a:latin typeface="Cambria Math" panose="02040503050406030204" pitchFamily="18" charset="0"/>
                      </a:rPr>
                      <m:t>ść: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2" name="pole tekstowe 31">
                <a:extLst>
                  <a:ext uri="{FF2B5EF4-FFF2-40B4-BE49-F238E27FC236}">
                    <a16:creationId xmlns:a16="http://schemas.microsoft.com/office/drawing/2014/main" id="{FE5A740D-43CE-3971-CB65-337D87338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006" y="2055813"/>
                <a:ext cx="2160656" cy="677108"/>
              </a:xfrm>
              <a:prstGeom prst="rect">
                <a:avLst/>
              </a:prstGeom>
              <a:blipFill>
                <a:blip r:embed="rId5"/>
                <a:stretch>
                  <a:fillRect l="-3107" t="-4505" b="-9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pole tekstowe 34">
                <a:extLst>
                  <a:ext uri="{FF2B5EF4-FFF2-40B4-BE49-F238E27FC236}">
                    <a16:creationId xmlns:a16="http://schemas.microsoft.com/office/drawing/2014/main" id="{5E09B744-8F9D-8E7E-BC19-58558E834826}"/>
                  </a:ext>
                </a:extLst>
              </p:cNvPr>
              <p:cNvSpPr txBox="1"/>
              <p:nvPr/>
            </p:nvSpPr>
            <p:spPr>
              <a:xfrm>
                <a:off x="7175574" y="2067760"/>
                <a:ext cx="2056973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2000" dirty="0">
                    <a:latin typeface="Cambria Math" panose="02040503050406030204" pitchFamily="18" charset="0"/>
                  </a:rPr>
                  <a:t>Maska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l-PL" b="0" i="0" smtClean="0">
                        <a:latin typeface="Cambria Math" panose="02040503050406030204" pitchFamily="18" charset="0"/>
                      </a:rPr>
                      <m:t>Wielko</m:t>
                    </m:r>
                    <m:r>
                      <m:rPr>
                        <m:nor/>
                      </m:rPr>
                      <a:rPr lang="pl-PL" b="0" i="0" smtClean="0">
                        <a:latin typeface="Cambria Math" panose="02040503050406030204" pitchFamily="18" charset="0"/>
                      </a:rPr>
                      <m:t>ść: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5" name="pole tekstowe 34">
                <a:extLst>
                  <a:ext uri="{FF2B5EF4-FFF2-40B4-BE49-F238E27FC236}">
                    <a16:creationId xmlns:a16="http://schemas.microsoft.com/office/drawing/2014/main" id="{5E09B744-8F9D-8E7E-BC19-58558E834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574" y="2067760"/>
                <a:ext cx="2056973" cy="677108"/>
              </a:xfrm>
              <a:prstGeom prst="rect">
                <a:avLst/>
              </a:prstGeom>
              <a:blipFill>
                <a:blip r:embed="rId6"/>
                <a:stretch>
                  <a:fillRect l="-2959" t="-4505" b="-9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pole tekstowe 35">
                <a:extLst>
                  <a:ext uri="{FF2B5EF4-FFF2-40B4-BE49-F238E27FC236}">
                    <a16:creationId xmlns:a16="http://schemas.microsoft.com/office/drawing/2014/main" id="{85305C26-ED1A-285C-236F-E0717C145C02}"/>
                  </a:ext>
                </a:extLst>
              </p:cNvPr>
              <p:cNvSpPr txBox="1"/>
              <p:nvPr/>
            </p:nvSpPr>
            <p:spPr>
              <a:xfrm>
                <a:off x="4819006" y="2896488"/>
                <a:ext cx="358219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2000" dirty="0">
                    <a:latin typeface="Cambria Math" panose="02040503050406030204" pitchFamily="18" charset="0"/>
                  </a:rPr>
                  <a:t>Zbiory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={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m:rPr>
                        <m:lit/>
                      </m:rPr>
                      <a:rPr lang="pl-PL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∈(1, 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−1)}</m:t>
                    </m:r>
                  </m:oMath>
                </a14:m>
                <a:endParaRPr lang="pl-PL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={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m:rPr>
                        <m:lit/>
                      </m:rPr>
                      <a:rPr lang="pl-PL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∈(1,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−1)}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6" name="pole tekstowe 35">
                <a:extLst>
                  <a:ext uri="{FF2B5EF4-FFF2-40B4-BE49-F238E27FC236}">
                    <a16:creationId xmlns:a16="http://schemas.microsoft.com/office/drawing/2014/main" id="{85305C26-ED1A-285C-236F-E0717C145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006" y="2896488"/>
                <a:ext cx="3582199" cy="954107"/>
              </a:xfrm>
              <a:prstGeom prst="rect">
                <a:avLst/>
              </a:prstGeom>
              <a:blipFill>
                <a:blip r:embed="rId7"/>
                <a:stretch>
                  <a:fillRect l="-1874" t="-3185" b="-6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pole tekstowe 38">
            <a:extLst>
              <a:ext uri="{FF2B5EF4-FFF2-40B4-BE49-F238E27FC236}">
                <a16:creationId xmlns:a16="http://schemas.microsoft.com/office/drawing/2014/main" id="{6EE30C2A-EF57-7919-9055-4576D5422CE4}"/>
              </a:ext>
            </a:extLst>
          </p:cNvPr>
          <p:cNvSpPr txBox="1"/>
          <p:nvPr/>
        </p:nvSpPr>
        <p:spPr>
          <a:xfrm>
            <a:off x="669036" y="4192443"/>
            <a:ext cx="13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latin typeface="Cambria Math" panose="02040503050406030204" pitchFamily="18" charset="0"/>
              </a:rPr>
              <a:t>Równanie: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6087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7" grpId="0"/>
      <p:bldP spid="19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28" grpId="0"/>
      <p:bldP spid="32" grpId="0"/>
      <p:bldP spid="35" grpId="0"/>
      <p:bldP spid="36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186F2FA-39F5-A392-E35E-48273B02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sz="5400" b="1" dirty="0"/>
              <a:t>Teoretyczna implementacja</a:t>
            </a:r>
            <a:endParaRPr lang="en-US" sz="5400" b="1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ymbol zastępczy zawartości 9">
            <a:extLst>
              <a:ext uri="{FF2B5EF4-FFF2-40B4-BE49-F238E27FC236}">
                <a16:creationId xmlns:a16="http://schemas.microsoft.com/office/drawing/2014/main" id="{C83D7C72-322F-624E-DD9E-97A7A8C9D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48" y="2050840"/>
            <a:ext cx="9919856" cy="3957540"/>
          </a:xfr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3603029D-7EB1-ABA6-0B86-09950FC46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528" y="2045867"/>
            <a:ext cx="7265876" cy="3233480"/>
          </a:xfrm>
          <a:prstGeom prst="rect">
            <a:avLst/>
          </a:prstGeom>
        </p:spPr>
      </p:pic>
      <p:sp>
        <p:nvSpPr>
          <p:cNvPr id="5" name="Nawias klamrowy otwierający 4">
            <a:extLst>
              <a:ext uri="{FF2B5EF4-FFF2-40B4-BE49-F238E27FC236}">
                <a16:creationId xmlns:a16="http://schemas.microsoft.com/office/drawing/2014/main" id="{402D0F23-F282-6575-E58D-51680871F347}"/>
              </a:ext>
            </a:extLst>
          </p:cNvPr>
          <p:cNvSpPr/>
          <p:nvPr/>
        </p:nvSpPr>
        <p:spPr>
          <a:xfrm rot="10800000">
            <a:off x="3147701" y="2143020"/>
            <a:ext cx="341745" cy="3773180"/>
          </a:xfrm>
          <a:prstGeom prst="leftBrace">
            <a:avLst>
              <a:gd name="adj1" fmla="val 8333"/>
              <a:gd name="adj2" fmla="val 51812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3026751-A1C3-0487-EC48-1A9EDC1852E0}"/>
              </a:ext>
            </a:extLst>
          </p:cNvPr>
          <p:cNvSpPr txBox="1"/>
          <p:nvPr/>
        </p:nvSpPr>
        <p:spPr>
          <a:xfrm rot="16200000">
            <a:off x="3096062" y="3833425"/>
            <a:ext cx="1085850" cy="276999"/>
          </a:xfrm>
          <a:prstGeom prst="rect">
            <a:avLst/>
          </a:prstGeom>
          <a:noFill/>
          <a:ln w="952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156790175">
                  <a:custGeom>
                    <a:avLst/>
                    <a:gdLst>
                      <a:gd name="connsiteX0" fmla="*/ 0 w 1085850"/>
                      <a:gd name="connsiteY0" fmla="*/ 0 h 276999"/>
                      <a:gd name="connsiteX1" fmla="*/ 1085850 w 1085850"/>
                      <a:gd name="connsiteY1" fmla="*/ 0 h 276999"/>
                      <a:gd name="connsiteX2" fmla="*/ 1085850 w 1085850"/>
                      <a:gd name="connsiteY2" fmla="*/ 276999 h 276999"/>
                      <a:gd name="connsiteX3" fmla="*/ 0 w 1085850"/>
                      <a:gd name="connsiteY3" fmla="*/ 276999 h 276999"/>
                      <a:gd name="connsiteX4" fmla="*/ 0 w 1085850"/>
                      <a:gd name="connsiteY4" fmla="*/ 0 h 276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85850" h="276999" extrusionOk="0">
                        <a:moveTo>
                          <a:pt x="0" y="0"/>
                        </a:moveTo>
                        <a:cubicBezTo>
                          <a:pt x="482878" y="-77217"/>
                          <a:pt x="789285" y="-5334"/>
                          <a:pt x="1085850" y="0"/>
                        </a:cubicBezTo>
                        <a:cubicBezTo>
                          <a:pt x="1098636" y="72857"/>
                          <a:pt x="1110747" y="240887"/>
                          <a:pt x="1085850" y="276999"/>
                        </a:cubicBezTo>
                        <a:cubicBezTo>
                          <a:pt x="782153" y="217739"/>
                          <a:pt x="527800" y="287968"/>
                          <a:pt x="0" y="276999"/>
                        </a:cubicBezTo>
                        <a:cubicBezTo>
                          <a:pt x="19279" y="220756"/>
                          <a:pt x="22175" y="8097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1200" dirty="0"/>
              <a:t>Załaduj dane()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372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186F2FA-39F5-A392-E35E-48273B02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sz="5400" b="1" dirty="0"/>
              <a:t>Obliczanie piksela</a:t>
            </a:r>
            <a:endParaRPr lang="en-US" sz="5400" b="1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Dymek mowy: prostokąt z zaokrąglonymi rogami 16">
                <a:extLst>
                  <a:ext uri="{FF2B5EF4-FFF2-40B4-BE49-F238E27FC236}">
                    <a16:creationId xmlns:a16="http://schemas.microsoft.com/office/drawing/2014/main" id="{27C9993C-5BD8-84FE-26E9-FBA7E93DA684}"/>
                  </a:ext>
                </a:extLst>
              </p:cNvPr>
              <p:cNvSpPr/>
              <p:nvPr/>
            </p:nvSpPr>
            <p:spPr>
              <a:xfrm>
                <a:off x="1232435" y="3101574"/>
                <a:ext cx="1333500" cy="601680"/>
              </a:xfrm>
              <a:prstGeom prst="wedgeRoundRectCallout">
                <a:avLst>
                  <a:gd name="adj1" fmla="val 100310"/>
                  <a:gd name="adj2" fmla="val 31843"/>
                  <a:gd name="adj3" fmla="val 1666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1600" dirty="0">
                    <a:solidFill>
                      <a:schemeClr val="tx1"/>
                    </a:solidFill>
                  </a:rPr>
                  <a:t>Mnożenie </a:t>
                </a:r>
              </a:p>
              <a:p>
                <a:pPr algn="ctr"/>
                <a:r>
                  <a:rPr lang="pl-PL" sz="1600" dirty="0">
                    <a:solidFill>
                      <a:schemeClr val="tx1"/>
                    </a:solidFill>
                  </a:rPr>
                  <a:t>I</a:t>
                </a:r>
                <a14:m>
                  <m:oMath xmlns:m="http://schemas.openxmlformats.org/officeDocument/2006/math">
                    <m:r>
                      <a:rPr lang="pl-PL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l-PL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l-PL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sz="1600" dirty="0">
                    <a:solidFill>
                      <a:schemeClr val="tx1"/>
                    </a:solidFill>
                  </a:rPr>
                  <a:t>J razy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Dymek mowy: prostokąt z zaokrąglonymi rogami 16">
                <a:extLst>
                  <a:ext uri="{FF2B5EF4-FFF2-40B4-BE49-F238E27FC236}">
                    <a16:creationId xmlns:a16="http://schemas.microsoft.com/office/drawing/2014/main" id="{27C9993C-5BD8-84FE-26E9-FBA7E93DA6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35" y="3101574"/>
                <a:ext cx="1333500" cy="601680"/>
              </a:xfrm>
              <a:prstGeom prst="wedgeRoundRectCallout">
                <a:avLst>
                  <a:gd name="adj1" fmla="val 100310"/>
                  <a:gd name="adj2" fmla="val 31843"/>
                  <a:gd name="adj3" fmla="val 16667"/>
                </a:avLst>
              </a:prstGeom>
              <a:blipFill>
                <a:blip r:embed="rId2"/>
                <a:stretch>
                  <a:fillRect b="-1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Dymek mowy: prostokąt z zaokrąglonymi rogami 17">
                <a:extLst>
                  <a:ext uri="{FF2B5EF4-FFF2-40B4-BE49-F238E27FC236}">
                    <a16:creationId xmlns:a16="http://schemas.microsoft.com/office/drawing/2014/main" id="{6FBA864D-B8A4-C23E-CDBA-BD325451BDF4}"/>
                  </a:ext>
                </a:extLst>
              </p:cNvPr>
              <p:cNvSpPr/>
              <p:nvPr/>
            </p:nvSpPr>
            <p:spPr>
              <a:xfrm>
                <a:off x="9683015" y="4752597"/>
                <a:ext cx="1584198" cy="601680"/>
              </a:xfrm>
              <a:prstGeom prst="wedgeRoundRectCallout">
                <a:avLst>
                  <a:gd name="adj1" fmla="val -101976"/>
                  <a:gd name="adj2" fmla="val 1185"/>
                  <a:gd name="adj3" fmla="val 1666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1600" dirty="0">
                    <a:solidFill>
                      <a:schemeClr val="tx1"/>
                    </a:solidFill>
                  </a:rPr>
                  <a:t>Mnożenie</a:t>
                </a:r>
              </a:p>
              <a:p>
                <a:pPr algn="ctr"/>
                <a:r>
                  <a:rPr lang="pl-PL" sz="1600" dirty="0">
                    <a:solidFill>
                      <a:schemeClr val="tx1"/>
                    </a:solidFill>
                  </a:rPr>
                  <a:t>I </a:t>
                </a:r>
                <a14:m>
                  <m:oMath xmlns:m="http://schemas.openxmlformats.org/officeDocument/2006/math">
                    <m:r>
                      <a:rPr lang="pl-PL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pl-PL" sz="1600" dirty="0">
                    <a:solidFill>
                      <a:schemeClr val="tx1"/>
                    </a:solidFill>
                  </a:rPr>
                  <a:t>J </a:t>
                </a:r>
                <a14:m>
                  <m:oMath xmlns:m="http://schemas.openxmlformats.org/officeDocument/2006/math">
                    <m:r>
                      <a:rPr lang="pl-PL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pl-PL" sz="1600" dirty="0">
                    <a:solidFill>
                      <a:schemeClr val="tx1"/>
                    </a:solidFill>
                  </a:rPr>
                  <a:t>9 razy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Dymek mowy: prostokąt z zaokrąglonymi rogami 17">
                <a:extLst>
                  <a:ext uri="{FF2B5EF4-FFF2-40B4-BE49-F238E27FC236}">
                    <a16:creationId xmlns:a16="http://schemas.microsoft.com/office/drawing/2014/main" id="{6FBA864D-B8A4-C23E-CDBA-BD325451BD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3015" y="4752597"/>
                <a:ext cx="1584198" cy="601680"/>
              </a:xfrm>
              <a:prstGeom prst="wedgeRoundRectCallout">
                <a:avLst>
                  <a:gd name="adj1" fmla="val -101976"/>
                  <a:gd name="adj2" fmla="val 1185"/>
                  <a:gd name="adj3" fmla="val 16667"/>
                </a:avLst>
              </a:prstGeom>
              <a:blipFill>
                <a:blip r:embed="rId3"/>
                <a:stretch>
                  <a:fillRect t="-1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Dymek mowy: prostokąt z zaokrąglonymi rogami 18">
                <a:extLst>
                  <a:ext uri="{FF2B5EF4-FFF2-40B4-BE49-F238E27FC236}">
                    <a16:creationId xmlns:a16="http://schemas.microsoft.com/office/drawing/2014/main" id="{6BEB78AB-B957-6C52-B802-F93473E6A902}"/>
                  </a:ext>
                </a:extLst>
              </p:cNvPr>
              <p:cNvSpPr/>
              <p:nvPr/>
            </p:nvSpPr>
            <p:spPr>
              <a:xfrm>
                <a:off x="1232435" y="3873757"/>
                <a:ext cx="1333500" cy="601681"/>
              </a:xfrm>
              <a:prstGeom prst="wedgeRoundRectCallout">
                <a:avLst>
                  <a:gd name="adj1" fmla="val 100310"/>
                  <a:gd name="adj2" fmla="val 31843"/>
                  <a:gd name="adj3" fmla="val 1666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1600" dirty="0">
                    <a:solidFill>
                      <a:schemeClr val="tx1"/>
                    </a:solidFill>
                  </a:rPr>
                  <a:t>Dzielenie</a:t>
                </a:r>
              </a:p>
              <a:p>
                <a:pPr algn="ctr"/>
                <a:r>
                  <a:rPr lang="pl-PL" sz="1600" dirty="0">
                    <a:solidFill>
                      <a:schemeClr val="tx1"/>
                    </a:solidFill>
                  </a:rPr>
                  <a:t>I </a:t>
                </a:r>
                <a14:m>
                  <m:oMath xmlns:m="http://schemas.openxmlformats.org/officeDocument/2006/math">
                    <m:r>
                      <a:rPr lang="pl-PL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pl-PL" sz="1600" dirty="0">
                    <a:solidFill>
                      <a:schemeClr val="tx1"/>
                    </a:solidFill>
                  </a:rPr>
                  <a:t>J razy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Dymek mowy: prostokąt z zaokrąglonymi rogami 18">
                <a:extLst>
                  <a:ext uri="{FF2B5EF4-FFF2-40B4-BE49-F238E27FC236}">
                    <a16:creationId xmlns:a16="http://schemas.microsoft.com/office/drawing/2014/main" id="{6BEB78AB-B957-6C52-B802-F93473E6A9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35" y="3873757"/>
                <a:ext cx="1333500" cy="601681"/>
              </a:xfrm>
              <a:prstGeom prst="wedgeRoundRectCallout">
                <a:avLst>
                  <a:gd name="adj1" fmla="val 100310"/>
                  <a:gd name="adj2" fmla="val 31843"/>
                  <a:gd name="adj3" fmla="val 16667"/>
                </a:avLst>
              </a:prstGeom>
              <a:blipFill>
                <a:blip r:embed="rId4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Dymek mowy: prostokąt z zaokrąglonymi rogami 19">
                <a:extLst>
                  <a:ext uri="{FF2B5EF4-FFF2-40B4-BE49-F238E27FC236}">
                    <a16:creationId xmlns:a16="http://schemas.microsoft.com/office/drawing/2014/main" id="{030F33C2-707D-7B29-5DD8-88459963EBAF}"/>
                  </a:ext>
                </a:extLst>
              </p:cNvPr>
              <p:cNvSpPr/>
              <p:nvPr/>
            </p:nvSpPr>
            <p:spPr>
              <a:xfrm>
                <a:off x="1232435" y="4947902"/>
                <a:ext cx="1333500" cy="812751"/>
              </a:xfrm>
              <a:prstGeom prst="wedgeRoundRectCallout">
                <a:avLst>
                  <a:gd name="adj1" fmla="val 100310"/>
                  <a:gd name="adj2" fmla="val 31843"/>
                  <a:gd name="adj3" fmla="val 1666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1600" dirty="0">
                    <a:solidFill>
                      <a:schemeClr val="tx1"/>
                    </a:solidFill>
                  </a:rPr>
                  <a:t>Odwołanie do pamięci</a:t>
                </a:r>
              </a:p>
              <a:p>
                <a:pPr algn="ctr"/>
                <a:r>
                  <a:rPr lang="pl-PL" sz="1600" dirty="0">
                    <a:solidFill>
                      <a:schemeClr val="tx1"/>
                    </a:solidFill>
                  </a:rPr>
                  <a:t>I </a:t>
                </a:r>
                <a14:m>
                  <m:oMath xmlns:m="http://schemas.openxmlformats.org/officeDocument/2006/math">
                    <m:r>
                      <a:rPr lang="pl-PL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pl-PL" sz="1600" dirty="0">
                    <a:solidFill>
                      <a:schemeClr val="tx1"/>
                    </a:solidFill>
                  </a:rPr>
                  <a:t>J razy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Dymek mowy: prostokąt z zaokrąglonymi rogami 19">
                <a:extLst>
                  <a:ext uri="{FF2B5EF4-FFF2-40B4-BE49-F238E27FC236}">
                    <a16:creationId xmlns:a16="http://schemas.microsoft.com/office/drawing/2014/main" id="{030F33C2-707D-7B29-5DD8-88459963EB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35" y="4947902"/>
                <a:ext cx="1333500" cy="812751"/>
              </a:xfrm>
              <a:prstGeom prst="wedgeRoundRectCallout">
                <a:avLst>
                  <a:gd name="adj1" fmla="val 100310"/>
                  <a:gd name="adj2" fmla="val 31843"/>
                  <a:gd name="adj3" fmla="val 16667"/>
                </a:avLst>
              </a:prstGeom>
              <a:blipFill>
                <a:blip r:embed="rId5"/>
                <a:stretch>
                  <a:fillRect t="-2222" b="-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ymek mowy: prostokąt z zaokrąglonymi rogami 20">
                <a:extLst>
                  <a:ext uri="{FF2B5EF4-FFF2-40B4-BE49-F238E27FC236}">
                    <a16:creationId xmlns:a16="http://schemas.microsoft.com/office/drawing/2014/main" id="{742D53CF-C443-A073-21F3-A0435B50EE3F}"/>
                  </a:ext>
                </a:extLst>
              </p:cNvPr>
              <p:cNvSpPr/>
              <p:nvPr/>
            </p:nvSpPr>
            <p:spPr>
              <a:xfrm>
                <a:off x="9683016" y="3768223"/>
                <a:ext cx="1584198" cy="812751"/>
              </a:xfrm>
              <a:prstGeom prst="wedgeRoundRectCallout">
                <a:avLst>
                  <a:gd name="adj1" fmla="val -92015"/>
                  <a:gd name="adj2" fmla="val 9542"/>
                  <a:gd name="adj3" fmla="val 1666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1600" dirty="0">
                    <a:solidFill>
                      <a:schemeClr val="tx1"/>
                    </a:solidFill>
                  </a:rPr>
                  <a:t>Odwołanie do pamięci</a:t>
                </a:r>
              </a:p>
              <a:p>
                <a:pPr algn="ctr"/>
                <a:r>
                  <a:rPr lang="pl-PL" sz="1600" dirty="0">
                    <a:solidFill>
                      <a:schemeClr val="tx1"/>
                    </a:solidFill>
                  </a:rPr>
                  <a:t>I </a:t>
                </a:r>
                <a14:m>
                  <m:oMath xmlns:m="http://schemas.openxmlformats.org/officeDocument/2006/math">
                    <m:r>
                      <a:rPr lang="pl-PL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pl-PL" sz="1600" dirty="0">
                    <a:solidFill>
                      <a:schemeClr val="tx1"/>
                    </a:solidFill>
                  </a:rPr>
                  <a:t>J </a:t>
                </a:r>
                <a14:m>
                  <m:oMath xmlns:m="http://schemas.openxmlformats.org/officeDocument/2006/math">
                    <m:r>
                      <a:rPr lang="pl-PL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pl-PL" sz="1600" dirty="0">
                    <a:solidFill>
                      <a:schemeClr val="tx1"/>
                    </a:solidFill>
                  </a:rPr>
                  <a:t>9 razy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Dymek mowy: prostokąt z zaokrąglonymi rogami 20">
                <a:extLst>
                  <a:ext uri="{FF2B5EF4-FFF2-40B4-BE49-F238E27FC236}">
                    <a16:creationId xmlns:a16="http://schemas.microsoft.com/office/drawing/2014/main" id="{742D53CF-C443-A073-21F3-A0435B50E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3016" y="3768223"/>
                <a:ext cx="1584198" cy="812751"/>
              </a:xfrm>
              <a:prstGeom prst="wedgeRoundRectCallout">
                <a:avLst>
                  <a:gd name="adj1" fmla="val -92015"/>
                  <a:gd name="adj2" fmla="val 9542"/>
                  <a:gd name="adj3" fmla="val 16667"/>
                </a:avLst>
              </a:prstGeom>
              <a:blipFill>
                <a:blip r:embed="rId6"/>
                <a:stretch>
                  <a:fillRect t="-2222" b="-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Symbol zastępczy zawartości 4">
            <a:extLst>
              <a:ext uri="{FF2B5EF4-FFF2-40B4-BE49-F238E27FC236}">
                <a16:creationId xmlns:a16="http://schemas.microsoft.com/office/drawing/2014/main" id="{91F21F57-CE83-B582-59C6-7432706F9E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625" y="1889049"/>
            <a:ext cx="6237350" cy="476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9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186F2FA-39F5-A392-E35E-48273B02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sz="5400" b="1" dirty="0"/>
              <a:t>Próba implementacji</a:t>
            </a:r>
            <a:endParaRPr lang="en-US" sz="5400" b="1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a 2">
            <a:extLst>
              <a:ext uri="{FF2B5EF4-FFF2-40B4-BE49-F238E27FC236}">
                <a16:creationId xmlns:a16="http://schemas.microsoft.com/office/drawing/2014/main" id="{4A98CEB6-D90B-EE79-B3BB-AAB304298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9177" y="2743334"/>
            <a:ext cx="4435852" cy="2981386"/>
          </a:xfrm>
          <a:prstGeom prst="rect">
            <a:avLst/>
          </a:prstGeom>
        </p:spPr>
      </p:pic>
      <p:pic>
        <p:nvPicPr>
          <p:cNvPr id="4" name="Grafika 3">
            <a:extLst>
              <a:ext uri="{FF2B5EF4-FFF2-40B4-BE49-F238E27FC236}">
                <a16:creationId xmlns:a16="http://schemas.microsoft.com/office/drawing/2014/main" id="{6B0E3A04-E6DB-E5CF-213F-27C6F47B9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6971" y="2743333"/>
            <a:ext cx="4435852" cy="2985694"/>
          </a:xfrm>
          <a:prstGeom prst="rect">
            <a:avLst/>
          </a:prstGeom>
        </p:spPr>
      </p:pic>
      <p:pic>
        <p:nvPicPr>
          <p:cNvPr id="5" name="Grafika 4">
            <a:extLst>
              <a:ext uri="{FF2B5EF4-FFF2-40B4-BE49-F238E27FC236}">
                <a16:creationId xmlns:a16="http://schemas.microsoft.com/office/drawing/2014/main" id="{5B98521B-B183-C03A-FF12-4ABEF1910E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9177" y="2743333"/>
            <a:ext cx="4435852" cy="2978903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9D56AC1C-FC3A-EE85-5B16-D13CA535F56D}"/>
              </a:ext>
            </a:extLst>
          </p:cNvPr>
          <p:cNvSpPr txBox="1"/>
          <p:nvPr/>
        </p:nvSpPr>
        <p:spPr>
          <a:xfrm>
            <a:off x="836676" y="2100523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Czas wykonania w zależności od liczby wątków dla małego pliku (638 KB)</a:t>
            </a:r>
            <a:endParaRPr lang="en-US" sz="16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0A01D5A-9C5E-CEEF-E96C-B740A66793D0}"/>
              </a:ext>
            </a:extLst>
          </p:cNvPr>
          <p:cNvSpPr txBox="1"/>
          <p:nvPr/>
        </p:nvSpPr>
        <p:spPr>
          <a:xfrm>
            <a:off x="836676" y="2110587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Czas wykonania w zależności od liczby wątków dla dużego pliku (70 MB)</a:t>
            </a:r>
            <a:endParaRPr lang="en-US" sz="16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F0FE54F-31F2-00CB-D8EC-D211C282827C}"/>
              </a:ext>
            </a:extLst>
          </p:cNvPr>
          <p:cNvSpPr txBox="1"/>
          <p:nvPr/>
        </p:nvSpPr>
        <p:spPr>
          <a:xfrm>
            <a:off x="6096000" y="2100523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Czas wykonania w zależności od liczby wątków dla średniego pliku (2,63 MB)</a:t>
            </a:r>
            <a:endParaRPr lang="en-US" sz="1600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E5A9D4EE-B599-787B-9AE7-1B10FFC4BBC8}"/>
              </a:ext>
            </a:extLst>
          </p:cNvPr>
          <p:cNvSpPr txBox="1"/>
          <p:nvPr/>
        </p:nvSpPr>
        <p:spPr>
          <a:xfrm>
            <a:off x="6096000" y="2100523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Czas wykonania w zależności od liczby wątków dla bardzo dużego pliku (1,11 GB)</a:t>
            </a:r>
            <a:endParaRPr lang="en-US" sz="1600" dirty="0"/>
          </a:p>
        </p:txBody>
      </p:sp>
      <p:pic>
        <p:nvPicPr>
          <p:cNvPr id="13" name="Grafika 12">
            <a:extLst>
              <a:ext uri="{FF2B5EF4-FFF2-40B4-BE49-F238E27FC236}">
                <a16:creationId xmlns:a16="http://schemas.microsoft.com/office/drawing/2014/main" id="{71323560-5932-3FD9-DA51-0279F1FD0D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06971" y="2739937"/>
            <a:ext cx="4435852" cy="298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6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8" grpId="0"/>
      <p:bldP spid="8" grpId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186F2FA-39F5-A392-E35E-48273B02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sz="5400" b="1" dirty="0"/>
              <a:t>Redukcja operacji matematycznych </a:t>
            </a:r>
            <a:endParaRPr lang="en-US" sz="5400" b="1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ymek mowy: prostokąt z zaokrąglonymi rogami 11">
            <a:extLst>
              <a:ext uri="{FF2B5EF4-FFF2-40B4-BE49-F238E27FC236}">
                <a16:creationId xmlns:a16="http://schemas.microsoft.com/office/drawing/2014/main" id="{59B83C0D-751E-A20E-D74C-60C2127A347F}"/>
              </a:ext>
            </a:extLst>
          </p:cNvPr>
          <p:cNvSpPr/>
          <p:nvPr/>
        </p:nvSpPr>
        <p:spPr>
          <a:xfrm>
            <a:off x="452773" y="3100696"/>
            <a:ext cx="2482024" cy="601680"/>
          </a:xfrm>
          <a:prstGeom prst="wedgeRoundRectCallout">
            <a:avLst>
              <a:gd name="adj1" fmla="val 61934"/>
              <a:gd name="adj2" fmla="val 26777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schemeClr val="tx1"/>
                </a:solidFill>
              </a:rPr>
              <a:t>Mnożenie          Dodawanie  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Dymek mowy: prostokąt z zaokrąglonymi rogami 12">
            <a:extLst>
              <a:ext uri="{FF2B5EF4-FFF2-40B4-BE49-F238E27FC236}">
                <a16:creationId xmlns:a16="http://schemas.microsoft.com/office/drawing/2014/main" id="{B26464B2-3585-C790-6982-CE20FBBE25DB}"/>
              </a:ext>
            </a:extLst>
          </p:cNvPr>
          <p:cNvSpPr/>
          <p:nvPr/>
        </p:nvSpPr>
        <p:spPr>
          <a:xfrm>
            <a:off x="9373553" y="4646184"/>
            <a:ext cx="2482024" cy="601680"/>
          </a:xfrm>
          <a:prstGeom prst="wedgeRoundRectCallout">
            <a:avLst>
              <a:gd name="adj1" fmla="val -63907"/>
              <a:gd name="adj2" fmla="val 6251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schemeClr val="tx1"/>
                </a:solidFill>
              </a:rPr>
              <a:t>Mnożenie          Dodawanie</a:t>
            </a:r>
          </a:p>
        </p:txBody>
      </p:sp>
      <p:sp>
        <p:nvSpPr>
          <p:cNvPr id="14" name="Dymek mowy: prostokąt z zaokrąglonymi rogami 13">
            <a:extLst>
              <a:ext uri="{FF2B5EF4-FFF2-40B4-BE49-F238E27FC236}">
                <a16:creationId xmlns:a16="http://schemas.microsoft.com/office/drawing/2014/main" id="{0E9946F8-20C7-F09F-38C7-7AB62EAC1A8C}"/>
              </a:ext>
            </a:extLst>
          </p:cNvPr>
          <p:cNvSpPr/>
          <p:nvPr/>
        </p:nvSpPr>
        <p:spPr>
          <a:xfrm>
            <a:off x="452773" y="3845078"/>
            <a:ext cx="2482024" cy="601681"/>
          </a:xfrm>
          <a:prstGeom prst="wedgeRoundRectCallout">
            <a:avLst>
              <a:gd name="adj1" fmla="val 61627"/>
              <a:gd name="adj2" fmla="val 31843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schemeClr val="tx1"/>
                </a:solidFill>
              </a:rPr>
              <a:t>Dzielenie            Mnożenie*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Dymek mowy: prostokąt z zaokrąglonymi rogami 14">
                <a:extLst>
                  <a:ext uri="{FF2B5EF4-FFF2-40B4-BE49-F238E27FC236}">
                    <a16:creationId xmlns:a16="http://schemas.microsoft.com/office/drawing/2014/main" id="{792F62E6-4C17-FEFB-32C3-872F7A0D0673}"/>
                  </a:ext>
                </a:extLst>
              </p:cNvPr>
              <p:cNvSpPr/>
              <p:nvPr/>
            </p:nvSpPr>
            <p:spPr>
              <a:xfrm>
                <a:off x="1248538" y="4947024"/>
                <a:ext cx="1333500" cy="812751"/>
              </a:xfrm>
              <a:prstGeom prst="wedgeRoundRectCallout">
                <a:avLst>
                  <a:gd name="adj1" fmla="val 100310"/>
                  <a:gd name="adj2" fmla="val 31843"/>
                  <a:gd name="adj3" fmla="val 1666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1600" dirty="0">
                    <a:solidFill>
                      <a:schemeClr val="tx1"/>
                    </a:solidFill>
                  </a:rPr>
                  <a:t>Odwołanie do pamięci</a:t>
                </a:r>
              </a:p>
              <a:p>
                <a:pPr algn="ctr"/>
                <a:r>
                  <a:rPr lang="pl-PL" sz="1600" dirty="0">
                    <a:solidFill>
                      <a:schemeClr val="tx1"/>
                    </a:solidFill>
                  </a:rPr>
                  <a:t>I</a:t>
                </a:r>
                <a:r>
                  <a:rPr lang="pl-PL" sz="16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pl-PL" sz="1600" dirty="0">
                    <a:solidFill>
                      <a:schemeClr val="tx1"/>
                    </a:solidFill>
                  </a:rPr>
                  <a:t>J razy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Dymek mowy: prostokąt z zaokrąglonymi rogami 14">
                <a:extLst>
                  <a:ext uri="{FF2B5EF4-FFF2-40B4-BE49-F238E27FC236}">
                    <a16:creationId xmlns:a16="http://schemas.microsoft.com/office/drawing/2014/main" id="{792F62E6-4C17-FEFB-32C3-872F7A0D0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538" y="4947024"/>
                <a:ext cx="1333500" cy="812751"/>
              </a:xfrm>
              <a:prstGeom prst="wedgeRoundRectCallout">
                <a:avLst>
                  <a:gd name="adj1" fmla="val 100310"/>
                  <a:gd name="adj2" fmla="val 31843"/>
                  <a:gd name="adj3" fmla="val 16667"/>
                </a:avLst>
              </a:prstGeom>
              <a:blipFill>
                <a:blip r:embed="rId2"/>
                <a:stretch>
                  <a:fillRect t="-2222" b="-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Dymek mowy: prostokąt z zaokrąglonymi rogami 15">
                <a:extLst>
                  <a:ext uri="{FF2B5EF4-FFF2-40B4-BE49-F238E27FC236}">
                    <a16:creationId xmlns:a16="http://schemas.microsoft.com/office/drawing/2014/main" id="{38D48EAC-36B6-0DC5-4EE7-E4EA7CE4239D}"/>
                  </a:ext>
                </a:extLst>
              </p:cNvPr>
              <p:cNvSpPr/>
              <p:nvPr/>
            </p:nvSpPr>
            <p:spPr>
              <a:xfrm>
                <a:off x="9776365" y="3686365"/>
                <a:ext cx="1577435" cy="812751"/>
              </a:xfrm>
              <a:prstGeom prst="wedgeRoundRectCallout">
                <a:avLst>
                  <a:gd name="adj1" fmla="val -96825"/>
                  <a:gd name="adj2" fmla="val 31623"/>
                  <a:gd name="adj3" fmla="val 1666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1600" dirty="0">
                    <a:solidFill>
                      <a:schemeClr val="tx1"/>
                    </a:solidFill>
                  </a:rPr>
                  <a:t>Odwołanie do pamięci</a:t>
                </a:r>
              </a:p>
              <a:p>
                <a:pPr algn="ctr"/>
                <a:r>
                  <a:rPr lang="pl-PL" sz="1600" dirty="0">
                    <a:solidFill>
                      <a:schemeClr val="tx1"/>
                    </a:solidFill>
                  </a:rPr>
                  <a:t>I</a:t>
                </a:r>
                <a:r>
                  <a:rPr lang="pl-PL" sz="16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pl-PL" sz="1600" dirty="0">
                    <a:solidFill>
                      <a:schemeClr val="tx1"/>
                    </a:solidFill>
                  </a:rPr>
                  <a:t>J</a:t>
                </a:r>
                <a:r>
                  <a:rPr lang="pl-PL" sz="16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pl-PL" sz="1600" dirty="0">
                    <a:solidFill>
                      <a:schemeClr val="tx1"/>
                    </a:solidFill>
                  </a:rPr>
                  <a:t>9 razy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Dymek mowy: prostokąt z zaokrąglonymi rogami 15">
                <a:extLst>
                  <a:ext uri="{FF2B5EF4-FFF2-40B4-BE49-F238E27FC236}">
                    <a16:creationId xmlns:a16="http://schemas.microsoft.com/office/drawing/2014/main" id="{38D48EAC-36B6-0DC5-4EE7-E4EA7CE42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365" y="3686365"/>
                <a:ext cx="1577435" cy="812751"/>
              </a:xfrm>
              <a:prstGeom prst="wedgeRoundRectCallout">
                <a:avLst>
                  <a:gd name="adj1" fmla="val -96825"/>
                  <a:gd name="adj2" fmla="val 31623"/>
                  <a:gd name="adj3" fmla="val 16667"/>
                </a:avLst>
              </a:prstGeom>
              <a:blipFill>
                <a:blip r:embed="rId3"/>
                <a:stretch>
                  <a:fillRect t="-2222" b="-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Grafika 16" descr="Strzałka w prawo z wypełnieniem pełnym">
            <a:extLst>
              <a:ext uri="{FF2B5EF4-FFF2-40B4-BE49-F238E27FC236}">
                <a16:creationId xmlns:a16="http://schemas.microsoft.com/office/drawing/2014/main" id="{D370EBF6-B223-6037-A014-82727D521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6673" y="3247764"/>
            <a:ext cx="307544" cy="307544"/>
          </a:xfrm>
          <a:prstGeom prst="rect">
            <a:avLst/>
          </a:prstGeom>
        </p:spPr>
      </p:pic>
      <p:pic>
        <p:nvPicPr>
          <p:cNvPr id="18" name="Grafika 17" descr="Strzałka w prawo z wypełnieniem pełnym">
            <a:extLst>
              <a:ext uri="{FF2B5EF4-FFF2-40B4-BE49-F238E27FC236}">
                <a16:creationId xmlns:a16="http://schemas.microsoft.com/office/drawing/2014/main" id="{5951751E-0796-EE86-DEDF-94ED537834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4720" y="3992146"/>
            <a:ext cx="307544" cy="307544"/>
          </a:xfrm>
          <a:prstGeom prst="rect">
            <a:avLst/>
          </a:prstGeom>
        </p:spPr>
      </p:pic>
      <p:pic>
        <p:nvPicPr>
          <p:cNvPr id="19" name="Grafika 18" descr="Strzałka w prawo z wypełnieniem pełnym">
            <a:extLst>
              <a:ext uri="{FF2B5EF4-FFF2-40B4-BE49-F238E27FC236}">
                <a16:creationId xmlns:a16="http://schemas.microsoft.com/office/drawing/2014/main" id="{115B1739-F763-E007-0489-EC730A4EC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82155" y="4793252"/>
            <a:ext cx="307544" cy="307544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09441EFB-E315-A241-188B-5A98544814F6}"/>
              </a:ext>
            </a:extLst>
          </p:cNvPr>
          <p:cNvSpPr txBox="1"/>
          <p:nvPr/>
        </p:nvSpPr>
        <p:spPr>
          <a:xfrm>
            <a:off x="7787024" y="1878781"/>
            <a:ext cx="406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* Wyjaśnienie na następnym slajdzie</a:t>
            </a:r>
            <a:endParaRPr lang="en-US" dirty="0"/>
          </a:p>
        </p:txBody>
      </p:sp>
      <p:pic>
        <p:nvPicPr>
          <p:cNvPr id="21" name="Symbol zastępczy zawartości 4">
            <a:extLst>
              <a:ext uri="{FF2B5EF4-FFF2-40B4-BE49-F238E27FC236}">
                <a16:creationId xmlns:a16="http://schemas.microsoft.com/office/drawing/2014/main" id="{D3DF79FE-2B3B-098D-8A0B-8003868FB7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203" y="1878781"/>
            <a:ext cx="6237350" cy="4765616"/>
          </a:xfrm>
          <a:prstGeom prst="rect">
            <a:avLst/>
          </a:prstGeom>
        </p:spPr>
      </p:pic>
      <p:sp>
        <p:nvSpPr>
          <p:cNvPr id="22" name="Prostokąt 21">
            <a:extLst>
              <a:ext uri="{FF2B5EF4-FFF2-40B4-BE49-F238E27FC236}">
                <a16:creationId xmlns:a16="http://schemas.microsoft.com/office/drawing/2014/main" id="{AAFE5F81-CDFE-7548-7117-72EF878D999D}"/>
              </a:ext>
            </a:extLst>
          </p:cNvPr>
          <p:cNvSpPr/>
          <p:nvPr/>
        </p:nvSpPr>
        <p:spPr>
          <a:xfrm>
            <a:off x="3244978" y="3372542"/>
            <a:ext cx="1376363" cy="3786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Przesuń adres()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2232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20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186F2FA-39F5-A392-E35E-48273B02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l-PL" sz="5400" b="1" dirty="0"/>
              <a:t>Mnożenie i przesunięcie bitowe zamiast dzielenia</a:t>
            </a:r>
            <a:endParaRPr lang="en-US" sz="5400" b="1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2CF8842F-9CFE-6E8E-E977-E816E37F8DC4}"/>
                  </a:ext>
                </a:extLst>
              </p:cNvPr>
              <p:cNvSpPr txBox="1"/>
              <p:nvPr/>
            </p:nvSpPr>
            <p:spPr>
              <a:xfrm>
                <a:off x="174290" y="2259294"/>
                <a:ext cx="3159807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l-PL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pl-PL" b="0" dirty="0"/>
              </a:p>
            </p:txBody>
          </p:sp>
        </mc:Choice>
        <mc:Fallback xmlns="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2CF8842F-9CFE-6E8E-E977-E816E37F8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90" y="2259294"/>
                <a:ext cx="3159807" cy="9017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B95E1836-8EC2-0E0B-F2D0-CBD2A7285491}"/>
              </a:ext>
            </a:extLst>
          </p:cNvPr>
          <p:cNvCxnSpPr>
            <a:cxnSpLocks/>
          </p:cNvCxnSpPr>
          <p:nvPr/>
        </p:nvCxnSpPr>
        <p:spPr>
          <a:xfrm>
            <a:off x="4403745" y="2726786"/>
            <a:ext cx="160803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>
                <a:extLst>
                  <a:ext uri="{FF2B5EF4-FFF2-40B4-BE49-F238E27FC236}">
                    <a16:creationId xmlns:a16="http://schemas.microsoft.com/office/drawing/2014/main" id="{D0E25303-64D2-7474-7E69-0CEC3940D873}"/>
                  </a:ext>
                </a:extLst>
              </p:cNvPr>
              <p:cNvSpPr txBox="1"/>
              <p:nvPr/>
            </p:nvSpPr>
            <p:spPr>
              <a:xfrm>
                <a:off x="6459009" y="2345815"/>
                <a:ext cx="4503634" cy="76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/>
                  <a:t>Obliczenie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na początku i później wykorzystanie go w pętli.</a:t>
                </a:r>
                <a:endParaRPr lang="en-US" dirty="0"/>
              </a:p>
            </p:txBody>
          </p:sp>
        </mc:Choice>
        <mc:Fallback xmlns="">
          <p:sp>
            <p:nvSpPr>
              <p:cNvPr id="5" name="pole tekstowe 4">
                <a:extLst>
                  <a:ext uri="{FF2B5EF4-FFF2-40B4-BE49-F238E27FC236}">
                    <a16:creationId xmlns:a16="http://schemas.microsoft.com/office/drawing/2014/main" id="{D0E25303-64D2-7474-7E69-0CEC3940D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009" y="2345815"/>
                <a:ext cx="4503634" cy="761940"/>
              </a:xfrm>
              <a:prstGeom prst="rect">
                <a:avLst/>
              </a:prstGeom>
              <a:blipFill>
                <a:blip r:embed="rId3"/>
                <a:stretch>
                  <a:fillRect l="-122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0D39FCF7-A601-BD17-C918-B7050AA0D1B0}"/>
                  </a:ext>
                </a:extLst>
              </p:cNvPr>
              <p:cNvSpPr txBox="1"/>
              <p:nvPr/>
            </p:nvSpPr>
            <p:spPr>
              <a:xfrm>
                <a:off x="165032" y="4971476"/>
                <a:ext cx="4238713" cy="830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pl-PL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)≫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pl-PL" b="0" dirty="0"/>
              </a:p>
            </p:txBody>
          </p:sp>
        </mc:Choice>
        <mc:Fallback xmlns="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0D39FCF7-A601-BD17-C918-B7050AA0D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32" y="4971476"/>
                <a:ext cx="4238713" cy="8302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EEFFFAD2-C79B-3013-2C97-5B8391F0D201}"/>
                  </a:ext>
                </a:extLst>
              </p:cNvPr>
              <p:cNvSpPr txBox="1"/>
              <p:nvPr/>
            </p:nvSpPr>
            <p:spPr>
              <a:xfrm>
                <a:off x="174290" y="3611972"/>
                <a:ext cx="3366331" cy="827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l-PL" b="0" dirty="0"/>
              </a:p>
            </p:txBody>
          </p:sp>
        </mc:Choice>
        <mc:Fallback xmlns="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EEFFFAD2-C79B-3013-2C97-5B8391F0D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90" y="3611972"/>
                <a:ext cx="3366331" cy="827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56003323-26AD-6989-BE68-28547BC8A0A1}"/>
              </a:ext>
            </a:extLst>
          </p:cNvPr>
          <p:cNvCxnSpPr>
            <a:cxnSpLocks/>
          </p:cNvCxnSpPr>
          <p:nvPr/>
        </p:nvCxnSpPr>
        <p:spPr>
          <a:xfrm>
            <a:off x="4403745" y="4049961"/>
            <a:ext cx="160803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pole tekstowe 8">
                <a:extLst>
                  <a:ext uri="{FF2B5EF4-FFF2-40B4-BE49-F238E27FC236}">
                    <a16:creationId xmlns:a16="http://schemas.microsoft.com/office/drawing/2014/main" id="{0C920148-676D-7FD1-0040-FECDFC38D5A7}"/>
                  </a:ext>
                </a:extLst>
              </p:cNvPr>
              <p:cNvSpPr txBox="1"/>
              <p:nvPr/>
            </p:nvSpPr>
            <p:spPr>
              <a:xfrm>
                <a:off x="6459009" y="3661336"/>
                <a:ext cx="3366331" cy="769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pole tekstowe 8">
                <a:extLst>
                  <a:ext uri="{FF2B5EF4-FFF2-40B4-BE49-F238E27FC236}">
                    <a16:creationId xmlns:a16="http://schemas.microsoft.com/office/drawing/2014/main" id="{0C920148-676D-7FD1-0040-FECDFC38D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009" y="3661336"/>
                <a:ext cx="3366331" cy="7693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7AD4D097-497E-FA14-5D64-6C35D643017C}"/>
              </a:ext>
            </a:extLst>
          </p:cNvPr>
          <p:cNvCxnSpPr>
            <a:cxnSpLocks/>
          </p:cNvCxnSpPr>
          <p:nvPr/>
        </p:nvCxnSpPr>
        <p:spPr>
          <a:xfrm>
            <a:off x="4403745" y="5415864"/>
            <a:ext cx="160803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389DA047-5D9D-56A4-1A46-B8BDBFC172B3}"/>
              </a:ext>
            </a:extLst>
          </p:cNvPr>
          <p:cNvSpPr txBox="1"/>
          <p:nvPr/>
        </p:nvSpPr>
        <p:spPr>
          <a:xfrm>
            <a:off x="6459009" y="5092698"/>
            <a:ext cx="3591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Znalezienie współczynników </a:t>
            </a:r>
            <a:r>
              <a:rPr lang="pl-PL" i="1" dirty="0"/>
              <a:t>c</a:t>
            </a:r>
            <a:r>
              <a:rPr lang="pl-PL" dirty="0"/>
              <a:t> i </a:t>
            </a:r>
            <a:r>
              <a:rPr lang="pl-PL" i="1" dirty="0"/>
              <a:t>d </a:t>
            </a:r>
            <a:r>
              <a:rPr lang="pl-PL" dirty="0"/>
              <a:t>odpowiednich dla danego zakresu.</a:t>
            </a:r>
            <a:endParaRPr lang="en-US" i="1" dirty="0"/>
          </a:p>
        </p:txBody>
      </p:sp>
      <p:pic>
        <p:nvPicPr>
          <p:cNvPr id="25" name="Grafika 24" descr="Znacznik wyboru z wypełnieniem pełnym">
            <a:extLst>
              <a:ext uri="{FF2B5EF4-FFF2-40B4-BE49-F238E27FC236}">
                <a16:creationId xmlns:a16="http://schemas.microsoft.com/office/drawing/2014/main" id="{B6B88CE2-A6FA-F938-3CE0-5E7CDF12E6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9400" y="4929422"/>
            <a:ext cx="914400" cy="914400"/>
          </a:xfrm>
          <a:prstGeom prst="rect">
            <a:avLst/>
          </a:prstGeom>
        </p:spPr>
      </p:pic>
      <p:pic>
        <p:nvPicPr>
          <p:cNvPr id="26" name="Grafika 25" descr="Zamykać z wypełnieniem pełnym">
            <a:extLst>
              <a:ext uri="{FF2B5EF4-FFF2-40B4-BE49-F238E27FC236}">
                <a16:creationId xmlns:a16="http://schemas.microsoft.com/office/drawing/2014/main" id="{26DA2C1E-08B3-C8E2-4658-47363FB3B9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31829" y="2269585"/>
            <a:ext cx="914400" cy="914400"/>
          </a:xfrm>
          <a:prstGeom prst="rect">
            <a:avLst/>
          </a:prstGeom>
        </p:spPr>
      </p:pic>
      <p:pic>
        <p:nvPicPr>
          <p:cNvPr id="27" name="Grafika 26" descr="Zamykać z wypełnieniem pełnym">
            <a:extLst>
              <a:ext uri="{FF2B5EF4-FFF2-40B4-BE49-F238E27FC236}">
                <a16:creationId xmlns:a16="http://schemas.microsoft.com/office/drawing/2014/main" id="{44E8035D-76A6-4583-A5BD-58F17C68D2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31829" y="35921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4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9" grpId="0"/>
      <p:bldP spid="23" grpId="0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1B6FD94D2A4AA47AFE1F6F6DB252FE9" ma:contentTypeVersion="12" ma:contentTypeDescription="Utwórz nowy dokument." ma:contentTypeScope="" ma:versionID="d4c7d28ee22a9d943b2c1c4c4ca621c6">
  <xsd:schema xmlns:xsd="http://www.w3.org/2001/XMLSchema" xmlns:xs="http://www.w3.org/2001/XMLSchema" xmlns:p="http://schemas.microsoft.com/office/2006/metadata/properties" xmlns:ns3="4807c664-fab7-4e2f-85c9-fc80cc29c763" xmlns:ns4="2d4e7520-f4b1-4176-ba5b-ef2035b4956e" targetNamespace="http://schemas.microsoft.com/office/2006/metadata/properties" ma:root="true" ma:fieldsID="12f236ff148655638e56841ae6b9fa69" ns3:_="" ns4:_="">
    <xsd:import namespace="4807c664-fab7-4e2f-85c9-fc80cc29c763"/>
    <xsd:import namespace="2d4e7520-f4b1-4176-ba5b-ef2035b495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07c664-fab7-4e2f-85c9-fc80cc29c7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4e7520-f4b1-4176-ba5b-ef2035b4956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807c664-fab7-4e2f-85c9-fc80cc29c763" xsi:nil="true"/>
  </documentManagement>
</p:properties>
</file>

<file path=customXml/itemProps1.xml><?xml version="1.0" encoding="utf-8"?>
<ds:datastoreItem xmlns:ds="http://schemas.openxmlformats.org/officeDocument/2006/customXml" ds:itemID="{4607D37A-1C74-4581-BDDF-2CC57E39D9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07c664-fab7-4e2f-85c9-fc80cc29c763"/>
    <ds:schemaRef ds:uri="2d4e7520-f4b1-4176-ba5b-ef2035b495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DAFAE3-50B3-4677-B4A4-830BB82CD4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B9C388-9D20-40E9-B3DE-7C03B52A37A3}">
  <ds:schemaRefs>
    <ds:schemaRef ds:uri="http://schemas.microsoft.com/office/2006/metadata/properties"/>
    <ds:schemaRef ds:uri="http://schemas.microsoft.com/office/2006/documentManagement/types"/>
    <ds:schemaRef ds:uri="2d4e7520-f4b1-4176-ba5b-ef2035b4956e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4807c664-fab7-4e2f-85c9-fc80cc29c76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</TotalTime>
  <Words>672</Words>
  <Application>Microsoft Office PowerPoint</Application>
  <PresentationFormat>Panoramiczny</PresentationFormat>
  <Paragraphs>115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Motyw pakietu Office</vt:lpstr>
      <vt:lpstr>Filtrowanie gradientowe kierunkowe</vt:lpstr>
      <vt:lpstr>Czym jest filtracja w analizie obrazów?</vt:lpstr>
      <vt:lpstr>Filtracja gradientowa północna</vt:lpstr>
      <vt:lpstr>Matematyczne rozwiązanie</vt:lpstr>
      <vt:lpstr>Teoretyczna implementacja</vt:lpstr>
      <vt:lpstr>Obliczanie piksela</vt:lpstr>
      <vt:lpstr>Próba implementacji</vt:lpstr>
      <vt:lpstr>Redukcja operacji matematycznych </vt:lpstr>
      <vt:lpstr>Mnożenie i przesunięcie bitowe zamiast dzielenia</vt:lpstr>
      <vt:lpstr>Znalezienie współczynnika c i d</vt:lpstr>
      <vt:lpstr>Maksymalne odchylenie </vt:lpstr>
      <vt:lpstr>Redukcja odwołań do pamięci </vt:lpstr>
      <vt:lpstr>Wykorzystanie instrukcji wektorowych</vt:lpstr>
      <vt:lpstr>Wyniki poprawionej implementacji</vt:lpstr>
      <vt:lpstr>Wnioski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Filtrowanie gradientowe kierunkowe</dc:title>
  <dc:creator>Roch Fedorowicz (rochfed404)</dc:creator>
  <cp:lastModifiedBy>Roch Fedorowicz (rochfed404)</cp:lastModifiedBy>
  <cp:revision>2</cp:revision>
  <dcterms:created xsi:type="dcterms:W3CDTF">2023-01-07T12:38:55Z</dcterms:created>
  <dcterms:modified xsi:type="dcterms:W3CDTF">2023-01-29T10:10:24Z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0x01010061B6FD94D2A4AA47AFE1F6F6DB252FE9</vt:lpwstr>
  </property>
</Properties>
</file>