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4104C6-ED47-4E3F-B1AA-355E4A2E41C2}">
  <a:tblStyle styleId="{684104C6-ED47-4E3F-B1AA-355E4A2E41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26604bc64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26604bc64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26604bc6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226604bc6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26604bc6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26604bc6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26604bc64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26604bc64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26604bc6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226604bc6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26604bc6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26604bc6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26604bc64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26604bc64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26604bc6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26604bc6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26604bc64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26604bc64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26604bc6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26604bc6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ba68a03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ba68a03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26604bc64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26604bc64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26604bc64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26604bc64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26604bc64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26604bc64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26604bc6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26604bc6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26604bc64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26604bc64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0f26138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60f26138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26604bc6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26604bc6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26604bc6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26604bc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26604bc6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26604bc6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26604bc6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26604bc6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4.jp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zynicide/wine-review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0" y="0"/>
            <a:ext cx="9144000" cy="5232400"/>
          </a:xfrm>
          <a:prstGeom prst="rect">
            <a:avLst/>
          </a:prstGeom>
          <a:noFill/>
          <a:ln>
            <a:noFill/>
          </a:ln>
        </p:spPr>
      </p:pic>
      <p:sp>
        <p:nvSpPr>
          <p:cNvPr id="129" name="Google Shape;129;p13"/>
          <p:cNvSpPr txBox="1"/>
          <p:nvPr>
            <p:ph type="ctrTitle"/>
          </p:nvPr>
        </p:nvSpPr>
        <p:spPr>
          <a:xfrm>
            <a:off x="1417300" y="1454750"/>
            <a:ext cx="6209100" cy="17742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t/>
            </a:r>
            <a:endParaRPr b="1" sz="26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t/>
            </a:r>
            <a:endParaRPr b="1" sz="26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b="1" lang="en" sz="2400">
                <a:latin typeface="Arial"/>
                <a:ea typeface="Arial"/>
                <a:cs typeface="Arial"/>
                <a:sym typeface="Arial"/>
              </a:rPr>
              <a:t>Uncovering Regional Differences in Wine based on Wine Descriptions</a:t>
            </a:r>
            <a:endParaRPr b="1" sz="2400">
              <a:latin typeface="Arial"/>
              <a:ea typeface="Arial"/>
              <a:cs typeface="Arial"/>
              <a:sym typeface="Arial"/>
            </a:endParaRPr>
          </a:p>
          <a:p>
            <a:pPr indent="0" lvl="0" marL="0" rtl="0" algn="ctr">
              <a:spcBef>
                <a:spcPts val="1200"/>
              </a:spcBef>
              <a:spcAft>
                <a:spcPts val="0"/>
              </a:spcAft>
              <a:buNone/>
            </a:pPr>
            <a:r>
              <a:t/>
            </a:r>
            <a:endParaRPr sz="2800"/>
          </a:p>
        </p:txBody>
      </p:sp>
      <p:sp>
        <p:nvSpPr>
          <p:cNvPr id="130" name="Google Shape;130;p13"/>
          <p:cNvSpPr txBox="1"/>
          <p:nvPr>
            <p:ph idx="1" type="subTitle"/>
          </p:nvPr>
        </p:nvSpPr>
        <p:spPr>
          <a:xfrm>
            <a:off x="2413300" y="3324200"/>
            <a:ext cx="4217100" cy="901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lang="en" sz="1285">
                <a:solidFill>
                  <a:srgbClr val="000000"/>
                </a:solidFill>
                <a:latin typeface="Roboto"/>
                <a:ea typeface="Roboto"/>
                <a:cs typeface="Roboto"/>
                <a:sym typeface="Roboto"/>
              </a:rPr>
              <a:t>By: Chris Tarzian, Brian Rochford, Kevin Chavez, Baris Baturay and Dayany Euceda</a:t>
            </a:r>
            <a:endParaRPr sz="1285">
              <a:solidFill>
                <a:srgbClr val="000000"/>
              </a:solidFill>
              <a:latin typeface="Roboto"/>
              <a:ea typeface="Roboto"/>
              <a:cs typeface="Roboto"/>
              <a:sym typeface="Roboto"/>
            </a:endParaRPr>
          </a:p>
          <a:p>
            <a:pPr indent="0" lvl="0" marL="0" rtl="0" algn="ctr">
              <a:lnSpc>
                <a:spcPct val="90000"/>
              </a:lnSpc>
              <a:spcBef>
                <a:spcPts val="0"/>
              </a:spcBef>
              <a:spcAft>
                <a:spcPts val="0"/>
              </a:spcAft>
              <a:buSzPts val="358"/>
              <a:buNone/>
            </a:pPr>
            <a:r>
              <a:rPr lang="en" sz="1285">
                <a:solidFill>
                  <a:srgbClr val="000000"/>
                </a:solidFill>
                <a:latin typeface="Roboto"/>
                <a:ea typeface="Roboto"/>
                <a:cs typeface="Roboto"/>
                <a:sym typeface="Roboto"/>
              </a:rPr>
              <a:t>Group 12 </a:t>
            </a:r>
            <a:endParaRPr sz="1285">
              <a:solidFill>
                <a:srgbClr val="000000"/>
              </a:solidFill>
              <a:latin typeface="Roboto"/>
              <a:ea typeface="Roboto"/>
              <a:cs typeface="Roboto"/>
              <a:sym typeface="Roboto"/>
            </a:endParaRPr>
          </a:p>
          <a:p>
            <a:pPr indent="0" lvl="0" marL="0" rtl="0" algn="ctr">
              <a:lnSpc>
                <a:spcPct val="90000"/>
              </a:lnSpc>
              <a:spcBef>
                <a:spcPts val="0"/>
              </a:spcBef>
              <a:spcAft>
                <a:spcPts val="0"/>
              </a:spcAft>
              <a:buSzPts val="358"/>
              <a:buNone/>
            </a:pPr>
            <a:r>
              <a:rPr lang="en" sz="1285">
                <a:solidFill>
                  <a:srgbClr val="000000"/>
                </a:solidFill>
                <a:latin typeface="Roboto"/>
                <a:ea typeface="Roboto"/>
                <a:cs typeface="Roboto"/>
                <a:sym typeface="Roboto"/>
              </a:rPr>
              <a:t>5/5/2022 </a:t>
            </a:r>
            <a:endParaRPr sz="1285">
              <a:solidFill>
                <a:srgbClr val="000000"/>
              </a:solidFill>
              <a:latin typeface="Roboto"/>
              <a:ea typeface="Roboto"/>
              <a:cs typeface="Roboto"/>
              <a:sym typeface="Roboto"/>
            </a:endParaRPr>
          </a:p>
          <a:p>
            <a:pPr indent="0" lvl="0" marL="0" rtl="0" algn="ctr">
              <a:lnSpc>
                <a:spcPct val="90000"/>
              </a:lnSpc>
              <a:spcBef>
                <a:spcPts val="0"/>
              </a:spcBef>
              <a:spcAft>
                <a:spcPts val="0"/>
              </a:spcAft>
              <a:buSzPts val="358"/>
              <a:buNone/>
            </a:pPr>
            <a:r>
              <a:t/>
            </a:r>
            <a:endParaRPr sz="7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idx="1" type="body"/>
          </p:nvPr>
        </p:nvSpPr>
        <p:spPr>
          <a:xfrm>
            <a:off x="837500" y="1442975"/>
            <a:ext cx="3007500" cy="20583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Chart shows data </a:t>
            </a:r>
            <a:r>
              <a:rPr lang="en" sz="1500"/>
              <a:t>distribution</a:t>
            </a:r>
            <a:r>
              <a:rPr lang="en" sz="1500"/>
              <a:t> across the US</a:t>
            </a:r>
            <a:endParaRPr sz="1500"/>
          </a:p>
          <a:p>
            <a:pPr indent="-323850" lvl="0" marL="457200" rtl="0" algn="l">
              <a:spcBef>
                <a:spcPts val="0"/>
              </a:spcBef>
              <a:spcAft>
                <a:spcPts val="0"/>
              </a:spcAft>
              <a:buSzPts val="1500"/>
              <a:buChar char="➔"/>
            </a:pPr>
            <a:r>
              <a:rPr lang="en" sz="1500"/>
              <a:t>92.57% of United States wine descriptions came from wineries in California, Washington, and Oregon</a:t>
            </a:r>
            <a:endParaRPr sz="1500"/>
          </a:p>
          <a:p>
            <a:pPr indent="-323850" lvl="0" marL="457200" rtl="0" algn="l">
              <a:spcBef>
                <a:spcPts val="0"/>
              </a:spcBef>
              <a:spcAft>
                <a:spcPts val="0"/>
              </a:spcAft>
              <a:buSzPts val="1500"/>
              <a:buChar char="➔"/>
            </a:pPr>
            <a:r>
              <a:rPr lang="en" sz="1500"/>
              <a:t>Based on this, we decided to hone in on those three states</a:t>
            </a:r>
            <a:endParaRPr sz="1500"/>
          </a:p>
        </p:txBody>
      </p:sp>
      <p:sp>
        <p:nvSpPr>
          <p:cNvPr id="229" name="Google Shape;229;p22"/>
          <p:cNvSpPr txBox="1"/>
          <p:nvPr>
            <p:ph type="title"/>
          </p:nvPr>
        </p:nvSpPr>
        <p:spPr>
          <a:xfrm>
            <a:off x="521025" y="421475"/>
            <a:ext cx="63474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t>
            </a:r>
            <a:r>
              <a:rPr lang="en"/>
              <a:t>Exploratory Data Analysis Cont’d</a:t>
            </a:r>
            <a:endParaRPr/>
          </a:p>
        </p:txBody>
      </p:sp>
      <p:pic>
        <p:nvPicPr>
          <p:cNvPr id="230" name="Google Shape;230;p22"/>
          <p:cNvPicPr preferRelativeResize="0"/>
          <p:nvPr/>
        </p:nvPicPr>
        <p:blipFill>
          <a:blip r:embed="rId3">
            <a:alphaModFix/>
          </a:blip>
          <a:stretch>
            <a:fillRect/>
          </a:stretch>
        </p:blipFill>
        <p:spPr>
          <a:xfrm>
            <a:off x="4572000" y="1340525"/>
            <a:ext cx="3765050" cy="31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3"/>
          <p:cNvPicPr preferRelativeResize="0"/>
          <p:nvPr/>
        </p:nvPicPr>
        <p:blipFill>
          <a:blip r:embed="rId3">
            <a:alphaModFix/>
          </a:blip>
          <a:stretch>
            <a:fillRect/>
          </a:stretch>
        </p:blipFill>
        <p:spPr>
          <a:xfrm>
            <a:off x="6138975" y="501463"/>
            <a:ext cx="2287951" cy="4140574"/>
          </a:xfrm>
          <a:prstGeom prst="rect">
            <a:avLst/>
          </a:prstGeom>
          <a:noFill/>
          <a:ln>
            <a:noFill/>
          </a:ln>
        </p:spPr>
      </p:pic>
      <p:sp>
        <p:nvSpPr>
          <p:cNvPr id="236" name="Google Shape;236;p23"/>
          <p:cNvSpPr txBox="1"/>
          <p:nvPr>
            <p:ph type="title"/>
          </p:nvPr>
        </p:nvSpPr>
        <p:spPr>
          <a:xfrm>
            <a:off x="507200" y="221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a:t>
            </a:r>
            <a:r>
              <a:rPr lang="en"/>
              <a:t>6 Major Regions/Counties</a:t>
            </a:r>
            <a:endParaRPr/>
          </a:p>
        </p:txBody>
      </p:sp>
      <p:pic>
        <p:nvPicPr>
          <p:cNvPr id="237" name="Google Shape;237;p23"/>
          <p:cNvPicPr preferRelativeResize="0"/>
          <p:nvPr/>
        </p:nvPicPr>
        <p:blipFill>
          <a:blip r:embed="rId4">
            <a:alphaModFix/>
          </a:blip>
          <a:stretch>
            <a:fillRect/>
          </a:stretch>
        </p:blipFill>
        <p:spPr>
          <a:xfrm>
            <a:off x="387725" y="979425"/>
            <a:ext cx="5274641" cy="3662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4"/>
          <p:cNvPicPr preferRelativeResize="0"/>
          <p:nvPr/>
        </p:nvPicPr>
        <p:blipFill>
          <a:blip r:embed="rId3">
            <a:alphaModFix/>
          </a:blip>
          <a:stretch>
            <a:fillRect/>
          </a:stretch>
        </p:blipFill>
        <p:spPr>
          <a:xfrm>
            <a:off x="3884725" y="867512"/>
            <a:ext cx="4767651" cy="3833476"/>
          </a:xfrm>
          <a:prstGeom prst="rect">
            <a:avLst/>
          </a:prstGeom>
          <a:noFill/>
          <a:ln>
            <a:noFill/>
          </a:ln>
        </p:spPr>
      </p:pic>
      <p:sp>
        <p:nvSpPr>
          <p:cNvPr id="243" name="Google Shape;243;p24"/>
          <p:cNvSpPr txBox="1"/>
          <p:nvPr/>
        </p:nvSpPr>
        <p:spPr>
          <a:xfrm>
            <a:off x="280150" y="1075750"/>
            <a:ext cx="34065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After visualizing the region labels with the largest row counts,</a:t>
            </a:r>
            <a:r>
              <a:rPr lang="en">
                <a:latin typeface="Calibri"/>
                <a:ea typeface="Calibri"/>
                <a:cs typeface="Calibri"/>
                <a:sym typeface="Calibri"/>
              </a:rPr>
              <a:t> we discovered most were AVA’s (American Viticultural Areas) within popular west coast winery regions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American Viticultural Area - designated wine grape-growing region in the United States, this appellation label benefits both wineries and consumers. Allows for differentiating wine based on geographic location and the distinguishable climate conditions that come with it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44" name="Google Shape;244;p24"/>
          <p:cNvSpPr txBox="1"/>
          <p:nvPr>
            <p:ph type="title"/>
          </p:nvPr>
        </p:nvSpPr>
        <p:spPr>
          <a:xfrm>
            <a:off x="664075" y="2214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Initial Insight on the</a:t>
            </a:r>
            <a:r>
              <a:rPr lang="en"/>
              <a:t> Regions/County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481350" y="595825"/>
            <a:ext cx="78435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Exploratory: 8 Major Regions in World</a:t>
            </a:r>
            <a:endParaRPr/>
          </a:p>
        </p:txBody>
      </p:sp>
      <p:pic>
        <p:nvPicPr>
          <p:cNvPr id="250" name="Google Shape;250;p25"/>
          <p:cNvPicPr preferRelativeResize="0"/>
          <p:nvPr/>
        </p:nvPicPr>
        <p:blipFill>
          <a:blip r:embed="rId3">
            <a:alphaModFix/>
          </a:blip>
          <a:stretch>
            <a:fillRect/>
          </a:stretch>
        </p:blipFill>
        <p:spPr>
          <a:xfrm>
            <a:off x="3258500" y="1265350"/>
            <a:ext cx="4968241" cy="3288275"/>
          </a:xfrm>
          <a:prstGeom prst="rect">
            <a:avLst/>
          </a:prstGeom>
          <a:noFill/>
          <a:ln>
            <a:noFill/>
          </a:ln>
        </p:spPr>
      </p:pic>
      <p:sp>
        <p:nvSpPr>
          <p:cNvPr id="251" name="Google Shape;251;p25"/>
          <p:cNvSpPr txBox="1"/>
          <p:nvPr/>
        </p:nvSpPr>
        <p:spPr>
          <a:xfrm>
            <a:off x="625100" y="1265350"/>
            <a:ext cx="2512500" cy="34170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Willamette Valley (OR)</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Alsace (France)</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Napa Valley (CA)</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Mendoza (Argentina)</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Columbia Valley (WA)</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Toscana (Italy)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Finger Lakes (NY)</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AutoNum type="arabicPeriod"/>
            </a:pPr>
            <a:r>
              <a:rPr lang="en">
                <a:latin typeface="Roboto"/>
                <a:ea typeface="Roboto"/>
                <a:cs typeface="Roboto"/>
                <a:sym typeface="Roboto"/>
              </a:rPr>
              <a:t>Rioja (Spain)</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819150" y="450475"/>
            <a:ext cx="7505700" cy="73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Construction</a:t>
            </a:r>
            <a:endParaRPr/>
          </a:p>
        </p:txBody>
      </p:sp>
      <p:sp>
        <p:nvSpPr>
          <p:cNvPr id="257" name="Google Shape;257;p26"/>
          <p:cNvSpPr txBox="1"/>
          <p:nvPr/>
        </p:nvSpPr>
        <p:spPr>
          <a:xfrm>
            <a:off x="819150" y="1185475"/>
            <a:ext cx="37527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 </a:t>
            </a:r>
            <a:r>
              <a:rPr b="1" lang="en">
                <a:latin typeface="Calibri"/>
                <a:ea typeface="Calibri"/>
                <a:cs typeface="Calibri"/>
                <a:sym typeface="Calibri"/>
              </a:rPr>
              <a:t>Regression </a:t>
            </a:r>
            <a:r>
              <a:rPr b="1" lang="en">
                <a:latin typeface="Calibri"/>
                <a:ea typeface="Calibri"/>
                <a:cs typeface="Calibri"/>
                <a:sym typeface="Calibri"/>
              </a:rPr>
              <a:t>Models</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Multilayer Perceptron Regressor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Random Forest Regressor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b="1" lang="en">
                <a:latin typeface="Calibri"/>
                <a:ea typeface="Calibri"/>
                <a:cs typeface="Calibri"/>
                <a:sym typeface="Calibri"/>
              </a:rPr>
              <a:t>                </a:t>
            </a:r>
            <a:r>
              <a:rPr b="1" lang="en">
                <a:latin typeface="Calibri"/>
                <a:ea typeface="Calibri"/>
                <a:cs typeface="Calibri"/>
                <a:sym typeface="Calibri"/>
              </a:rPr>
              <a:t>Classification Models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Multilayer Perceptron Classifier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Random Forest Classifier</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Logistic Regression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b="1" lang="en">
                <a:latin typeface="Calibri"/>
                <a:ea typeface="Calibri"/>
                <a:cs typeface="Calibri"/>
                <a:sym typeface="Calibri"/>
              </a:rPr>
              <a:t>Evaluation</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Precision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Recall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f1-score</a:t>
            </a:r>
            <a:endParaRPr>
              <a:latin typeface="Calibri"/>
              <a:ea typeface="Calibri"/>
              <a:cs typeface="Calibri"/>
              <a:sym typeface="Calibri"/>
            </a:endParaRPr>
          </a:p>
        </p:txBody>
      </p:sp>
      <p:sp>
        <p:nvSpPr>
          <p:cNvPr id="258" name="Google Shape;258;p26"/>
          <p:cNvSpPr txBox="1"/>
          <p:nvPr/>
        </p:nvSpPr>
        <p:spPr>
          <a:xfrm>
            <a:off x="4676550" y="1351550"/>
            <a:ext cx="36531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Variables Used</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Normalized price and points on a 0 to 1 scale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Stem words from descriptions of all wine bottles coming from a winery in specific regions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Region Label (1-6)</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Descriptions are represented as TF-IDF.</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Train/Test Split: 70/30</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59" name="Google Shape;259;p26"/>
          <p:cNvPicPr preferRelativeResize="0"/>
          <p:nvPr/>
        </p:nvPicPr>
        <p:blipFill>
          <a:blip r:embed="rId3">
            <a:alphaModFix/>
          </a:blip>
          <a:stretch>
            <a:fillRect/>
          </a:stretch>
        </p:blipFill>
        <p:spPr>
          <a:xfrm>
            <a:off x="2473050" y="3968400"/>
            <a:ext cx="6307276" cy="67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741325" y="838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Predicting Wine Quality</a:t>
            </a:r>
            <a:endParaRPr/>
          </a:p>
        </p:txBody>
      </p:sp>
      <p:graphicFrame>
        <p:nvGraphicFramePr>
          <p:cNvPr id="265" name="Google Shape;265;p27"/>
          <p:cNvGraphicFramePr/>
          <p:nvPr/>
        </p:nvGraphicFramePr>
        <p:xfrm>
          <a:off x="874675" y="2399450"/>
          <a:ext cx="3000000" cy="3000000"/>
        </p:xfrm>
        <a:graphic>
          <a:graphicData uri="http://schemas.openxmlformats.org/drawingml/2006/table">
            <a:tbl>
              <a:tblPr>
                <a:noFill/>
                <a:tableStyleId>{684104C6-ED47-4E3F-B1AA-355E4A2E41C2}</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MLP Regressor</a:t>
                      </a:r>
                      <a:endParaRPr/>
                    </a:p>
                  </a:txBody>
                  <a:tcPr marT="91425" marB="91425" marR="91425" marL="91425"/>
                </a:tc>
                <a:tc>
                  <a:txBody>
                    <a:bodyPr/>
                    <a:lstStyle/>
                    <a:p>
                      <a:pPr indent="0" lvl="0" marL="0" rtl="0" algn="l">
                        <a:spcBef>
                          <a:spcPts val="0"/>
                        </a:spcBef>
                        <a:spcAft>
                          <a:spcPts val="0"/>
                        </a:spcAft>
                        <a:buNone/>
                      </a:pPr>
                      <a:r>
                        <a:rPr lang="en"/>
                        <a:t>Random Forest Regressor</a:t>
                      </a:r>
                      <a:endParaRPr/>
                    </a:p>
                  </a:txBody>
                  <a:tcPr marT="91425" marB="91425" marR="91425" marL="91425"/>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l">
                        <a:spcBef>
                          <a:spcPts val="0"/>
                        </a:spcBef>
                        <a:spcAft>
                          <a:spcPts val="0"/>
                        </a:spcAft>
                        <a:buNone/>
                      </a:pPr>
                      <a:r>
                        <a:rPr lang="en"/>
                        <a:t>0.0777</a:t>
                      </a:r>
                      <a:endParaRPr/>
                    </a:p>
                  </a:txBody>
                  <a:tcPr marT="91425" marB="91425" marR="91425" marL="91425"/>
                </a:tc>
                <a:tc>
                  <a:txBody>
                    <a:bodyPr/>
                    <a:lstStyle/>
                    <a:p>
                      <a:pPr indent="0" lvl="0" marL="0" rtl="0" algn="l">
                        <a:lnSpc>
                          <a:spcPct val="115000"/>
                        </a:lnSpc>
                        <a:spcBef>
                          <a:spcPts val="0"/>
                        </a:spcBef>
                        <a:spcAft>
                          <a:spcPts val="0"/>
                        </a:spcAft>
                        <a:buNone/>
                      </a:pPr>
                      <a:r>
                        <a:rPr lang="en">
                          <a:highlight>
                            <a:srgbClr val="FFFFFF"/>
                          </a:highlight>
                        </a:rPr>
                        <a:t>0.0837</a:t>
                      </a:r>
                      <a:endParaRPr/>
                    </a:p>
                  </a:txBody>
                  <a:tcPr marT="91425" marB="91425" marR="91425" marL="91425"/>
                </a:tc>
              </a:tr>
              <a:tr h="381000">
                <a:tc>
                  <a:txBody>
                    <a:bodyPr/>
                    <a:lstStyle/>
                    <a:p>
                      <a:pPr indent="0" lvl="0" marL="0" rtl="0" algn="l">
                        <a:spcBef>
                          <a:spcPts val="0"/>
                        </a:spcBef>
                        <a:spcAft>
                          <a:spcPts val="0"/>
                        </a:spcAft>
                        <a:buNone/>
                      </a:pPr>
                      <a:r>
                        <a:rPr lang="en"/>
                        <a:t>R2 Score</a:t>
                      </a:r>
                      <a:endParaRPr/>
                    </a:p>
                  </a:txBody>
                  <a:tcPr marT="91425" marB="91425" marR="91425" marL="91425"/>
                </a:tc>
                <a:tc>
                  <a:txBody>
                    <a:bodyPr/>
                    <a:lstStyle/>
                    <a:p>
                      <a:pPr indent="0" lvl="0" marL="0" rtl="0" algn="l">
                        <a:spcBef>
                          <a:spcPts val="0"/>
                        </a:spcBef>
                        <a:spcAft>
                          <a:spcPts val="0"/>
                        </a:spcAft>
                        <a:buNone/>
                      </a:pPr>
                      <a:r>
                        <a:rPr lang="en"/>
                        <a:t>0.7563</a:t>
                      </a:r>
                      <a:endParaRPr/>
                    </a:p>
                  </a:txBody>
                  <a:tcPr marT="91425" marB="91425" marR="91425" marL="91425"/>
                </a:tc>
                <a:tc>
                  <a:txBody>
                    <a:bodyPr/>
                    <a:lstStyle/>
                    <a:p>
                      <a:pPr indent="0" lvl="0" marL="0" rtl="0" algn="l">
                        <a:spcBef>
                          <a:spcPts val="0"/>
                        </a:spcBef>
                        <a:spcAft>
                          <a:spcPts val="0"/>
                        </a:spcAft>
                        <a:buNone/>
                      </a:pPr>
                      <a:r>
                        <a:rPr lang="en"/>
                        <a:t>0.7176</a:t>
                      </a:r>
                      <a:endParaRPr/>
                    </a:p>
                  </a:txBody>
                  <a:tcPr marT="91425" marB="91425" marR="91425" marL="91425"/>
                </a:tc>
              </a:tr>
            </a:tbl>
          </a:graphicData>
        </a:graphic>
      </p:graphicFrame>
      <p:pic>
        <p:nvPicPr>
          <p:cNvPr id="266" name="Google Shape;266;p27"/>
          <p:cNvPicPr preferRelativeResize="0"/>
          <p:nvPr/>
        </p:nvPicPr>
        <p:blipFill rotWithShape="1">
          <a:blip r:embed="rId3">
            <a:alphaModFix/>
          </a:blip>
          <a:srcRect b="21790" l="0" r="51345" t="14176"/>
          <a:stretch/>
        </p:blipFill>
        <p:spPr>
          <a:xfrm>
            <a:off x="6702375" y="1752412"/>
            <a:ext cx="435850" cy="447400"/>
          </a:xfrm>
          <a:prstGeom prst="rect">
            <a:avLst/>
          </a:prstGeom>
          <a:noFill/>
          <a:ln>
            <a:noFill/>
          </a:ln>
        </p:spPr>
      </p:pic>
      <p:pic>
        <p:nvPicPr>
          <p:cNvPr id="267" name="Google Shape;267;p27"/>
          <p:cNvPicPr preferRelativeResize="0"/>
          <p:nvPr/>
        </p:nvPicPr>
        <p:blipFill rotWithShape="1">
          <a:blip r:embed="rId4">
            <a:alphaModFix/>
          </a:blip>
          <a:srcRect b="23673" l="50000" r="0" t="14029"/>
          <a:stretch/>
        </p:blipFill>
        <p:spPr>
          <a:xfrm>
            <a:off x="4136150" y="1764325"/>
            <a:ext cx="435850" cy="423575"/>
          </a:xfrm>
          <a:prstGeom prst="rect">
            <a:avLst/>
          </a:prstGeom>
          <a:noFill/>
          <a:ln>
            <a:noFill/>
          </a:ln>
        </p:spPr>
      </p:pic>
      <p:sp>
        <p:nvSpPr>
          <p:cNvPr id="268" name="Google Shape;268;p27"/>
          <p:cNvSpPr txBox="1"/>
          <p:nvPr/>
        </p:nvSpPr>
        <p:spPr>
          <a:xfrm>
            <a:off x="874675" y="4194400"/>
            <a:ext cx="16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0.30 Train-Test Split</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819150" y="345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Analysis</a:t>
            </a:r>
            <a:endParaRPr/>
          </a:p>
        </p:txBody>
      </p:sp>
      <p:sp>
        <p:nvSpPr>
          <p:cNvPr id="274" name="Google Shape;274;p28"/>
          <p:cNvSpPr txBox="1"/>
          <p:nvPr>
            <p:ph idx="1" type="body"/>
          </p:nvPr>
        </p:nvSpPr>
        <p:spPr>
          <a:xfrm>
            <a:off x="819150" y="1150400"/>
            <a:ext cx="3969300" cy="3085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Ran the Vader sentiment analyzer tool on our wine description variable</a:t>
            </a:r>
            <a:endParaRPr sz="1700"/>
          </a:p>
          <a:p>
            <a:pPr indent="-336550" lvl="0" marL="457200" rtl="0" algn="l">
              <a:spcBef>
                <a:spcPts val="0"/>
              </a:spcBef>
              <a:spcAft>
                <a:spcPts val="0"/>
              </a:spcAft>
              <a:buSzPts val="1700"/>
              <a:buChar char="➔"/>
            </a:pPr>
            <a:r>
              <a:rPr lang="en" sz="1700"/>
              <a:t>Compound Polarity Score Distribution  is skewed to the right as you can see in Figure 1</a:t>
            </a:r>
            <a:endParaRPr sz="1700"/>
          </a:p>
          <a:p>
            <a:pPr indent="-336550" lvl="0" marL="457200" rtl="0" algn="l">
              <a:spcBef>
                <a:spcPts val="0"/>
              </a:spcBef>
              <a:spcAft>
                <a:spcPts val="0"/>
              </a:spcAft>
              <a:buSzPts val="1700"/>
              <a:buChar char="➔"/>
            </a:pPr>
            <a:r>
              <a:rPr lang="en" sz="1700"/>
              <a:t>The wine description column did not typically include the reviewers opinion on the wine and mostly described its taste, flavor and scent.</a:t>
            </a:r>
            <a:endParaRPr sz="1700"/>
          </a:p>
        </p:txBody>
      </p:sp>
      <p:pic>
        <p:nvPicPr>
          <p:cNvPr id="275" name="Google Shape;275;p28"/>
          <p:cNvPicPr preferRelativeResize="0"/>
          <p:nvPr/>
        </p:nvPicPr>
        <p:blipFill>
          <a:blip r:embed="rId3">
            <a:alphaModFix/>
          </a:blip>
          <a:stretch>
            <a:fillRect/>
          </a:stretch>
        </p:blipFill>
        <p:spPr>
          <a:xfrm>
            <a:off x="5314650" y="437875"/>
            <a:ext cx="2786700" cy="1809200"/>
          </a:xfrm>
          <a:prstGeom prst="rect">
            <a:avLst/>
          </a:prstGeom>
          <a:noFill/>
          <a:ln>
            <a:noFill/>
          </a:ln>
        </p:spPr>
      </p:pic>
      <p:pic>
        <p:nvPicPr>
          <p:cNvPr id="276" name="Google Shape;276;p28"/>
          <p:cNvPicPr preferRelativeResize="0"/>
          <p:nvPr/>
        </p:nvPicPr>
        <p:blipFill>
          <a:blip r:embed="rId4">
            <a:alphaModFix/>
          </a:blip>
          <a:stretch>
            <a:fillRect/>
          </a:stretch>
        </p:blipFill>
        <p:spPr>
          <a:xfrm>
            <a:off x="5374600" y="2467125"/>
            <a:ext cx="2669625" cy="193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825425" y="645550"/>
            <a:ext cx="7505700" cy="7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Classifying Regions</a:t>
            </a:r>
            <a:endParaRPr/>
          </a:p>
        </p:txBody>
      </p:sp>
      <p:sp>
        <p:nvSpPr>
          <p:cNvPr id="282" name="Google Shape;282;p29"/>
          <p:cNvSpPr txBox="1"/>
          <p:nvPr>
            <p:ph idx="1" type="body"/>
          </p:nvPr>
        </p:nvSpPr>
        <p:spPr>
          <a:xfrm>
            <a:off x="1179975" y="1988313"/>
            <a:ext cx="1551000" cy="429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Multilayer Perceptron</a:t>
            </a:r>
            <a:endParaRPr/>
          </a:p>
        </p:txBody>
      </p:sp>
      <p:sp>
        <p:nvSpPr>
          <p:cNvPr id="283" name="Google Shape;283;p29"/>
          <p:cNvSpPr txBox="1"/>
          <p:nvPr>
            <p:ph idx="1" type="body"/>
          </p:nvPr>
        </p:nvSpPr>
        <p:spPr>
          <a:xfrm>
            <a:off x="4081000" y="1988313"/>
            <a:ext cx="1551000" cy="4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Random Forest</a:t>
            </a:r>
            <a:endParaRPr/>
          </a:p>
        </p:txBody>
      </p:sp>
      <p:sp>
        <p:nvSpPr>
          <p:cNvPr id="284" name="Google Shape;284;p29"/>
          <p:cNvSpPr txBox="1"/>
          <p:nvPr>
            <p:ph idx="1" type="body"/>
          </p:nvPr>
        </p:nvSpPr>
        <p:spPr>
          <a:xfrm>
            <a:off x="6644788" y="1988875"/>
            <a:ext cx="1551000" cy="42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Logistic Regression</a:t>
            </a:r>
            <a:endParaRPr/>
          </a:p>
        </p:txBody>
      </p:sp>
      <p:pic>
        <p:nvPicPr>
          <p:cNvPr id="285" name="Google Shape;285;p29"/>
          <p:cNvPicPr preferRelativeResize="0"/>
          <p:nvPr/>
        </p:nvPicPr>
        <p:blipFill rotWithShape="1">
          <a:blip r:embed="rId3">
            <a:alphaModFix/>
          </a:blip>
          <a:srcRect b="23673" l="50000" r="0" t="14029"/>
          <a:stretch/>
        </p:blipFill>
        <p:spPr>
          <a:xfrm>
            <a:off x="1584975" y="1516700"/>
            <a:ext cx="435850" cy="423575"/>
          </a:xfrm>
          <a:prstGeom prst="rect">
            <a:avLst/>
          </a:prstGeom>
          <a:noFill/>
          <a:ln>
            <a:noFill/>
          </a:ln>
        </p:spPr>
      </p:pic>
      <p:pic>
        <p:nvPicPr>
          <p:cNvPr id="286" name="Google Shape;286;p29"/>
          <p:cNvPicPr preferRelativeResize="0"/>
          <p:nvPr/>
        </p:nvPicPr>
        <p:blipFill rotWithShape="1">
          <a:blip r:embed="rId4">
            <a:alphaModFix/>
          </a:blip>
          <a:srcRect b="21790" l="0" r="51345" t="14176"/>
          <a:stretch/>
        </p:blipFill>
        <p:spPr>
          <a:xfrm>
            <a:off x="7202375" y="1541487"/>
            <a:ext cx="435850" cy="447400"/>
          </a:xfrm>
          <a:prstGeom prst="rect">
            <a:avLst/>
          </a:prstGeom>
          <a:noFill/>
          <a:ln>
            <a:noFill/>
          </a:ln>
        </p:spPr>
      </p:pic>
      <p:pic>
        <p:nvPicPr>
          <p:cNvPr id="287" name="Google Shape;287;p29"/>
          <p:cNvPicPr preferRelativeResize="0"/>
          <p:nvPr/>
        </p:nvPicPr>
        <p:blipFill rotWithShape="1">
          <a:blip r:embed="rId4">
            <a:alphaModFix/>
          </a:blip>
          <a:srcRect b="21790" l="0" r="51345" t="14176"/>
          <a:stretch/>
        </p:blipFill>
        <p:spPr>
          <a:xfrm>
            <a:off x="4360338" y="1541487"/>
            <a:ext cx="435850" cy="447400"/>
          </a:xfrm>
          <a:prstGeom prst="rect">
            <a:avLst/>
          </a:prstGeom>
          <a:noFill/>
          <a:ln>
            <a:noFill/>
          </a:ln>
        </p:spPr>
      </p:pic>
      <p:pic>
        <p:nvPicPr>
          <p:cNvPr id="288" name="Google Shape;288;p29"/>
          <p:cNvPicPr preferRelativeResize="0"/>
          <p:nvPr/>
        </p:nvPicPr>
        <p:blipFill>
          <a:blip r:embed="rId5">
            <a:alphaModFix/>
          </a:blip>
          <a:stretch>
            <a:fillRect/>
          </a:stretch>
        </p:blipFill>
        <p:spPr>
          <a:xfrm>
            <a:off x="558875" y="2634400"/>
            <a:ext cx="2681250" cy="1525675"/>
          </a:xfrm>
          <a:prstGeom prst="rect">
            <a:avLst/>
          </a:prstGeom>
          <a:noFill/>
          <a:ln>
            <a:noFill/>
          </a:ln>
        </p:spPr>
      </p:pic>
      <p:pic>
        <p:nvPicPr>
          <p:cNvPr id="289" name="Google Shape;289;p29"/>
          <p:cNvPicPr preferRelativeResize="0"/>
          <p:nvPr/>
        </p:nvPicPr>
        <p:blipFill>
          <a:blip r:embed="rId6">
            <a:alphaModFix/>
          </a:blip>
          <a:stretch>
            <a:fillRect/>
          </a:stretch>
        </p:blipFill>
        <p:spPr>
          <a:xfrm>
            <a:off x="3343000" y="2634400"/>
            <a:ext cx="2694612" cy="1525675"/>
          </a:xfrm>
          <a:prstGeom prst="rect">
            <a:avLst/>
          </a:prstGeom>
          <a:noFill/>
          <a:ln>
            <a:noFill/>
          </a:ln>
        </p:spPr>
      </p:pic>
      <p:pic>
        <p:nvPicPr>
          <p:cNvPr id="290" name="Google Shape;290;p29"/>
          <p:cNvPicPr preferRelativeResize="0"/>
          <p:nvPr/>
        </p:nvPicPr>
        <p:blipFill>
          <a:blip r:embed="rId7">
            <a:alphaModFix/>
          </a:blip>
          <a:stretch>
            <a:fillRect/>
          </a:stretch>
        </p:blipFill>
        <p:spPr>
          <a:xfrm>
            <a:off x="6304375" y="2634400"/>
            <a:ext cx="2550162" cy="152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672350" y="240475"/>
            <a:ext cx="8055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Importances Region Classifier </a:t>
            </a:r>
            <a:endParaRPr/>
          </a:p>
        </p:txBody>
      </p:sp>
      <p:pic>
        <p:nvPicPr>
          <p:cNvPr id="296" name="Google Shape;296;p30"/>
          <p:cNvPicPr preferRelativeResize="0"/>
          <p:nvPr/>
        </p:nvPicPr>
        <p:blipFill>
          <a:blip r:embed="rId3">
            <a:alphaModFix/>
          </a:blip>
          <a:stretch>
            <a:fillRect/>
          </a:stretch>
        </p:blipFill>
        <p:spPr>
          <a:xfrm>
            <a:off x="892625" y="808275"/>
            <a:ext cx="7008823" cy="3955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767275" y="318050"/>
            <a:ext cx="75057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Topic Modeling for each Region/County</a:t>
            </a:r>
            <a:endParaRPr/>
          </a:p>
        </p:txBody>
      </p:sp>
      <p:sp>
        <p:nvSpPr>
          <p:cNvPr id="302" name="Google Shape;302;p31"/>
          <p:cNvSpPr txBox="1"/>
          <p:nvPr>
            <p:ph idx="1" type="body"/>
          </p:nvPr>
        </p:nvSpPr>
        <p:spPr>
          <a:xfrm>
            <a:off x="663500" y="1008050"/>
            <a:ext cx="7718700" cy="366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1000"/>
              </a:spcBef>
              <a:spcAft>
                <a:spcPts val="0"/>
              </a:spcAft>
              <a:buSzPts val="1300"/>
              <a:buAutoNum type="arabicPeriod"/>
            </a:pPr>
            <a:r>
              <a:rPr lang="en"/>
              <a:t>Willamette Valley (OR) </a:t>
            </a:r>
            <a:endParaRPr/>
          </a:p>
          <a:p>
            <a:pPr indent="-311150" lvl="0" marL="457200" rtl="0" algn="l">
              <a:lnSpc>
                <a:spcPct val="200000"/>
              </a:lnSpc>
              <a:spcBef>
                <a:spcPts val="1000"/>
              </a:spcBef>
              <a:spcAft>
                <a:spcPts val="0"/>
              </a:spcAft>
              <a:buSzPts val="1300"/>
              <a:buAutoNum type="arabicPeriod"/>
            </a:pPr>
            <a:r>
              <a:rPr lang="en"/>
              <a:t>Mendoza (Argentina) </a:t>
            </a:r>
            <a:endParaRPr/>
          </a:p>
          <a:p>
            <a:pPr indent="-311150" lvl="0" marL="457200" rtl="0" algn="l">
              <a:lnSpc>
                <a:spcPct val="200000"/>
              </a:lnSpc>
              <a:spcBef>
                <a:spcPts val="1000"/>
              </a:spcBef>
              <a:spcAft>
                <a:spcPts val="0"/>
              </a:spcAft>
              <a:buSzPts val="1300"/>
              <a:buAutoNum type="arabicPeriod"/>
            </a:pPr>
            <a:r>
              <a:rPr lang="en"/>
              <a:t>Finger Lakes (NY) </a:t>
            </a:r>
            <a:endParaRPr/>
          </a:p>
          <a:p>
            <a:pPr indent="-311150" lvl="0" marL="457200" rtl="0" algn="l">
              <a:lnSpc>
                <a:spcPct val="200000"/>
              </a:lnSpc>
              <a:spcBef>
                <a:spcPts val="1000"/>
              </a:spcBef>
              <a:spcAft>
                <a:spcPts val="0"/>
              </a:spcAft>
              <a:buSzPts val="1300"/>
              <a:buAutoNum type="arabicPeriod"/>
            </a:pPr>
            <a:r>
              <a:rPr lang="en"/>
              <a:t>Toscana (Italy) </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rPr lang="en"/>
              <a:t>***utilized LDA Model and split data into 8 specific documents to draw unique insights from each region</a:t>
            </a:r>
            <a:endParaRPr/>
          </a:p>
        </p:txBody>
      </p:sp>
      <p:pic>
        <p:nvPicPr>
          <p:cNvPr id="303" name="Google Shape;303;p31"/>
          <p:cNvPicPr preferRelativeResize="0"/>
          <p:nvPr/>
        </p:nvPicPr>
        <p:blipFill>
          <a:blip r:embed="rId3">
            <a:alphaModFix/>
          </a:blip>
          <a:stretch>
            <a:fillRect/>
          </a:stretch>
        </p:blipFill>
        <p:spPr>
          <a:xfrm>
            <a:off x="2777550" y="1060699"/>
            <a:ext cx="5495424" cy="361077"/>
          </a:xfrm>
          <a:prstGeom prst="rect">
            <a:avLst/>
          </a:prstGeom>
          <a:noFill/>
          <a:ln>
            <a:noFill/>
          </a:ln>
        </p:spPr>
      </p:pic>
      <p:pic>
        <p:nvPicPr>
          <p:cNvPr id="304" name="Google Shape;304;p31"/>
          <p:cNvPicPr preferRelativeResize="0"/>
          <p:nvPr/>
        </p:nvPicPr>
        <p:blipFill>
          <a:blip r:embed="rId4">
            <a:alphaModFix/>
          </a:blip>
          <a:stretch>
            <a:fillRect/>
          </a:stretch>
        </p:blipFill>
        <p:spPr>
          <a:xfrm>
            <a:off x="2777550" y="1630025"/>
            <a:ext cx="5777575" cy="361075"/>
          </a:xfrm>
          <a:prstGeom prst="rect">
            <a:avLst/>
          </a:prstGeom>
          <a:noFill/>
          <a:ln>
            <a:noFill/>
          </a:ln>
        </p:spPr>
      </p:pic>
      <p:pic>
        <p:nvPicPr>
          <p:cNvPr id="305" name="Google Shape;305;p31"/>
          <p:cNvPicPr preferRelativeResize="0"/>
          <p:nvPr/>
        </p:nvPicPr>
        <p:blipFill>
          <a:blip r:embed="rId5">
            <a:alphaModFix/>
          </a:blip>
          <a:stretch>
            <a:fillRect/>
          </a:stretch>
        </p:blipFill>
        <p:spPr>
          <a:xfrm>
            <a:off x="2616938" y="2144325"/>
            <a:ext cx="5564678" cy="401300"/>
          </a:xfrm>
          <a:prstGeom prst="rect">
            <a:avLst/>
          </a:prstGeom>
          <a:noFill/>
          <a:ln>
            <a:noFill/>
          </a:ln>
        </p:spPr>
      </p:pic>
      <p:pic>
        <p:nvPicPr>
          <p:cNvPr id="306" name="Google Shape;306;p31"/>
          <p:cNvPicPr preferRelativeResize="0"/>
          <p:nvPr/>
        </p:nvPicPr>
        <p:blipFill>
          <a:blip r:embed="rId6">
            <a:alphaModFix/>
          </a:blip>
          <a:stretch>
            <a:fillRect/>
          </a:stretch>
        </p:blipFill>
        <p:spPr>
          <a:xfrm>
            <a:off x="2408525" y="2661025"/>
            <a:ext cx="5495424" cy="4315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Quick Note</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After </a:t>
            </a:r>
            <a:r>
              <a:rPr lang="en" sz="1600"/>
              <a:t>receiving</a:t>
            </a:r>
            <a:r>
              <a:rPr lang="en" sz="1600"/>
              <a:t> feedback from the professor during the presentation, we pivoted our project a </a:t>
            </a:r>
            <a:r>
              <a:rPr lang="en" sz="1600"/>
              <a:t>little bit and focused our dataset to top regions throughout the world.</a:t>
            </a:r>
            <a:endParaRPr sz="1600"/>
          </a:p>
          <a:p>
            <a:pPr indent="-330200" lvl="0" marL="457200" rtl="0" algn="l">
              <a:spcBef>
                <a:spcPts val="0"/>
              </a:spcBef>
              <a:spcAft>
                <a:spcPts val="0"/>
              </a:spcAft>
              <a:buSzPts val="1600"/>
              <a:buChar char="➔"/>
            </a:pPr>
            <a:r>
              <a:rPr lang="en" sz="1600"/>
              <a:t>This allowed for higher performing models and more unique insights.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819150" y="528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‘Bang for Your Buck’ Wineries</a:t>
            </a:r>
            <a:endParaRPr/>
          </a:p>
        </p:txBody>
      </p:sp>
      <p:sp>
        <p:nvSpPr>
          <p:cNvPr id="312" name="Google Shape;312;p32"/>
          <p:cNvSpPr txBox="1"/>
          <p:nvPr>
            <p:ph idx="1" type="body"/>
          </p:nvPr>
        </p:nvSpPr>
        <p:spPr>
          <a:xfrm>
            <a:off x="595825" y="1347750"/>
            <a:ext cx="2701200" cy="313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Normalized ‘points’ and ‘price’ columns into (‘norm_points’ and ‘norm_price’)</a:t>
            </a:r>
            <a:endParaRPr sz="1500"/>
          </a:p>
          <a:p>
            <a:pPr indent="-323850" lvl="0" marL="457200" rtl="0" algn="l">
              <a:spcBef>
                <a:spcPts val="0"/>
              </a:spcBef>
              <a:spcAft>
                <a:spcPts val="0"/>
              </a:spcAft>
              <a:buSzPts val="1500"/>
              <a:buChar char="➔"/>
            </a:pPr>
            <a:r>
              <a:rPr lang="en" sz="1500"/>
              <a:t>‘Wine_calc’ is the normalized difference between points and price</a:t>
            </a:r>
            <a:endParaRPr sz="1500"/>
          </a:p>
          <a:p>
            <a:pPr indent="-323850" lvl="0" marL="457200" rtl="0" algn="l">
              <a:spcBef>
                <a:spcPts val="0"/>
              </a:spcBef>
              <a:spcAft>
                <a:spcPts val="0"/>
              </a:spcAft>
              <a:buSzPts val="1500"/>
              <a:buChar char="➔"/>
            </a:pPr>
            <a:r>
              <a:rPr b="1" lang="en" sz="1500"/>
              <a:t>Julien Schaal,</a:t>
            </a:r>
            <a:r>
              <a:rPr b="1" lang="en" sz="1500"/>
              <a:t> Kevin White </a:t>
            </a:r>
            <a:r>
              <a:rPr lang="en" sz="1500"/>
              <a:t>and</a:t>
            </a:r>
            <a:r>
              <a:rPr b="1" lang="en" sz="1500"/>
              <a:t> Phillippe-Lorraine</a:t>
            </a:r>
            <a:r>
              <a:rPr lang="en" sz="1500"/>
              <a:t> are the top </a:t>
            </a:r>
            <a:r>
              <a:rPr lang="en" sz="1500"/>
              <a:t>wineries</a:t>
            </a:r>
            <a:r>
              <a:rPr lang="en" sz="1500"/>
              <a:t> in the World</a:t>
            </a:r>
            <a:endParaRPr sz="1500"/>
          </a:p>
        </p:txBody>
      </p:sp>
      <p:pic>
        <p:nvPicPr>
          <p:cNvPr id="313" name="Google Shape;313;p32"/>
          <p:cNvPicPr preferRelativeResize="0"/>
          <p:nvPr/>
        </p:nvPicPr>
        <p:blipFill>
          <a:blip r:embed="rId3">
            <a:alphaModFix/>
          </a:blip>
          <a:stretch>
            <a:fillRect/>
          </a:stretch>
        </p:blipFill>
        <p:spPr>
          <a:xfrm>
            <a:off x="7744950" y="290950"/>
            <a:ext cx="654800" cy="1854775"/>
          </a:xfrm>
          <a:prstGeom prst="rect">
            <a:avLst/>
          </a:prstGeom>
          <a:noFill/>
          <a:ln>
            <a:noFill/>
          </a:ln>
        </p:spPr>
      </p:pic>
      <p:pic>
        <p:nvPicPr>
          <p:cNvPr id="314" name="Google Shape;314;p32"/>
          <p:cNvPicPr preferRelativeResize="0"/>
          <p:nvPr/>
        </p:nvPicPr>
        <p:blipFill>
          <a:blip r:embed="rId4">
            <a:alphaModFix/>
          </a:blip>
          <a:stretch>
            <a:fillRect/>
          </a:stretch>
        </p:blipFill>
        <p:spPr>
          <a:xfrm>
            <a:off x="3297025" y="2571750"/>
            <a:ext cx="5437550" cy="164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320" name="Google Shape;320;p33"/>
          <p:cNvSpPr txBox="1"/>
          <p:nvPr>
            <p:ph idx="1" type="body"/>
          </p:nvPr>
        </p:nvSpPr>
        <p:spPr>
          <a:xfrm>
            <a:off x="819150" y="1517200"/>
            <a:ext cx="7505700" cy="2921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models all predicted at much higher accuracy and precision after altering our dataset</a:t>
            </a:r>
            <a:endParaRPr sz="1600"/>
          </a:p>
          <a:p>
            <a:pPr indent="-330200" lvl="0" marL="457200" rtl="0" algn="l">
              <a:spcBef>
                <a:spcPts val="0"/>
              </a:spcBef>
              <a:spcAft>
                <a:spcPts val="0"/>
              </a:spcAft>
              <a:buSzPts val="1600"/>
              <a:buChar char="➔"/>
            </a:pPr>
            <a:r>
              <a:rPr lang="en" sz="1600"/>
              <a:t>Ultimately, the MultiLayer Perceptron was our highest performing model with an average of 88% precision score</a:t>
            </a:r>
            <a:endParaRPr sz="1600"/>
          </a:p>
          <a:p>
            <a:pPr indent="-330200" lvl="0" marL="457200" rtl="0" algn="l">
              <a:spcBef>
                <a:spcPts val="0"/>
              </a:spcBef>
              <a:spcAft>
                <a:spcPts val="0"/>
              </a:spcAft>
              <a:buSzPts val="1600"/>
              <a:buChar char="➔"/>
            </a:pPr>
            <a:r>
              <a:rPr lang="en" sz="1600"/>
              <a:t>Sentiment Analysis gave us very little insight on our dataset</a:t>
            </a:r>
            <a:endParaRPr sz="1600"/>
          </a:p>
          <a:p>
            <a:pPr indent="-330200" lvl="0" marL="457200" rtl="0" algn="l">
              <a:spcBef>
                <a:spcPts val="0"/>
              </a:spcBef>
              <a:spcAft>
                <a:spcPts val="0"/>
              </a:spcAft>
              <a:buSzPts val="1600"/>
              <a:buChar char="➔"/>
            </a:pPr>
            <a:r>
              <a:rPr lang="en" sz="1600"/>
              <a:t>Topic Models:</a:t>
            </a:r>
            <a:endParaRPr sz="1600"/>
          </a:p>
          <a:p>
            <a:pPr indent="-330200" lvl="1" marL="914400" rtl="0" algn="l">
              <a:spcBef>
                <a:spcPts val="0"/>
              </a:spcBef>
              <a:spcAft>
                <a:spcPts val="0"/>
              </a:spcAft>
              <a:buSzPts val="1600"/>
              <a:buChar char="◆"/>
            </a:pPr>
            <a:r>
              <a:rPr lang="en" sz="1600"/>
              <a:t>Wines in Mendoza defined by (‘plum’, ‘note’ and ‘blackberry’)</a:t>
            </a:r>
            <a:endParaRPr sz="1600"/>
          </a:p>
          <a:p>
            <a:pPr indent="-330200" lvl="1" marL="914400" rtl="0" algn="l">
              <a:spcBef>
                <a:spcPts val="0"/>
              </a:spcBef>
              <a:spcAft>
                <a:spcPts val="0"/>
              </a:spcAft>
              <a:buSzPts val="1600"/>
              <a:buChar char="◆"/>
            </a:pPr>
            <a:r>
              <a:rPr lang="en" sz="1600"/>
              <a:t>Wines in Toscana defined by (‘cabernet’, ‘black’ and ‘merlot’)</a:t>
            </a:r>
            <a:endParaRPr sz="1600"/>
          </a:p>
          <a:p>
            <a:pPr indent="-330200" lvl="1" marL="914400" rtl="0" algn="l">
              <a:spcBef>
                <a:spcPts val="0"/>
              </a:spcBef>
              <a:spcAft>
                <a:spcPts val="0"/>
              </a:spcAft>
              <a:buSzPts val="1600"/>
              <a:buChar char="◆"/>
            </a:pPr>
            <a:r>
              <a:rPr lang="en" sz="1600"/>
              <a:t>Wines in Finger Lakes defined by (‘apple’, ‘riesling’ and ‘cherry’)</a:t>
            </a:r>
            <a:endParaRPr sz="1600"/>
          </a:p>
          <a:p>
            <a:pPr indent="-330200" lvl="0" marL="457200" rtl="0" algn="l">
              <a:spcBef>
                <a:spcPts val="0"/>
              </a:spcBef>
              <a:spcAft>
                <a:spcPts val="0"/>
              </a:spcAft>
              <a:buSzPts val="1600"/>
              <a:buChar char="➔"/>
            </a:pPr>
            <a:r>
              <a:rPr lang="en" sz="1600" u="sng"/>
              <a:t>Julien Schaal</a:t>
            </a:r>
            <a:r>
              <a:rPr lang="en" sz="1600" u="sng"/>
              <a:t> Winery</a:t>
            </a:r>
            <a:r>
              <a:rPr lang="en" sz="1600"/>
              <a:t> is the ‘best bang for your buck’ winery in the US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idx="1" type="body"/>
          </p:nvPr>
        </p:nvSpPr>
        <p:spPr>
          <a:xfrm>
            <a:off x="689350" y="1347750"/>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9600"/>
              <a:t>THANK 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5"/>
          <p:cNvPicPr preferRelativeResize="0"/>
          <p:nvPr/>
        </p:nvPicPr>
        <p:blipFill>
          <a:blip r:embed="rId3">
            <a:alphaModFix amt="83000"/>
          </a:blip>
          <a:stretch>
            <a:fillRect/>
          </a:stretch>
        </p:blipFill>
        <p:spPr>
          <a:xfrm>
            <a:off x="6230075" y="2733275"/>
            <a:ext cx="2482874" cy="1655250"/>
          </a:xfrm>
          <a:prstGeom prst="rect">
            <a:avLst/>
          </a:prstGeom>
          <a:noFill/>
          <a:ln>
            <a:noFill/>
          </a:ln>
        </p:spPr>
      </p:pic>
      <p:sp>
        <p:nvSpPr>
          <p:cNvPr id="142" name="Google Shape;142;p15"/>
          <p:cNvSpPr txBox="1"/>
          <p:nvPr>
            <p:ph type="title"/>
          </p:nvPr>
        </p:nvSpPr>
        <p:spPr>
          <a:xfrm>
            <a:off x="819150" y="563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3" name="Google Shape;143;p15"/>
          <p:cNvSpPr txBox="1"/>
          <p:nvPr>
            <p:ph idx="1" type="body"/>
          </p:nvPr>
        </p:nvSpPr>
        <p:spPr>
          <a:xfrm>
            <a:off x="819150" y="1347750"/>
            <a:ext cx="7505700" cy="28953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i="1" lang="en" sz="1750">
                <a:solidFill>
                  <a:srgbClr val="181818"/>
                </a:solidFill>
                <a:highlight>
                  <a:srgbClr val="FFFFFF"/>
                </a:highlight>
                <a:latin typeface="Merriweather"/>
                <a:ea typeface="Merriweather"/>
                <a:cs typeface="Merriweather"/>
                <a:sym typeface="Merriweather"/>
              </a:rPr>
              <a:t>“Beer is made by humans, wine by God.”</a:t>
            </a:r>
            <a:endParaRPr i="1" sz="1750">
              <a:solidFill>
                <a:srgbClr val="181818"/>
              </a:solidFill>
              <a:highlight>
                <a:srgbClr val="FFFFFF"/>
              </a:highlight>
              <a:latin typeface="Merriweather"/>
              <a:ea typeface="Merriweather"/>
              <a:cs typeface="Merriweather"/>
              <a:sym typeface="Merriweather"/>
            </a:endParaRPr>
          </a:p>
          <a:p>
            <a:pPr indent="-336550" lvl="0" marL="457200" rtl="0" algn="l">
              <a:spcBef>
                <a:spcPts val="1200"/>
              </a:spcBef>
              <a:spcAft>
                <a:spcPts val="0"/>
              </a:spcAft>
              <a:buSzPts val="1700"/>
              <a:buChar char="➔"/>
            </a:pPr>
            <a:r>
              <a:rPr lang="en" sz="1700"/>
              <a:t>Wine is a universal language; enjoyed across country, language and culture</a:t>
            </a:r>
            <a:endParaRPr sz="1700"/>
          </a:p>
          <a:p>
            <a:pPr indent="-336550" lvl="0" marL="457200" rtl="0" algn="l">
              <a:spcBef>
                <a:spcPts val="0"/>
              </a:spcBef>
              <a:spcAft>
                <a:spcPts val="0"/>
              </a:spcAft>
              <a:buSzPts val="1700"/>
              <a:buChar char="➔"/>
            </a:pPr>
            <a:r>
              <a:rPr lang="en" sz="1700"/>
              <a:t>Oldest known winery dates back 6,100 years to a recently discovered cave in Armenia</a:t>
            </a:r>
            <a:endParaRPr sz="1700"/>
          </a:p>
          <a:p>
            <a:pPr indent="-336550" lvl="0" marL="457200" rtl="0" algn="l">
              <a:spcBef>
                <a:spcPts val="0"/>
              </a:spcBef>
              <a:spcAft>
                <a:spcPts val="0"/>
              </a:spcAft>
              <a:buSzPts val="1700"/>
              <a:buChar char="➔"/>
            </a:pPr>
            <a:r>
              <a:rPr lang="en" sz="1700"/>
              <a:t>Types: Red, White, Rose, Sparkling, Dessert, etc.</a:t>
            </a:r>
            <a:endParaRPr sz="1700"/>
          </a:p>
          <a:p>
            <a:pPr indent="-336550" lvl="0" marL="457200" rtl="0" algn="l">
              <a:spcBef>
                <a:spcPts val="0"/>
              </a:spcBef>
              <a:spcAft>
                <a:spcPts val="0"/>
              </a:spcAft>
              <a:buSzPts val="1700"/>
              <a:buChar char="➔"/>
            </a:pPr>
            <a:r>
              <a:rPr lang="en" sz="1700"/>
              <a:t>Understand regional characteristics for wine</a:t>
            </a:r>
            <a:endParaRPr sz="1700"/>
          </a:p>
          <a:p>
            <a:pPr indent="-336550" lvl="0" marL="457200" rtl="0" algn="l">
              <a:spcBef>
                <a:spcPts val="0"/>
              </a:spcBef>
              <a:spcAft>
                <a:spcPts val="0"/>
              </a:spcAft>
              <a:buSzPts val="1700"/>
              <a:buChar char="➔"/>
            </a:pPr>
            <a:r>
              <a:rPr lang="en" sz="1700"/>
              <a:t>Gain insight on which words are used to describe wine</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68525" y="55632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9" name="Google Shape;149;p16"/>
          <p:cNvSpPr txBox="1"/>
          <p:nvPr>
            <p:ph idx="2" type="body"/>
          </p:nvPr>
        </p:nvSpPr>
        <p:spPr>
          <a:xfrm>
            <a:off x="868525" y="1390625"/>
            <a:ext cx="7035000" cy="2095500"/>
          </a:xfrm>
          <a:prstGeom prst="rect">
            <a:avLst/>
          </a:prstGeom>
        </p:spPr>
        <p:txBody>
          <a:bodyPr anchorCtr="0" anchor="t" bIns="91425" lIns="91425" spcFirstLastPara="1" rIns="91425" wrap="square" tIns="91425">
            <a:normAutofit/>
          </a:bodyPr>
          <a:lstStyle/>
          <a:p>
            <a:pPr indent="-337502" lvl="0" marL="457200" rtl="0" algn="just">
              <a:lnSpc>
                <a:spcPct val="140000"/>
              </a:lnSpc>
              <a:spcBef>
                <a:spcPts val="0"/>
              </a:spcBef>
              <a:spcAft>
                <a:spcPts val="0"/>
              </a:spcAft>
              <a:buClr>
                <a:srgbClr val="434343"/>
              </a:buClr>
              <a:buSzPts val="1715"/>
              <a:buAutoNum type="arabicPeriod"/>
            </a:pPr>
            <a:r>
              <a:rPr lang="en" sz="1715">
                <a:solidFill>
                  <a:srgbClr val="434343"/>
                </a:solidFill>
              </a:rPr>
              <a:t>We sought to analyze wine descriptions by region/county to discern if </a:t>
            </a:r>
            <a:r>
              <a:rPr lang="en" sz="1715">
                <a:solidFill>
                  <a:srgbClr val="434343"/>
                </a:solidFill>
              </a:rPr>
              <a:t>there</a:t>
            </a:r>
            <a:r>
              <a:rPr lang="en" sz="1715">
                <a:solidFill>
                  <a:srgbClr val="434343"/>
                </a:solidFill>
              </a:rPr>
              <a:t> were noticeable differences in wine </a:t>
            </a:r>
            <a:r>
              <a:rPr lang="en" sz="1715">
                <a:solidFill>
                  <a:srgbClr val="434343"/>
                </a:solidFill>
              </a:rPr>
              <a:t>characteristics</a:t>
            </a:r>
            <a:r>
              <a:rPr lang="en" sz="1715">
                <a:solidFill>
                  <a:srgbClr val="434343"/>
                </a:solidFill>
              </a:rPr>
              <a:t>.</a:t>
            </a:r>
            <a:endParaRPr sz="1715">
              <a:solidFill>
                <a:srgbClr val="434343"/>
              </a:solidFill>
            </a:endParaRPr>
          </a:p>
          <a:p>
            <a:pPr indent="-337502" lvl="0" marL="457200" rtl="0" algn="just">
              <a:lnSpc>
                <a:spcPct val="140000"/>
              </a:lnSpc>
              <a:spcBef>
                <a:spcPts val="0"/>
              </a:spcBef>
              <a:spcAft>
                <a:spcPts val="0"/>
              </a:spcAft>
              <a:buClr>
                <a:srgbClr val="434343"/>
              </a:buClr>
              <a:buSzPts val="1715"/>
              <a:buAutoNum type="arabicPeriod"/>
            </a:pPr>
            <a:r>
              <a:rPr lang="en" sz="1715">
                <a:solidFill>
                  <a:srgbClr val="434343"/>
                </a:solidFill>
              </a:rPr>
              <a:t>We also aimed to provide a list of top </a:t>
            </a:r>
            <a:r>
              <a:rPr lang="en" sz="1715">
                <a:solidFill>
                  <a:srgbClr val="434343"/>
                </a:solidFill>
              </a:rPr>
              <a:t>wineries based on points (rating) and prices</a:t>
            </a:r>
            <a:endParaRPr sz="1715">
              <a:solidFill>
                <a:srgbClr val="434343"/>
              </a:solidFill>
            </a:endParaRPr>
          </a:p>
          <a:p>
            <a:pPr indent="0" lvl="0" marL="0" rtl="0" algn="l">
              <a:spcBef>
                <a:spcPts val="1200"/>
              </a:spcBef>
              <a:spcAft>
                <a:spcPts val="1200"/>
              </a:spcAft>
              <a:buNone/>
            </a:pPr>
            <a:r>
              <a:t/>
            </a:r>
            <a:endParaRPr/>
          </a:p>
        </p:txBody>
      </p:sp>
      <p:pic>
        <p:nvPicPr>
          <p:cNvPr id="150" name="Google Shape;150;p16"/>
          <p:cNvPicPr preferRelativeResize="0"/>
          <p:nvPr/>
        </p:nvPicPr>
        <p:blipFill>
          <a:blip r:embed="rId3">
            <a:alphaModFix/>
          </a:blip>
          <a:stretch>
            <a:fillRect/>
          </a:stretch>
        </p:blipFill>
        <p:spPr>
          <a:xfrm>
            <a:off x="3013100" y="2692649"/>
            <a:ext cx="3036425" cy="202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p:nvPr/>
        </p:nvSpPr>
        <p:spPr>
          <a:xfrm>
            <a:off x="450775" y="102957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ph type="title"/>
          </p:nvPr>
        </p:nvSpPr>
        <p:spPr>
          <a:xfrm>
            <a:off x="450775" y="319275"/>
            <a:ext cx="7505700" cy="56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cxnSp>
        <p:nvCxnSpPr>
          <p:cNvPr id="157" name="Google Shape;157;p17"/>
          <p:cNvCxnSpPr>
            <a:endCxn id="158" idx="1"/>
          </p:cNvCxnSpPr>
          <p:nvPr/>
        </p:nvCxnSpPr>
        <p:spPr>
          <a:xfrm>
            <a:off x="-14375" y="1094975"/>
            <a:ext cx="220800" cy="492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7"/>
          <p:cNvSpPr txBox="1"/>
          <p:nvPr/>
        </p:nvSpPr>
        <p:spPr>
          <a:xfrm>
            <a:off x="450900" y="888563"/>
            <a:ext cx="17067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rtl="0" algn="ctr">
              <a:spcBef>
                <a:spcPts val="0"/>
              </a:spcBef>
              <a:spcAft>
                <a:spcPts val="0"/>
              </a:spcAft>
              <a:buNone/>
            </a:pPr>
            <a:r>
              <a:rPr lang="en" sz="1200">
                <a:solidFill>
                  <a:schemeClr val="dk1"/>
                </a:solidFill>
                <a:latin typeface="Calibri"/>
                <a:ea typeface="Calibri"/>
                <a:cs typeface="Calibri"/>
                <a:sym typeface="Calibri"/>
              </a:rPr>
              <a:t>Data Collection </a:t>
            </a:r>
            <a:endParaRPr sz="1200">
              <a:solidFill>
                <a:schemeClr val="dk1"/>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p17"/>
          <p:cNvSpPr/>
          <p:nvPr/>
        </p:nvSpPr>
        <p:spPr>
          <a:xfrm>
            <a:off x="3350275" y="102957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6249775" y="1029563"/>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6249775" y="189457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350275" y="189457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3350275" y="28654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602850" y="28654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6249775" y="28654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303788" y="39562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2580363" y="39562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69" name="Google Shape;169;p17"/>
          <p:cNvSpPr/>
          <p:nvPr/>
        </p:nvSpPr>
        <p:spPr>
          <a:xfrm>
            <a:off x="4856938" y="39562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7133513" y="3956225"/>
            <a:ext cx="1706700" cy="4875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nvSpPr>
        <p:spPr>
          <a:xfrm>
            <a:off x="3350425" y="980825"/>
            <a:ext cx="1706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Text Processing and</a:t>
            </a:r>
            <a:endParaRPr sz="1300">
              <a:solidFill>
                <a:schemeClr val="dk1"/>
              </a:solidFill>
              <a:latin typeface="Calibri"/>
              <a:ea typeface="Calibri"/>
              <a:cs typeface="Calibri"/>
              <a:sym typeface="Calibri"/>
            </a:endParaRPr>
          </a:p>
          <a:p>
            <a:pPr indent="0" lvl="0" marL="0" rtl="0" algn="ctr">
              <a:spcBef>
                <a:spcPts val="0"/>
              </a:spcBef>
              <a:spcAft>
                <a:spcPts val="0"/>
              </a:spcAft>
              <a:buNone/>
            </a:pPr>
            <a:r>
              <a:rPr lang="en" sz="1300">
                <a:solidFill>
                  <a:schemeClr val="dk1"/>
                </a:solidFill>
                <a:latin typeface="Calibri"/>
                <a:ea typeface="Calibri"/>
                <a:cs typeface="Calibri"/>
                <a:sym typeface="Calibri"/>
              </a:rPr>
              <a:t>Data Manipulation</a:t>
            </a:r>
            <a:endParaRPr sz="1300">
              <a:solidFill>
                <a:schemeClr val="dk1"/>
              </a:solidFill>
              <a:latin typeface="Calibri"/>
              <a:ea typeface="Calibri"/>
              <a:cs typeface="Calibri"/>
              <a:sym typeface="Calibri"/>
            </a:endParaRPr>
          </a:p>
        </p:txBody>
      </p:sp>
      <p:cxnSp>
        <p:nvCxnSpPr>
          <p:cNvPr id="172" name="Google Shape;172;p17"/>
          <p:cNvCxnSpPr>
            <a:stCxn id="159" idx="3"/>
            <a:endCxn id="171" idx="1"/>
          </p:cNvCxnSpPr>
          <p:nvPr/>
        </p:nvCxnSpPr>
        <p:spPr>
          <a:xfrm>
            <a:off x="2157600" y="1273313"/>
            <a:ext cx="1192800" cy="0"/>
          </a:xfrm>
          <a:prstGeom prst="straightConnector1">
            <a:avLst/>
          </a:prstGeom>
          <a:noFill/>
          <a:ln cap="flat" cmpd="sng" w="9525">
            <a:solidFill>
              <a:schemeClr val="dk2"/>
            </a:solidFill>
            <a:prstDash val="solid"/>
            <a:round/>
            <a:headEnd len="med" w="med" type="none"/>
            <a:tailEnd len="med" w="med" type="stealth"/>
          </a:ln>
        </p:spPr>
      </p:cxnSp>
      <p:sp>
        <p:nvSpPr>
          <p:cNvPr id="173" name="Google Shape;173;p17"/>
          <p:cNvSpPr txBox="1"/>
          <p:nvPr/>
        </p:nvSpPr>
        <p:spPr>
          <a:xfrm>
            <a:off x="6249650" y="1072450"/>
            <a:ext cx="1706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Topic Modeling</a:t>
            </a:r>
            <a:endParaRPr sz="1300">
              <a:solidFill>
                <a:schemeClr val="dk1"/>
              </a:solidFill>
              <a:latin typeface="Calibri"/>
              <a:ea typeface="Calibri"/>
              <a:cs typeface="Calibri"/>
              <a:sym typeface="Calibri"/>
            </a:endParaRPr>
          </a:p>
        </p:txBody>
      </p:sp>
      <p:cxnSp>
        <p:nvCxnSpPr>
          <p:cNvPr id="174" name="Google Shape;174;p17"/>
          <p:cNvCxnSpPr>
            <a:stCxn id="171" idx="3"/>
            <a:endCxn id="173" idx="1"/>
          </p:cNvCxnSpPr>
          <p:nvPr/>
        </p:nvCxnSpPr>
        <p:spPr>
          <a:xfrm flipH="1" rot="10800000">
            <a:off x="5057125" y="1264925"/>
            <a:ext cx="1192500" cy="8400"/>
          </a:xfrm>
          <a:prstGeom prst="straightConnector1">
            <a:avLst/>
          </a:prstGeom>
          <a:noFill/>
          <a:ln cap="flat" cmpd="sng" w="9525">
            <a:solidFill>
              <a:schemeClr val="dk2"/>
            </a:solidFill>
            <a:prstDash val="solid"/>
            <a:round/>
            <a:headEnd len="med" w="med" type="none"/>
            <a:tailEnd len="med" w="med" type="stealth"/>
          </a:ln>
        </p:spPr>
      </p:cxnSp>
      <p:sp>
        <p:nvSpPr>
          <p:cNvPr id="175" name="Google Shape;175;p17"/>
          <p:cNvSpPr txBox="1"/>
          <p:nvPr/>
        </p:nvSpPr>
        <p:spPr>
          <a:xfrm>
            <a:off x="6249775" y="1862025"/>
            <a:ext cx="1706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Exploratory Data Analysis</a:t>
            </a:r>
            <a:endParaRPr sz="1300">
              <a:solidFill>
                <a:schemeClr val="dk1"/>
              </a:solidFill>
              <a:latin typeface="Calibri"/>
              <a:ea typeface="Calibri"/>
              <a:cs typeface="Calibri"/>
              <a:sym typeface="Calibri"/>
            </a:endParaRPr>
          </a:p>
        </p:txBody>
      </p:sp>
      <p:cxnSp>
        <p:nvCxnSpPr>
          <p:cNvPr id="176" name="Google Shape;176;p17"/>
          <p:cNvCxnSpPr/>
          <p:nvPr/>
        </p:nvCxnSpPr>
        <p:spPr>
          <a:xfrm>
            <a:off x="7103125" y="1517075"/>
            <a:ext cx="0" cy="404700"/>
          </a:xfrm>
          <a:prstGeom prst="straightConnector1">
            <a:avLst/>
          </a:prstGeom>
          <a:noFill/>
          <a:ln cap="flat" cmpd="sng" w="9525">
            <a:solidFill>
              <a:schemeClr val="dk2"/>
            </a:solidFill>
            <a:prstDash val="solid"/>
            <a:round/>
            <a:headEnd len="med" w="med" type="none"/>
            <a:tailEnd len="med" w="med" type="stealth"/>
          </a:ln>
        </p:spPr>
      </p:cxnSp>
      <p:cxnSp>
        <p:nvCxnSpPr>
          <p:cNvPr id="177" name="Google Shape;177;p17"/>
          <p:cNvCxnSpPr>
            <a:stCxn id="175" idx="1"/>
            <a:endCxn id="163" idx="3"/>
          </p:cNvCxnSpPr>
          <p:nvPr/>
        </p:nvCxnSpPr>
        <p:spPr>
          <a:xfrm rot="10800000">
            <a:off x="5056975" y="2138325"/>
            <a:ext cx="1192800" cy="16200"/>
          </a:xfrm>
          <a:prstGeom prst="straightConnector1">
            <a:avLst/>
          </a:prstGeom>
          <a:noFill/>
          <a:ln cap="flat" cmpd="sng" w="9525">
            <a:solidFill>
              <a:schemeClr val="dk2"/>
            </a:solidFill>
            <a:prstDash val="solid"/>
            <a:round/>
            <a:headEnd len="med" w="med" type="stealth"/>
            <a:tailEnd len="med" w="med" type="none"/>
          </a:ln>
        </p:spPr>
      </p:cxnSp>
      <p:sp>
        <p:nvSpPr>
          <p:cNvPr id="178" name="Google Shape;178;p17"/>
          <p:cNvSpPr txBox="1"/>
          <p:nvPr/>
        </p:nvSpPr>
        <p:spPr>
          <a:xfrm>
            <a:off x="3350575" y="1938225"/>
            <a:ext cx="1706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Sentiment Analysis</a:t>
            </a:r>
            <a:endParaRPr sz="1300">
              <a:solidFill>
                <a:schemeClr val="dk1"/>
              </a:solidFill>
              <a:latin typeface="Calibri"/>
              <a:ea typeface="Calibri"/>
              <a:cs typeface="Calibri"/>
              <a:sym typeface="Calibri"/>
            </a:endParaRPr>
          </a:p>
        </p:txBody>
      </p:sp>
      <p:cxnSp>
        <p:nvCxnSpPr>
          <p:cNvPr id="179" name="Google Shape;179;p17"/>
          <p:cNvCxnSpPr/>
          <p:nvPr/>
        </p:nvCxnSpPr>
        <p:spPr>
          <a:xfrm>
            <a:off x="4203475" y="1517075"/>
            <a:ext cx="300" cy="372300"/>
          </a:xfrm>
          <a:prstGeom prst="straightConnector1">
            <a:avLst/>
          </a:prstGeom>
          <a:noFill/>
          <a:ln cap="flat" cmpd="sng" w="9525">
            <a:solidFill>
              <a:schemeClr val="dk2"/>
            </a:solidFill>
            <a:prstDash val="solid"/>
            <a:round/>
            <a:headEnd len="med" w="med" type="none"/>
            <a:tailEnd len="med" w="med" type="stealth"/>
          </a:ln>
        </p:spPr>
      </p:cxnSp>
      <p:sp>
        <p:nvSpPr>
          <p:cNvPr id="180" name="Google Shape;180;p17"/>
          <p:cNvSpPr txBox="1"/>
          <p:nvPr/>
        </p:nvSpPr>
        <p:spPr>
          <a:xfrm>
            <a:off x="602850" y="2828300"/>
            <a:ext cx="1706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Model for Quality Prediction</a:t>
            </a:r>
            <a:endParaRPr sz="1300">
              <a:solidFill>
                <a:schemeClr val="dk1"/>
              </a:solidFill>
              <a:latin typeface="Calibri"/>
              <a:ea typeface="Calibri"/>
              <a:cs typeface="Calibri"/>
              <a:sym typeface="Calibri"/>
            </a:endParaRPr>
          </a:p>
        </p:txBody>
      </p:sp>
      <p:cxnSp>
        <p:nvCxnSpPr>
          <p:cNvPr id="181" name="Google Shape;181;p17"/>
          <p:cNvCxnSpPr/>
          <p:nvPr/>
        </p:nvCxnSpPr>
        <p:spPr>
          <a:xfrm flipH="1">
            <a:off x="2280950" y="2329125"/>
            <a:ext cx="1115700" cy="5754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17"/>
          <p:cNvSpPr txBox="1"/>
          <p:nvPr/>
        </p:nvSpPr>
        <p:spPr>
          <a:xfrm>
            <a:off x="3350575" y="2695525"/>
            <a:ext cx="17067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en" sz="1300">
                <a:solidFill>
                  <a:schemeClr val="dk1"/>
                </a:solidFill>
                <a:latin typeface="Calibri"/>
                <a:ea typeface="Calibri"/>
                <a:cs typeface="Calibri"/>
                <a:sym typeface="Calibri"/>
              </a:rPr>
              <a:t>TF-IDF Representation</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cxnSp>
        <p:nvCxnSpPr>
          <p:cNvPr id="183" name="Google Shape;183;p17"/>
          <p:cNvCxnSpPr>
            <a:stCxn id="180" idx="3"/>
            <a:endCxn id="182" idx="1"/>
          </p:cNvCxnSpPr>
          <p:nvPr/>
        </p:nvCxnSpPr>
        <p:spPr>
          <a:xfrm flipH="1" rot="10800000">
            <a:off x="2309550" y="3103400"/>
            <a:ext cx="1041000" cy="17400"/>
          </a:xfrm>
          <a:prstGeom prst="straightConnector1">
            <a:avLst/>
          </a:prstGeom>
          <a:noFill/>
          <a:ln cap="flat" cmpd="sng" w="9525">
            <a:solidFill>
              <a:schemeClr val="dk2"/>
            </a:solidFill>
            <a:prstDash val="solid"/>
            <a:round/>
            <a:headEnd len="med" w="med" type="stealth"/>
            <a:tailEnd len="med" w="med" type="none"/>
          </a:ln>
        </p:spPr>
      </p:cxnSp>
      <p:sp>
        <p:nvSpPr>
          <p:cNvPr id="184" name="Google Shape;184;p17"/>
          <p:cNvSpPr txBox="1"/>
          <p:nvPr/>
        </p:nvSpPr>
        <p:spPr>
          <a:xfrm>
            <a:off x="6249775" y="2800450"/>
            <a:ext cx="1706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Model for Classifying Regions </a:t>
            </a:r>
            <a:endParaRPr sz="1300">
              <a:solidFill>
                <a:schemeClr val="dk1"/>
              </a:solidFill>
              <a:latin typeface="Calibri"/>
              <a:ea typeface="Calibri"/>
              <a:cs typeface="Calibri"/>
              <a:sym typeface="Calibri"/>
            </a:endParaRPr>
          </a:p>
        </p:txBody>
      </p:sp>
      <p:cxnSp>
        <p:nvCxnSpPr>
          <p:cNvPr id="185" name="Google Shape;185;p17"/>
          <p:cNvCxnSpPr>
            <a:stCxn id="182" idx="3"/>
            <a:endCxn id="184" idx="1"/>
          </p:cNvCxnSpPr>
          <p:nvPr/>
        </p:nvCxnSpPr>
        <p:spPr>
          <a:xfrm flipH="1" rot="10800000">
            <a:off x="5057275" y="3092875"/>
            <a:ext cx="1192500" cy="10500"/>
          </a:xfrm>
          <a:prstGeom prst="straightConnector1">
            <a:avLst/>
          </a:prstGeom>
          <a:noFill/>
          <a:ln cap="flat" cmpd="sng" w="9525">
            <a:solidFill>
              <a:schemeClr val="dk2"/>
            </a:solidFill>
            <a:prstDash val="solid"/>
            <a:round/>
            <a:headEnd len="med" w="med" type="none"/>
            <a:tailEnd len="med" w="med" type="stealth"/>
          </a:ln>
        </p:spPr>
      </p:cxnSp>
      <p:sp>
        <p:nvSpPr>
          <p:cNvPr id="186" name="Google Shape;186;p17"/>
          <p:cNvSpPr txBox="1"/>
          <p:nvPr/>
        </p:nvSpPr>
        <p:spPr>
          <a:xfrm>
            <a:off x="2575725" y="4007525"/>
            <a:ext cx="1716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Random Forest</a:t>
            </a:r>
            <a:endParaRPr sz="1300">
              <a:solidFill>
                <a:schemeClr val="dk1"/>
              </a:solidFill>
              <a:latin typeface="Calibri"/>
              <a:ea typeface="Calibri"/>
              <a:cs typeface="Calibri"/>
              <a:sym typeface="Calibri"/>
            </a:endParaRPr>
          </a:p>
        </p:txBody>
      </p:sp>
      <p:sp>
        <p:nvSpPr>
          <p:cNvPr id="187" name="Google Shape;187;p17"/>
          <p:cNvSpPr txBox="1"/>
          <p:nvPr/>
        </p:nvSpPr>
        <p:spPr>
          <a:xfrm>
            <a:off x="4854625" y="3999875"/>
            <a:ext cx="1716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Random Forest</a:t>
            </a:r>
            <a:endParaRPr sz="1300">
              <a:solidFill>
                <a:schemeClr val="dk1"/>
              </a:solidFill>
              <a:latin typeface="Calibri"/>
              <a:ea typeface="Calibri"/>
              <a:cs typeface="Calibri"/>
              <a:sym typeface="Calibri"/>
            </a:endParaRPr>
          </a:p>
        </p:txBody>
      </p:sp>
      <p:sp>
        <p:nvSpPr>
          <p:cNvPr id="188" name="Google Shape;188;p17"/>
          <p:cNvSpPr txBox="1"/>
          <p:nvPr/>
        </p:nvSpPr>
        <p:spPr>
          <a:xfrm>
            <a:off x="296825" y="4007525"/>
            <a:ext cx="1716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1"/>
                </a:solidFill>
                <a:latin typeface="Calibri"/>
                <a:ea typeface="Calibri"/>
                <a:cs typeface="Calibri"/>
                <a:sym typeface="Calibri"/>
              </a:rPr>
              <a:t>Multilayer Perceptron</a:t>
            </a:r>
            <a:endParaRPr sz="1300">
              <a:solidFill>
                <a:schemeClr val="dk1"/>
              </a:solidFill>
              <a:latin typeface="Calibri"/>
              <a:ea typeface="Calibri"/>
              <a:cs typeface="Calibri"/>
              <a:sym typeface="Calibri"/>
            </a:endParaRPr>
          </a:p>
        </p:txBody>
      </p:sp>
      <p:cxnSp>
        <p:nvCxnSpPr>
          <p:cNvPr id="189" name="Google Shape;189;p17"/>
          <p:cNvCxnSpPr/>
          <p:nvPr/>
        </p:nvCxnSpPr>
        <p:spPr>
          <a:xfrm flipH="1">
            <a:off x="4263175" y="3348125"/>
            <a:ext cx="2024100" cy="630900"/>
          </a:xfrm>
          <a:prstGeom prst="straightConnector1">
            <a:avLst/>
          </a:prstGeom>
          <a:noFill/>
          <a:ln cap="flat" cmpd="sng" w="9525">
            <a:solidFill>
              <a:schemeClr val="dk2"/>
            </a:solidFill>
            <a:prstDash val="solid"/>
            <a:round/>
            <a:headEnd len="med" w="med" type="none"/>
            <a:tailEnd len="med" w="med" type="stealth"/>
          </a:ln>
        </p:spPr>
      </p:cxnSp>
      <p:cxnSp>
        <p:nvCxnSpPr>
          <p:cNvPr id="190" name="Google Shape;190;p17"/>
          <p:cNvCxnSpPr/>
          <p:nvPr/>
        </p:nvCxnSpPr>
        <p:spPr>
          <a:xfrm flipH="1">
            <a:off x="6114025" y="3362000"/>
            <a:ext cx="790200" cy="603000"/>
          </a:xfrm>
          <a:prstGeom prst="straightConnector1">
            <a:avLst/>
          </a:prstGeom>
          <a:noFill/>
          <a:ln cap="flat" cmpd="sng" w="9525">
            <a:solidFill>
              <a:schemeClr val="dk2"/>
            </a:solidFill>
            <a:prstDash val="solid"/>
            <a:round/>
            <a:headEnd len="med" w="med" type="none"/>
            <a:tailEnd len="med" w="med" type="stealth"/>
          </a:ln>
        </p:spPr>
      </p:cxnSp>
      <p:cxnSp>
        <p:nvCxnSpPr>
          <p:cNvPr id="191" name="Google Shape;191;p17"/>
          <p:cNvCxnSpPr/>
          <p:nvPr/>
        </p:nvCxnSpPr>
        <p:spPr>
          <a:xfrm>
            <a:off x="7417175" y="3362000"/>
            <a:ext cx="214800" cy="603000"/>
          </a:xfrm>
          <a:prstGeom prst="straightConnector1">
            <a:avLst/>
          </a:prstGeom>
          <a:noFill/>
          <a:ln cap="flat" cmpd="sng" w="9525">
            <a:solidFill>
              <a:schemeClr val="dk2"/>
            </a:solidFill>
            <a:prstDash val="solid"/>
            <a:round/>
            <a:headEnd len="med" w="med" type="none"/>
            <a:tailEnd len="med" w="med" type="stealth"/>
          </a:ln>
        </p:spPr>
      </p:cxnSp>
      <p:cxnSp>
        <p:nvCxnSpPr>
          <p:cNvPr id="192" name="Google Shape;192;p17"/>
          <p:cNvCxnSpPr/>
          <p:nvPr/>
        </p:nvCxnSpPr>
        <p:spPr>
          <a:xfrm flipH="1">
            <a:off x="970600" y="3362000"/>
            <a:ext cx="159300" cy="603000"/>
          </a:xfrm>
          <a:prstGeom prst="straightConnector1">
            <a:avLst/>
          </a:prstGeom>
          <a:noFill/>
          <a:ln cap="flat" cmpd="sng" w="9525">
            <a:solidFill>
              <a:schemeClr val="dk2"/>
            </a:solidFill>
            <a:prstDash val="solid"/>
            <a:round/>
            <a:headEnd len="med" w="med" type="none"/>
            <a:tailEnd len="med" w="med" type="stealth"/>
          </a:ln>
        </p:spPr>
      </p:cxnSp>
      <p:cxnSp>
        <p:nvCxnSpPr>
          <p:cNvPr id="193" name="Google Shape;193;p17"/>
          <p:cNvCxnSpPr/>
          <p:nvPr/>
        </p:nvCxnSpPr>
        <p:spPr>
          <a:xfrm>
            <a:off x="2155825" y="3362000"/>
            <a:ext cx="866400" cy="609900"/>
          </a:xfrm>
          <a:prstGeom prst="straightConnector1">
            <a:avLst/>
          </a:prstGeom>
          <a:noFill/>
          <a:ln cap="flat" cmpd="sng" w="9525">
            <a:solidFill>
              <a:schemeClr val="dk2"/>
            </a:solidFill>
            <a:prstDash val="solid"/>
            <a:round/>
            <a:headEnd len="med" w="med" type="none"/>
            <a:tailEnd len="med" w="med" type="stealth"/>
          </a:ln>
        </p:spPr>
      </p:cxnSp>
      <p:sp>
        <p:nvSpPr>
          <p:cNvPr id="194" name="Google Shape;194;p17"/>
          <p:cNvSpPr txBox="1"/>
          <p:nvPr/>
        </p:nvSpPr>
        <p:spPr>
          <a:xfrm>
            <a:off x="7133525" y="4004250"/>
            <a:ext cx="19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Multilayer Perceptron</a:t>
            </a:r>
            <a:endParaRPr>
              <a:solidFill>
                <a:schemeClr val="dk1"/>
              </a:solidFill>
              <a:latin typeface="Calibri"/>
              <a:ea typeface="Calibri"/>
              <a:cs typeface="Calibri"/>
              <a:sym typeface="Calibri"/>
            </a:endParaRPr>
          </a:p>
        </p:txBody>
      </p:sp>
      <p:sp>
        <p:nvSpPr>
          <p:cNvPr id="195" name="Google Shape;195;p17"/>
          <p:cNvSpPr txBox="1"/>
          <p:nvPr/>
        </p:nvSpPr>
        <p:spPr>
          <a:xfrm>
            <a:off x="147300" y="4312300"/>
            <a:ext cx="19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Multilayer Perceptron</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819150" y="478550"/>
            <a:ext cx="7505700" cy="6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201" name="Google Shape;201;p18"/>
          <p:cNvSpPr txBox="1"/>
          <p:nvPr>
            <p:ph idx="1" type="body"/>
          </p:nvPr>
        </p:nvSpPr>
        <p:spPr>
          <a:xfrm>
            <a:off x="745625" y="1222350"/>
            <a:ext cx="7505700" cy="26988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rgbClr val="434343"/>
              </a:buClr>
              <a:buSzPts val="1900"/>
              <a:buFont typeface="Roboto"/>
              <a:buChar char="➔"/>
            </a:pPr>
            <a:r>
              <a:rPr lang="en" sz="1900">
                <a:solidFill>
                  <a:srgbClr val="434343"/>
                </a:solidFill>
                <a:latin typeface="Roboto"/>
                <a:ea typeface="Roboto"/>
                <a:cs typeface="Roboto"/>
                <a:sym typeface="Roboto"/>
              </a:rPr>
              <a:t>Data is downloaded and aggregated on Kaggle</a:t>
            </a:r>
            <a:endParaRPr sz="1900">
              <a:solidFill>
                <a:srgbClr val="434343"/>
              </a:solidFill>
              <a:latin typeface="Roboto"/>
              <a:ea typeface="Roboto"/>
              <a:cs typeface="Roboto"/>
              <a:sym typeface="Roboto"/>
            </a:endParaRPr>
          </a:p>
          <a:p>
            <a:pPr indent="-349250" lvl="0" marL="457200" rtl="0" algn="l">
              <a:lnSpc>
                <a:spcPct val="150000"/>
              </a:lnSpc>
              <a:spcBef>
                <a:spcPts val="0"/>
              </a:spcBef>
              <a:spcAft>
                <a:spcPts val="0"/>
              </a:spcAft>
              <a:buClr>
                <a:srgbClr val="434343"/>
              </a:buClr>
              <a:buSzPts val="1900"/>
              <a:buFont typeface="Roboto"/>
              <a:buChar char="➔"/>
            </a:pPr>
            <a:r>
              <a:rPr lang="en" sz="1900">
                <a:solidFill>
                  <a:srgbClr val="434343"/>
                </a:solidFill>
                <a:latin typeface="Roboto"/>
                <a:ea typeface="Roboto"/>
                <a:cs typeface="Roboto"/>
                <a:sym typeface="Roboto"/>
              </a:rPr>
              <a:t>200,000+ rows</a:t>
            </a:r>
            <a:endParaRPr sz="1900">
              <a:solidFill>
                <a:srgbClr val="434343"/>
              </a:solidFill>
              <a:latin typeface="Roboto"/>
              <a:ea typeface="Roboto"/>
              <a:cs typeface="Roboto"/>
              <a:sym typeface="Roboto"/>
            </a:endParaRPr>
          </a:p>
          <a:p>
            <a:pPr indent="-349250" lvl="0" marL="457200" rtl="0" algn="l">
              <a:lnSpc>
                <a:spcPct val="150000"/>
              </a:lnSpc>
              <a:spcBef>
                <a:spcPts val="0"/>
              </a:spcBef>
              <a:spcAft>
                <a:spcPts val="0"/>
              </a:spcAft>
              <a:buClr>
                <a:srgbClr val="434343"/>
              </a:buClr>
              <a:buSzPts val="1900"/>
              <a:buFont typeface="Roboto"/>
              <a:buChar char="➔"/>
            </a:pPr>
            <a:r>
              <a:rPr lang="en" sz="1900">
                <a:solidFill>
                  <a:srgbClr val="434343"/>
                </a:solidFill>
                <a:latin typeface="Roboto"/>
                <a:ea typeface="Roboto"/>
                <a:cs typeface="Roboto"/>
                <a:sym typeface="Roboto"/>
              </a:rPr>
              <a:t>Columns: Price, Country, Description, etc.</a:t>
            </a:r>
            <a:endParaRPr sz="1900">
              <a:solidFill>
                <a:srgbClr val="434343"/>
              </a:solidFill>
              <a:latin typeface="Roboto"/>
              <a:ea typeface="Roboto"/>
              <a:cs typeface="Roboto"/>
              <a:sym typeface="Roboto"/>
            </a:endParaRPr>
          </a:p>
          <a:p>
            <a:pPr indent="-349250" lvl="0" marL="457200" rtl="0" algn="l">
              <a:lnSpc>
                <a:spcPct val="150000"/>
              </a:lnSpc>
              <a:spcBef>
                <a:spcPts val="0"/>
              </a:spcBef>
              <a:spcAft>
                <a:spcPts val="0"/>
              </a:spcAft>
              <a:buClr>
                <a:srgbClr val="434343"/>
              </a:buClr>
              <a:buSzPts val="1900"/>
              <a:buFont typeface="Roboto"/>
              <a:buChar char="➔"/>
            </a:pPr>
            <a:r>
              <a:rPr lang="en" sz="1900">
                <a:solidFill>
                  <a:srgbClr val="434343"/>
                </a:solidFill>
                <a:latin typeface="Roboto"/>
                <a:ea typeface="Roboto"/>
                <a:cs typeface="Roboto"/>
                <a:sym typeface="Roboto"/>
              </a:rPr>
              <a:t>14 columns (11 String, 3 Integer)</a:t>
            </a:r>
            <a:endParaRPr sz="1900">
              <a:solidFill>
                <a:srgbClr val="434343"/>
              </a:solidFill>
              <a:latin typeface="Roboto"/>
              <a:ea typeface="Roboto"/>
              <a:cs typeface="Roboto"/>
              <a:sym typeface="Roboto"/>
            </a:endParaRPr>
          </a:p>
          <a:p>
            <a:pPr indent="-349250" lvl="0" marL="457200" rtl="0" algn="l">
              <a:lnSpc>
                <a:spcPct val="150000"/>
              </a:lnSpc>
              <a:spcBef>
                <a:spcPts val="0"/>
              </a:spcBef>
              <a:spcAft>
                <a:spcPts val="0"/>
              </a:spcAft>
              <a:buClr>
                <a:srgbClr val="434343"/>
              </a:buClr>
              <a:buSzPts val="1900"/>
              <a:buFont typeface="Roboto"/>
              <a:buChar char="➔"/>
            </a:pPr>
            <a:r>
              <a:rPr lang="en" sz="1900" u="sng">
                <a:solidFill>
                  <a:srgbClr val="F06292"/>
                </a:solidFill>
                <a:latin typeface="Roboto"/>
                <a:ea typeface="Roboto"/>
                <a:cs typeface="Roboto"/>
                <a:sym typeface="Roboto"/>
                <a:hlinkClick r:id="rId3">
                  <a:extLst>
                    <a:ext uri="{A12FA001-AC4F-418D-AE19-62706E023703}">
                      <ahyp:hlinkClr val="tx"/>
                    </a:ext>
                  </a:extLst>
                </a:hlinkClick>
              </a:rPr>
              <a:t>https://www.kaggle.com/zynicide/wine-reviews</a:t>
            </a:r>
            <a:endParaRPr/>
          </a:p>
        </p:txBody>
      </p:sp>
      <p:graphicFrame>
        <p:nvGraphicFramePr>
          <p:cNvPr id="202" name="Google Shape;202;p18"/>
          <p:cNvGraphicFramePr/>
          <p:nvPr/>
        </p:nvGraphicFramePr>
        <p:xfrm>
          <a:off x="2155000" y="3620750"/>
          <a:ext cx="3000000" cy="3000000"/>
        </p:xfrm>
        <a:graphic>
          <a:graphicData uri="http://schemas.openxmlformats.org/drawingml/2006/table">
            <a:tbl>
              <a:tblPr>
                <a:noFill/>
                <a:tableStyleId>{684104C6-ED47-4E3F-B1AA-355E4A2E41C2}</a:tableStyleId>
              </a:tblPr>
              <a:tblGrid>
                <a:gridCol w="1611325"/>
                <a:gridCol w="1611325"/>
                <a:gridCol w="1611325"/>
              </a:tblGrid>
              <a:tr h="396200">
                <a:tc>
                  <a:txBody>
                    <a:bodyPr/>
                    <a:lstStyle/>
                    <a:p>
                      <a:pPr indent="0" lvl="0" marL="0" rtl="0" algn="ctr">
                        <a:spcBef>
                          <a:spcPts val="0"/>
                        </a:spcBef>
                        <a:spcAft>
                          <a:spcPts val="0"/>
                        </a:spcAft>
                        <a:buNone/>
                      </a:pPr>
                      <a:r>
                        <a:rPr lang="en"/>
                        <a:t>Regions</a:t>
                      </a:r>
                      <a:endParaRPr/>
                    </a:p>
                  </a:txBody>
                  <a:tcPr marT="91425" marB="91425" marR="91425" marL="91425"/>
                </a:tc>
                <a:tc>
                  <a:txBody>
                    <a:bodyPr/>
                    <a:lstStyle/>
                    <a:p>
                      <a:pPr indent="0" lvl="0" marL="0" rtl="0" algn="ctr">
                        <a:spcBef>
                          <a:spcPts val="0"/>
                        </a:spcBef>
                        <a:spcAft>
                          <a:spcPts val="0"/>
                        </a:spcAft>
                        <a:buNone/>
                      </a:pPr>
                      <a:r>
                        <a:rPr lang="en"/>
                        <a:t>Wineries </a:t>
                      </a:r>
                      <a:endParaRPr/>
                    </a:p>
                  </a:txBody>
                  <a:tcPr marT="91425" marB="91425" marR="91425" marL="91425"/>
                </a:tc>
                <a:tc>
                  <a:txBody>
                    <a:bodyPr/>
                    <a:lstStyle/>
                    <a:p>
                      <a:pPr indent="0" lvl="0" marL="0" rtl="0" algn="ctr">
                        <a:spcBef>
                          <a:spcPts val="0"/>
                        </a:spcBef>
                        <a:spcAft>
                          <a:spcPts val="0"/>
                        </a:spcAft>
                        <a:buNone/>
                      </a:pPr>
                      <a:r>
                        <a:rPr lang="en"/>
                        <a:t>Wine Bottles</a:t>
                      </a:r>
                      <a:endParaRPr/>
                    </a:p>
                  </a:txBody>
                  <a:tcPr marT="91425" marB="91425" marR="91425" marL="91425"/>
                </a:tc>
              </a:tr>
              <a:tr h="396200">
                <a:tc>
                  <a:txBody>
                    <a:bodyPr/>
                    <a:lstStyle/>
                    <a:p>
                      <a:pPr indent="0" lvl="0" marL="0" rtl="0" algn="ctr">
                        <a:spcBef>
                          <a:spcPts val="0"/>
                        </a:spcBef>
                        <a:spcAft>
                          <a:spcPts val="0"/>
                        </a:spcAft>
                        <a:buNone/>
                      </a:pPr>
                      <a:r>
                        <a:rPr lang="en"/>
                        <a:t>1,300+</a:t>
                      </a:r>
                      <a:endParaRPr/>
                    </a:p>
                  </a:txBody>
                  <a:tcPr marT="91425" marB="91425" marR="91425" marL="91425"/>
                </a:tc>
                <a:tc>
                  <a:txBody>
                    <a:bodyPr/>
                    <a:lstStyle/>
                    <a:p>
                      <a:pPr indent="0" lvl="0" marL="0" rtl="0" algn="ctr">
                        <a:spcBef>
                          <a:spcPts val="0"/>
                        </a:spcBef>
                        <a:spcAft>
                          <a:spcPts val="0"/>
                        </a:spcAft>
                        <a:buNone/>
                      </a:pPr>
                      <a:r>
                        <a:rPr lang="en"/>
                        <a:t>19,000+</a:t>
                      </a:r>
                      <a:endParaRPr/>
                    </a:p>
                  </a:txBody>
                  <a:tcPr marT="91425" marB="91425" marR="91425" marL="91425"/>
                </a:tc>
                <a:tc>
                  <a:txBody>
                    <a:bodyPr/>
                    <a:lstStyle/>
                    <a:p>
                      <a:pPr indent="0" lvl="0" marL="0" rtl="0" algn="ctr">
                        <a:spcBef>
                          <a:spcPts val="0"/>
                        </a:spcBef>
                        <a:spcAft>
                          <a:spcPts val="0"/>
                        </a:spcAft>
                        <a:buNone/>
                      </a:pPr>
                      <a:r>
                        <a:rPr lang="en"/>
                        <a:t>118,000+</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819150" y="397350"/>
            <a:ext cx="7505700" cy="8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 Continued</a:t>
            </a:r>
            <a:endParaRPr/>
          </a:p>
        </p:txBody>
      </p:sp>
      <p:sp>
        <p:nvSpPr>
          <p:cNvPr id="208" name="Google Shape;208;p19"/>
          <p:cNvSpPr txBox="1"/>
          <p:nvPr>
            <p:ph idx="1" type="body"/>
          </p:nvPr>
        </p:nvSpPr>
        <p:spPr>
          <a:xfrm>
            <a:off x="493050" y="1085350"/>
            <a:ext cx="7831800" cy="3414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Initially narrowed down dataset to 6 US regions/counties on the west coast</a:t>
            </a:r>
            <a:endParaRPr sz="1800">
              <a:solidFill>
                <a:srgbClr val="434343"/>
              </a:solidFill>
              <a:latin typeface="Roboto"/>
              <a:ea typeface="Roboto"/>
              <a:cs typeface="Roboto"/>
              <a:sym typeface="Roboto"/>
            </a:endParaRPr>
          </a:p>
          <a:p>
            <a:pPr indent="-342900" lvl="0" marL="457200" rtl="0" algn="l">
              <a:lnSpc>
                <a:spcPct val="15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Pivoted into more diverse regions from around the world</a:t>
            </a:r>
            <a:endParaRPr sz="1800">
              <a:solidFill>
                <a:srgbClr val="434343"/>
              </a:solidFill>
              <a:latin typeface="Roboto"/>
              <a:ea typeface="Roboto"/>
              <a:cs typeface="Roboto"/>
              <a:sym typeface="Roboto"/>
            </a:endParaRPr>
          </a:p>
          <a:p>
            <a:pPr indent="-342900" lvl="0" marL="457200" rtl="0" algn="l">
              <a:lnSpc>
                <a:spcPct val="15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8 regions (</a:t>
            </a:r>
            <a:r>
              <a:rPr lang="en" sz="1800">
                <a:solidFill>
                  <a:srgbClr val="434343"/>
                </a:solidFill>
                <a:latin typeface="Roboto"/>
                <a:ea typeface="Roboto"/>
                <a:cs typeface="Roboto"/>
                <a:sym typeface="Roboto"/>
              </a:rPr>
              <a:t>Willamette</a:t>
            </a:r>
            <a:r>
              <a:rPr lang="en" sz="1800">
                <a:solidFill>
                  <a:srgbClr val="434343"/>
                </a:solidFill>
                <a:latin typeface="Roboto"/>
                <a:ea typeface="Roboto"/>
                <a:cs typeface="Roboto"/>
                <a:sym typeface="Roboto"/>
              </a:rPr>
              <a:t> Valley, Alsace, Napa Valley, Mendoza, Columbia Valley, Toscana, Finger Lakes and Rioja)</a:t>
            </a:r>
            <a:endParaRPr sz="1800">
              <a:solidFill>
                <a:srgbClr val="434343"/>
              </a:solidFill>
              <a:latin typeface="Roboto"/>
              <a:ea typeface="Roboto"/>
              <a:cs typeface="Roboto"/>
              <a:sym typeface="Roboto"/>
            </a:endParaRPr>
          </a:p>
          <a:p>
            <a:pPr indent="-342900" lvl="0" marL="457200" rtl="0" algn="l">
              <a:lnSpc>
                <a:spcPct val="150000"/>
              </a:lnSpc>
              <a:spcBef>
                <a:spcPts val="0"/>
              </a:spcBef>
              <a:spcAft>
                <a:spcPts val="0"/>
              </a:spcAft>
              <a:buClr>
                <a:srgbClr val="434343"/>
              </a:buClr>
              <a:buSzPts val="1800"/>
              <a:buFont typeface="Roboto"/>
              <a:buChar char="➔"/>
            </a:pPr>
            <a:r>
              <a:rPr lang="en" sz="1800">
                <a:solidFill>
                  <a:srgbClr val="434343"/>
                </a:solidFill>
                <a:latin typeface="Roboto"/>
                <a:ea typeface="Roboto"/>
                <a:cs typeface="Roboto"/>
                <a:sym typeface="Roboto"/>
              </a:rPr>
              <a:t>32,688 unique wine bottles</a:t>
            </a:r>
            <a:endParaRPr sz="1800">
              <a:solidFill>
                <a:srgbClr val="434343"/>
              </a:solidFill>
              <a:latin typeface="Roboto"/>
              <a:ea typeface="Roboto"/>
              <a:cs typeface="Roboto"/>
              <a:sym typeface="Roboto"/>
            </a:endParaRPr>
          </a:p>
        </p:txBody>
      </p:sp>
      <p:pic>
        <p:nvPicPr>
          <p:cNvPr id="209" name="Google Shape;209;p19"/>
          <p:cNvPicPr preferRelativeResize="0"/>
          <p:nvPr/>
        </p:nvPicPr>
        <p:blipFill>
          <a:blip r:embed="rId3">
            <a:alphaModFix/>
          </a:blip>
          <a:stretch>
            <a:fillRect/>
          </a:stretch>
        </p:blipFill>
        <p:spPr>
          <a:xfrm>
            <a:off x="5233400" y="2827275"/>
            <a:ext cx="3219450"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530700" y="513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Preprocessing and Data M</a:t>
            </a:r>
            <a:r>
              <a:rPr lang="en"/>
              <a:t>anipulation</a:t>
            </a:r>
            <a:endParaRPr/>
          </a:p>
        </p:txBody>
      </p:sp>
      <p:sp>
        <p:nvSpPr>
          <p:cNvPr id="215" name="Google Shape;215;p20"/>
          <p:cNvSpPr txBox="1"/>
          <p:nvPr>
            <p:ph idx="1" type="body"/>
          </p:nvPr>
        </p:nvSpPr>
        <p:spPr>
          <a:xfrm>
            <a:off x="790300" y="1468475"/>
            <a:ext cx="37230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Remove non-alphabetical characters</a:t>
            </a:r>
            <a:endParaRPr sz="1500"/>
          </a:p>
          <a:p>
            <a:pPr indent="-323850" lvl="0" marL="457200" rtl="0" algn="l">
              <a:spcBef>
                <a:spcPts val="0"/>
              </a:spcBef>
              <a:spcAft>
                <a:spcPts val="0"/>
              </a:spcAft>
              <a:buSzPts val="1500"/>
              <a:buChar char="➔"/>
            </a:pPr>
            <a:r>
              <a:rPr lang="en" sz="1500"/>
              <a:t>Tokenization</a:t>
            </a:r>
            <a:endParaRPr sz="1500"/>
          </a:p>
          <a:p>
            <a:pPr indent="-323850" lvl="0" marL="457200" rtl="0" algn="l">
              <a:spcBef>
                <a:spcPts val="0"/>
              </a:spcBef>
              <a:spcAft>
                <a:spcPts val="0"/>
              </a:spcAft>
              <a:buSzPts val="1500"/>
              <a:buChar char="➔"/>
            </a:pPr>
            <a:r>
              <a:rPr lang="en" sz="1500"/>
              <a:t>Removed Stop Words</a:t>
            </a:r>
            <a:endParaRPr sz="1500"/>
          </a:p>
          <a:p>
            <a:pPr indent="-323850" lvl="0" marL="457200" rtl="0" algn="l">
              <a:spcBef>
                <a:spcPts val="0"/>
              </a:spcBef>
              <a:spcAft>
                <a:spcPts val="0"/>
              </a:spcAft>
              <a:buSzPts val="1500"/>
              <a:buChar char="➔"/>
            </a:pPr>
            <a:r>
              <a:rPr lang="en" sz="1500"/>
              <a:t>Stemming</a:t>
            </a:r>
            <a:endParaRPr sz="1500"/>
          </a:p>
          <a:p>
            <a:pPr indent="-323850" lvl="0" marL="457200" rtl="0" algn="l">
              <a:spcBef>
                <a:spcPts val="0"/>
              </a:spcBef>
              <a:spcAft>
                <a:spcPts val="0"/>
              </a:spcAft>
              <a:buSzPts val="1500"/>
              <a:buChar char="➔"/>
            </a:pPr>
            <a:r>
              <a:rPr lang="en" sz="1500"/>
              <a:t>Lemmatization</a:t>
            </a:r>
            <a:r>
              <a:rPr lang="en" sz="1500"/>
              <a:t> </a:t>
            </a:r>
            <a:endParaRPr sz="1500"/>
          </a:p>
          <a:p>
            <a:pPr indent="-323850" lvl="0" marL="457200" rtl="0" algn="l">
              <a:spcBef>
                <a:spcPts val="0"/>
              </a:spcBef>
              <a:spcAft>
                <a:spcPts val="0"/>
              </a:spcAft>
              <a:buSzPts val="1500"/>
              <a:buChar char="➔"/>
            </a:pPr>
            <a:r>
              <a:rPr lang="en" sz="1500"/>
              <a:t>TF-IDF representation for 1000 most used keywords to control do document frequencies</a:t>
            </a:r>
            <a:endParaRPr sz="1500"/>
          </a:p>
        </p:txBody>
      </p:sp>
      <p:sp>
        <p:nvSpPr>
          <p:cNvPr id="216" name="Google Shape;216;p20"/>
          <p:cNvSpPr txBox="1"/>
          <p:nvPr>
            <p:ph idx="1" type="body"/>
          </p:nvPr>
        </p:nvSpPr>
        <p:spPr>
          <a:xfrm>
            <a:off x="4875375" y="1468475"/>
            <a:ext cx="37230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Dropping Duplicates</a:t>
            </a:r>
            <a:endParaRPr sz="1500"/>
          </a:p>
          <a:p>
            <a:pPr indent="-323850" lvl="0" marL="457200" rtl="0" algn="l">
              <a:spcBef>
                <a:spcPts val="0"/>
              </a:spcBef>
              <a:spcAft>
                <a:spcPts val="0"/>
              </a:spcAft>
              <a:buSzPts val="1500"/>
              <a:buChar char="➔"/>
            </a:pPr>
            <a:r>
              <a:rPr lang="en" sz="1500"/>
              <a:t>Replacing null values with medians</a:t>
            </a:r>
            <a:endParaRPr sz="1500"/>
          </a:p>
          <a:p>
            <a:pPr indent="-323850" lvl="0" marL="457200" rtl="0" algn="l">
              <a:spcBef>
                <a:spcPts val="0"/>
              </a:spcBef>
              <a:spcAft>
                <a:spcPts val="0"/>
              </a:spcAft>
              <a:buSzPts val="1500"/>
              <a:buChar char="➔"/>
            </a:pPr>
            <a:r>
              <a:rPr lang="en" sz="1500"/>
              <a:t>Scaling price and points</a:t>
            </a:r>
            <a:endParaRPr sz="1500"/>
          </a:p>
          <a:p>
            <a:pPr indent="-323850" lvl="0" marL="457200" rtl="0" algn="l">
              <a:spcBef>
                <a:spcPts val="0"/>
              </a:spcBef>
              <a:spcAft>
                <a:spcPts val="0"/>
              </a:spcAft>
              <a:buSzPts val="1500"/>
              <a:buChar char="➔"/>
            </a:pPr>
            <a:r>
              <a:rPr lang="en" sz="1500"/>
              <a:t>Eliminating outliers with </a:t>
            </a:r>
            <a:r>
              <a:rPr lang="en" sz="1500"/>
              <a:t>distribution</a:t>
            </a:r>
            <a:r>
              <a:rPr lang="en" sz="1500"/>
              <a:t> quartiles</a:t>
            </a:r>
            <a:endParaRPr sz="1500"/>
          </a:p>
          <a:p>
            <a:pPr indent="-323850" lvl="0" marL="457200" rtl="0" algn="l">
              <a:spcBef>
                <a:spcPts val="0"/>
              </a:spcBef>
              <a:spcAft>
                <a:spcPts val="0"/>
              </a:spcAft>
              <a:buSzPts val="1500"/>
              <a:buChar char="➔"/>
            </a:pPr>
            <a:r>
              <a:rPr lang="en" sz="1500"/>
              <a:t>Dropping null values</a:t>
            </a:r>
            <a:endParaRPr sz="1500"/>
          </a:p>
          <a:p>
            <a:pPr indent="-323850" lvl="0" marL="457200" rtl="0" algn="l">
              <a:spcBef>
                <a:spcPts val="0"/>
              </a:spcBef>
              <a:spcAft>
                <a:spcPts val="0"/>
              </a:spcAft>
              <a:buSzPts val="1500"/>
              <a:buChar char="➔"/>
            </a:pPr>
            <a:r>
              <a:rPr lang="en" sz="1500"/>
              <a:t>Focused on Western US Regions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idx="1" type="body"/>
          </p:nvPr>
        </p:nvSpPr>
        <p:spPr>
          <a:xfrm>
            <a:off x="679125" y="1492975"/>
            <a:ext cx="3519600" cy="2316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Initially g</a:t>
            </a:r>
            <a:r>
              <a:rPr lang="en" sz="1500"/>
              <a:t>rouped dataset by country</a:t>
            </a:r>
            <a:endParaRPr sz="1500"/>
          </a:p>
          <a:p>
            <a:pPr indent="-323850" lvl="0" marL="457200" rtl="0" algn="l">
              <a:spcBef>
                <a:spcPts val="0"/>
              </a:spcBef>
              <a:spcAft>
                <a:spcPts val="0"/>
              </a:spcAft>
              <a:buSzPts val="1500"/>
              <a:buChar char="➔"/>
            </a:pPr>
            <a:r>
              <a:rPr lang="en" sz="1500"/>
              <a:t>US, France and Italy had the most contributions to dataset</a:t>
            </a:r>
            <a:endParaRPr sz="1500"/>
          </a:p>
          <a:p>
            <a:pPr indent="-323850" lvl="0" marL="457200" rtl="0" algn="l">
              <a:spcBef>
                <a:spcPts val="0"/>
              </a:spcBef>
              <a:spcAft>
                <a:spcPts val="0"/>
              </a:spcAft>
              <a:buSzPts val="1500"/>
              <a:buChar char="➔"/>
            </a:pPr>
            <a:r>
              <a:rPr lang="en" sz="1500"/>
              <a:t>We felt that comparing bottles and wineries by country would yield results with minimal insight</a:t>
            </a:r>
            <a:endParaRPr/>
          </a:p>
        </p:txBody>
      </p:sp>
      <p:pic>
        <p:nvPicPr>
          <p:cNvPr id="222" name="Google Shape;222;p21"/>
          <p:cNvPicPr preferRelativeResize="0"/>
          <p:nvPr/>
        </p:nvPicPr>
        <p:blipFill>
          <a:blip r:embed="rId3">
            <a:alphaModFix/>
          </a:blip>
          <a:stretch>
            <a:fillRect/>
          </a:stretch>
        </p:blipFill>
        <p:spPr>
          <a:xfrm>
            <a:off x="4271900" y="866125"/>
            <a:ext cx="4379751" cy="3570310"/>
          </a:xfrm>
          <a:prstGeom prst="rect">
            <a:avLst/>
          </a:prstGeom>
          <a:noFill/>
          <a:ln>
            <a:noFill/>
          </a:ln>
        </p:spPr>
      </p:pic>
      <p:sp>
        <p:nvSpPr>
          <p:cNvPr id="223" name="Google Shape;223;p21"/>
          <p:cNvSpPr txBox="1"/>
          <p:nvPr>
            <p:ph type="title"/>
          </p:nvPr>
        </p:nvSpPr>
        <p:spPr>
          <a:xfrm>
            <a:off x="679125" y="370550"/>
            <a:ext cx="7847100" cy="7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