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8" r:id="rId4"/>
    <p:sldId id="287" r:id="rId5"/>
    <p:sldId id="259" r:id="rId6"/>
    <p:sldId id="300" r:id="rId7"/>
    <p:sldId id="288" r:id="rId8"/>
    <p:sldId id="289" r:id="rId9"/>
    <p:sldId id="290" r:id="rId10"/>
    <p:sldId id="291" r:id="rId11"/>
    <p:sldId id="292" r:id="rId12"/>
    <p:sldId id="299" r:id="rId13"/>
    <p:sldId id="293" r:id="rId14"/>
    <p:sldId id="301" r:id="rId15"/>
    <p:sldId id="294" r:id="rId16"/>
    <p:sldId id="295" r:id="rId17"/>
    <p:sldId id="303" r:id="rId18"/>
    <p:sldId id="297" r:id="rId19"/>
    <p:sldId id="298" r:id="rId20"/>
    <p:sldId id="302" r:id="rId21"/>
    <p:sldId id="304" r:id="rId22"/>
    <p:sldId id="305" r:id="rId23"/>
    <p:sldId id="306" r:id="rId24"/>
    <p:sldId id="307" r:id="rId25"/>
    <p:sldId id="308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86614" autoAdjust="0"/>
  </p:normalViewPr>
  <p:slideViewPr>
    <p:cSldViewPr>
      <p:cViewPr varScale="1">
        <p:scale>
          <a:sx n="73" d="100"/>
          <a:sy n="73" d="100"/>
        </p:scale>
        <p:origin x="-171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7E7FA-E1F6-44E7-866E-2DB3C4BC62EA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0FE1-EB57-4E2E-B423-4560DCBC4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Mention theory of clubs</a:t>
            </a:r>
            <a:r>
              <a:rPr lang="en-US" baseline="0" dirty="0" smtClean="0"/>
              <a:t> that involve positive and negative externalities and for which optimal adoption is typically at some intermediate value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Reminder of difference</a:t>
            </a:r>
            <a:r>
              <a:rPr lang="en-US" baseline="0" dirty="0" smtClean="0"/>
              <a:t> with standard results from theory of clubs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Maximizing user welfare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it</a:t>
            </a:r>
            <a:r>
              <a:rPr lang="en-US" baseline="0" dirty="0" smtClean="0"/>
              <a:t> ignores other utility factors that account for users’ psychological preferences for fixed </a:t>
            </a:r>
            <a:r>
              <a:rPr lang="en-US" baseline="0" dirty="0" smtClean="0"/>
              <a:t>prices.  It is possible to account </a:t>
            </a:r>
            <a:r>
              <a:rPr lang="en-US" baseline="0" dirty="0" smtClean="0"/>
              <a:t>for </a:t>
            </a:r>
            <a:r>
              <a:rPr lang="en-US" baseline="0" dirty="0" smtClean="0"/>
              <a:t>such effects, but at the cost of additional complexity in the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To recoup all welfare as profit, you need </a:t>
            </a:r>
            <a:r>
              <a:rPr lang="en-US" sz="1200" i="1" dirty="0" smtClean="0"/>
              <a:t>p</a:t>
            </a:r>
            <a:r>
              <a:rPr lang="en-US" sz="1200" i="1" baseline="-25000" dirty="0" smtClean="0"/>
              <a:t>h  </a:t>
            </a:r>
            <a:r>
              <a:rPr lang="en-US" sz="1200" i="1" dirty="0" smtClean="0">
                <a:sym typeface="Symbol"/>
              </a:rPr>
              <a:t>=</a:t>
            </a:r>
            <a:r>
              <a:rPr lang="en-US" sz="1200" i="1" dirty="0" smtClean="0"/>
              <a:t> </a:t>
            </a:r>
            <a:r>
              <a:rPr lang="el-GR" sz="1200" i="1" dirty="0" smtClean="0">
                <a:latin typeface="Times New Roman"/>
                <a:cs typeface="Times New Roman"/>
              </a:rPr>
              <a:t>γ</a:t>
            </a:r>
            <a:r>
              <a:rPr lang="en-US" sz="1200" dirty="0" smtClean="0"/>
              <a:t> </a:t>
            </a:r>
            <a:r>
              <a:rPr lang="en-US" sz="1200" i="1" dirty="0" smtClean="0">
                <a:latin typeface="Times New Roman"/>
                <a:cs typeface="Times New Roman"/>
              </a:rPr>
              <a:t>– c/</a:t>
            </a:r>
            <a:r>
              <a:rPr lang="en-US" sz="1200" dirty="0" smtClean="0">
                <a:latin typeface="Times New Roman"/>
                <a:cs typeface="Times New Roman"/>
              </a:rPr>
              <a:t>2 + </a:t>
            </a:r>
            <a:r>
              <a:rPr lang="en-US" sz="1200" i="1" dirty="0" smtClean="0">
                <a:latin typeface="Times New Roman"/>
                <a:cs typeface="Times New Roman"/>
                <a:sym typeface="Symbol"/>
              </a:rPr>
              <a:t> </a:t>
            </a:r>
            <a:r>
              <a:rPr lang="en-US" sz="1200" dirty="0" smtClean="0">
                <a:latin typeface="Times New Roman"/>
                <a:cs typeface="Times New Roman"/>
                <a:sym typeface="Symbol"/>
              </a:rPr>
              <a:t>and </a:t>
            </a:r>
            <a:r>
              <a:rPr lang="en-US" sz="1200" i="1" dirty="0" smtClean="0">
                <a:latin typeface="Times New Roman"/>
                <a:cs typeface="Times New Roman"/>
                <a:sym typeface="Symbol"/>
              </a:rPr>
              <a:t>p</a:t>
            </a:r>
            <a:r>
              <a:rPr lang="en-US" sz="1200" i="1" baseline="-25000" dirty="0" smtClean="0">
                <a:latin typeface="Times New Roman"/>
                <a:cs typeface="Times New Roman"/>
                <a:sym typeface="Symbol"/>
              </a:rPr>
              <a:t>r</a:t>
            </a:r>
            <a:r>
              <a:rPr lang="en-US" sz="1200" i="1" dirty="0" smtClean="0">
                <a:latin typeface="Times New Roman"/>
                <a:cs typeface="Times New Roman"/>
                <a:sym typeface="Symbol"/>
              </a:rPr>
              <a:t> = r –  </a:t>
            </a:r>
            <a:r>
              <a:rPr lang="el-GR" sz="1200" i="1" dirty="0" smtClean="0">
                <a:latin typeface="Times New Roman"/>
                <a:cs typeface="Times New Roman"/>
              </a:rPr>
              <a:t>γ</a:t>
            </a:r>
            <a:r>
              <a:rPr lang="en-US" sz="1200" i="1" dirty="0" smtClean="0">
                <a:latin typeface="Times New Roman"/>
                <a:cs typeface="Times New Roman"/>
              </a:rPr>
              <a:t> + </a:t>
            </a:r>
            <a:r>
              <a:rPr lang="en-US" sz="1200" i="1" dirty="0" smtClean="0">
                <a:latin typeface="Times New Roman"/>
                <a:cs typeface="Times New Roman"/>
                <a:sym typeface="Symbol"/>
              </a:rPr>
              <a:t> .</a:t>
            </a:r>
            <a:r>
              <a:rPr lang="en-US" sz="1200" dirty="0" smtClean="0"/>
              <a:t>  All users have utility of </a:t>
            </a:r>
            <a:r>
              <a:rPr lang="en-US" sz="1200" i="1" dirty="0" smtClean="0">
                <a:latin typeface="Times New Roman"/>
                <a:cs typeface="Times New Roman"/>
                <a:sym typeface="Symbol"/>
              </a:rPr>
              <a:t></a:t>
            </a:r>
            <a:r>
              <a:rPr lang="en-US" sz="1200" dirty="0" smtClean="0"/>
              <a:t> at full adoption.  However,</a:t>
            </a:r>
            <a:r>
              <a:rPr lang="en-US" sz="1200" baseline="0" dirty="0" smtClean="0"/>
              <a:t> when</a:t>
            </a:r>
            <a:r>
              <a:rPr lang="en-US" sz="1200" dirty="0" smtClean="0"/>
              <a:t> </a:t>
            </a:r>
            <a:r>
              <a:rPr lang="el-GR" sz="1200" i="1" dirty="0" smtClean="0">
                <a:latin typeface="Times New Roman"/>
                <a:cs typeface="Times New Roman"/>
              </a:rPr>
              <a:t>γ</a:t>
            </a:r>
            <a:r>
              <a:rPr lang="en-US" sz="1200" i="1" dirty="0" smtClean="0">
                <a:latin typeface="Times New Roman"/>
                <a:cs typeface="Times New Roman"/>
              </a:rPr>
              <a:t> ≥ c</a:t>
            </a:r>
            <a:r>
              <a:rPr lang="en-US" sz="1200" dirty="0" smtClean="0">
                <a:latin typeface="Times New Roman"/>
                <a:cs typeface="Times New Roman"/>
              </a:rPr>
              <a:t>, the initial</a:t>
            </a:r>
            <a:r>
              <a:rPr lang="en-US" sz="1200" baseline="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“utility margin,” </a:t>
            </a:r>
            <a:r>
              <a:rPr lang="en-US" sz="1200" i="1" dirty="0" smtClean="0">
                <a:latin typeface="Times New Roman"/>
                <a:cs typeface="Times New Roman"/>
              </a:rPr>
              <a:t>c</a:t>
            </a:r>
            <a:r>
              <a:rPr lang="en-US" sz="1200" dirty="0" smtClean="0">
                <a:latin typeface="Times New Roman"/>
                <a:cs typeface="Times New Roman"/>
              </a:rPr>
              <a:t>/2 at low adoption is lower, and utility initially decreases</a:t>
            </a:r>
            <a:r>
              <a:rPr lang="en-US" sz="1200" baseline="0" dirty="0" smtClean="0">
                <a:latin typeface="Times New Roman"/>
                <a:cs typeface="Times New Roman"/>
              </a:rPr>
              <a:t> faster than it increases, for a net overall decrease.  This can result in an intermediate adoption point with negative utility.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1B98-971A-41D5-9A8D-2A66DD24AA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A923-76F3-4906-A503-32E96BF47D2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1B98-971A-41D5-9A8D-2A66DD24AA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1B98-971A-41D5-9A8D-2A66DD24AA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Model </a:t>
            </a:r>
            <a:r>
              <a:rPr lang="en-US" baseline="0" dirty="0" smtClean="0"/>
              <a:t>is based </a:t>
            </a:r>
            <a:r>
              <a:rPr lang="en-US" baseline="0" dirty="0" smtClean="0"/>
              <a:t>on </a:t>
            </a:r>
            <a:r>
              <a:rPr lang="en-US" baseline="0" dirty="0" smtClean="0"/>
              <a:t>individual user decisions to generate aggregate behavior rather than directly characterize aggregate behaviors, e.g., based on diffusion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FE1-EB57-4E2E-B423-4560DCBC49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B9EFA2C-CA0D-4BF3-AA10-2709F642D53E}" type="datetime1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B227-4439-4CEF-9C88-9CE7942C1AAC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BA8C-0B9C-4F8F-B429-76FEE6C404DE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1A25-3A90-4A44-BBB6-DD3E6EDD659B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0255-389B-45BB-872E-B52C71E96E3F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AED8-89F5-4D52-BE8E-95B867044D99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A83-59EE-4AF5-81F2-A4F973E26DDC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2C95-F3BF-4580-8A79-51021DBB83B0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609-CFBF-4D44-BB1F-EF57F7BA518C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E8C-F4CF-4446-BFE9-2D45CC12A0DF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C627-80EC-4930-9AA7-CC5BF94A8832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35B5-104B-4183-BA7E-BCE42C8F555A}" type="datetime1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6A73-F8B2-4588-A16E-A908C0FB59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4" descr="PPT_bann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5444" cy="62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cholarship.wustl.edu/cse_research/15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763000" cy="2613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Assessing the Potential Opportunities of User-Provided Connectivity</a:t>
            </a:r>
            <a:br>
              <a:rPr lang="en-US" dirty="0" smtClean="0"/>
            </a:br>
            <a:r>
              <a:rPr lang="en-US" sz="3100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Roch Guérin</a:t>
            </a:r>
            <a:br>
              <a:rPr lang="en-US" sz="2700" dirty="0" smtClean="0"/>
            </a:br>
            <a:r>
              <a:rPr lang="en-US" sz="2700" dirty="0" smtClean="0"/>
              <a:t>Washington University in St. Louis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048375"/>
            <a:ext cx="2743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66800" y="3886200"/>
            <a:ext cx="7010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Workshop on Information &amp; Communication Systems and their Application to Vertical Sectors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Montevideo, Uruguay,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March 16-18,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2015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can the service succeed and generate substantial value?</a:t>
            </a:r>
          </a:p>
          <a:p>
            <a:pPr lvl="1"/>
            <a:r>
              <a:rPr lang="en-US" dirty="0" smtClean="0"/>
              <a:t>Maximum total welfare?</a:t>
            </a:r>
          </a:p>
          <a:p>
            <a:pPr lvl="1"/>
            <a:r>
              <a:rPr lang="en-US" dirty="0" smtClean="0"/>
              <a:t>When are maximum welfare and maximum adoption congruent?</a:t>
            </a:r>
          </a:p>
          <a:p>
            <a:r>
              <a:rPr lang="en-US" dirty="0" smtClean="0"/>
              <a:t>What pricing strategies?</a:t>
            </a:r>
          </a:p>
          <a:p>
            <a:pPr lvl="1"/>
            <a:r>
              <a:rPr lang="en-US" dirty="0" smtClean="0"/>
              <a:t>Pricing controls</a:t>
            </a:r>
          </a:p>
          <a:p>
            <a:pPr lvl="2"/>
            <a:r>
              <a:rPr lang="en-US" dirty="0" smtClean="0"/>
              <a:t>Users adoption</a:t>
            </a:r>
          </a:p>
          <a:p>
            <a:pPr lvl="2"/>
            <a:r>
              <a:rPr lang="en-US" dirty="0" smtClean="0"/>
              <a:t>Provider’s ability to extract welfare from users</a:t>
            </a:r>
          </a:p>
          <a:p>
            <a:pPr lvl="2"/>
            <a:r>
              <a:rPr lang="en-US" dirty="0" smtClean="0"/>
              <a:t>Whether </a:t>
            </a:r>
            <a:r>
              <a:rPr lang="en-US" dirty="0" smtClean="0"/>
              <a:t>welfare or profit is maximized, or both</a:t>
            </a:r>
          </a:p>
          <a:p>
            <a:pPr lvl="1"/>
            <a:r>
              <a:rPr lang="en-US" dirty="0" smtClean="0"/>
              <a:t>Complexity of implementation (how much information)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Two-Prong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Characterizing system welfare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How useful is the service and for whom?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Exploring pricing strategies and their impact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benchmark:  Discriminatory pricing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Four practical pricing strategies with different levels of implementation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Value in UPC?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219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Value of user 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(1 – 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– cm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()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e, e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cost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905000"/>
            <a:ext cx="37338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Different users see different changes in the value they contribute as adoption varies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Low </a:t>
            </a:r>
            <a:r>
              <a:rPr lang="el-GR" i="1" dirty="0" smtClean="0"/>
              <a:t>θ</a:t>
            </a:r>
            <a:r>
              <a:rPr lang="en-US" dirty="0" smtClean="0"/>
              <a:t> users see </a:t>
            </a:r>
            <a:r>
              <a:rPr lang="en-US" i="1" dirty="0" smtClean="0"/>
              <a:t>decreases</a:t>
            </a:r>
            <a:r>
              <a:rPr lang="en-US" dirty="0" smtClean="0"/>
              <a:t> in utility as </a:t>
            </a:r>
            <a:r>
              <a:rPr lang="en-US" i="1" dirty="0" smtClean="0"/>
              <a:t>x</a:t>
            </a:r>
            <a:r>
              <a:rPr lang="en-US" dirty="0" smtClean="0"/>
              <a:t> increases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High </a:t>
            </a:r>
            <a:r>
              <a:rPr lang="el-GR" i="1" dirty="0" smtClean="0"/>
              <a:t>θ</a:t>
            </a:r>
            <a:r>
              <a:rPr lang="en-US" dirty="0" smtClean="0"/>
              <a:t> users see </a:t>
            </a:r>
            <a:r>
              <a:rPr lang="en-US" i="1" dirty="0" smtClean="0"/>
              <a:t>increases</a:t>
            </a:r>
            <a:r>
              <a:rPr lang="en-US" dirty="0" smtClean="0"/>
              <a:t> in utility as </a:t>
            </a:r>
            <a:r>
              <a:rPr lang="en-US" i="1" dirty="0" smtClean="0"/>
              <a:t>x</a:t>
            </a:r>
            <a:r>
              <a:rPr lang="en-US" dirty="0" smtClean="0"/>
              <a:t> increases</a:t>
            </a:r>
          </a:p>
        </p:txBody>
      </p:sp>
      <p:pic>
        <p:nvPicPr>
          <p:cNvPr id="18" name="Picture 17" descr="theta_0_vs_x_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2069068"/>
            <a:ext cx="2571750" cy="2143125"/>
          </a:xfrm>
          <a:prstGeom prst="rect">
            <a:avLst/>
          </a:prstGeom>
        </p:spPr>
      </p:pic>
      <p:pic>
        <p:nvPicPr>
          <p:cNvPr id="19" name="Picture 18" descr="theta_10_vs_x_F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4431270"/>
            <a:ext cx="2571750" cy="2143125"/>
          </a:xfrm>
          <a:prstGeom prst="rect">
            <a:avLst/>
          </a:prstGeom>
        </p:spPr>
      </p:pic>
      <p:pic>
        <p:nvPicPr>
          <p:cNvPr id="20" name="Picture 19" descr="x_2_vs_theta_F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1" y="2069069"/>
            <a:ext cx="2560542" cy="2133785"/>
          </a:xfrm>
          <a:prstGeom prst="rect">
            <a:avLst/>
          </a:prstGeom>
        </p:spPr>
      </p:pic>
      <p:pic>
        <p:nvPicPr>
          <p:cNvPr id="21" name="Picture 20" descr="x_10_vs_theta_F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4601" y="4431268"/>
            <a:ext cx="2560542" cy="21337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35098" y="40967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0 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098" y="647317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1 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9294" y="40967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0.2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64589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1828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Individual value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0" y="1828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Overall value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</p:spPr>
        <p:txBody>
          <a:bodyPr/>
          <a:lstStyle/>
          <a:p>
            <a:fld id="{80D4F7B0-A102-4085-861C-988DC968301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Welfare</a:t>
            </a:r>
            <a:endParaRPr lang="en-US" dirty="0"/>
          </a:p>
        </p:txBody>
      </p:sp>
      <p:pic>
        <p:nvPicPr>
          <p:cNvPr id="7" name="Content Placeholder 6" descr="FD_profit_regions_numerical_enhanced2_labeled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7800" y="2332037"/>
            <a:ext cx="4038600" cy="403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9175" y="6102204"/>
            <a:ext cx="2438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Value of home connectivity (</a:t>
            </a:r>
            <a:r>
              <a:rPr lang="el-GR" sz="1400" i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780814" y="4258568"/>
            <a:ext cx="1295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Service cost 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19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Value of user 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(1 – 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– cm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()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e, e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cost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9875" y="6324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 – c 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>
            <a:endCxn id="8" idx="0"/>
          </p:cNvCxnSpPr>
          <p:nvPr/>
        </p:nvCxnSpPr>
        <p:spPr>
          <a:xfrm flipH="1">
            <a:off x="7298375" y="2209800"/>
            <a:ext cx="16825" cy="389240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0800" y="2133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8600" y="2133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875482">
            <a:off x="5812662" y="438398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e 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1400" i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+ r – 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)/2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905000"/>
            <a:ext cx="5257800" cy="4876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Two main welfare regimes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l-GR" sz="1800" i="1" dirty="0" smtClean="0"/>
              <a:t>γ</a:t>
            </a:r>
            <a:r>
              <a:rPr lang="en-US" sz="1800" i="1" dirty="0" smtClean="0"/>
              <a:t> </a:t>
            </a:r>
            <a:r>
              <a:rPr lang="en-US" sz="1800" i="1" dirty="0" smtClean="0">
                <a:latin typeface="Times New Roman"/>
                <a:cs typeface="Times New Roman"/>
              </a:rPr>
              <a:t>≤ 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r – c</a:t>
            </a:r>
            <a:r>
              <a:rPr lang="en-US" sz="1800" dirty="0" smtClean="0">
                <a:latin typeface="Times New Roman"/>
                <a:cs typeface="Times New Roman"/>
              </a:rPr>
              <a:t>), welfare is maximized at full or zero adoption depending on service cost, </a:t>
            </a:r>
            <a:r>
              <a:rPr lang="en-US" sz="1800" i="1" dirty="0" smtClean="0">
                <a:latin typeface="Times New Roman"/>
                <a:cs typeface="Times New Roman"/>
              </a:rPr>
              <a:t>e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l-GR" sz="1800" i="1" dirty="0" smtClean="0"/>
              <a:t>γ</a:t>
            </a:r>
            <a:r>
              <a:rPr lang="en-US" sz="1800" i="1" dirty="0" smtClean="0"/>
              <a:t> </a:t>
            </a:r>
            <a:r>
              <a:rPr lang="en-US" sz="1800" i="1" dirty="0" smtClean="0">
                <a:latin typeface="Times New Roman"/>
                <a:cs typeface="Times New Roman"/>
              </a:rPr>
              <a:t>&gt; 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r – c</a:t>
            </a:r>
            <a:r>
              <a:rPr lang="en-US" sz="1800" dirty="0" smtClean="0">
                <a:latin typeface="Times New Roman"/>
                <a:cs typeface="Times New Roman"/>
              </a:rPr>
              <a:t>), intermediate regime can emerge</a:t>
            </a:r>
          </a:p>
          <a:p>
            <a:pPr marL="514350" indent="-457200">
              <a:lnSpc>
                <a:spcPct val="12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Intuition</a:t>
            </a:r>
            <a:r>
              <a:rPr lang="en-US" sz="2400" dirty="0" smtClean="0">
                <a:latin typeface="Times New Roman"/>
                <a:cs typeface="Times New Roman"/>
              </a:rPr>
              <a:t>:  When home connectivity value is 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1800" dirty="0" smtClean="0">
                <a:latin typeface="Times New Roman"/>
                <a:cs typeface="Times New Roman"/>
              </a:rPr>
              <a:t>low </a:t>
            </a:r>
            <a:r>
              <a:rPr lang="en-US" sz="1800" dirty="0">
                <a:latin typeface="Times New Roman"/>
                <a:cs typeface="Times New Roman"/>
              </a:rPr>
              <a:t>relative to the net value of roaming </a:t>
            </a:r>
            <a:r>
              <a:rPr lang="en-US" sz="1800" dirty="0" smtClean="0">
                <a:latin typeface="Times New Roman"/>
                <a:cs typeface="Times New Roman"/>
              </a:rPr>
              <a:t>connectivity, service cost is the main factor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1800" dirty="0" smtClean="0">
                <a:latin typeface="Times New Roman"/>
                <a:cs typeface="Times New Roman"/>
              </a:rPr>
              <a:t>high relative to the net value of roaming connectivity, limiting adoption can be preferable when service cost is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Welfare to Profit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Provider seeks control on converting welfare into profit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Pricing is the tool that realizes this goal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Users’ heterogeneity implies pricing heterogeneity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Pricing also affects adoption (service value varies)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Discriminatory pricing as </a:t>
            </a:r>
            <a:r>
              <a:rPr lang="en-US" dirty="0"/>
              <a:t>an impractical </a:t>
            </a:r>
            <a:r>
              <a:rPr lang="en-US" dirty="0" smtClean="0"/>
              <a:t>benchmark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user’s price set to “value + cost –  </a:t>
            </a:r>
            <a:r>
              <a:rPr lang="en-US" i="1" dirty="0" smtClean="0">
                <a:sym typeface="Symbol"/>
              </a:rPr>
              <a:t></a:t>
            </a:r>
            <a:r>
              <a:rPr lang="en-US" dirty="0" smtClean="0">
                <a:sym typeface="Symbol"/>
              </a:rPr>
              <a:t>”, </a:t>
            </a:r>
            <a:r>
              <a:rPr lang="en-US" i="1" dirty="0" smtClean="0">
                <a:sym typeface="Symbol"/>
              </a:rPr>
              <a:t></a:t>
            </a:r>
            <a:r>
              <a:rPr lang="en-US" dirty="0" smtClean="0">
                <a:sym typeface="Symbol"/>
              </a:rPr>
              <a:t> &gt; 0</a:t>
            </a:r>
          </a:p>
          <a:p>
            <a:pPr lvl="2">
              <a:lnSpc>
                <a:spcPct val="120000"/>
              </a:lnSpc>
            </a:pPr>
            <a:r>
              <a:rPr lang="en-US" sz="2800" i="1" dirty="0" smtClean="0">
                <a:sym typeface="Symbol"/>
              </a:rPr>
              <a:t>p</a:t>
            </a:r>
            <a:r>
              <a:rPr lang="en-US" sz="2800" dirty="0" smtClean="0">
                <a:sym typeface="Symbol"/>
              </a:rPr>
              <a:t>(,</a:t>
            </a:r>
            <a:r>
              <a:rPr lang="en-US" sz="2800" i="1" dirty="0" smtClean="0">
                <a:sym typeface="Symbol"/>
              </a:rPr>
              <a:t></a:t>
            </a:r>
            <a:r>
              <a:rPr lang="en-US" sz="2800" dirty="0" smtClean="0">
                <a:sym typeface="Symbol"/>
              </a:rPr>
              <a:t>) = [</a:t>
            </a:r>
            <a:r>
              <a:rPr lang="en-US" sz="2800" dirty="0" smtClean="0"/>
              <a:t>(1 – </a:t>
            </a:r>
            <a:r>
              <a:rPr lang="el-GR" sz="2800" i="1" dirty="0" smtClean="0"/>
              <a:t>θ</a:t>
            </a:r>
            <a:r>
              <a:rPr lang="en-US" sz="2800" dirty="0" smtClean="0"/>
              <a:t>)</a:t>
            </a:r>
            <a:r>
              <a:rPr lang="el-GR" sz="2800" i="1" dirty="0" smtClean="0"/>
              <a:t>γ</a:t>
            </a:r>
            <a:r>
              <a:rPr lang="en-US" sz="2800" dirty="0" smtClean="0"/>
              <a:t> + </a:t>
            </a:r>
            <a:r>
              <a:rPr lang="el-GR" sz="2800" i="1" dirty="0" smtClean="0"/>
              <a:t>θ</a:t>
            </a:r>
            <a:r>
              <a:rPr lang="en-US" sz="2800" i="1" dirty="0" err="1" smtClean="0"/>
              <a:t>rx</a:t>
            </a:r>
            <a:r>
              <a:rPr lang="en-US" sz="2800" i="1" dirty="0" smtClean="0"/>
              <a:t> – cm</a:t>
            </a:r>
            <a:r>
              <a:rPr lang="en-US" sz="2800" dirty="0" smtClean="0">
                <a:sym typeface="Symbol"/>
              </a:rPr>
              <a:t>()</a:t>
            </a:r>
            <a:r>
              <a:rPr lang="en-US" sz="2800" i="1" dirty="0" smtClean="0"/>
              <a:t> – e</a:t>
            </a:r>
            <a:r>
              <a:rPr lang="en-US" sz="2800" dirty="0" smtClean="0"/>
              <a:t>]</a:t>
            </a:r>
            <a:r>
              <a:rPr lang="en-US" sz="2800" i="1" dirty="0" smtClean="0"/>
              <a:t> + e </a:t>
            </a:r>
            <a:r>
              <a:rPr lang="en-US" sz="2800" dirty="0" smtClean="0">
                <a:sym typeface="Symbol"/>
              </a:rPr>
              <a:t>– </a:t>
            </a:r>
            <a:r>
              <a:rPr lang="en-US" sz="2800" i="1" dirty="0" smtClean="0">
                <a:sym typeface="Symbol"/>
              </a:rPr>
              <a:t>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Symbol"/>
              </a:rPr>
              <a:t>Realizes full adoption (all users have positive utility </a:t>
            </a:r>
            <a:r>
              <a:rPr lang="en-US" i="1" dirty="0" smtClean="0">
                <a:sym typeface="Symbol"/>
              </a:rPr>
              <a:t></a:t>
            </a:r>
            <a:r>
              <a:rPr lang="en-US" dirty="0" smtClean="0">
                <a:sym typeface="Symbol"/>
              </a:rPr>
              <a:t> &gt; 0)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Symbol"/>
              </a:rPr>
              <a:t>Can arbitrarily adjust transfer of welfare between users and provider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sym typeface="Symbol"/>
              </a:rPr>
              <a:t>Note</a:t>
            </a:r>
            <a:r>
              <a:rPr lang="en-US" dirty="0" smtClean="0">
                <a:sym typeface="Symbol"/>
              </a:rPr>
              <a:t>:  Setting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(,</a:t>
            </a:r>
            <a:r>
              <a:rPr lang="en-US" i="1" dirty="0" smtClean="0">
                <a:sym typeface="Symbol"/>
              </a:rPr>
              <a:t></a:t>
            </a:r>
            <a:r>
              <a:rPr lang="en-US" dirty="0" smtClean="0">
                <a:sym typeface="Symbol"/>
              </a:rPr>
              <a:t>) = </a:t>
            </a:r>
            <a:r>
              <a:rPr lang="en-US" i="1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, also results in a provider’s profit of 0, but does so very differently (more on this later)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Strategies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We investigate four (practical) pricing policies that offer different trade-offs between efficiency and complexity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u="sng" dirty="0" smtClean="0"/>
              <a:t>Usage based</a:t>
            </a:r>
            <a:r>
              <a:rPr lang="en-US" dirty="0" smtClean="0"/>
              <a:t> pricing, </a:t>
            </a:r>
            <a:r>
              <a:rPr lang="en-US" i="1" dirty="0" smtClean="0"/>
              <a:t>p</a:t>
            </a:r>
            <a:r>
              <a:rPr lang="en-US" i="1" baseline="-25000" dirty="0" smtClean="0"/>
              <a:t>h</a:t>
            </a:r>
            <a:r>
              <a:rPr lang="en-US" dirty="0" smtClean="0"/>
              <a:t> per unit of traffic from home and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r>
              <a:rPr lang="en-US" dirty="0" smtClean="0"/>
              <a:t> per unit of traffic while roaming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u="sng" dirty="0" smtClean="0"/>
              <a:t>Hybrid</a:t>
            </a:r>
            <a:r>
              <a:rPr lang="en-US" dirty="0" smtClean="0"/>
              <a:t> pricing, fixed price </a:t>
            </a:r>
            <a:r>
              <a:rPr lang="en-US" i="1" dirty="0" smtClean="0"/>
              <a:t>p</a:t>
            </a:r>
            <a:r>
              <a:rPr lang="en-US" i="1" baseline="-25000" dirty="0" smtClean="0"/>
              <a:t>h</a:t>
            </a:r>
            <a:r>
              <a:rPr lang="en-US" dirty="0" smtClean="0"/>
              <a:t> for home connectivity, and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r>
              <a:rPr lang="en-US" dirty="0" smtClean="0"/>
              <a:t> per unit of traffic while roaming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u="sng" dirty="0" smtClean="0"/>
              <a:t>Fixed</a:t>
            </a:r>
            <a:r>
              <a:rPr lang="en-US" dirty="0" smtClean="0"/>
              <a:t> price </a:t>
            </a:r>
            <a:r>
              <a:rPr lang="en-US" i="1" dirty="0" smtClean="0"/>
              <a:t>p</a:t>
            </a:r>
            <a:r>
              <a:rPr lang="en-US" dirty="0" smtClean="0"/>
              <a:t> for home and roaming connectivity (FON model)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Pricing </a:t>
            </a:r>
            <a:r>
              <a:rPr lang="en-US" u="sng" dirty="0" smtClean="0"/>
              <a:t>options</a:t>
            </a:r>
            <a:r>
              <a:rPr lang="en-US" dirty="0" smtClean="0"/>
              <a:t>:  Users choose the best of two alternatives</a:t>
            </a:r>
          </a:p>
          <a:p>
            <a:pPr marL="1371600" lvl="2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Fixed price </a:t>
            </a:r>
            <a:r>
              <a:rPr lang="en-US" i="1" dirty="0" smtClean="0"/>
              <a:t>p</a:t>
            </a:r>
            <a:r>
              <a:rPr lang="en-US" i="1" baseline="-25000" dirty="0" smtClean="0"/>
              <a:t>h</a:t>
            </a:r>
            <a:r>
              <a:rPr lang="en-US" dirty="0" smtClean="0"/>
              <a:t> for home connectivity and free roaming</a:t>
            </a:r>
          </a:p>
          <a:p>
            <a:pPr marL="1371600" lvl="2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Fixed price </a:t>
            </a:r>
            <a:r>
              <a:rPr lang="en-US" i="1" dirty="0" smtClean="0"/>
              <a:t>p</a:t>
            </a:r>
            <a:r>
              <a:rPr lang="en-US" i="1" baseline="-25000" dirty="0" smtClean="0"/>
              <a:t>h</a:t>
            </a:r>
            <a:r>
              <a:rPr lang="en-US" dirty="0" smtClean="0"/>
              <a:t> for home connectivity,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r>
              <a:rPr lang="en-US" dirty="0" smtClean="0"/>
              <a:t> per unit of traffic while roaming, and compensation of </a:t>
            </a:r>
            <a:r>
              <a:rPr lang="en-US" i="1" dirty="0" smtClean="0"/>
              <a:t>b</a:t>
            </a:r>
            <a:r>
              <a:rPr lang="en-US" dirty="0" smtClean="0"/>
              <a:t> per unit of roaming traffic using their home access</a:t>
            </a:r>
            <a:endParaRPr lang="en-US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Usage-Based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Mimics discriminatory pricing (based on roaming profile, </a:t>
            </a:r>
            <a:r>
              <a:rPr lang="en-US" i="1" dirty="0" smtClean="0">
                <a:sym typeface="Symbol"/>
              </a:rPr>
              <a:t>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h</a:t>
            </a:r>
            <a:r>
              <a:rPr lang="en-US" i="1" dirty="0" err="1" smtClean="0"/>
              <a:t>,u</a:t>
            </a:r>
            <a:r>
              <a:rPr lang="en-US" i="1" baseline="-25000" dirty="0" err="1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i="1" baseline="-25000" dirty="0" smtClean="0"/>
              <a:t>h</a:t>
            </a:r>
            <a:r>
              <a:rPr lang="en-US" i="1" dirty="0" smtClean="0"/>
              <a:t> . u</a:t>
            </a:r>
            <a:r>
              <a:rPr lang="en-US" i="1" baseline="-25000" dirty="0" smtClean="0"/>
              <a:t>h</a:t>
            </a:r>
            <a:r>
              <a:rPr lang="en-US" i="1" dirty="0" smtClean="0"/>
              <a:t> + p</a:t>
            </a:r>
            <a:r>
              <a:rPr lang="en-US" i="1" baseline="-25000" dirty="0" smtClean="0"/>
              <a:t>r</a:t>
            </a:r>
            <a:r>
              <a:rPr lang="en-US" i="1" dirty="0" smtClean="0"/>
              <a:t> . u</a:t>
            </a:r>
            <a:r>
              <a:rPr lang="en-US" i="1" baseline="-25000" dirty="0" smtClean="0"/>
              <a:t>r</a:t>
            </a:r>
            <a:r>
              <a:rPr lang="en-US" i="1" dirty="0" smtClean="0"/>
              <a:t> – a,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 is allowance, and </a:t>
            </a:r>
            <a:r>
              <a:rPr lang="en-US" i="1" dirty="0" smtClean="0"/>
              <a:t>u</a:t>
            </a:r>
            <a:r>
              <a:rPr lang="en-US" i="1" baseline="-25000" dirty="0" smtClean="0"/>
              <a:t>h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u</a:t>
            </a:r>
            <a:r>
              <a:rPr lang="en-US" i="1" baseline="-25000" dirty="0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are home and roaming usages, respectively)</a:t>
            </a:r>
            <a:endParaRPr lang="en-US" i="1" dirty="0" smtClean="0"/>
          </a:p>
          <a:p>
            <a:pPr lvl="1">
              <a:lnSpc>
                <a:spcPct val="120000"/>
              </a:lnSpc>
              <a:buNone/>
            </a:pPr>
            <a:r>
              <a:rPr lang="en-US" sz="1800" i="1" dirty="0" smtClean="0"/>
              <a:t>		</a:t>
            </a:r>
            <a:r>
              <a:rPr lang="en-US" i="1" dirty="0" smtClean="0"/>
              <a:t>     p</a:t>
            </a:r>
            <a:r>
              <a:rPr lang="en-US" i="1" baseline="-25000" dirty="0" smtClean="0">
                <a:sym typeface="Symbol"/>
              </a:rPr>
              <a:t></a:t>
            </a:r>
            <a:r>
              <a:rPr lang="en-US" i="1" dirty="0" smtClean="0"/>
              <a:t>  = p</a:t>
            </a:r>
            <a:r>
              <a:rPr lang="en-US" i="1" baseline="-25000" dirty="0" smtClean="0"/>
              <a:t>h</a:t>
            </a:r>
            <a:r>
              <a:rPr lang="en-US" dirty="0" smtClean="0"/>
              <a:t>(1 </a:t>
            </a:r>
            <a:r>
              <a:rPr lang="en-US" i="1" dirty="0" smtClean="0"/>
              <a:t>– </a:t>
            </a:r>
            <a:r>
              <a:rPr lang="en-US" i="1" dirty="0" smtClean="0">
                <a:sym typeface="Symbol"/>
              </a:rPr>
              <a:t></a:t>
            </a:r>
            <a:r>
              <a:rPr lang="en-US" dirty="0" smtClean="0"/>
              <a:t>)</a:t>
            </a:r>
            <a:r>
              <a:rPr lang="en-US" i="1" dirty="0" smtClean="0"/>
              <a:t> +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r</a:t>
            </a:r>
            <a:r>
              <a:rPr lang="en-US" i="1" dirty="0" err="1" smtClean="0">
                <a:sym typeface="Symbol"/>
              </a:rPr>
              <a:t>x</a:t>
            </a:r>
            <a:r>
              <a:rPr lang="en-US" dirty="0" smtClean="0">
                <a:sym typeface="Symbol"/>
              </a:rPr>
              <a:t>()</a:t>
            </a:r>
            <a:r>
              <a:rPr lang="en-US" i="1" dirty="0" smtClean="0"/>
              <a:t> – a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,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>
                <a:latin typeface="Times New Roman"/>
                <a:cs typeface="Times New Roman"/>
              </a:rPr>
              <a:t>(1 –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sym typeface="Symbol"/>
              </a:rPr>
              <a:t>()</a:t>
            </a:r>
            <a:r>
              <a:rPr lang="en-US" i="1" dirty="0" smtClean="0">
                <a:latin typeface="Times New Roman"/>
                <a:cs typeface="Times New Roman"/>
              </a:rPr>
              <a:t> – cm</a:t>
            </a:r>
            <a:r>
              <a:rPr lang="en-US" dirty="0" smtClean="0">
                <a:sym typeface="Symbol"/>
              </a:rPr>
              <a:t>()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– </a:t>
            </a:r>
            <a:r>
              <a:rPr lang="en-US" i="1" dirty="0" smtClean="0"/>
              <a:t>p</a:t>
            </a:r>
            <a:r>
              <a:rPr lang="en-US" i="1" baseline="-25000" dirty="0" smtClean="0"/>
              <a:t>h</a:t>
            </a:r>
            <a:r>
              <a:rPr lang="en-US" dirty="0" smtClean="0"/>
              <a:t>(1 </a:t>
            </a:r>
            <a:r>
              <a:rPr lang="en-US" i="1" dirty="0" smtClean="0"/>
              <a:t>– </a:t>
            </a:r>
            <a:r>
              <a:rPr lang="en-US" i="1" dirty="0" smtClean="0">
                <a:sym typeface="Symbol"/>
              </a:rPr>
              <a:t></a:t>
            </a:r>
            <a:r>
              <a:rPr lang="en-US" dirty="0" smtClean="0"/>
              <a:t>)</a:t>
            </a:r>
            <a:r>
              <a:rPr lang="en-US" i="1" dirty="0" smtClean="0"/>
              <a:t> –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r</a:t>
            </a:r>
            <a:r>
              <a:rPr lang="en-US" i="1" dirty="0" err="1" smtClean="0">
                <a:sym typeface="Symbol"/>
              </a:rPr>
              <a:t>x</a:t>
            </a:r>
            <a:r>
              <a:rPr lang="en-US" dirty="0" smtClean="0">
                <a:sym typeface="Symbol"/>
              </a:rPr>
              <a:t>()</a:t>
            </a:r>
            <a:r>
              <a:rPr lang="en-US" i="1" dirty="0" smtClean="0"/>
              <a:t> + a</a:t>
            </a:r>
            <a:endParaRPr lang="en-US" dirty="0" smtClean="0">
              <a:latin typeface="Times New Roman"/>
              <a:cs typeface="Times New Roman"/>
              <a:sym typeface="Symbol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 smtClean="0">
                <a:latin typeface="Times New Roman"/>
                <a:cs typeface="Times New Roman"/>
                <a:sym typeface="Symbol"/>
              </a:rPr>
              <a:t>	Set </a:t>
            </a:r>
            <a:r>
              <a:rPr lang="en-US" i="1" dirty="0" smtClean="0"/>
              <a:t>p</a:t>
            </a:r>
            <a:r>
              <a:rPr lang="en-US" i="1" baseline="-25000" dirty="0" smtClean="0"/>
              <a:t>h</a:t>
            </a:r>
            <a:r>
              <a:rPr lang="en-US" i="1" dirty="0" smtClean="0"/>
              <a:t> =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r>
              <a:rPr lang="en-US" i="1" dirty="0" smtClean="0"/>
              <a:t> = r,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 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,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smtClean="0">
                <a:latin typeface="Times New Roman"/>
                <a:cs typeface="Times New Roman"/>
              </a:rPr>
              <a:t>a – cm</a:t>
            </a:r>
            <a:r>
              <a:rPr lang="en-US" dirty="0" smtClean="0">
                <a:sym typeface="Symbol"/>
              </a:rPr>
              <a:t>(), 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i="1" dirty="0" smtClean="0">
                <a:latin typeface="Times New Roman"/>
                <a:cs typeface="Times New Roman"/>
              </a:rPr>
              <a:t>, i.e.,</a:t>
            </a:r>
            <a:r>
              <a:rPr lang="en-US" dirty="0" smtClean="0">
                <a:latin typeface="Times New Roman"/>
                <a:cs typeface="Times New Roman"/>
              </a:rPr>
              <a:t> for all users</a:t>
            </a:r>
            <a:endParaRPr lang="en-US" i="1" dirty="0" smtClean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Full adoption, </a:t>
            </a:r>
            <a:r>
              <a:rPr lang="en-US" i="1" dirty="0" smtClean="0">
                <a:latin typeface="Times New Roman"/>
                <a:cs typeface="Times New Roman"/>
              </a:rPr>
              <a:t>i.e., x</a:t>
            </a:r>
            <a:r>
              <a:rPr lang="en-US" dirty="0" smtClean="0">
                <a:latin typeface="Times New Roman"/>
                <a:cs typeface="Times New Roman"/>
              </a:rPr>
              <a:t>([0,1])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1, (hence, maximum welfare) is readily realized by setting </a:t>
            </a:r>
            <a:r>
              <a:rPr lang="en-US" i="1" dirty="0" smtClean="0">
                <a:latin typeface="Times New Roman"/>
                <a:cs typeface="Times New Roman"/>
              </a:rPr>
              <a:t>a &gt; cm</a:t>
            </a:r>
            <a:r>
              <a:rPr lang="en-US" dirty="0" smtClean="0">
                <a:latin typeface="Times New Roman"/>
                <a:cs typeface="Times New Roman"/>
              </a:rPr>
              <a:t>([0,1])  (=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/2 for uniform roaming traffic)</a:t>
            </a:r>
          </a:p>
          <a:p>
            <a:pPr lvl="2">
              <a:lnSpc>
                <a:spcPct val="120000"/>
              </a:lnSpc>
              <a:buFont typeface="Symbol" pitchFamily="18" charset="2"/>
              <a:buChar char="Þ"/>
            </a:pPr>
            <a:r>
              <a:rPr lang="en-US" sz="3100" dirty="0" smtClean="0">
                <a:latin typeface="Times New Roman"/>
                <a:cs typeface="Times New Roman"/>
              </a:rPr>
              <a:t> All users have the </a:t>
            </a:r>
            <a:r>
              <a:rPr lang="en-US" sz="3100" i="1" dirty="0" smtClean="0">
                <a:latin typeface="Times New Roman"/>
                <a:cs typeface="Times New Roman"/>
              </a:rPr>
              <a:t>same</a:t>
            </a:r>
            <a:r>
              <a:rPr lang="en-US" sz="3100" dirty="0" smtClean="0">
                <a:latin typeface="Times New Roman"/>
                <a:cs typeface="Times New Roman"/>
              </a:rPr>
              <a:t> positive utility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Allowance, </a:t>
            </a:r>
            <a:r>
              <a:rPr lang="en-US" i="1" dirty="0" smtClean="0">
                <a:latin typeface="Times New Roman"/>
                <a:cs typeface="Times New Roman"/>
              </a:rPr>
              <a:t>a,</a:t>
            </a:r>
            <a:r>
              <a:rPr lang="en-US" dirty="0" smtClean="0">
                <a:latin typeface="Times New Roman"/>
                <a:cs typeface="Times New Roman"/>
              </a:rPr>
              <a:t> is a “control knob” for </a:t>
            </a:r>
            <a:r>
              <a:rPr lang="en-US" i="1" dirty="0" smtClean="0">
                <a:latin typeface="Times New Roman"/>
                <a:cs typeface="Times New Roman"/>
              </a:rPr>
              <a:t>arbitrarily </a:t>
            </a:r>
            <a:r>
              <a:rPr lang="en-US" dirty="0" smtClean="0">
                <a:latin typeface="Times New Roman"/>
                <a:cs typeface="Times New Roman"/>
              </a:rPr>
              <a:t>shifting welfare from users to provider (from 0 to max value)</a:t>
            </a:r>
          </a:p>
          <a:p>
            <a:pPr lvl="4">
              <a:lnSpc>
                <a:spcPct val="120000"/>
              </a:lnSpc>
            </a:pPr>
            <a:endParaRPr lang="en-US" sz="1400" b="1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Usage-Based Pricing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highly effective though complex policy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simultaneously maximize welfare and profit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Can be “tuned” to arbitrarily shift welfare from users to provider</a:t>
            </a:r>
          </a:p>
          <a:p>
            <a:pPr lvl="4">
              <a:lnSpc>
                <a:spcPct val="120000"/>
              </a:lnSpc>
            </a:pPr>
            <a:endParaRPr lang="en-US" sz="1000" b="1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Note: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aximizing </a:t>
            </a:r>
            <a:r>
              <a:rPr lang="en-US" dirty="0" smtClean="0">
                <a:latin typeface="Times New Roman"/>
                <a:cs typeface="Times New Roman"/>
              </a:rPr>
              <a:t>welfare may require </a:t>
            </a:r>
            <a:r>
              <a:rPr lang="en-US" i="1" dirty="0" smtClean="0">
                <a:latin typeface="Times New Roman"/>
                <a:cs typeface="Times New Roman"/>
              </a:rPr>
              <a:t>subsidies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p</a:t>
            </a:r>
            <a:r>
              <a:rPr lang="en-US" i="1" baseline="-25000" dirty="0" smtClean="0">
                <a:sym typeface="Symbol"/>
              </a:rPr>
              <a:t></a:t>
            </a:r>
            <a:r>
              <a:rPr lang="en-US" i="1" dirty="0" smtClean="0"/>
              <a:t>  =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/>
              <a:t>(1 </a:t>
            </a:r>
            <a:r>
              <a:rPr lang="en-US" i="1" dirty="0" smtClean="0"/>
              <a:t>– </a:t>
            </a:r>
            <a:r>
              <a:rPr lang="en-US" i="1" dirty="0" smtClean="0">
                <a:sym typeface="Symbol"/>
              </a:rPr>
              <a:t></a:t>
            </a:r>
            <a:r>
              <a:rPr lang="en-US" dirty="0" smtClean="0"/>
              <a:t>)</a:t>
            </a:r>
            <a:r>
              <a:rPr lang="en-US" i="1" dirty="0" smtClean="0"/>
              <a:t> + r</a:t>
            </a:r>
            <a:r>
              <a:rPr lang="en-US" i="1" dirty="0" smtClean="0">
                <a:sym typeface="Symbol"/>
              </a:rPr>
              <a:t></a:t>
            </a:r>
            <a:r>
              <a:rPr lang="en-US" i="1" dirty="0" smtClean="0"/>
              <a:t> – a =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 – a +</a:t>
            </a:r>
            <a:r>
              <a:rPr lang="en-US" i="1" dirty="0" smtClean="0">
                <a:sym typeface="Symbol"/>
              </a:rPr>
              <a:t> 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r –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lvl="2">
              <a:lnSpc>
                <a:spcPct val="120000"/>
              </a:lnSpc>
            </a:pPr>
            <a:r>
              <a:rPr lang="en-US" i="1" dirty="0" smtClean="0"/>
              <a:t>p</a:t>
            </a:r>
            <a:r>
              <a:rPr lang="en-US" i="1" baseline="-25000" dirty="0" smtClean="0">
                <a:sym typeface="Symbol"/>
              </a:rPr>
              <a:t>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&lt; 0 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sym typeface="Symbol"/>
              </a:rPr>
              <a:t> &lt; 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i="1" dirty="0" smtClean="0"/>
              <a:t> –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>
                <a:latin typeface="Times New Roman"/>
                <a:cs typeface="Times New Roman"/>
              </a:rPr>
              <a:t>)/(</a:t>
            </a:r>
            <a:r>
              <a:rPr lang="en-US" i="1" dirty="0" smtClean="0">
                <a:latin typeface="Times New Roman"/>
                <a:cs typeface="Times New Roman"/>
              </a:rPr>
              <a:t>r –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Sedentary users must be enticed to stay when value of home connectivity,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,</a:t>
            </a:r>
            <a:r>
              <a:rPr lang="en-US" dirty="0" smtClean="0">
                <a:latin typeface="Times New Roman"/>
                <a:cs typeface="Times New Roman"/>
              </a:rPr>
              <a:t> is low compared to allowance,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6388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Fixed-price,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h</a:t>
            </a:r>
            <a:r>
              <a:rPr lang="en-US" sz="2600" i="1" dirty="0" smtClean="0"/>
              <a:t>,</a:t>
            </a:r>
            <a:r>
              <a:rPr lang="en-US" sz="2600" dirty="0" smtClean="0"/>
              <a:t> at home, and usage-based roaming pricing,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r</a:t>
            </a:r>
            <a:endParaRPr lang="en-US" sz="2600" dirty="0" smtClean="0"/>
          </a:p>
          <a:p>
            <a:pPr lvl="1">
              <a:lnSpc>
                <a:spcPct val="120000"/>
              </a:lnSpc>
            </a:pPr>
            <a:r>
              <a:rPr lang="en-US" sz="2600" i="1" dirty="0" smtClean="0"/>
              <a:t>p</a:t>
            </a:r>
            <a:r>
              <a:rPr lang="en-US" sz="2600" dirty="0" smtClean="0"/>
              <a:t>(</a:t>
            </a:r>
            <a:r>
              <a:rPr lang="en-US" sz="2600" i="1" dirty="0" err="1" smtClean="0"/>
              <a:t>u</a:t>
            </a:r>
            <a:r>
              <a:rPr lang="en-US" sz="2600" i="1" baseline="-25000" dirty="0" err="1" smtClean="0"/>
              <a:t>r</a:t>
            </a:r>
            <a:r>
              <a:rPr lang="en-US" sz="2600" dirty="0" smtClean="0"/>
              <a:t>) =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h</a:t>
            </a:r>
            <a:r>
              <a:rPr lang="en-US" sz="2600" i="1" dirty="0" smtClean="0"/>
              <a:t> + p</a:t>
            </a:r>
            <a:r>
              <a:rPr lang="en-US" sz="2600" i="1" baseline="-25000" dirty="0" smtClean="0"/>
              <a:t>r</a:t>
            </a:r>
            <a:r>
              <a:rPr lang="en-US" sz="2600" i="1" dirty="0" smtClean="0"/>
              <a:t> . </a:t>
            </a:r>
            <a:r>
              <a:rPr lang="en-US" sz="2600" i="1" dirty="0" err="1" smtClean="0"/>
              <a:t>u</a:t>
            </a:r>
            <a:r>
              <a:rPr lang="en-US" sz="2600" i="1" baseline="-25000" dirty="0" err="1" smtClean="0"/>
              <a:t>r</a:t>
            </a:r>
            <a:r>
              <a:rPr lang="en-US" sz="2600" i="1" dirty="0" smtClean="0"/>
              <a:t>, = p</a:t>
            </a:r>
            <a:r>
              <a:rPr lang="en-US" sz="2600" i="1" baseline="-25000" dirty="0" smtClean="0"/>
              <a:t>h</a:t>
            </a:r>
            <a:r>
              <a:rPr lang="en-US" sz="2600" i="1" dirty="0" smtClean="0"/>
              <a:t> + </a:t>
            </a:r>
            <a:r>
              <a:rPr lang="en-US" sz="2600" i="1" dirty="0" err="1" smtClean="0"/>
              <a:t>p</a:t>
            </a:r>
            <a:r>
              <a:rPr lang="en-US" sz="2600" i="1" baseline="-25000" dirty="0" err="1" smtClean="0"/>
              <a:t>r</a:t>
            </a:r>
            <a:r>
              <a:rPr lang="en-US" sz="2600" i="1" dirty="0" err="1" smtClean="0">
                <a:sym typeface="Symbol"/>
              </a:rPr>
              <a:t>x</a:t>
            </a:r>
            <a:r>
              <a:rPr lang="en-US" sz="2400" dirty="0" smtClean="0">
                <a:sym typeface="Symbol"/>
              </a:rPr>
              <a:t>()</a:t>
            </a:r>
            <a:endParaRPr lang="en-US" sz="2600" i="1" dirty="0" smtClean="0"/>
          </a:p>
          <a:p>
            <a:pPr lvl="1">
              <a:lnSpc>
                <a:spcPct val="120000"/>
              </a:lnSpc>
            </a:pPr>
            <a:r>
              <a:rPr lang="en-US" sz="2600" i="1" dirty="0" smtClean="0"/>
              <a:t>U</a:t>
            </a:r>
            <a:r>
              <a:rPr lang="en-US" sz="2600" dirty="0" smtClean="0"/>
              <a:t>(</a:t>
            </a:r>
            <a:r>
              <a:rPr lang="en-US" sz="2600" dirty="0" smtClean="0">
                <a:sym typeface="Symbol"/>
              </a:rPr>
              <a:t>,</a:t>
            </a:r>
            <a:r>
              <a:rPr lang="el-GR" sz="2600" i="1" dirty="0" smtClean="0">
                <a:latin typeface="Times New Roman"/>
                <a:cs typeface="Times New Roman"/>
              </a:rPr>
              <a:t>θ</a:t>
            </a:r>
            <a:r>
              <a:rPr lang="en-US" sz="2600" dirty="0" smtClean="0">
                <a:latin typeface="Times New Roman"/>
                <a:cs typeface="Times New Roman"/>
              </a:rPr>
              <a:t>) = </a:t>
            </a:r>
            <a:r>
              <a:rPr lang="el-GR" sz="2600" i="1" dirty="0" smtClean="0">
                <a:latin typeface="Times New Roman"/>
                <a:cs typeface="Times New Roman"/>
              </a:rPr>
              <a:t>γ</a:t>
            </a:r>
            <a:r>
              <a:rPr lang="en-US" sz="2600" dirty="0" smtClean="0">
                <a:latin typeface="Times New Roman"/>
                <a:cs typeface="Times New Roman"/>
              </a:rPr>
              <a:t>(1 – </a:t>
            </a:r>
            <a:r>
              <a:rPr lang="el-GR" sz="2600" i="1" dirty="0" smtClean="0">
                <a:latin typeface="Times New Roman"/>
                <a:cs typeface="Times New Roman"/>
              </a:rPr>
              <a:t>θ</a:t>
            </a:r>
            <a:r>
              <a:rPr lang="en-US" sz="2600" dirty="0" smtClean="0">
                <a:latin typeface="Times New Roman"/>
                <a:cs typeface="Times New Roman"/>
              </a:rPr>
              <a:t>) + </a:t>
            </a:r>
            <a:r>
              <a:rPr lang="en-US" sz="2600" i="1" dirty="0" smtClean="0">
                <a:latin typeface="Times New Roman"/>
                <a:cs typeface="Times New Roman"/>
              </a:rPr>
              <a:t>r</a:t>
            </a:r>
            <a:r>
              <a:rPr lang="el-GR" sz="2600" i="1" dirty="0" smtClean="0">
                <a:latin typeface="Times New Roman"/>
                <a:cs typeface="Times New Roman"/>
              </a:rPr>
              <a:t>θ</a:t>
            </a:r>
            <a:r>
              <a:rPr lang="en-US" sz="2600" i="1" dirty="0" smtClean="0">
                <a:latin typeface="Times New Roman"/>
                <a:cs typeface="Times New Roman"/>
              </a:rPr>
              <a:t>x</a:t>
            </a:r>
            <a:r>
              <a:rPr lang="en-US" sz="2600" dirty="0" smtClean="0">
                <a:sym typeface="Symbol"/>
              </a:rPr>
              <a:t>()</a:t>
            </a:r>
            <a:r>
              <a:rPr lang="en-US" sz="2600" i="1" dirty="0" smtClean="0">
                <a:latin typeface="Times New Roman"/>
                <a:cs typeface="Times New Roman"/>
              </a:rPr>
              <a:t> – cm</a:t>
            </a:r>
            <a:r>
              <a:rPr lang="en-US" sz="2600" dirty="0" smtClean="0">
                <a:sym typeface="Symbol"/>
              </a:rPr>
              <a:t>()</a:t>
            </a:r>
            <a:r>
              <a:rPr lang="en-US" sz="2600" i="1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  <a:sym typeface="Symbol"/>
              </a:rPr>
              <a:t>–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h</a:t>
            </a:r>
            <a:r>
              <a:rPr lang="en-US" sz="2600" i="1" dirty="0" smtClean="0"/>
              <a:t> –  </a:t>
            </a:r>
            <a:r>
              <a:rPr lang="en-US" sz="2600" i="1" dirty="0" err="1" smtClean="0"/>
              <a:t>p</a:t>
            </a:r>
            <a:r>
              <a:rPr lang="en-US" sz="2600" i="1" baseline="-25000" dirty="0" err="1" smtClean="0"/>
              <a:t>r</a:t>
            </a:r>
            <a:r>
              <a:rPr lang="en-US" sz="2600" i="1" dirty="0" err="1" smtClean="0">
                <a:sym typeface="Symbol"/>
              </a:rPr>
              <a:t>x</a:t>
            </a:r>
            <a:r>
              <a:rPr lang="en-US" sz="2600" dirty="0" smtClean="0">
                <a:sym typeface="Symbol"/>
              </a:rPr>
              <a:t>()</a:t>
            </a:r>
            <a:endParaRPr lang="en-US" sz="2600" dirty="0" smtClean="0">
              <a:latin typeface="Times New Roman"/>
              <a:cs typeface="Times New Roman"/>
              <a:sym typeface="Symbol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2600" dirty="0" smtClean="0">
                <a:latin typeface="Times New Roman"/>
                <a:cs typeface="Times New Roman"/>
                <a:sym typeface="Symbol"/>
              </a:rPr>
              <a:t>		   </a:t>
            </a:r>
            <a:r>
              <a:rPr lang="en-US" sz="2200" dirty="0" smtClean="0">
                <a:latin typeface="Times New Roman"/>
                <a:cs typeface="Times New Roman"/>
                <a:sym typeface="Symbol"/>
              </a:rPr>
              <a:t>        </a:t>
            </a:r>
            <a:r>
              <a:rPr lang="en-US" sz="2600" i="1" dirty="0" smtClean="0"/>
              <a:t>= </a:t>
            </a:r>
            <a:r>
              <a:rPr lang="en-US" sz="2600" dirty="0" smtClean="0"/>
              <a:t>(</a:t>
            </a:r>
            <a:r>
              <a:rPr lang="el-GR" sz="2600" i="1" dirty="0" smtClean="0">
                <a:latin typeface="Times New Roman"/>
                <a:cs typeface="Times New Roman"/>
              </a:rPr>
              <a:t>γ</a:t>
            </a:r>
            <a:r>
              <a:rPr lang="en-US" sz="2600" dirty="0" smtClean="0"/>
              <a:t> </a:t>
            </a:r>
            <a:r>
              <a:rPr lang="en-US" sz="2600" i="1" dirty="0" smtClean="0">
                <a:latin typeface="Times New Roman"/>
                <a:cs typeface="Times New Roman"/>
              </a:rPr>
              <a:t>– cm</a:t>
            </a:r>
            <a:r>
              <a:rPr lang="en-US" sz="2600" dirty="0" smtClean="0">
                <a:sym typeface="Symbol"/>
              </a:rPr>
              <a:t>()</a:t>
            </a:r>
            <a:r>
              <a:rPr lang="en-US" sz="2600" i="1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  <a:sym typeface="Symbol"/>
              </a:rPr>
              <a:t>–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h</a:t>
            </a:r>
            <a:r>
              <a:rPr lang="en-US" sz="2600" i="1" dirty="0" smtClean="0"/>
              <a:t> </a:t>
            </a:r>
            <a:r>
              <a:rPr lang="en-US" sz="2600" dirty="0" smtClean="0"/>
              <a:t>) + </a:t>
            </a:r>
            <a:r>
              <a:rPr lang="el-GR" sz="2600" i="1" dirty="0" smtClean="0">
                <a:latin typeface="Times New Roman"/>
                <a:cs typeface="Times New Roman"/>
              </a:rPr>
              <a:t>θ</a:t>
            </a:r>
            <a:r>
              <a:rPr lang="en-US" sz="2600" dirty="0" smtClean="0">
                <a:latin typeface="Times New Roman"/>
                <a:cs typeface="Times New Roman"/>
              </a:rPr>
              <a:t>(</a:t>
            </a:r>
            <a:r>
              <a:rPr lang="en-US" sz="2600" i="1" dirty="0" err="1" smtClean="0">
                <a:latin typeface="Times New Roman"/>
                <a:cs typeface="Times New Roman"/>
              </a:rPr>
              <a:t>rx</a:t>
            </a:r>
            <a:r>
              <a:rPr lang="en-US" sz="2600" dirty="0" smtClean="0">
                <a:sym typeface="Symbol"/>
              </a:rPr>
              <a:t>() – </a:t>
            </a:r>
            <a:r>
              <a:rPr lang="el-GR" sz="2600" i="1" dirty="0" smtClean="0">
                <a:latin typeface="Times New Roman"/>
                <a:cs typeface="Times New Roman"/>
              </a:rPr>
              <a:t>γ</a:t>
            </a:r>
            <a:r>
              <a:rPr lang="en-US" sz="2600" i="1" dirty="0" smtClean="0">
                <a:latin typeface="Times New Roman"/>
                <a:cs typeface="Times New Roman"/>
              </a:rPr>
              <a:t> – </a:t>
            </a:r>
            <a:r>
              <a:rPr lang="en-US" sz="2600" i="1" dirty="0" err="1" smtClean="0"/>
              <a:t>p</a:t>
            </a:r>
            <a:r>
              <a:rPr lang="en-US" sz="2600" i="1" baseline="-25000" dirty="0" err="1" smtClean="0"/>
              <a:t>r</a:t>
            </a:r>
            <a:r>
              <a:rPr lang="en-US" sz="2600" i="1" dirty="0" err="1" smtClean="0">
                <a:sym typeface="Symbol"/>
              </a:rPr>
              <a:t>x</a:t>
            </a:r>
            <a:r>
              <a:rPr lang="en-US" sz="2600" dirty="0" smtClean="0">
                <a:sym typeface="Symbol"/>
              </a:rPr>
              <a:t>()) 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600" dirty="0" smtClean="0">
                <a:sym typeface="Symbol"/>
              </a:rPr>
              <a:t>		          = </a:t>
            </a:r>
            <a:r>
              <a:rPr lang="en-US" sz="2600" dirty="0" smtClean="0"/>
              <a:t>(</a:t>
            </a:r>
            <a:r>
              <a:rPr lang="el-GR" sz="2600" i="1" dirty="0" smtClean="0">
                <a:latin typeface="Times New Roman"/>
                <a:cs typeface="Times New Roman"/>
              </a:rPr>
              <a:t>γ</a:t>
            </a:r>
            <a:r>
              <a:rPr lang="en-US" sz="2600" dirty="0" smtClean="0"/>
              <a:t> </a:t>
            </a:r>
            <a:r>
              <a:rPr lang="en-US" sz="2600" i="1" dirty="0" smtClean="0">
                <a:latin typeface="Times New Roman"/>
                <a:cs typeface="Times New Roman"/>
              </a:rPr>
              <a:t>– c/</a:t>
            </a:r>
            <a:r>
              <a:rPr lang="en-US" sz="2600" dirty="0" smtClean="0">
                <a:latin typeface="Times New Roman"/>
                <a:cs typeface="Times New Roman"/>
              </a:rPr>
              <a:t>2</a:t>
            </a:r>
            <a:r>
              <a:rPr lang="en-US" sz="2600" i="1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  <a:sym typeface="Symbol"/>
              </a:rPr>
              <a:t>–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h</a:t>
            </a:r>
            <a:r>
              <a:rPr lang="en-US" sz="2600" i="1" dirty="0" smtClean="0"/>
              <a:t> </a:t>
            </a:r>
            <a:r>
              <a:rPr lang="en-US" sz="2600" dirty="0" smtClean="0"/>
              <a:t>) + </a:t>
            </a:r>
            <a:r>
              <a:rPr lang="el-GR" sz="2600" i="1" dirty="0" smtClean="0">
                <a:latin typeface="Times New Roman"/>
                <a:cs typeface="Times New Roman"/>
              </a:rPr>
              <a:t>θ</a:t>
            </a:r>
            <a:r>
              <a:rPr lang="en-US" sz="2600" dirty="0" smtClean="0">
                <a:latin typeface="Times New Roman"/>
                <a:cs typeface="Times New Roman"/>
              </a:rPr>
              <a:t>(</a:t>
            </a:r>
            <a:r>
              <a:rPr lang="en-US" sz="2600" i="1" dirty="0" smtClean="0">
                <a:latin typeface="Times New Roman"/>
                <a:cs typeface="Times New Roman"/>
              </a:rPr>
              <a:t>r</a:t>
            </a:r>
            <a:r>
              <a:rPr lang="en-US" sz="2600" dirty="0" smtClean="0">
                <a:sym typeface="Symbol"/>
              </a:rPr>
              <a:t> – </a:t>
            </a:r>
            <a:r>
              <a:rPr lang="el-GR" sz="2600" i="1" dirty="0" smtClean="0">
                <a:latin typeface="Times New Roman"/>
                <a:cs typeface="Times New Roman"/>
              </a:rPr>
              <a:t>γ</a:t>
            </a:r>
            <a:r>
              <a:rPr lang="en-US" sz="2600" i="1" dirty="0" smtClean="0">
                <a:latin typeface="Times New Roman"/>
                <a:cs typeface="Times New Roman"/>
              </a:rPr>
              <a:t> –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r</a:t>
            </a:r>
            <a:r>
              <a:rPr lang="en-US" sz="2600" dirty="0" smtClean="0">
                <a:sym typeface="Symbol"/>
              </a:rPr>
              <a:t>), at full adoption, </a:t>
            </a:r>
            <a:r>
              <a:rPr lang="en-US" sz="2600" i="1" dirty="0" smtClean="0">
                <a:sym typeface="Symbol"/>
              </a:rPr>
              <a:t>x</a:t>
            </a:r>
            <a:r>
              <a:rPr lang="en-US" sz="2600" dirty="0" smtClean="0">
                <a:sym typeface="Symbol"/>
              </a:rPr>
              <a:t> = 1</a:t>
            </a:r>
            <a:endParaRPr lang="en-US" sz="2600" i="1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Times New Roman"/>
                <a:cs typeface="Times New Roman"/>
              </a:rPr>
              <a:t>Full adoption is </a:t>
            </a:r>
            <a:r>
              <a:rPr lang="en-US" sz="2600" i="1" dirty="0" smtClean="0">
                <a:latin typeface="Times New Roman"/>
                <a:cs typeface="Times New Roman"/>
              </a:rPr>
              <a:t>unique</a:t>
            </a:r>
            <a:r>
              <a:rPr lang="en-US" sz="2600" dirty="0" smtClean="0">
                <a:latin typeface="Times New Roman"/>
                <a:cs typeface="Times New Roman"/>
              </a:rPr>
              <a:t> equilibrium </a:t>
            </a:r>
            <a:r>
              <a:rPr lang="en-US" sz="2600" dirty="0" err="1" smtClean="0">
                <a:latin typeface="Times New Roman"/>
                <a:cs typeface="Times New Roman"/>
              </a:rPr>
              <a:t>iff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l-GR" sz="2600" i="1" dirty="0" smtClean="0">
                <a:latin typeface="Times New Roman"/>
                <a:cs typeface="Times New Roman"/>
              </a:rPr>
              <a:t>θ</a:t>
            </a:r>
            <a:r>
              <a:rPr lang="en-US" sz="2600" i="1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= 0 user has positive utility</a:t>
            </a:r>
            <a:r>
              <a:rPr lang="en-US" sz="2600" dirty="0" smtClean="0"/>
              <a:t>, </a:t>
            </a:r>
            <a:r>
              <a:rPr lang="en-US" sz="2600" i="1" dirty="0" smtClean="0"/>
              <a:t>i.e., p</a:t>
            </a:r>
            <a:r>
              <a:rPr lang="en-US" sz="2600" i="1" baseline="-25000" dirty="0" smtClean="0"/>
              <a:t>h  </a:t>
            </a:r>
            <a:r>
              <a:rPr lang="en-US" sz="2600" i="1" dirty="0" smtClean="0"/>
              <a:t>&lt; </a:t>
            </a:r>
            <a:r>
              <a:rPr lang="el-GR" sz="2600" i="1" dirty="0" smtClean="0">
                <a:latin typeface="Times New Roman"/>
                <a:cs typeface="Times New Roman"/>
              </a:rPr>
              <a:t>γ</a:t>
            </a:r>
            <a:r>
              <a:rPr lang="en-US" sz="2600" dirty="0" smtClean="0"/>
              <a:t> </a:t>
            </a:r>
            <a:r>
              <a:rPr lang="en-US" sz="2600" i="1" dirty="0" smtClean="0">
                <a:latin typeface="Times New Roman"/>
                <a:cs typeface="Times New Roman"/>
              </a:rPr>
              <a:t>– c/</a:t>
            </a:r>
            <a:r>
              <a:rPr lang="en-US" sz="2600" dirty="0" smtClean="0">
                <a:latin typeface="Times New Roman"/>
                <a:cs typeface="Times New Roman"/>
              </a:rPr>
              <a:t>2</a:t>
            </a:r>
            <a:r>
              <a:rPr lang="en-US" sz="26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l-GR" sz="2600" i="1" dirty="0" smtClean="0">
                <a:latin typeface="Times New Roman"/>
                <a:cs typeface="Times New Roman"/>
              </a:rPr>
              <a:t>θ</a:t>
            </a:r>
            <a:r>
              <a:rPr lang="en-US" sz="2600" i="1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= 1 user has positive utility, </a:t>
            </a:r>
            <a:r>
              <a:rPr lang="en-US" sz="2600" i="1" dirty="0" smtClean="0">
                <a:latin typeface="Times New Roman"/>
                <a:cs typeface="Times New Roman"/>
              </a:rPr>
              <a:t>i.e., r</a:t>
            </a:r>
            <a:r>
              <a:rPr lang="en-US" sz="2600" dirty="0" smtClean="0"/>
              <a:t> </a:t>
            </a:r>
            <a:r>
              <a:rPr lang="en-US" sz="2600" i="1" dirty="0" smtClean="0">
                <a:latin typeface="Times New Roman"/>
                <a:cs typeface="Times New Roman"/>
              </a:rPr>
              <a:t>– c/</a:t>
            </a:r>
            <a:r>
              <a:rPr lang="en-US" sz="2600" dirty="0" smtClean="0">
                <a:latin typeface="Times New Roman"/>
                <a:cs typeface="Times New Roman"/>
              </a:rPr>
              <a:t>2</a:t>
            </a:r>
            <a:r>
              <a:rPr lang="en-US" sz="2600" i="1" dirty="0" smtClean="0">
                <a:latin typeface="Times New Roman"/>
                <a:cs typeface="Times New Roman"/>
              </a:rPr>
              <a:t> &gt;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r</a:t>
            </a:r>
            <a:r>
              <a:rPr lang="en-US" sz="2600" i="1" dirty="0" smtClean="0"/>
              <a:t> </a:t>
            </a:r>
            <a:r>
              <a:rPr lang="en-US" sz="2600" i="1" dirty="0" smtClean="0">
                <a:latin typeface="Times New Roman"/>
                <a:cs typeface="Times New Roman"/>
              </a:rPr>
              <a:t>+</a:t>
            </a:r>
            <a:r>
              <a:rPr lang="en-US" sz="2600" dirty="0" smtClean="0">
                <a:latin typeface="Times New Roman"/>
                <a:cs typeface="Times New Roman"/>
                <a:sym typeface="Symbol"/>
              </a:rPr>
              <a:t>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h</a:t>
            </a:r>
            <a:endParaRPr lang="en-US" sz="2600" b="1" dirty="0" smtClean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sz="2600" b="1" dirty="0" smtClean="0">
                <a:latin typeface="Times New Roman"/>
                <a:cs typeface="Times New Roman"/>
              </a:rPr>
              <a:t>And</a:t>
            </a:r>
            <a:r>
              <a:rPr lang="en-US" sz="2600" dirty="0" smtClean="0">
                <a:latin typeface="Times New Roman"/>
                <a:cs typeface="Times New Roman"/>
              </a:rPr>
              <a:t> either </a:t>
            </a:r>
            <a:r>
              <a:rPr lang="el-GR" sz="2600" i="1" dirty="0" smtClean="0">
                <a:latin typeface="Times New Roman"/>
                <a:cs typeface="Times New Roman"/>
              </a:rPr>
              <a:t>γ</a:t>
            </a:r>
            <a:r>
              <a:rPr lang="en-US" sz="2600" i="1" dirty="0" smtClean="0">
                <a:latin typeface="Times New Roman"/>
                <a:cs typeface="Times New Roman"/>
              </a:rPr>
              <a:t> &lt; c</a:t>
            </a:r>
            <a:r>
              <a:rPr lang="en-US" sz="2600" dirty="0" smtClean="0">
                <a:latin typeface="Times New Roman"/>
                <a:cs typeface="Times New Roman"/>
              </a:rPr>
              <a:t>, or when </a:t>
            </a:r>
            <a:r>
              <a:rPr lang="el-GR" sz="2600" i="1" dirty="0" smtClean="0">
                <a:latin typeface="Times New Roman"/>
                <a:cs typeface="Times New Roman"/>
              </a:rPr>
              <a:t>γ</a:t>
            </a:r>
            <a:r>
              <a:rPr lang="en-US" sz="2600" i="1" dirty="0" smtClean="0">
                <a:latin typeface="Times New Roman"/>
                <a:cs typeface="Times New Roman"/>
              </a:rPr>
              <a:t> ≥ c</a:t>
            </a:r>
            <a:r>
              <a:rPr lang="en-US" sz="2600" dirty="0" smtClean="0">
                <a:latin typeface="Times New Roman"/>
                <a:cs typeface="Times New Roman"/>
              </a:rPr>
              <a:t>, a more complex condition that upper-bounds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h</a:t>
            </a:r>
            <a:r>
              <a:rPr lang="en-US" sz="2600" i="1" dirty="0" smtClean="0"/>
              <a:t> </a:t>
            </a:r>
            <a:r>
              <a:rPr lang="en-US" sz="2600" dirty="0" smtClean="0"/>
              <a:t>ba</a:t>
            </a:r>
            <a:r>
              <a:rPr lang="en-US" sz="2600" dirty="0" smtClean="0">
                <a:latin typeface="Times New Roman"/>
                <a:cs typeface="Times New Roman"/>
              </a:rPr>
              <a:t>sed on a decreasing function of </a:t>
            </a:r>
            <a:r>
              <a:rPr lang="en-US" sz="2600" i="1" dirty="0" smtClean="0"/>
              <a:t>p</a:t>
            </a:r>
            <a:r>
              <a:rPr lang="en-US" sz="2600" i="1" baseline="-25000" dirty="0" smtClean="0"/>
              <a:t>r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Þ"/>
            </a:pPr>
            <a:r>
              <a:rPr lang="en-US" sz="2700" dirty="0" smtClean="0"/>
              <a:t> </a:t>
            </a:r>
            <a:r>
              <a:rPr lang="en-US" sz="2700" b="1" dirty="0" smtClean="0"/>
              <a:t>The latter can prevent recouping all welfare as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C:\Users\Hadi\Dropbox\FullAdoption0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6525" y="1192915"/>
            <a:ext cx="3851275" cy="3851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Max Profit vs. Max Welfare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4" descr="C:\Users\Hadi\Documents\SVN\UPN\ton2013\figuresAndCodes\FreeRoamVsMoney\scilab\justHybridDiffusion1\anim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157990"/>
            <a:ext cx="3886200" cy="3886200"/>
          </a:xfrm>
          <a:prstGeom prst="rect">
            <a:avLst/>
          </a:prstGeom>
          <a:noFill/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4800600"/>
            <a:ext cx="8382000" cy="2057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Welfare = profit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h  </a:t>
            </a:r>
            <a:r>
              <a:rPr lang="en-US" i="1" dirty="0" smtClean="0">
                <a:sym typeface="Symbol"/>
              </a:rPr>
              <a:t>=</a:t>
            </a:r>
            <a:r>
              <a:rPr lang="en-US" i="1" dirty="0" smtClean="0"/>
              <a:t>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/>
                <a:cs typeface="Times New Roman"/>
              </a:rPr>
              <a:t>– c/</a:t>
            </a:r>
            <a:r>
              <a:rPr lang="en-US" dirty="0" smtClean="0">
                <a:latin typeface="Times New Roman"/>
                <a:cs typeface="Times New Roman"/>
              </a:rPr>
              <a:t>2 –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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and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  <a:sym typeface="Symbol"/>
              </a:rPr>
              <a:t>r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 = r – 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–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  <a:sym typeface="Symbol"/>
              </a:rPr>
              <a:t>,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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&gt; 0, </a:t>
            </a:r>
            <a:r>
              <a:rPr lang="en-US" i="1" dirty="0">
                <a:latin typeface="Times New Roman"/>
                <a:cs typeface="Times New Roman"/>
                <a:sym typeface="Symbol"/>
              </a:rPr>
              <a:t></a:t>
            </a:r>
            <a:r>
              <a:rPr lang="en-US" dirty="0">
                <a:latin typeface="Times New Roman"/>
                <a:cs typeface="Times New Roman"/>
                <a:sym typeface="Symbol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 0</a:t>
            </a:r>
            <a:endParaRPr lang="en-US" i="1" dirty="0" smtClean="0">
              <a:latin typeface="Times New Roman"/>
              <a:cs typeface="Times New Roman"/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en-US" i="1" dirty="0" smtClean="0">
                <a:latin typeface="Times New Roman"/>
                <a:cs typeface="Times New Roman"/>
                <a:sym typeface="Symbol"/>
              </a:rPr>
              <a:t>r =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1.6,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c =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0.8,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 (&gt;0.8),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h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0.59,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r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0.6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  <a:sym typeface="Symbol"/>
              </a:rPr>
              <a:t>As adoption increases, positive and negative externalities compete to change users’ utility. </a:t>
            </a:r>
            <a:r>
              <a:rPr lang="en-US" dirty="0" smtClean="0"/>
              <a:t>When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 ≥ c,</a:t>
            </a:r>
            <a:r>
              <a:rPr lang="en-US" dirty="0" smtClean="0">
                <a:latin typeface="Times New Roman"/>
                <a:cs typeface="Times New Roman"/>
              </a:rPr>
              <a:t> the relative utility margin of early adopters (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low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is lower, and a “cross-over” becomes possible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This talk is based on joint work with M. H. </a:t>
            </a:r>
            <a:r>
              <a:rPr lang="en-US" sz="2800" dirty="0" err="1" smtClean="0"/>
              <a:t>Afrasiabi</a:t>
            </a:r>
            <a:r>
              <a:rPr lang="en-US" sz="2800" dirty="0" smtClean="0"/>
              <a:t> (Ph.D. student at Penn) and was funded by NSF grant CNS-0915982</a:t>
            </a:r>
          </a:p>
          <a:p>
            <a:pPr lvl="3"/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All errors and/or lack of clarity are, however, my own doing</a:t>
            </a:r>
          </a:p>
          <a:p>
            <a:pPr lvl="3"/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More details can be found at</a:t>
            </a:r>
          </a:p>
          <a:p>
            <a:pPr marL="365760" indent="-365760"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[1]  M. H. </a:t>
            </a:r>
            <a:r>
              <a:rPr lang="en-US" sz="1800" dirty="0" err="1" smtClean="0"/>
              <a:t>Afrasiabi</a:t>
            </a:r>
            <a:r>
              <a:rPr lang="en-US" sz="1800" dirty="0" smtClean="0"/>
              <a:t> and R. Guérin, </a:t>
            </a:r>
            <a:r>
              <a:rPr lang="en-US" sz="1800" i="1" dirty="0" smtClean="0"/>
              <a:t>“Exploring User-Provided Connectivity.”  </a:t>
            </a:r>
            <a:r>
              <a:rPr lang="en-US" sz="1800" dirty="0" smtClean="0"/>
              <a:t>To appear in ACM Transactions on Networking, November 2014 (full-length version available at </a:t>
            </a:r>
            <a:r>
              <a:rPr lang="en-US" sz="1800" dirty="0" smtClean="0">
                <a:hlinkClick r:id="rId3"/>
              </a:rPr>
              <a:t>http://openscholarship.wustl.edu/cse_research/157/</a:t>
            </a:r>
            <a:r>
              <a:rPr lang="en-US" sz="1800" dirty="0" smtClean="0"/>
              <a:t>) </a:t>
            </a:r>
          </a:p>
          <a:p>
            <a:pPr marL="365760" indent="-365760">
              <a:buNone/>
            </a:pPr>
            <a:r>
              <a:rPr lang="en-US" sz="1800" dirty="0" smtClean="0"/>
              <a:t>	[2]  M. H. </a:t>
            </a:r>
            <a:r>
              <a:rPr lang="en-US" sz="1800" dirty="0" err="1" smtClean="0"/>
              <a:t>Afrasiabi</a:t>
            </a:r>
            <a:r>
              <a:rPr lang="en-US" sz="1800" dirty="0" smtClean="0"/>
              <a:t> and R. Guérin, </a:t>
            </a:r>
            <a:r>
              <a:rPr lang="en-US" sz="1800" i="1" dirty="0" smtClean="0"/>
              <a:t>“Pricing Strategies for User-Provided Connectivity Services.”</a:t>
            </a:r>
            <a:r>
              <a:rPr lang="en-US" sz="1800" dirty="0" smtClean="0"/>
              <a:t> Proc. IEEE INFOCOM 2012 mini-conference, Orlando, FL, March 2012.</a:t>
            </a:r>
          </a:p>
          <a:p>
            <a:pPr marL="365760" indent="-365760">
              <a:buNone/>
            </a:pPr>
            <a:r>
              <a:rPr lang="en-US" sz="1800" dirty="0" smtClean="0"/>
              <a:t>	[3]  M. H. </a:t>
            </a:r>
            <a:r>
              <a:rPr lang="en-US" sz="1800" dirty="0" err="1" smtClean="0"/>
              <a:t>Afrasiabi</a:t>
            </a:r>
            <a:r>
              <a:rPr lang="en-US" sz="1800" dirty="0" smtClean="0"/>
              <a:t> and R. Guérin, </a:t>
            </a:r>
            <a:r>
              <a:rPr lang="en-US" sz="1800" i="1" dirty="0" smtClean="0"/>
              <a:t>“Exploring User-Provided Connectivity - A Simple Model.”</a:t>
            </a:r>
            <a:r>
              <a:rPr lang="en-US" sz="1800" dirty="0" smtClean="0"/>
              <a:t> Proc. ICQT'11 Workshop, Paris, France, October 2011.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F3E6-C392-42D8-A9DC-FD0BB67727E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Price Policy (FON-Like)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Structurally, a fixed price cannot maximize profit and/or welfare</a:t>
            </a:r>
          </a:p>
          <a:p>
            <a:pPr lvl="1"/>
            <a:r>
              <a:rPr lang="en-US" dirty="0" smtClean="0"/>
              <a:t>Unable to capture different users’ utility</a:t>
            </a:r>
          </a:p>
          <a:p>
            <a:pPr lvl="1"/>
            <a:r>
              <a:rPr lang="en-US" dirty="0" smtClean="0"/>
              <a:t>Unable to afford subsidies when needed</a:t>
            </a:r>
          </a:p>
          <a:p>
            <a:r>
              <a:rPr lang="en-US" dirty="0" smtClean="0"/>
              <a:t>But it has the benefit of simplicity</a:t>
            </a:r>
          </a:p>
          <a:p>
            <a:r>
              <a:rPr lang="en-US" dirty="0" smtClean="0"/>
              <a:t>Two main questions</a:t>
            </a:r>
          </a:p>
          <a:p>
            <a:pPr lvl="1"/>
            <a:r>
              <a:rPr lang="en-US" dirty="0" smtClean="0"/>
              <a:t>Price effect on ability to maximize welfare</a:t>
            </a:r>
          </a:p>
          <a:p>
            <a:pPr lvl="1"/>
            <a:r>
              <a:rPr lang="en-US" dirty="0" smtClean="0"/>
              <a:t>Tension between profit and welfare maximization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Price Policy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 marL="342900" lvl="1" indent="-342900">
              <a:buNone/>
            </a:pPr>
            <a:r>
              <a:rPr lang="en-US" sz="2600" i="1" dirty="0" smtClean="0"/>
              <a:t>		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,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>
                <a:latin typeface="Times New Roman"/>
                <a:cs typeface="Times New Roman"/>
              </a:rPr>
              <a:t>(1 –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+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sym typeface="Symbol"/>
              </a:rPr>
              <a:t>()</a:t>
            </a:r>
            <a:r>
              <a:rPr lang="en-US" i="1" dirty="0" smtClean="0">
                <a:latin typeface="Times New Roman"/>
                <a:cs typeface="Times New Roman"/>
              </a:rPr>
              <a:t> – cm</a:t>
            </a:r>
            <a:r>
              <a:rPr lang="en-US" dirty="0" smtClean="0">
                <a:sym typeface="Symbol"/>
              </a:rPr>
              <a:t>()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– </a:t>
            </a:r>
            <a:r>
              <a:rPr lang="en-US" i="1" dirty="0" smtClean="0"/>
              <a:t>p</a:t>
            </a:r>
          </a:p>
          <a:p>
            <a:pPr marL="342900" lvl="1" indent="-342900">
              <a:buNone/>
            </a:pPr>
            <a:r>
              <a:rPr lang="en-US" i="1" dirty="0" smtClean="0"/>
              <a:t>		U</a:t>
            </a:r>
            <a:r>
              <a:rPr lang="en-US" dirty="0" smtClean="0"/>
              <a:t>([0,1]</a:t>
            </a:r>
            <a:r>
              <a:rPr lang="en-US" dirty="0" smtClean="0">
                <a:sym typeface="Symbol"/>
              </a:rPr>
              <a:t>,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 – c/</a:t>
            </a:r>
            <a:r>
              <a:rPr lang="en-US" dirty="0" smtClean="0">
                <a:sym typeface="Symbol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– </a:t>
            </a:r>
            <a:r>
              <a:rPr lang="en-US" i="1" dirty="0" smtClean="0"/>
              <a:t>p + </a:t>
            </a:r>
            <a:r>
              <a:rPr lang="en-US" i="1" dirty="0" smtClean="0">
                <a:sym typeface="Symbol"/>
              </a:rPr>
              <a:t>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r –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>
                <a:sym typeface="Symbol"/>
              </a:rPr>
              <a:t>)</a:t>
            </a:r>
          </a:p>
          <a:p>
            <a:pPr marL="1657350" lvl="4" indent="-342900"/>
            <a:endParaRPr lang="en-US" sz="1100" dirty="0" smtClean="0"/>
          </a:p>
          <a:p>
            <a:r>
              <a:rPr lang="en-US" dirty="0" smtClean="0"/>
              <a:t>Maximizing welfare calls for a low enough price </a:t>
            </a:r>
          </a:p>
          <a:p>
            <a:pPr lvl="1"/>
            <a:r>
              <a:rPr lang="en-US" i="1" dirty="0" smtClean="0"/>
              <a:t>p &lt;</a:t>
            </a:r>
            <a:r>
              <a:rPr lang="el-GR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min </a:t>
            </a:r>
            <a:r>
              <a:rPr lang="en-US" sz="3200" dirty="0" smtClean="0">
                <a:latin typeface="Times New Roman"/>
                <a:cs typeface="Times New Roman"/>
              </a:rPr>
              <a:t>{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 – c/</a:t>
            </a:r>
            <a:r>
              <a:rPr lang="en-US" dirty="0" smtClean="0">
                <a:sym typeface="Symbol"/>
              </a:rPr>
              <a:t>2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,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 – 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/(4</a:t>
            </a:r>
            <a:r>
              <a:rPr lang="en-US" i="1" dirty="0" smtClean="0">
                <a:latin typeface="Times New Roman"/>
                <a:cs typeface="Times New Roman"/>
              </a:rPr>
              <a:t>r – </a:t>
            </a:r>
            <a:r>
              <a:rPr lang="en-US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3200" dirty="0" smtClean="0">
                <a:latin typeface="Times New Roman"/>
                <a:cs typeface="Times New Roman"/>
              </a:rPr>
              <a:t>}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Positive utility for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 = 0 user at full adoption, and additional condition to avoid “cross-over” as adoption increases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However, simultaneously maximizing welfare and profit conflicts unless negative impact of roaming traffic,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, is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“Cost” of Welfare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Targeting maximum service adoption can result in a substantial drop in profit</a:t>
            </a:r>
          </a:p>
          <a:p>
            <a:r>
              <a:rPr lang="en-US" dirty="0" smtClean="0"/>
              <a:t>Controlling the negative impact of roaming traffic is key to mitigating this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2" descr="C:\Users\Hadi\Documents\SVN\UPN\ton2013\figuresAndCodes\fixed_price\records\n200_gamma1`00_r2`00_e0`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419600" cy="4419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34330" y="5715000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637020" y="3660101"/>
            <a:ext cx="4343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% drop in profit from welfare maximization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Users Pricing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Motivation:  Instead of subsidies, users that roam infrequently are offered compensation, but they have to pay when roaming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Pay</a:t>
            </a:r>
            <a:r>
              <a:rPr lang="en-US" i="1" dirty="0" smtClean="0"/>
              <a:t> p</a:t>
            </a:r>
            <a:r>
              <a:rPr lang="en-US" i="1" dirty="0"/>
              <a:t> </a:t>
            </a:r>
            <a:r>
              <a:rPr lang="en-US" dirty="0" smtClean="0"/>
              <a:t>plus pay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when roaming, but get compensated </a:t>
            </a:r>
            <a:r>
              <a:rPr lang="en-US" i="1" dirty="0" smtClean="0"/>
              <a:t>b</a:t>
            </a:r>
            <a:r>
              <a:rPr lang="en-US" dirty="0" smtClean="0"/>
              <a:t> per unit of roaming traffic your home </a:t>
            </a:r>
            <a:r>
              <a:rPr lang="en-US" dirty="0" err="1" smtClean="0"/>
              <a:t>WiFi</a:t>
            </a:r>
            <a:r>
              <a:rPr lang="en-US" dirty="0" smtClean="0"/>
              <a:t> carries; or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Pay</a:t>
            </a:r>
            <a:r>
              <a:rPr lang="en-US" i="1" dirty="0" smtClean="0"/>
              <a:t> p</a:t>
            </a:r>
            <a:r>
              <a:rPr lang="en-US" dirty="0" smtClean="0"/>
              <a:t> and roam for free</a:t>
            </a:r>
          </a:p>
          <a:p>
            <a:pPr lvl="1">
              <a:lnSpc>
                <a:spcPct val="110000"/>
              </a:lnSpc>
              <a:buNone/>
            </a:pPr>
            <a:r>
              <a:rPr lang="en-US" dirty="0" smtClean="0"/>
              <a:t>Seeks to combine the best of fixed-price and hybrid policies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However, giving users the option to choose between policies adds significant complexity to the analysis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Adoption regions can become disconnected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Adoption Progression Under a </a:t>
            </a:r>
            <a:br>
              <a:rPr lang="en-US" dirty="0" smtClean="0"/>
            </a:br>
            <a:r>
              <a:rPr lang="en-US" dirty="0" smtClean="0"/>
              <a:t>Two-Price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00400"/>
            <a:ext cx="4876800" cy="102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smtClean="0"/>
              <a:t>r = </a:t>
            </a:r>
            <a:r>
              <a:rPr lang="en-US" dirty="0" smtClean="0"/>
              <a:t>1.6, </a:t>
            </a:r>
            <a:r>
              <a:rPr lang="en-US" i="1" dirty="0" smtClean="0"/>
              <a:t>c</a:t>
            </a:r>
            <a:r>
              <a:rPr lang="en-US" dirty="0" smtClean="0"/>
              <a:t> = 0.8, </a:t>
            </a:r>
            <a:r>
              <a:rPr lang="el-GR" i="1" dirty="0" smtClean="0"/>
              <a:t>γ</a:t>
            </a:r>
            <a:r>
              <a:rPr lang="en-US" dirty="0" smtClean="0"/>
              <a:t> = 0.2</a:t>
            </a:r>
          </a:p>
          <a:p>
            <a:pPr>
              <a:buNone/>
            </a:pPr>
            <a:r>
              <a:rPr lang="en-US" i="1" dirty="0" smtClean="0"/>
              <a:t>p =</a:t>
            </a:r>
            <a:r>
              <a:rPr lang="en-US" dirty="0" smtClean="0"/>
              <a:t> 0.371, </a:t>
            </a:r>
            <a:r>
              <a:rPr lang="en-US" i="1" dirty="0" smtClean="0"/>
              <a:t>p</a:t>
            </a:r>
            <a:r>
              <a:rPr lang="en-US" i="1" baseline="-25000" dirty="0" smtClean="0"/>
              <a:t>r</a:t>
            </a:r>
            <a:r>
              <a:rPr lang="en-US" i="1" dirty="0" smtClean="0"/>
              <a:t> = </a:t>
            </a:r>
            <a:r>
              <a:rPr lang="en-US" dirty="0" smtClean="0"/>
              <a:t>0.08,  </a:t>
            </a:r>
            <a:r>
              <a:rPr lang="en-US" i="1" dirty="0" smtClean="0"/>
              <a:t>b</a:t>
            </a:r>
            <a:r>
              <a:rPr lang="en-US" dirty="0" smtClean="0"/>
              <a:t> = 0.5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5" descr="C:\Users\Hadi\Documents\SVN\UPN\ton2013\figuresAndCodes\FreeRoamVsMoney\scilab\case2diffusion\anim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343150"/>
            <a:ext cx="3829050" cy="382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Hybrid vs. Fixed vs. Optional Pricing</a:t>
            </a:r>
            <a:endParaRPr lang="en-US" dirty="0"/>
          </a:p>
        </p:txBody>
      </p:sp>
      <p:pic>
        <p:nvPicPr>
          <p:cNvPr id="6" name="Content Placeholder 5" descr="maxProfit_c0`80_r1`60_e0`30_allPoliciesAdop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263590"/>
            <a:ext cx="3429000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 descr="maxProfit_c0`80_r1`60_e0`30_allPoliciesRatiosOfMaxWelfa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799" y="1263590"/>
            <a:ext cx="3429000" cy="3429000"/>
          </a:xfrm>
          <a:prstGeom prst="rect">
            <a:avLst/>
          </a:prstGeom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457200" y="4648200"/>
            <a:ext cx="8382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note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 Optimizing profit under the hybrid policy still maximizes welfare  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(though the profit needs not be equal to the maximum possible profit)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pricing policy offers and intermediate solution between hybrid and fixed-price policies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achieves maximum adoption in most scenarios,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improves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profit over the fixed-prince policy, though it still lags behind the hybrid policy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165032" y="2765233"/>
            <a:ext cx="3279101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Adoption under maximum profit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836617" y="2707471"/>
            <a:ext cx="29371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Max profit/Max welfare (%)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Unless</a:t>
            </a:r>
            <a:r>
              <a:rPr lang="en-US" dirty="0" smtClean="0">
                <a:latin typeface="Times New Roman"/>
                <a:cs typeface="Times New Roman"/>
              </a:rPr>
              <a:t> the value of home connectivity is high relative to the </a:t>
            </a:r>
            <a:r>
              <a:rPr lang="en-US" i="1" dirty="0" smtClean="0">
                <a:latin typeface="Times New Roman"/>
                <a:cs typeface="Times New Roman"/>
              </a:rPr>
              <a:t>net</a:t>
            </a:r>
            <a:r>
              <a:rPr lang="en-US" dirty="0" smtClean="0">
                <a:latin typeface="Times New Roman"/>
                <a:cs typeface="Times New Roman"/>
              </a:rPr>
              <a:t> value of roaming connectivity, </a:t>
            </a:r>
            <a:r>
              <a:rPr lang="en-US" b="1" dirty="0" smtClean="0">
                <a:latin typeface="Times New Roman"/>
                <a:cs typeface="Times New Roman"/>
              </a:rPr>
              <a:t>the value of </a:t>
            </a:r>
            <a:r>
              <a:rPr lang="en-US" b="1" dirty="0" smtClean="0"/>
              <a:t>UPC grows with its </a:t>
            </a:r>
            <a:r>
              <a:rPr lang="en-US" b="1" dirty="0" smtClean="0"/>
              <a:t>user-base</a:t>
            </a:r>
            <a:r>
              <a:rPr lang="en-US" dirty="0" smtClean="0"/>
              <a:t> 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b="1" dirty="0" smtClean="0">
                <a:latin typeface="Times New Roman"/>
                <a:cs typeface="Times New Roman"/>
              </a:rPr>
              <a:t>usage-based pricing</a:t>
            </a:r>
            <a:r>
              <a:rPr lang="en-US" dirty="0" smtClean="0">
                <a:latin typeface="Times New Roman"/>
                <a:cs typeface="Times New Roman"/>
              </a:rPr>
              <a:t> scheme offers the </a:t>
            </a:r>
            <a:r>
              <a:rPr lang="en-US" b="1" dirty="0" smtClean="0">
                <a:latin typeface="Times New Roman"/>
                <a:cs typeface="Times New Roman"/>
              </a:rPr>
              <a:t>most flexibility</a:t>
            </a:r>
            <a:r>
              <a:rPr lang="en-US" dirty="0" smtClean="0">
                <a:latin typeface="Times New Roman"/>
                <a:cs typeface="Times New Roman"/>
              </a:rPr>
              <a:t> in maximizing value and in allocating it between users and provider, but it has a high implementation cost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b="1" dirty="0" smtClean="0">
                <a:latin typeface="Times New Roman"/>
                <a:cs typeface="Times New Roman"/>
              </a:rPr>
              <a:t>hybrid scheme</a:t>
            </a:r>
            <a:r>
              <a:rPr lang="en-US" dirty="0" smtClean="0">
                <a:latin typeface="Times New Roman"/>
                <a:cs typeface="Times New Roman"/>
              </a:rPr>
              <a:t> offers a possible </a:t>
            </a:r>
            <a:r>
              <a:rPr lang="en-US" b="1" dirty="0" smtClean="0">
                <a:latin typeface="Times New Roman"/>
                <a:cs typeface="Times New Roman"/>
              </a:rPr>
              <a:t>trade-off</a:t>
            </a:r>
            <a:r>
              <a:rPr lang="en-US" dirty="0" smtClean="0">
                <a:latin typeface="Times New Roman"/>
                <a:cs typeface="Times New Roman"/>
              </a:rPr>
              <a:t> between efficiency and cost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Main deficiency, somewhat surprisingly, arises when impact of roaming traffic is small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It can be addressed through the use of “introductory pricing”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b="1" dirty="0" smtClean="0">
                <a:latin typeface="Times New Roman"/>
                <a:cs typeface="Times New Roman"/>
              </a:rPr>
              <a:t>fixed-price scheme</a:t>
            </a:r>
            <a:r>
              <a:rPr lang="en-US" dirty="0" smtClean="0">
                <a:latin typeface="Times New Roman"/>
                <a:cs typeface="Times New Roman"/>
              </a:rPr>
              <a:t> (FON) has the benefit of simplicity, but </a:t>
            </a:r>
            <a:r>
              <a:rPr lang="en-US" b="1" dirty="0" smtClean="0">
                <a:latin typeface="Times New Roman"/>
                <a:cs typeface="Times New Roman"/>
              </a:rPr>
              <a:t>can quickly limit adoption in favor of higher profits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Impact of roaming traffic needs to be tightly controlled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Two-price option</a:t>
            </a:r>
            <a:r>
              <a:rPr lang="en-US" dirty="0" smtClean="0">
                <a:latin typeface="Times New Roman"/>
                <a:cs typeface="Times New Roman"/>
              </a:rPr>
              <a:t> can improve on the fixed-price policy at the cost of some additional complexity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findings hold under various relaxations of the simplifying assumptions used to facilitate analytical tractability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E6C8-D717-45F4-B065-F45202A772F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Premises</a:t>
            </a:r>
            <a:endParaRPr lang="en-US" sz="3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F3E6-C392-42D8-A9DC-FD0BB67727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" name="Content Placeholder 39"/>
          <p:cNvSpPr txBox="1">
            <a:spLocks/>
          </p:cNvSpPr>
          <p:nvPr/>
        </p:nvSpPr>
        <p:spPr>
          <a:xfrm>
            <a:off x="457200" y="1447801"/>
            <a:ext cx="84582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rise of the sharing economy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Car sharing, 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e.g.,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Lyft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RelayRides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Zipcar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car2go, etc.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Home sharing, </a:t>
            </a:r>
            <a:r>
              <a:rPr kumimoji="0" lang="en-US" sz="3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e.g.,</a:t>
            </a:r>
            <a:r>
              <a:rPr kumimoji="0" lang="en-US" sz="3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4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Airbnb</a:t>
            </a:r>
            <a:r>
              <a:rPr kumimoji="0" lang="en-US" sz="3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34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HomeAway</a:t>
            </a:r>
            <a:r>
              <a:rPr kumimoji="0" lang="en-US" sz="3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VRBO, </a:t>
            </a:r>
            <a:r>
              <a:rPr kumimoji="0" lang="en-US" sz="34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Wimdu</a:t>
            </a:r>
            <a:r>
              <a:rPr kumimoji="0" lang="en-US" sz="3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9flats, etc.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Symbol" pitchFamily="18" charset="2"/>
              <a:buChar char="Þ"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Connectivity sharing: FON,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AnyFi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airfy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sz="3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KeyWifi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), Comcast XFINITY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sharing, etc.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user as the infrastructure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Organic growth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1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Lower costs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15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But when and how does it work or be made to work?</a:t>
            </a:r>
            <a:endParaRPr kumimoji="0" lang="en-US" sz="4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FON Model </a:t>
            </a:r>
            <a:r>
              <a:rPr lang="en-US" sz="3600" dirty="0" smtClean="0"/>
              <a:t>(Over 14 Millions Users)</a:t>
            </a:r>
            <a:endParaRPr lang="en-US" dirty="0"/>
          </a:p>
        </p:txBody>
      </p:sp>
      <p:pic>
        <p:nvPicPr>
          <p:cNvPr id="7" name="Content Placeholder 6" descr="FON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32554" y="1453982"/>
            <a:ext cx="4711446" cy="3333008"/>
          </a:xfrm>
        </p:spPr>
      </p:pic>
      <p:pic>
        <p:nvPicPr>
          <p:cNvPr id="6" name="Content Placeholder 5" descr="FON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1447800"/>
            <a:ext cx="4680585" cy="3353562"/>
          </a:xfrm>
        </p:spPr>
      </p:pic>
      <p:sp>
        <p:nvSpPr>
          <p:cNvPr id="8" name="Oval 7"/>
          <p:cNvSpPr/>
          <p:nvPr/>
        </p:nvSpPr>
        <p:spPr>
          <a:xfrm>
            <a:off x="5105400" y="3124200"/>
            <a:ext cx="13241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1"/>
          <p:cNvSpPr txBox="1">
            <a:spLocks/>
          </p:cNvSpPr>
          <p:nvPr/>
        </p:nvSpPr>
        <p:spPr>
          <a:xfrm>
            <a:off x="381000" y="5075237"/>
            <a:ext cx="8534400" cy="147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FON users trade ability to access other users’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WiFi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hotspots for reciprocation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i.e.,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allowing other FON users to access their own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WiFi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hotspot)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</a:rPr>
              <a:t>Alternative option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 are also possible,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e.g.,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access in exchange for compensation but without reciprocation rights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Framing the Investigation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Key features behind a “user as the network” system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network value depends on adoption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More users means broader coverage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But, with more users, having to share (whether at home or on the road) becomes more likely</a:t>
            </a:r>
          </a:p>
          <a:p>
            <a:pPr lvl="4">
              <a:lnSpc>
                <a:spcPct val="120000"/>
              </a:lnSpc>
            </a:pPr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It also depends on how often users need access to and can access shared resources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FON’s main benefit is while “roaming”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FON is only useful if you can find a FON spot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Finally, it depends on cost, pricing, and possible “compensation” (for sharing)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F3E6-C392-42D8-A9DC-FD0BB67727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Develop and analyze a “stylized” analytical model</a:t>
            </a:r>
          </a:p>
          <a:p>
            <a:pPr lvl="1"/>
            <a:r>
              <a:rPr lang="en-US" dirty="0" smtClean="0"/>
              <a:t>Simplifying assumptions for analytical tractability</a:t>
            </a:r>
          </a:p>
          <a:p>
            <a:pPr lvl="1"/>
            <a:r>
              <a:rPr lang="en-US" dirty="0" smtClean="0"/>
              <a:t>Explore solutions’ structure </a:t>
            </a:r>
          </a:p>
          <a:p>
            <a:pPr lvl="1"/>
            <a:r>
              <a:rPr lang="en-US" dirty="0" smtClean="0"/>
              <a:t>Extract insight and guidelines</a:t>
            </a:r>
          </a:p>
          <a:p>
            <a:r>
              <a:rPr lang="en-US" dirty="0" smtClean="0"/>
              <a:t>Validation through numerical evaluation and simulations</a:t>
            </a:r>
          </a:p>
          <a:p>
            <a:pPr lvl="1"/>
            <a:r>
              <a:rPr lang="en-US" dirty="0" smtClean="0"/>
              <a:t>Relaxation of simplifying assumptions</a:t>
            </a:r>
          </a:p>
          <a:p>
            <a:pPr lvl="1"/>
            <a:r>
              <a:rPr lang="en-US" dirty="0" smtClean="0"/>
              <a:t>Do major outcomes still (qualitatively) hold?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Model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6324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</a:t>
            </a:r>
            <a:r>
              <a:rPr lang="en-US" i="1" dirty="0" smtClean="0"/>
              <a:t>service</a:t>
            </a:r>
            <a:r>
              <a:rPr lang="en-US" dirty="0" smtClean="0"/>
              <a:t> offered to a (very) large population of </a:t>
            </a:r>
            <a:r>
              <a:rPr lang="en-US" i="1" dirty="0" smtClean="0"/>
              <a:t>heterogeneous</a:t>
            </a:r>
            <a:r>
              <a:rPr lang="en-US" dirty="0" smtClean="0"/>
              <a:t> users</a:t>
            </a:r>
          </a:p>
          <a:p>
            <a:r>
              <a:rPr lang="en-US" dirty="0" smtClean="0"/>
              <a:t>Users evaluate the service and adopt (purchase), only if they derive positive value from it</a:t>
            </a:r>
          </a:p>
          <a:p>
            <a:pPr lvl="1"/>
            <a:r>
              <a:rPr lang="en-US" dirty="0" smtClean="0"/>
              <a:t>Value is measured through a </a:t>
            </a:r>
            <a:r>
              <a:rPr lang="en-US" i="1" dirty="0" smtClean="0"/>
              <a:t>utility</a:t>
            </a:r>
            <a:r>
              <a:rPr lang="en-US" dirty="0" smtClean="0"/>
              <a:t> function incorporating different parameters that characterize the service and its users</a:t>
            </a:r>
          </a:p>
          <a:p>
            <a:pPr lvl="1"/>
            <a:r>
              <a:rPr lang="en-US" dirty="0" smtClean="0"/>
              <a:t>As mentioned, a key aspect of a FON-like service is that its value </a:t>
            </a:r>
            <a:r>
              <a:rPr lang="en-US" i="1" dirty="0" smtClean="0"/>
              <a:t>changes</a:t>
            </a:r>
            <a:r>
              <a:rPr lang="en-US" dirty="0" smtClean="0"/>
              <a:t> with its adoption</a:t>
            </a:r>
            <a:r>
              <a:rPr lang="en-US" i="1" dirty="0" smtClean="0"/>
              <a:t> </a:t>
            </a:r>
            <a:r>
              <a:rPr lang="en-US" dirty="0" smtClean="0"/>
              <a:t>(because of positive and negative externalities)</a:t>
            </a:r>
            <a:endParaRPr lang="en-US" dirty="0"/>
          </a:p>
        </p:txBody>
      </p:sp>
      <p:pic>
        <p:nvPicPr>
          <p:cNvPr id="6" name="Content Placeholder 5" descr="FON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813232" y="1231075"/>
            <a:ext cx="2254568" cy="17316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FON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3232" y="2983675"/>
            <a:ext cx="2223421" cy="1789367"/>
          </a:xfrm>
          <a:prstGeom prst="rect">
            <a:avLst/>
          </a:prstGeom>
        </p:spPr>
      </p:pic>
      <p:pic>
        <p:nvPicPr>
          <p:cNvPr id="8" name="Picture 7" descr="FON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4186" y="4788726"/>
            <a:ext cx="2198846" cy="167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Users’ heterogeneity is in their </a:t>
            </a:r>
            <a:r>
              <a:rPr lang="en-US" sz="2400" i="1" dirty="0" smtClean="0"/>
              <a:t>roaming</a:t>
            </a:r>
            <a:r>
              <a:rPr lang="en-US" sz="2400" dirty="0" smtClean="0"/>
              <a:t> propensity </a:t>
            </a:r>
            <a:r>
              <a:rPr lang="en-US" sz="2400" i="1" dirty="0" smtClean="0">
                <a:sym typeface="Symbol"/>
              </a:rPr>
              <a:t>,  </a:t>
            </a:r>
            <a:r>
              <a:rPr lang="en-US" sz="2400" dirty="0" smtClean="0">
                <a:sym typeface="Symbol"/>
              </a:rPr>
              <a:t>[0,1]</a:t>
            </a:r>
          </a:p>
          <a:p>
            <a:pPr lvl="1"/>
            <a:r>
              <a:rPr lang="en-US" sz="2400" dirty="0" smtClean="0">
                <a:sym typeface="Symbol"/>
              </a:rPr>
              <a:t>The main feature of a FON-like service is connectivity while away from home</a:t>
            </a:r>
          </a:p>
          <a:p>
            <a:r>
              <a:rPr lang="en-US" sz="2400" dirty="0" smtClean="0"/>
              <a:t>Utility of user with roaming value </a:t>
            </a:r>
            <a:r>
              <a:rPr lang="el-GR" sz="2400" i="1" dirty="0" smtClean="0"/>
              <a:t>θ</a:t>
            </a:r>
            <a:r>
              <a:rPr lang="en-US" sz="2400" dirty="0" smtClean="0"/>
              <a:t> given a set of adopters </a:t>
            </a:r>
            <a:r>
              <a:rPr lang="en-US" sz="2400" dirty="0" smtClean="0">
                <a:sym typeface="Symbol"/>
              </a:rPr>
              <a:t>:</a:t>
            </a:r>
            <a:endParaRPr lang="en-US" sz="2400" i="1" dirty="0" smtClean="0"/>
          </a:p>
          <a:p>
            <a:pPr lvl="1">
              <a:buNone/>
            </a:pPr>
            <a:r>
              <a:rPr lang="en-US" sz="2400" i="1" dirty="0" smtClean="0"/>
              <a:t>	 	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,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sz="3200" dirty="0" smtClean="0">
                <a:latin typeface="Times New Roman"/>
                <a:cs typeface="Times New Roman"/>
              </a:rPr>
              <a:t>(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i="1" dirty="0" smtClean="0">
                <a:latin typeface="Times New Roman"/>
                <a:cs typeface="Times New Roman"/>
              </a:rPr>
              <a:t>,</a:t>
            </a:r>
            <a:r>
              <a:rPr lang="el-GR" i="1" dirty="0" smtClean="0">
                <a:latin typeface="Times New Roman"/>
                <a:cs typeface="Times New Roman"/>
              </a:rPr>
              <a:t>κ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3200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G</a:t>
            </a:r>
            <a:r>
              <a:rPr lang="en-US" sz="3200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3200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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p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dirty="0" smtClean="0">
                <a:sym typeface="Symbol"/>
              </a:rPr>
              <a:t>,</a:t>
            </a:r>
            <a:r>
              <a:rPr lang="el-GR" i="1" dirty="0" smtClean="0"/>
              <a:t>θ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)</a:t>
            </a:r>
            <a:endParaRPr lang="en-US" dirty="0" smtClean="0"/>
          </a:p>
          <a:p>
            <a:pPr lvl="1"/>
            <a:r>
              <a:rPr lang="en-US" sz="2400" i="1" dirty="0" smtClean="0"/>
              <a:t>F</a:t>
            </a:r>
            <a:r>
              <a:rPr lang="en-US" sz="2400" dirty="0" smtClean="0"/>
              <a:t>(.,.): value of connectivity (at home and while roaming)</a:t>
            </a:r>
          </a:p>
          <a:p>
            <a:pPr lvl="2"/>
            <a:r>
              <a:rPr lang="el-GR" sz="2200" i="1" dirty="0" smtClean="0">
                <a:latin typeface="Times New Roman"/>
                <a:cs typeface="Times New Roman"/>
              </a:rPr>
              <a:t>κ</a:t>
            </a:r>
            <a:r>
              <a:rPr lang="en-US" sz="2200" dirty="0" smtClean="0">
                <a:latin typeface="Times New Roman"/>
                <a:cs typeface="Times New Roman"/>
              </a:rPr>
              <a:t>(</a:t>
            </a:r>
            <a:r>
              <a:rPr lang="en-US" sz="2200" dirty="0" smtClean="0">
                <a:sym typeface="Symbol"/>
              </a:rPr>
              <a:t></a:t>
            </a:r>
            <a:r>
              <a:rPr lang="en-US" sz="2200" dirty="0" smtClean="0">
                <a:latin typeface="Times New Roman"/>
                <a:cs typeface="Times New Roman"/>
              </a:rPr>
              <a:t>): </a:t>
            </a:r>
            <a:r>
              <a:rPr lang="en-US" sz="2200" dirty="0" smtClean="0"/>
              <a:t>service coverage given </a:t>
            </a:r>
            <a:r>
              <a:rPr lang="en-US" sz="2200" dirty="0" smtClean="0">
                <a:sym typeface="Symbol"/>
              </a:rPr>
              <a:t></a:t>
            </a:r>
            <a:endParaRPr lang="en-US" sz="2200" dirty="0" smtClean="0"/>
          </a:p>
          <a:p>
            <a:pPr lvl="1"/>
            <a:r>
              <a:rPr lang="en-US" sz="2400" i="1" dirty="0" smtClean="0"/>
              <a:t>G</a:t>
            </a:r>
            <a:r>
              <a:rPr lang="en-US" sz="2400" dirty="0" smtClean="0"/>
              <a:t>(.): (negative) impact of roaming traffic, and positive impact of possible compensation</a:t>
            </a:r>
          </a:p>
          <a:p>
            <a:pPr lvl="2"/>
            <a:r>
              <a:rPr lang="en-US" sz="2200" i="1" dirty="0" smtClean="0"/>
              <a:t>m</a:t>
            </a:r>
            <a:r>
              <a:rPr lang="en-US" sz="2200" dirty="0" smtClean="0">
                <a:latin typeface="Times New Roman"/>
                <a:cs typeface="Times New Roman"/>
              </a:rPr>
              <a:t>(</a:t>
            </a:r>
            <a:r>
              <a:rPr lang="en-US" sz="2200" dirty="0" smtClean="0">
                <a:sym typeface="Symbol"/>
              </a:rPr>
              <a:t></a:t>
            </a:r>
            <a:r>
              <a:rPr lang="en-US" sz="2200" dirty="0" smtClean="0">
                <a:latin typeface="Times New Roman"/>
                <a:cs typeface="Times New Roman"/>
              </a:rPr>
              <a:t>):</a:t>
            </a:r>
            <a:r>
              <a:rPr lang="en-US" sz="2200" dirty="0" smtClean="0"/>
              <a:t> volume of roaming traffic generated by </a:t>
            </a:r>
            <a:r>
              <a:rPr lang="en-US" sz="2200" dirty="0" smtClean="0">
                <a:sym typeface="Symbol"/>
              </a:rPr>
              <a:t>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/>
              <a:t>adopters</a:t>
            </a:r>
          </a:p>
          <a:p>
            <a:pPr lvl="1">
              <a:spcAft>
                <a:spcPts val="600"/>
              </a:spcAft>
            </a:pPr>
            <a:r>
              <a:rPr lang="en-US" sz="2400" i="1" dirty="0" smtClean="0">
                <a:latin typeface="Times New Roman"/>
                <a:cs typeface="Times New Roman"/>
                <a:sym typeface="Symbol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sym typeface="Symbol"/>
              </a:rPr>
              <a:t>,</a:t>
            </a:r>
            <a:r>
              <a:rPr lang="el-GR" sz="2400" i="1" baseline="-25000" dirty="0" smtClean="0">
                <a:latin typeface="Times New Roman"/>
                <a:cs typeface="Times New Roman"/>
              </a:rPr>
              <a:t> </a:t>
            </a:r>
            <a:r>
              <a:rPr lang="el-GR" sz="2400" i="1" dirty="0" smtClean="0">
                <a:latin typeface="Times New Roman"/>
                <a:cs typeface="Times New Roman"/>
              </a:rPr>
              <a:t>θ</a:t>
            </a:r>
            <a:r>
              <a:rPr lang="en-US" sz="2400" dirty="0" smtClean="0">
                <a:latin typeface="Times New Roman"/>
                <a:cs typeface="Times New Roman"/>
              </a:rPr>
              <a:t>): service price for </a:t>
            </a:r>
            <a:r>
              <a:rPr lang="en-US" sz="2400" dirty="0" smtClean="0"/>
              <a:t>user </a:t>
            </a:r>
            <a:r>
              <a:rPr lang="el-GR" sz="2400" i="1" dirty="0" smtClean="0"/>
              <a:t>θ</a:t>
            </a:r>
            <a:r>
              <a:rPr lang="en-US" sz="2400" i="1" dirty="0" smtClean="0"/>
              <a:t>,</a:t>
            </a:r>
            <a:r>
              <a:rPr lang="en-US" sz="2400" dirty="0" smtClean="0"/>
              <a:t> given </a:t>
            </a:r>
            <a:r>
              <a:rPr lang="en-US" sz="2400" dirty="0" smtClean="0">
                <a:sym typeface="Symbol"/>
              </a:rPr>
              <a:t>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User </a:t>
            </a:r>
            <a:r>
              <a:rPr lang="el-GR" sz="2400" b="1" i="1" dirty="0" smtClean="0">
                <a:latin typeface="Times New Roman"/>
                <a:cs typeface="Times New Roman"/>
              </a:rPr>
              <a:t>θ </a:t>
            </a:r>
            <a:r>
              <a:rPr lang="en-US" sz="2400" b="1" dirty="0" smtClean="0"/>
              <a:t>adopts </a:t>
            </a:r>
            <a:r>
              <a:rPr lang="en-US" sz="2400" b="1" dirty="0" err="1" smtClean="0"/>
              <a:t>iff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(</a:t>
            </a:r>
            <a:r>
              <a:rPr lang="en-US" sz="2400" b="1" dirty="0" smtClean="0">
                <a:sym typeface="Symbol"/>
              </a:rPr>
              <a:t>,</a:t>
            </a:r>
            <a:r>
              <a:rPr lang="el-GR" sz="2400" b="1" i="1" dirty="0" smtClean="0">
                <a:latin typeface="Times New Roman"/>
                <a:cs typeface="Times New Roman"/>
              </a:rPr>
              <a:t>θ</a:t>
            </a:r>
            <a:r>
              <a:rPr lang="en-US" sz="2400" b="1" dirty="0" smtClean="0">
                <a:latin typeface="Times New Roman"/>
                <a:cs typeface="Times New Roman"/>
              </a:rPr>
              <a:t>) &gt; 0</a:t>
            </a:r>
            <a:endParaRPr lang="en-US" sz="24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Things Tractable</a:t>
            </a:r>
            <a:br>
              <a:rPr lang="en-US" dirty="0" smtClean="0"/>
            </a:br>
            <a:r>
              <a:rPr lang="en-US" sz="2700" dirty="0" smtClean="0"/>
              <a:t>(To Facilitate Analytical Insight)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ym typeface="Symbol"/>
              </a:rPr>
              <a:t>Linear value functions and uniform distributions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Symbol"/>
              </a:rPr>
              <a:t>Value is proportional to frequency of connectivity</a:t>
            </a:r>
          </a:p>
          <a:p>
            <a:pPr lvl="1">
              <a:lnSpc>
                <a:spcPct val="120000"/>
              </a:lnSpc>
            </a:pPr>
            <a:r>
              <a:rPr lang="en-US" i="1" dirty="0" smtClean="0">
                <a:sym typeface="Symbol"/>
              </a:rPr>
              <a:t>  </a:t>
            </a:r>
            <a:r>
              <a:rPr lang="en-US" dirty="0" smtClean="0">
                <a:sym typeface="Symbol"/>
              </a:rPr>
              <a:t>is uniformly distributed in [0,1]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Symbol"/>
              </a:rPr>
              <a:t>Users are uniformly distributed over service area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Symbol"/>
              </a:rPr>
              <a:t>Service coverage </a:t>
            </a:r>
            <a:r>
              <a:rPr lang="el-GR" i="1" dirty="0" smtClean="0">
                <a:latin typeface="Times New Roman"/>
                <a:cs typeface="Times New Roman"/>
              </a:rPr>
              <a:t>κ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equals adoption level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endParaRPr lang="en-US" dirty="0" smtClean="0">
              <a:sym typeface="Symbol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Symbol"/>
              </a:rPr>
              <a:t>Roaming patterns are uniform over service area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Symbol"/>
              </a:rPr>
              <a:t>Roaming traffic </a:t>
            </a:r>
            <a:r>
              <a:rPr lang="en-US" i="1" dirty="0" smtClean="0">
                <a:sym typeface="Symbol"/>
              </a:rPr>
              <a:t>m </a:t>
            </a:r>
            <a:r>
              <a:rPr lang="en-US" dirty="0" smtClean="0">
                <a:sym typeface="Symbol"/>
              </a:rPr>
              <a:t>is evenly distributed across adopters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Symbol"/>
              </a:rPr>
              <a:t>Each user contributes one unit of traffic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ym typeface="Symbol"/>
              </a:rPr>
              <a:t>Utility is then of the form</a:t>
            </a:r>
          </a:p>
          <a:p>
            <a:pPr>
              <a:lnSpc>
                <a:spcPct val="120000"/>
              </a:lnSpc>
              <a:buNone/>
            </a:pPr>
            <a:r>
              <a:rPr lang="en-US" i="1" dirty="0" smtClean="0"/>
              <a:t>		U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,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 = (1 –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>
                <a:latin typeface="Times New Roman"/>
                <a:cs typeface="Times New Roman"/>
              </a:rPr>
              <a:t> +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i="1" dirty="0" err="1" smtClean="0">
                <a:latin typeface="Times New Roman"/>
                <a:cs typeface="Times New Roman"/>
              </a:rPr>
              <a:t>rx</a:t>
            </a:r>
            <a:r>
              <a:rPr lang="en-US" dirty="0" smtClean="0">
                <a:sym typeface="Symbol"/>
              </a:rPr>
              <a:t>()</a:t>
            </a:r>
            <a:r>
              <a:rPr lang="en-US" i="1" dirty="0" smtClean="0">
                <a:latin typeface="Times New Roman"/>
                <a:cs typeface="Times New Roman"/>
              </a:rPr>
              <a:t> – cm</a:t>
            </a:r>
            <a:r>
              <a:rPr lang="en-US" dirty="0" smtClean="0">
                <a:sym typeface="Symbol"/>
              </a:rPr>
              <a:t>()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–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p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dirty="0" smtClean="0">
                <a:sym typeface="Symbol"/>
              </a:rPr>
              <a:t>,</a:t>
            </a:r>
            <a:r>
              <a:rPr lang="el-GR" i="1" dirty="0" smtClean="0"/>
              <a:t>θ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l-GR" i="1" dirty="0" smtClean="0">
                <a:latin typeface="Times New Roman"/>
                <a:cs typeface="Times New Roman"/>
              </a:rPr>
              <a:t>γ</a:t>
            </a:r>
            <a:r>
              <a:rPr lang="en-US" dirty="0" smtClean="0">
                <a:latin typeface="Times New Roman"/>
                <a:cs typeface="Times New Roman"/>
              </a:rPr>
              <a:t> is value of home connectivity,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 is value of roaming connectivity, and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 is impact of roaming traffic (minus any compensation) – We assume </a:t>
            </a:r>
            <a:r>
              <a:rPr lang="en-US" i="1" dirty="0" smtClean="0">
                <a:latin typeface="Times New Roman"/>
                <a:cs typeface="Times New Roman"/>
              </a:rPr>
              <a:t>c &lt; 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F7B0-A102-4085-861C-988DC968301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2400" y="4343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home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2400" y="4659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roaming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497633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finding connectivity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02675" y="5169725"/>
            <a:ext cx="990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74275" y="5181600"/>
            <a:ext cx="228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43450" y="5193475"/>
            <a:ext cx="63335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i="1" dirty="0" smtClean="0">
            <a:latin typeface="Times New Roman" pitchFamily="18" charset="0"/>
            <a:cs typeface="Times New Roman" pitchFamily="18" charset="0"/>
            <a:sym typeface="Symbo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2082</Words>
  <Application>Microsoft Office PowerPoint</Application>
  <PresentationFormat>On-screen Show (4:3)</PresentationFormat>
  <Paragraphs>275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Assessing the Potential Opportunities of User-Provided Connectivity    Roch Guérin Washington University in St. Louis</vt:lpstr>
      <vt:lpstr>Acknowledgments</vt:lpstr>
      <vt:lpstr>Premises</vt:lpstr>
      <vt:lpstr>The FON Model (Over 14 Millions Users)</vt:lpstr>
      <vt:lpstr>Framing the Investigation</vt:lpstr>
      <vt:lpstr>Methodology</vt:lpstr>
      <vt:lpstr>High-Level Model Definition</vt:lpstr>
      <vt:lpstr>Specifying The Model</vt:lpstr>
      <vt:lpstr>Making Things Tractable (To Facilitate Analytical Insight)</vt:lpstr>
      <vt:lpstr>Questions of Interest</vt:lpstr>
      <vt:lpstr>A Two-Prong Investigation</vt:lpstr>
      <vt:lpstr>Where Is The Value in UPC?</vt:lpstr>
      <vt:lpstr>Maximizing Welfare</vt:lpstr>
      <vt:lpstr>From Welfare to Profit</vt:lpstr>
      <vt:lpstr>Pricing Strategies</vt:lpstr>
      <vt:lpstr>Usage-Based Pricing</vt:lpstr>
      <vt:lpstr>Usage-Based Pricing Summary</vt:lpstr>
      <vt:lpstr>Hybrid Pricing</vt:lpstr>
      <vt:lpstr>Max Profit vs. Max Welfare</vt:lpstr>
      <vt:lpstr>Fixed Price Policy (FON-Like)</vt:lpstr>
      <vt:lpstr>Fixed Price Policy Properties</vt:lpstr>
      <vt:lpstr>The “Cost” of Welfare Maximization</vt:lpstr>
      <vt:lpstr>Giving Users Pricing Options</vt:lpstr>
      <vt:lpstr>Adoption Progression Under a  Two-Price Policy</vt:lpstr>
      <vt:lpstr>Hybrid vs. Fixed vs. Optional Pricing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the Challenges of Network Technology Adoption</dc:title>
  <dc:creator>Roch Guerin</dc:creator>
  <cp:lastModifiedBy>EIT</cp:lastModifiedBy>
  <cp:revision>378</cp:revision>
  <dcterms:created xsi:type="dcterms:W3CDTF">2014-05-12T16:13:59Z</dcterms:created>
  <dcterms:modified xsi:type="dcterms:W3CDTF">2015-03-17T13:00:41Z</dcterms:modified>
</cp:coreProperties>
</file>