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80A3F-B1FD-D046-8080-BFB7DED02B05}" v="62" dt="2020-03-25T22:44:24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ochinipaidisetty/Code/SpringBoard/SpringboardCapstone1/Datasets/AB_NYC_2019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rochinipaidisetty/Code/SpringBoard/SpringboardCapstone1/Datasets/AB_NYC_2019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 sz="1200" dirty="0"/>
              <a:t>No. of reviews </a:t>
            </a:r>
            <a:r>
              <a:rPr lang="en-US" sz="1200" dirty="0" err="1"/>
              <a:t>w.r.t.</a:t>
            </a:r>
            <a:r>
              <a:rPr lang="en-US" sz="1200" dirty="0"/>
              <a:t> Neighborhood</a:t>
            </a:r>
            <a:r>
              <a:rPr lang="en-US" sz="1200" baseline="0" dirty="0"/>
              <a:t> </a:t>
            </a:r>
            <a:r>
              <a:rPr lang="en-US" sz="1200" dirty="0"/>
              <a:t>Group </a:t>
            </a:r>
          </a:p>
        </c:rich>
      </c:tx>
      <c:layout>
        <c:manualLayout>
          <c:xMode val="edge"/>
          <c:yMode val="edge"/>
          <c:x val="0.26148100067723307"/>
          <c:y val="1.33037091393356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4.3824701195219126E-2"/>
          <c:y val="9.3126385809312637E-2"/>
          <c:w val="0.91766268260292161"/>
          <c:h val="0.8026607538802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'DS - Neighbourhood Groups'!$B$2</c:f>
              <c:strCache>
                <c:ptCount val="1"/>
                <c:pt idx="0">
                  <c:v>Total no. of reviews</c:v>
                </c:pt>
              </c:strCache>
            </c:strRef>
          </c:tx>
          <c:spPr>
            <a:solidFill>
              <a:srgbClr val="0066CC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'DS - Neighbourhood Groups'!$A$3:$A$7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'DS - Neighbourhood Groups'!$B$3:$B$7</c:f>
              <c:numCache>
                <c:formatCode>General</c:formatCode>
                <c:ptCount val="5"/>
                <c:pt idx="0">
                  <c:v>282</c:v>
                </c:pt>
                <c:pt idx="1">
                  <c:v>7103</c:v>
                </c:pt>
                <c:pt idx="2">
                  <c:v>7190</c:v>
                </c:pt>
                <c:pt idx="3">
                  <c:v>1693</c:v>
                </c:pt>
                <c:pt idx="4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4-C446-8B29-1A1B6F87C6E6}"/>
            </c:ext>
          </c:extLst>
        </c:ser>
        <c:ser>
          <c:idx val="1"/>
          <c:order val="1"/>
          <c:tx>
            <c:strRef>
              <c:f>'DS - Neighbourhood Groups'!$C$2</c:f>
              <c:strCache>
                <c:ptCount val="1"/>
                <c:pt idx="0">
                  <c:v>No. of reviews &lt;5</c:v>
                </c:pt>
              </c:strCache>
            </c:strRef>
          </c:tx>
          <c:spPr>
            <a:solidFill>
              <a:srgbClr val="FF66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'DS - Neighbourhood Groups'!$A$3:$A$7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'DS - Neighbourhood Groups'!$C$3:$C$7</c:f>
              <c:numCache>
                <c:formatCode>General</c:formatCode>
                <c:ptCount val="5"/>
                <c:pt idx="0">
                  <c:v>24</c:v>
                </c:pt>
                <c:pt idx="1">
                  <c:v>2249</c:v>
                </c:pt>
                <c:pt idx="2">
                  <c:v>2562</c:v>
                </c:pt>
                <c:pt idx="3">
                  <c:v>312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D4-C446-8B29-1A1B6F87C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6"/>
        <c:axId val="1609339056"/>
        <c:axId val="1"/>
      </c:barChart>
      <c:barChart>
        <c:barDir val="col"/>
        <c:grouping val="clustered"/>
        <c:varyColors val="0"/>
        <c:ser>
          <c:idx val="2"/>
          <c:order val="2"/>
          <c:tx>
            <c:strRef>
              <c:f>'DS - Neighbourhood Groups'!$D$2</c:f>
              <c:strCache>
                <c:ptCount val="1"/>
                <c:pt idx="0">
                  <c:v>Percent of &lt;5 reviews</c:v>
                </c:pt>
              </c:strCache>
            </c:strRef>
          </c:tx>
          <c:spPr>
            <a:solidFill>
              <a:srgbClr val="96969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'DS - Neighbourhood Groups'!$A$3:$A$7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'DS - Neighbourhood Groups'!$D$3:$D$7</c:f>
              <c:numCache>
                <c:formatCode>0%</c:formatCode>
                <c:ptCount val="5"/>
                <c:pt idx="0">
                  <c:v>8.5106382978723402E-2</c:v>
                </c:pt>
                <c:pt idx="1">
                  <c:v>0.31662677741799239</c:v>
                </c:pt>
                <c:pt idx="2">
                  <c:v>0.35632823365785815</c:v>
                </c:pt>
                <c:pt idx="3">
                  <c:v>0.18428824571766095</c:v>
                </c:pt>
                <c:pt idx="4">
                  <c:v>7.8260869565217397E-2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D4-C446-8B29-1A1B6F87C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2"/>
        <c:overlap val="100"/>
        <c:axId val="3"/>
        <c:axId val="4"/>
      </c:barChart>
      <c:catAx>
        <c:axId val="160933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175">
            <a:solidFill>
              <a:srgbClr val="E3E3E3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E3E3E3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609339056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0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3054448871181939"/>
          <c:y val="0.9490022172949002"/>
          <c:w val="0.38911022576361221"/>
          <c:h val="3.54767184035476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690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Histogram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'DS - Price'!$E$37:$E$47</c:f>
              <c:strCache>
                <c:ptCount val="11"/>
                <c:pt idx="0">
                  <c:v>0</c:v>
                </c:pt>
                <c:pt idx="1">
                  <c:v>31</c:v>
                </c:pt>
                <c:pt idx="2">
                  <c:v>62</c:v>
                </c:pt>
                <c:pt idx="3">
                  <c:v>93</c:v>
                </c:pt>
                <c:pt idx="4">
                  <c:v>124</c:v>
                </c:pt>
                <c:pt idx="5">
                  <c:v>155</c:v>
                </c:pt>
                <c:pt idx="6">
                  <c:v>186</c:v>
                </c:pt>
                <c:pt idx="7">
                  <c:v>217</c:v>
                </c:pt>
                <c:pt idx="8">
                  <c:v>248</c:v>
                </c:pt>
                <c:pt idx="9">
                  <c:v>279</c:v>
                </c:pt>
                <c:pt idx="10">
                  <c:v>More</c:v>
                </c:pt>
              </c:strCache>
            </c:strRef>
          </c:cat>
          <c:val>
            <c:numRef>
              <c:f>'DS - Price'!$F$37:$F$47</c:f>
              <c:numCache>
                <c:formatCode>General</c:formatCode>
                <c:ptCount val="11"/>
                <c:pt idx="0">
                  <c:v>4</c:v>
                </c:pt>
                <c:pt idx="1">
                  <c:v>163</c:v>
                </c:pt>
                <c:pt idx="2">
                  <c:v>2938</c:v>
                </c:pt>
                <c:pt idx="3">
                  <c:v>4331</c:v>
                </c:pt>
                <c:pt idx="4">
                  <c:v>2869</c:v>
                </c:pt>
                <c:pt idx="5">
                  <c:v>2423</c:v>
                </c:pt>
                <c:pt idx="6">
                  <c:v>1265</c:v>
                </c:pt>
                <c:pt idx="7">
                  <c:v>1092</c:v>
                </c:pt>
                <c:pt idx="8">
                  <c:v>446</c:v>
                </c:pt>
                <c:pt idx="9">
                  <c:v>519</c:v>
                </c:pt>
                <c:pt idx="10">
                  <c:v>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B-AA4D-9C1D-557DE416C1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9666752"/>
        <c:axId val="1086915936"/>
      </c:barChart>
      <c:catAx>
        <c:axId val="1079666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Price</a:t>
                </a:r>
                <a:r>
                  <a:rPr lang="en-US" baseline="0"/>
                  <a:t> Bins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86915936"/>
        <c:crosses val="autoZero"/>
        <c:auto val="1"/>
        <c:lblAlgn val="ctr"/>
        <c:lblOffset val="100"/>
        <c:noMultiLvlLbl val="0"/>
      </c:catAx>
      <c:valAx>
        <c:axId val="10869159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79666752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1">
          <a:lumMod val="50000"/>
        </a:schemeClr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A02-6163-5F43-97AF-21EA0879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C85DD-D0B6-2246-9060-F10CA369F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43DF-7177-934C-81DF-FAA83B36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C49F-7FA0-CB4A-B30D-503582E2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4B30-A9F8-A74D-B4EF-09C5AA48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B65C-F740-5141-9BB7-FC267A76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AC339-D19E-C748-9ECE-92D942F5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111B-4091-1E4D-8C21-F649961A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EC058-19F6-4643-A3C0-899E3CE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5306-4680-1B40-9EA5-23A3D20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E2806-9173-B548-A270-ECA37502D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9236-DDDA-674A-958B-02E5CD85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488D-DEB5-0746-B6FE-22188B17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9A42-972C-794E-BD94-15E75A96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CC62-D0CB-5943-A88A-6F52ABF7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906-8D46-0742-8ED7-91C2773E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5167-8834-2E41-9980-3EF71DA2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8A7B-368C-7C49-A2B1-869B1653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CDA4-99B5-E145-A1C2-3CC19A20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FF85-6C47-4248-BB8F-19869C6B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A6BF-0004-554A-B4B1-2BCC86AA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F45B-54E1-4B44-A9EC-44BAEAB1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7FCC-B16D-794B-8C07-1542EA90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8DE2-BFA4-AD4B-8825-F38DA49B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A049-643D-BE49-89CD-F0C2D0EF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8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B401-8A37-DE4F-A659-63B3017D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7101-BE5F-8843-9513-BE0BE16A9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457B-29CB-D44F-8260-DB6964747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646A1-2250-2049-B595-C254AD15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4A041-E06D-0144-B20F-1768B11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81DE-750F-F148-A841-8666ED1D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E6FB-121C-9D47-A0BB-D5611436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29FF-0646-CF4E-9C27-C21F16962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2B0E-CFF9-2442-BB71-CF5CFA31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834E9-8CBC-7045-B7BD-4F257B0BC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6F3E7-B137-AC49-B376-6763854A0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882DD-6364-8648-8315-15DAC5E6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607E0-DB45-2B43-9057-06CC7257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78522-4CB2-2F46-BC24-F17B62F9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0083-7AD9-CE40-8561-31A9CC70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183ED-022A-AF45-B017-6D0C2ADC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AD419-0134-3E4F-9951-14D595C3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1D341-251C-EC40-913A-D54CE599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BC4C4-5C86-D84B-AA83-84A061A1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9DCF7-75FA-114D-927A-2BC7F123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280E-DEEB-EA40-97BE-292A440E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09F4-08DD-6046-A6A6-09149A54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79E3-BA9D-E84D-A99C-8BD23CE9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6A80-61E5-3946-AC3B-F9617EF8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7050A-86E7-CF4B-BDC5-AFF0CD2F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0EEE3-C5C5-5F42-B49F-90DD64CE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F5FB-1020-384C-9A01-DCE01622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C41F-609E-0149-8343-80FA8737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B1363-6C13-0C46-AC37-BF4AD6027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A4F23-ED2B-214F-A42E-58150B6F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EEFDE-F3F7-EA42-A538-9BF176EC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4B23-8817-8C48-9B37-D801A3BD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4CEE-52BA-9C49-8C39-8BA50524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1BCB5-4184-3B44-BA50-F4881CF6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A996-BA4C-F243-BE97-7C37F9C0B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36F9-4032-3A4D-86AB-F93BBFE02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9A02-4683-0E43-A8CB-CA3EB175C34D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B567-9844-7045-A16B-6C7397475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4A0A-CE0A-CB42-B15B-E0DA436C5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9AB2-DB3D-864D-99D2-71301E57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3D6B-EB38-3948-B977-1732E7DB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405"/>
            <a:ext cx="9144000" cy="861237"/>
          </a:xfrm>
        </p:spPr>
        <p:txBody>
          <a:bodyPr>
            <a:noAutofit/>
          </a:bodyPr>
          <a:lstStyle/>
          <a:p>
            <a:pPr algn="l"/>
            <a:r>
              <a:rPr lang="en-US" sz="1600" b="1" u="none" strike="noStrike" dirty="0">
                <a:effectLst/>
              </a:rPr>
              <a:t>Count of the properties with reviews and the count with number of reviews &lt; 5 along with the percentage of the reviews &lt; 5 with respect to the total number of reviews neighborhood groups wise.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524F40-E213-F947-B8C7-2A663288C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938926"/>
              </p:ext>
            </p:extLst>
          </p:nvPr>
        </p:nvGraphicFramePr>
        <p:xfrm>
          <a:off x="2668772" y="1254641"/>
          <a:ext cx="6964325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6CD7FFD-E4F3-BB4E-9923-E57419F8ECD3}"/>
              </a:ext>
            </a:extLst>
          </p:cNvPr>
          <p:cNvSpPr txBox="1"/>
          <p:nvPr/>
        </p:nvSpPr>
        <p:spPr>
          <a:xfrm>
            <a:off x="1524001" y="522725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percentage of the properties with reviews &lt; 5 is normally distributed along the neighborhood groups.</a:t>
            </a:r>
          </a:p>
        </p:txBody>
      </p:sp>
    </p:spTree>
    <p:extLst>
      <p:ext uri="{BB962C8B-B14F-4D97-AF65-F5344CB8AC3E}">
        <p14:creationId xmlns:p14="http://schemas.microsoft.com/office/powerpoint/2010/main" val="178066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815F-7784-2A4F-A393-72D2FF80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395"/>
          </a:xfrm>
        </p:spPr>
        <p:txBody>
          <a:bodyPr>
            <a:noAutofit/>
          </a:bodyPr>
          <a:lstStyle/>
          <a:p>
            <a:r>
              <a:rPr lang="en-US" sz="1800" b="1" dirty="0"/>
              <a:t>Number of reviews with respect to the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EF53E5-83D8-E341-85B3-D12FA370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8377"/>
            <a:ext cx="4942367" cy="2565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C5CD3-FAC8-7D45-8056-2927A19F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33" y="1868377"/>
            <a:ext cx="4942367" cy="2565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832C0-648A-5847-8953-FF1E6004AB31}"/>
              </a:ext>
            </a:extLst>
          </p:cNvPr>
          <p:cNvSpPr txBox="1"/>
          <p:nvPr/>
        </p:nvSpPr>
        <p:spPr>
          <a:xfrm>
            <a:off x="850605" y="501856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no. of properties w.r.t. to the neighborhood shows that most of the properties are located in Bedford-Stuyvesant and Williamsburg of Brooklyn and Harlem of Manhattan and the most of properties with &lt; 5 reviews are present in Williamsburg of Brooklyn</a:t>
            </a:r>
          </a:p>
        </p:txBody>
      </p:sp>
    </p:spTree>
    <p:extLst>
      <p:ext uri="{BB962C8B-B14F-4D97-AF65-F5344CB8AC3E}">
        <p14:creationId xmlns:p14="http://schemas.microsoft.com/office/powerpoint/2010/main" val="33747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5EC5-49B6-C74A-9CA1-571DBBF5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44"/>
            <a:ext cx="10515600" cy="710020"/>
          </a:xfrm>
        </p:spPr>
        <p:txBody>
          <a:bodyPr>
            <a:normAutofit/>
          </a:bodyPr>
          <a:lstStyle/>
          <a:p>
            <a:r>
              <a:rPr lang="en-US" sz="1800" b="1" dirty="0"/>
              <a:t>No. of reviews with respect to Price Bins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047977-DBE0-BC43-BD1C-0DBDAF1E5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327727"/>
              </p:ext>
            </p:extLst>
          </p:nvPr>
        </p:nvGraphicFramePr>
        <p:xfrm>
          <a:off x="2456121" y="1410955"/>
          <a:ext cx="7006856" cy="360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396859-44A9-1D4D-84E7-AE0C7A86CCBA}"/>
              </a:ext>
            </a:extLst>
          </p:cNvPr>
          <p:cNvSpPr txBox="1"/>
          <p:nvPr/>
        </p:nvSpPr>
        <p:spPr>
          <a:xfrm>
            <a:off x="1127051" y="5461958"/>
            <a:ext cx="1014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Histogram, the no. of reviews are less and kept decreasing beyond the Price ranges of $62 - $185</a:t>
            </a:r>
          </a:p>
        </p:txBody>
      </p:sp>
    </p:spTree>
    <p:extLst>
      <p:ext uri="{BB962C8B-B14F-4D97-AF65-F5344CB8AC3E}">
        <p14:creationId xmlns:p14="http://schemas.microsoft.com/office/powerpoint/2010/main" val="408431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158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Count of the properties with reviews and the count with number of reviews &lt; 5 along with the percentage of the reviews &lt; 5 with respect to the total number of reviews neighborhood groups wise. </vt:lpstr>
      <vt:lpstr>Number of reviews with respect to the neighborhoods</vt:lpstr>
      <vt:lpstr>No. of reviews with respect to Price Bins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Rochini Paidisetty</dc:creator>
  <cp:lastModifiedBy>Rochini Paidisetty</cp:lastModifiedBy>
  <cp:revision>1</cp:revision>
  <dcterms:created xsi:type="dcterms:W3CDTF">2020-03-24T21:47:22Z</dcterms:created>
  <dcterms:modified xsi:type="dcterms:W3CDTF">2020-03-25T22:45:51Z</dcterms:modified>
</cp:coreProperties>
</file>