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3BD2F-8940-214F-897D-7B3154B9966A}" v="59" dt="2020-02-11T20:33:06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SW%20Revenues%20VDT%20(Rochini%20Paidisetty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SW%20Revenues%20VDT%20(Rochini%20Paidisetty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SW%20Revenues%20VDT%20(Rochini%20Paidisetty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rochini_paidisetty_springboarddac_onmicrosoft_com/Documents/SW%20Revenues%20VDT%20(Rochini%20Paidisetty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of Kootha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EBIT!$A$110:$B$110</c:f>
              <c:strCache>
                <c:ptCount val="2"/>
                <c:pt idx="0">
                  <c:v>EBIT ACTUALS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EBIT!$C$109:$N$109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EBIT!$C$110:$N$110</c:f>
              <c:numCache>
                <c:formatCode>"$"#,##0.00;[Red]\-"$"#,##0.00</c:formatCode>
                <c:ptCount val="12"/>
                <c:pt idx="0">
                  <c:v>5050444.6000000108</c:v>
                </c:pt>
                <c:pt idx="1">
                  <c:v>3458379.4399999995</c:v>
                </c:pt>
                <c:pt idx="2">
                  <c:v>3839682.26000001</c:v>
                </c:pt>
                <c:pt idx="3">
                  <c:v>3976825.3</c:v>
                </c:pt>
                <c:pt idx="4">
                  <c:v>4293385.9399999995</c:v>
                </c:pt>
                <c:pt idx="5">
                  <c:v>4234069.25</c:v>
                </c:pt>
                <c:pt idx="6">
                  <c:v>6841506.4900000002</c:v>
                </c:pt>
                <c:pt idx="7">
                  <c:v>6231843.8199999994</c:v>
                </c:pt>
                <c:pt idx="8">
                  <c:v>6794153.2699999996</c:v>
                </c:pt>
                <c:pt idx="9">
                  <c:v>3978411.3600000008</c:v>
                </c:pt>
                <c:pt idx="10">
                  <c:v>3834317.4299999997</c:v>
                </c:pt>
                <c:pt idx="11">
                  <c:v>2995697.51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CE-FD41-B720-ADB94A4D8D03}"/>
            </c:ext>
          </c:extLst>
        </c:ser>
        <c:ser>
          <c:idx val="1"/>
          <c:order val="1"/>
          <c:tx>
            <c:strRef>
              <c:f>EBIT!$A$111:$B$111</c:f>
              <c:strCache>
                <c:ptCount val="2"/>
                <c:pt idx="0">
                  <c:v>EBIT BUDGET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EBIT!$C$109:$N$109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EBIT!$C$111:$N$111</c:f>
              <c:numCache>
                <c:formatCode>"$"#,##0.00;[Red]\-"$"#,##0.00</c:formatCode>
                <c:ptCount val="12"/>
                <c:pt idx="0">
                  <c:v>5282428.99</c:v>
                </c:pt>
                <c:pt idx="1">
                  <c:v>3014314.84</c:v>
                </c:pt>
                <c:pt idx="2">
                  <c:v>937282.71</c:v>
                </c:pt>
                <c:pt idx="3">
                  <c:v>695698.95000000019</c:v>
                </c:pt>
                <c:pt idx="4">
                  <c:v>3800344.8500000006</c:v>
                </c:pt>
                <c:pt idx="5">
                  <c:v>4645081.8800000008</c:v>
                </c:pt>
                <c:pt idx="6">
                  <c:v>7033013.290000001</c:v>
                </c:pt>
                <c:pt idx="7">
                  <c:v>6182775.0500000007</c:v>
                </c:pt>
                <c:pt idx="8">
                  <c:v>6958599.8000000007</c:v>
                </c:pt>
                <c:pt idx="9">
                  <c:v>4551309.7100000009</c:v>
                </c:pt>
                <c:pt idx="10">
                  <c:v>4048270.16</c:v>
                </c:pt>
                <c:pt idx="11">
                  <c:v>4074116.5000000005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CE-FD41-B720-ADB94A4D8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214160"/>
        <c:axId val="1796397856"/>
      </c:lineChart>
      <c:catAx>
        <c:axId val="182621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97856"/>
        <c:crosses val="autoZero"/>
        <c:auto val="1"/>
        <c:lblAlgn val="ctr"/>
        <c:lblOffset val="100"/>
        <c:noMultiLvlLbl val="0"/>
      </c:catAx>
      <c:valAx>
        <c:axId val="179639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21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EBIT of Surjek Unit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EBIT!$A$116:$B$116</c:f>
              <c:strCache>
                <c:ptCount val="2"/>
                <c:pt idx="0">
                  <c:v>EBIT ACTUALS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EBIT!$C$115:$N$115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EBIT!$C$116:$N$116</c:f>
              <c:numCache>
                <c:formatCode>"$"#,##0.00;[Red]\-"$"#,##0.00</c:formatCode>
                <c:ptCount val="12"/>
                <c:pt idx="0">
                  <c:v>7542994.7699999996</c:v>
                </c:pt>
                <c:pt idx="1">
                  <c:v>2007339.42</c:v>
                </c:pt>
                <c:pt idx="2">
                  <c:v>4357781.41</c:v>
                </c:pt>
                <c:pt idx="3">
                  <c:v>-1327482.6700000055</c:v>
                </c:pt>
                <c:pt idx="4">
                  <c:v>-4467368.6899999958</c:v>
                </c:pt>
                <c:pt idx="5">
                  <c:v>6734853.3199999984</c:v>
                </c:pt>
                <c:pt idx="6">
                  <c:v>15534470.68</c:v>
                </c:pt>
                <c:pt idx="7">
                  <c:v>11502060.09</c:v>
                </c:pt>
                <c:pt idx="8">
                  <c:v>11657393.350000001</c:v>
                </c:pt>
                <c:pt idx="9">
                  <c:v>7147213.4400000013</c:v>
                </c:pt>
                <c:pt idx="10">
                  <c:v>3584267.9000000004</c:v>
                </c:pt>
                <c:pt idx="11">
                  <c:v>11128380.07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CA-3D4F-963C-14BD9C3C594F}"/>
            </c:ext>
          </c:extLst>
        </c:ser>
        <c:ser>
          <c:idx val="1"/>
          <c:order val="1"/>
          <c:tx>
            <c:strRef>
              <c:f>EBIT!$A$117:$B$117</c:f>
              <c:strCache>
                <c:ptCount val="2"/>
                <c:pt idx="0">
                  <c:v>EBIT BUDGET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EBIT!$C$115:$N$115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EBIT!$C$117:$N$117</c:f>
              <c:numCache>
                <c:formatCode>"$"#,##0.00;[Red]\-"$"#,##0.00</c:formatCode>
                <c:ptCount val="12"/>
                <c:pt idx="0">
                  <c:v>5734764.2700000014</c:v>
                </c:pt>
                <c:pt idx="1">
                  <c:v>3779140.0200000014</c:v>
                </c:pt>
                <c:pt idx="2">
                  <c:v>-613667.44999999925</c:v>
                </c:pt>
                <c:pt idx="3">
                  <c:v>-5747396.8399999999</c:v>
                </c:pt>
                <c:pt idx="4">
                  <c:v>-3523025.089999998</c:v>
                </c:pt>
                <c:pt idx="5">
                  <c:v>380758.06000000052</c:v>
                </c:pt>
                <c:pt idx="6">
                  <c:v>8082244.7800000031</c:v>
                </c:pt>
                <c:pt idx="7">
                  <c:v>7071588.6400000025</c:v>
                </c:pt>
                <c:pt idx="8">
                  <c:v>4321776.8199999984</c:v>
                </c:pt>
                <c:pt idx="9">
                  <c:v>8171766.6200000029</c:v>
                </c:pt>
                <c:pt idx="10">
                  <c:v>5828325.3200000003</c:v>
                </c:pt>
                <c:pt idx="11">
                  <c:v>6069939.7600000016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CA-3D4F-963C-14BD9C3C5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004848"/>
        <c:axId val="1799929376"/>
      </c:lineChart>
      <c:catAx>
        <c:axId val="178600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29376"/>
        <c:crosses val="autoZero"/>
        <c:auto val="1"/>
        <c:lblAlgn val="ctr"/>
        <c:lblOffset val="100"/>
        <c:noMultiLvlLbl val="0"/>
      </c:catAx>
      <c:valAx>
        <c:axId val="17999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0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EBIT of Jutik Unit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EBIT!$A$121:$B$121</c:f>
              <c:strCache>
                <c:ptCount val="2"/>
                <c:pt idx="0">
                  <c:v>EBIT ACTUALS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EBIT!$C$115:$N$115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EBIT!$C$121:$N$121</c:f>
              <c:numCache>
                <c:formatCode>"$"#,##0.00;[Red]\-"$"#,##0.00</c:formatCode>
                <c:ptCount val="12"/>
                <c:pt idx="0">
                  <c:v>9540867.7800000012</c:v>
                </c:pt>
                <c:pt idx="1">
                  <c:v>12148510.460000001</c:v>
                </c:pt>
                <c:pt idx="2">
                  <c:v>9292017.379999999</c:v>
                </c:pt>
                <c:pt idx="3">
                  <c:v>7961729.160000002</c:v>
                </c:pt>
                <c:pt idx="4">
                  <c:v>10048484.280000001</c:v>
                </c:pt>
                <c:pt idx="5">
                  <c:v>9229991.6099999994</c:v>
                </c:pt>
                <c:pt idx="6">
                  <c:v>14341629.849999998</c:v>
                </c:pt>
                <c:pt idx="7">
                  <c:v>14076053.039999999</c:v>
                </c:pt>
                <c:pt idx="8">
                  <c:v>13128407.379999999</c:v>
                </c:pt>
                <c:pt idx="9">
                  <c:v>15183280.52</c:v>
                </c:pt>
                <c:pt idx="10">
                  <c:v>14424786.729999999</c:v>
                </c:pt>
                <c:pt idx="11">
                  <c:v>13312411.609999999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A0-174F-9E81-FF80FD408F3C}"/>
            </c:ext>
          </c:extLst>
        </c:ser>
        <c:ser>
          <c:idx val="1"/>
          <c:order val="1"/>
          <c:tx>
            <c:strRef>
              <c:f>EBIT!$A$122:$B$122</c:f>
              <c:strCache>
                <c:ptCount val="2"/>
                <c:pt idx="0">
                  <c:v>EBIT BUDGET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EBIT!$C$115:$N$115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EBIT!$C$122:$N$122</c:f>
              <c:numCache>
                <c:formatCode>"$"#,##0.00;[Red]\-"$"#,##0.00</c:formatCode>
                <c:ptCount val="12"/>
                <c:pt idx="0">
                  <c:v>12024448.18</c:v>
                </c:pt>
                <c:pt idx="1">
                  <c:v>12146256.5</c:v>
                </c:pt>
                <c:pt idx="2">
                  <c:v>13925476.59</c:v>
                </c:pt>
                <c:pt idx="3">
                  <c:v>13260581.240000002</c:v>
                </c:pt>
                <c:pt idx="4">
                  <c:v>11735911.339999996</c:v>
                </c:pt>
                <c:pt idx="5">
                  <c:v>16373562.779999997</c:v>
                </c:pt>
                <c:pt idx="6">
                  <c:v>16635376.279999997</c:v>
                </c:pt>
                <c:pt idx="7">
                  <c:v>16475142.059999999</c:v>
                </c:pt>
                <c:pt idx="8">
                  <c:v>17799998.09</c:v>
                </c:pt>
                <c:pt idx="9">
                  <c:v>12419480.460000001</c:v>
                </c:pt>
                <c:pt idx="10">
                  <c:v>13873448.699999997</c:v>
                </c:pt>
                <c:pt idx="11">
                  <c:v>14546133.079999998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A0-174F-9E81-FF80FD408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004848"/>
        <c:axId val="1799929376"/>
      </c:lineChart>
      <c:catAx>
        <c:axId val="178600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29376"/>
        <c:crosses val="autoZero"/>
        <c:auto val="1"/>
        <c:lblAlgn val="ctr"/>
        <c:lblOffset val="100"/>
        <c:noMultiLvlLbl val="0"/>
      </c:catAx>
      <c:valAx>
        <c:axId val="17999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0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EBIT of Overall Units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EBIT!$A$126:$B$126</c:f>
              <c:strCache>
                <c:ptCount val="2"/>
                <c:pt idx="0">
                  <c:v>EBIT ACTUALS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EBIT!$C$115:$N$115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EBIT!$C$126:$N$126</c:f>
              <c:numCache>
                <c:formatCode>"$"#,##0.00;[Red]\-"$"#,##0.00</c:formatCode>
                <c:ptCount val="12"/>
                <c:pt idx="0">
                  <c:v>22134307.15000001</c:v>
                </c:pt>
                <c:pt idx="1">
                  <c:v>17614229.320000004</c:v>
                </c:pt>
                <c:pt idx="2">
                  <c:v>17489481.050000008</c:v>
                </c:pt>
                <c:pt idx="3">
                  <c:v>10611071.789999999</c:v>
                </c:pt>
                <c:pt idx="4">
                  <c:v>9874501.5300000049</c:v>
                </c:pt>
                <c:pt idx="5">
                  <c:v>20198914.179999992</c:v>
                </c:pt>
                <c:pt idx="6">
                  <c:v>36717607.019999996</c:v>
                </c:pt>
                <c:pt idx="7">
                  <c:v>31809956.949999996</c:v>
                </c:pt>
                <c:pt idx="8">
                  <c:v>31579954</c:v>
                </c:pt>
                <c:pt idx="9">
                  <c:v>26308905.32</c:v>
                </c:pt>
                <c:pt idx="10">
                  <c:v>21843372.059999999</c:v>
                </c:pt>
                <c:pt idx="11">
                  <c:v>27436489.189999998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D3-D044-A003-44339B64E614}"/>
            </c:ext>
          </c:extLst>
        </c:ser>
        <c:ser>
          <c:idx val="1"/>
          <c:order val="1"/>
          <c:tx>
            <c:strRef>
              <c:f>EBIT!$A$127:$B$127</c:f>
              <c:strCache>
                <c:ptCount val="2"/>
                <c:pt idx="0">
                  <c:v>EBIT BUDGET</c:v>
                </c:pt>
                <c:pt idx="1">
                  <c:v>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EBIT!$C$115:$N$115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EBIT!$C$127:$N$127</c:f>
              <c:numCache>
                <c:formatCode>"$"#,##0.00;[Red]\-"$"#,##0.00</c:formatCode>
                <c:ptCount val="12"/>
                <c:pt idx="0">
                  <c:v>23041641.440000001</c:v>
                </c:pt>
                <c:pt idx="1">
                  <c:v>18939711.360000003</c:v>
                </c:pt>
                <c:pt idx="2">
                  <c:v>14249091.850000001</c:v>
                </c:pt>
                <c:pt idx="3">
                  <c:v>8208883.3500000015</c:v>
                </c:pt>
                <c:pt idx="4">
                  <c:v>12013231.099999998</c:v>
                </c:pt>
                <c:pt idx="5">
                  <c:v>21399402.720000003</c:v>
                </c:pt>
                <c:pt idx="6">
                  <c:v>31750634.350000001</c:v>
                </c:pt>
                <c:pt idx="7">
                  <c:v>29729505.75</c:v>
                </c:pt>
                <c:pt idx="8">
                  <c:v>29080374.710000001</c:v>
                </c:pt>
                <c:pt idx="9">
                  <c:v>25142556.789999999</c:v>
                </c:pt>
                <c:pt idx="10">
                  <c:v>23750044.179999996</c:v>
                </c:pt>
                <c:pt idx="11">
                  <c:v>24690189.34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D3-D044-A003-44339B64E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6004848"/>
        <c:axId val="1799929376"/>
      </c:lineChart>
      <c:catAx>
        <c:axId val="178600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929376"/>
        <c:crosses val="autoZero"/>
        <c:auto val="1"/>
        <c:lblAlgn val="ctr"/>
        <c:lblOffset val="100"/>
        <c:noMultiLvlLbl val="0"/>
      </c:catAx>
      <c:valAx>
        <c:axId val="17999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600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E12-AD0B-5047-96BA-D8312185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B632F-CE40-6943-841C-C1E183DB4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5271-E0E7-BF48-B568-E3F9C3C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1505-E1EC-4F48-BA74-856E3B6A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8F60-1CE9-0543-AC9A-16AA0C2A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487D-82EC-944E-B5B3-4CF0314A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22D8F-77C3-6947-B1BF-A1FCCC8B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A4F7-D5B4-DE40-BEF6-CDB27DAF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22AB-53E6-F444-AEAA-3E307AFA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ABDB-330F-CC43-B3BD-7B85E4F3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EDE42-0BF7-E44A-8496-B79FF774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68ED-A40F-E849-9AB4-5389DFF6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0F4F-4B5A-2146-A848-C92781D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DD082-FF9E-584F-891F-EE87C5D2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BB92-8FBE-9E44-8A72-3EF86D68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878B-85CD-C54E-BCBA-4AE372FC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C45D-992F-6340-B012-C24F604F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987C-AEF6-284B-A6C3-3EABC850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0871-5BBF-8A4A-AB1E-D143D8A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1E67-C793-E942-9FC6-E8A44670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AF09-60DE-EA40-A737-E7BDAA88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F9AC-FA21-944B-9F8E-79B6E7E9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068D-43DB-4A4D-B9FA-A8E04775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8DA7-461C-9240-8C79-04518D15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40F-75FA-5640-B67B-3FCDF8B5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4119-7399-D048-A7BB-52BF73C9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B7E6-A903-0B40-B9FD-61D3F8B70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D20F0-CA9D-F249-88A9-6D91CEE6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EC4F-EF91-6046-ABBA-9D939D9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AE44-FC95-354C-A74A-74C795D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B05C-74C9-9048-BBEA-065588A1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DC2C-D8C5-9448-86B0-65DB87BE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0BDAE-812C-374F-8944-A4B75651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723C-9BB3-B24C-B77C-C503B958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D2846-4998-924F-B03F-F41FD01D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44CE0-530E-F04E-A597-FEA93D211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CA1E8-760A-3B4D-9B8C-CEA53EC7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2EEEB-D4F9-9F42-B3EE-76197211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95A03-1AB4-4B41-A04E-23399C97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B673-D087-704C-A9DE-6EC43B2D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49F6-E5B6-6F43-B53E-81080122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5B28-2008-6B49-B409-D290C860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C658F-3FED-3C49-8A8E-09BAAECE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DD18D-873E-BB4B-8B8B-F48C716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930A9-990C-1148-B758-5EAD136C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3F734-3B39-4544-94BC-1DC3AD61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0B1F-DE4D-234E-BABA-7638A1F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32DD-2B43-4446-9D35-4BC4CE89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2DC3-9810-B348-9C72-7B269939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CD1B-2B6A-0944-9798-8D9B773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B66FF-B308-9146-A245-638C02A5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B271-EBD3-184D-8D6E-37C2440E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ACC2-7B74-8744-84D8-1D54BE1D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0D9B5-D3AC-EA45-A371-40FF2ED5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9FDED-C44B-5D4D-870E-35B49CE25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0334-6094-EC40-B33F-ECADE3F2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574A2-7570-F34C-B48E-C97E5364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DC5C-CC10-AD40-A8B8-F42C60C3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59D2-8D73-EA41-B948-9CB747B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4CC13-CE7B-5746-896A-24C09B86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FE51-DCD3-EE46-B91D-AA5D9817D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4FB1-BB81-3940-B482-5F6D5EB85A89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87D8-53BC-0F4D-88FA-C77BF2DEF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67E8-72ED-624F-B967-D9E38F4C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E146-2043-6843-8A17-C6438632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0EE6-C493-F543-B514-4772B342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64" y="356244"/>
            <a:ext cx="11813059" cy="37280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EBIT Analysis based on individual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DF5FD-BB65-3A43-91BF-39300D18A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64" y="815545"/>
            <a:ext cx="11813059" cy="595595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Actuals vs Budget EBIT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8BD09F-C634-7643-8729-0F26E8450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414777"/>
              </p:ext>
            </p:extLst>
          </p:nvPr>
        </p:nvGraphicFramePr>
        <p:xfrm>
          <a:off x="210065" y="1354479"/>
          <a:ext cx="3904738" cy="251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B06F30-0997-2945-A496-513C82F88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971060"/>
              </p:ext>
            </p:extLst>
          </p:nvPr>
        </p:nvGraphicFramePr>
        <p:xfrm>
          <a:off x="4262398" y="1367394"/>
          <a:ext cx="3904737" cy="250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96CED9-3F58-E944-9E71-503F25345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391926"/>
              </p:ext>
            </p:extLst>
          </p:nvPr>
        </p:nvGraphicFramePr>
        <p:xfrm>
          <a:off x="8314730" y="1354479"/>
          <a:ext cx="3667205" cy="250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72BED8-86F6-994F-929E-ADFA55BB7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937990"/>
              </p:ext>
            </p:extLst>
          </p:nvPr>
        </p:nvGraphicFramePr>
        <p:xfrm>
          <a:off x="3403600" y="3985656"/>
          <a:ext cx="5384800" cy="2662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EBIT Analysis based on individual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Rochini Paidisetty</dc:creator>
  <cp:lastModifiedBy>Rochini Paidisetty</cp:lastModifiedBy>
  <cp:revision>2</cp:revision>
  <dcterms:created xsi:type="dcterms:W3CDTF">2020-02-11T20:22:50Z</dcterms:created>
  <dcterms:modified xsi:type="dcterms:W3CDTF">2020-06-16T18:41:33Z</dcterms:modified>
</cp:coreProperties>
</file>