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C8C9D-0A5C-ED40-8A78-FDAA94956B7A}" v="1147" dt="2020-03-04T00:17:42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1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1571447890_SW_Corp_Economics_Student_Facing_Updated_1810201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Kootha</c:v>
                </c:pt>
                <c:pt idx="2">
                  <c:v>Surjek</c:v>
                </c:pt>
                <c:pt idx="3">
                  <c:v>Jutik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-114889690.46809998</c:v>
                </c:pt>
                <c:pt idx="1">
                  <c:v>-20564736.488800026</c:v>
                </c:pt>
                <c:pt idx="2">
                  <c:v>-66555644.32159999</c:v>
                </c:pt>
                <c:pt idx="3">
                  <c:v>-27769309.657699995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C-E341-9947-AA95ABDA2C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4692976"/>
        <c:axId val="1140470624"/>
      </c:barChart>
      <c:catAx>
        <c:axId val="111469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470624"/>
        <c:crosses val="autoZero"/>
        <c:auto val="1"/>
        <c:lblAlgn val="ctr"/>
        <c:lblOffset val="100"/>
        <c:noMultiLvlLbl val="0"/>
      </c:catAx>
      <c:valAx>
        <c:axId val="1140470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469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Overall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-8109311.3000000007</c:v>
                </c:pt>
                <c:pt idx="1">
                  <c:v>-13977555.600000001</c:v>
                </c:pt>
                <c:pt idx="2">
                  <c:v>-5490318.6799999997</c:v>
                </c:pt>
                <c:pt idx="3">
                  <c:v>-27577185.580000006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0-684B-81DF-4FFFCF12E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axId val="1171178128"/>
        <c:axId val="1171179760"/>
      </c:barChart>
      <c:catAx>
        <c:axId val="117117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179760"/>
        <c:crosses val="autoZero"/>
        <c:auto val="1"/>
        <c:lblAlgn val="ctr"/>
        <c:lblOffset val="100"/>
        <c:noMultiLvlLbl val="0"/>
      </c:catAx>
      <c:valAx>
        <c:axId val="1171179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117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Overall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-20564736.488800026</c:v>
                </c:pt>
                <c:pt idx="1">
                  <c:v>-66555644.32159999</c:v>
                </c:pt>
                <c:pt idx="2">
                  <c:v>-27769309.657699995</c:v>
                </c:pt>
                <c:pt idx="3">
                  <c:v>-114889690.46809998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74-9546-BA91-162891B61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6359056"/>
        <c:axId val="1186360688"/>
      </c:barChart>
      <c:catAx>
        <c:axId val="118635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360688"/>
        <c:crosses val="autoZero"/>
        <c:auto val="1"/>
        <c:lblAlgn val="ctr"/>
        <c:lblOffset val="100"/>
        <c:noMultiLvlLbl val="0"/>
      </c:catAx>
      <c:valAx>
        <c:axId val="1186360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35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528725646.77620006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1-0D4C-AB65-8BD70C3F66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6"/>
        <c:axId val="1186925888"/>
        <c:axId val="1186557840"/>
      </c:barChart>
      <c:catAx>
        <c:axId val="118692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557840"/>
        <c:crosses val="autoZero"/>
        <c:auto val="1"/>
        <c:lblAlgn val="ctr"/>
        <c:lblOffset val="100"/>
        <c:noMultiLvlLbl val="0"/>
      </c:catAx>
      <c:valAx>
        <c:axId val="1186557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92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1100"/>
              <a:t>EBITDA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(2)'!$C$8:$N$8</c:f>
              <c:numCache>
                <c:formatCode>"$"#,##0.00;[Red]\-"$"#,##0.00</c:formatCode>
                <c:ptCount val="12"/>
                <c:pt idx="0">
                  <c:v>18168739.820600003</c:v>
                </c:pt>
                <c:pt idx="1">
                  <c:v>11588586.599399999</c:v>
                </c:pt>
                <c:pt idx="2">
                  <c:v>8042718.2421999983</c:v>
                </c:pt>
                <c:pt idx="3">
                  <c:v>4562794.6107999943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-17490592.826699991</c:v>
                </c:pt>
                <c:pt idx="9">
                  <c:v>-11409426.280799996</c:v>
                </c:pt>
                <c:pt idx="10">
                  <c:v>8712767.4236000031</c:v>
                </c:pt>
                <c:pt idx="11">
                  <c:v>7975206.5958000049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6A-0349-8980-B478CE00C1B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(2)'!$C$39:$N$39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6A-0349-8980-B478CE00C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 $(M)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1000"/>
              <a:t>EBITDA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(2)'!$C$15:$N$15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A-9340-A531-D9BAB58DC41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A-9340-A531-D9BAB58DC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 $(M)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1000"/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CA-0547-9895-3529BB244AFB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(2)'!$C$53:$N$53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CA-0547-9895-3529BB244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 $(M)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1000"/>
              <a:t>EBITDA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51-9C46-ADA8-413C9F15E48B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'EBIT (2)'!$C$3:$N$3</c:f>
              <c:strCache>
                <c:ptCount val="12"/>
                <c:pt idx="0">
                  <c:v>2014/Jul</c:v>
                </c:pt>
                <c:pt idx="1">
                  <c:v>2014/Aug</c:v>
                </c:pt>
                <c:pt idx="2">
                  <c:v>2014/Sep</c:v>
                </c:pt>
                <c:pt idx="3">
                  <c:v>2014/Oct</c:v>
                </c:pt>
                <c:pt idx="4">
                  <c:v>2014/Nov</c:v>
                </c:pt>
                <c:pt idx="5">
                  <c:v>2014/Dec</c:v>
                </c:pt>
                <c:pt idx="6">
                  <c:v>2015/Jan</c:v>
                </c:pt>
                <c:pt idx="7">
                  <c:v>2015/Feb</c:v>
                </c:pt>
                <c:pt idx="8">
                  <c:v>2015/Mar</c:v>
                </c:pt>
                <c:pt idx="9">
                  <c:v>2015/Apr</c:v>
                </c:pt>
                <c:pt idx="10">
                  <c:v>2015/May</c:v>
                </c:pt>
                <c:pt idx="11">
                  <c:v>2015/Jun</c:v>
                </c:pt>
              </c:strCache>
            </c:strRef>
          </c:cat>
          <c:val>
            <c:numRef>
              <c:f>'EBIT (2)'!$C$60:$N$60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1-9C46-ADA8-413C9F15E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 $(M)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'Pseudo Cost Curve'!$B$15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F9-154D-8AE0-A0C4BDC660B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F9-154D-8AE0-A0C4BDC660B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F9-154D-8AE0-A0C4BDC660B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F9-154D-8AE0-A0C4BDC660B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F9-154D-8AE0-A0C4BDC660B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F9-154D-8AE0-A0C4BDC660B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F9-154D-8AE0-A0C4BDC660B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F9-154D-8AE0-A0C4BDC660B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FF9-154D-8AE0-A0C4BDC660B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F9-154D-8AE0-A0C4BDC660B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FF9-154D-8AE0-A0C4BDC660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FF9-154D-8AE0-A0C4BDC660B2}"/>
            </c:ext>
          </c:extLst>
        </c:ser>
        <c:ser>
          <c:idx val="2"/>
          <c:order val="1"/>
          <c:tx>
            <c:strRef>
              <c:f>'Pseudo Cost Curve'!$C$15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FF9-154D-8AE0-A0C4BDC660B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FF9-154D-8AE0-A0C4BDC660B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FF9-154D-8AE0-A0C4BDC660B2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FF9-154D-8AE0-A0C4BDC660B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FF9-154D-8AE0-A0C4BDC660B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FF9-154D-8AE0-A0C4BDC660B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FF9-154D-8AE0-A0C4BDC660B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FF9-154D-8AE0-A0C4BDC660B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FF9-154D-8AE0-A0C4BDC660B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FF9-154D-8AE0-A0C4BDC660B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FF9-154D-8AE0-A0C4BDC660B2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FF9-154D-8AE0-A0C4BDC660B2}"/>
            </c:ext>
          </c:extLst>
        </c:ser>
        <c:ser>
          <c:idx val="3"/>
          <c:order val="2"/>
          <c:tx>
            <c:strRef>
              <c:f>'Pseudo Cost Curve'!$D$15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FF9-154D-8AE0-A0C4BDC660B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FF9-154D-8AE0-A0C4BDC660B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FF9-154D-8AE0-A0C4BDC660B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EFF9-154D-8AE0-A0C4BDC660B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FF9-154D-8AE0-A0C4BDC660B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FF9-154D-8AE0-A0C4BDC660B2}"/>
                </c:ext>
              </c:extLst>
            </c:dLbl>
            <c:dLbl>
              <c:idx val="6"/>
              <c:layout>
                <c:manualLayout>
                  <c:x val="8.890449897082367E-2"/>
                  <c:y val="-0.36511471550059738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FF9-154D-8AE0-A0C4BDC660B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FF9-154D-8AE0-A0C4BDC660B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FF9-154D-8AE0-A0C4BDC660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FF9-154D-8AE0-A0C4BDC660B2}"/>
            </c:ext>
          </c:extLst>
        </c:ser>
        <c:ser>
          <c:idx val="4"/>
          <c:order val="3"/>
          <c:tx>
            <c:strRef>
              <c:f>'Pseudo Cost Curve'!$E$15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FF9-154D-8AE0-A0C4BDC660B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FF9-154D-8AE0-A0C4BDC660B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FF9-154D-8AE0-A0C4BDC660B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FF9-154D-8AE0-A0C4BDC660B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FF9-154D-8AE0-A0C4BDC660B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EFF9-154D-8AE0-A0C4BDC660B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FF9-154D-8AE0-A0C4BDC660B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FF9-154D-8AE0-A0C4BDC660B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FF9-154D-8AE0-A0C4BDC660B2}"/>
                </c:ext>
              </c:extLst>
            </c:dLbl>
            <c:dLbl>
              <c:idx val="9"/>
              <c:layout>
                <c:manualLayout>
                  <c:x val="0.21945437318260538"/>
                  <c:y val="-0.25009948073639526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FF9-154D-8AE0-A0C4BDC660B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EFF9-154D-8AE0-A0C4BDC660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'Pseudo Cost Curve'!$E$16:$E$26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FF9-154D-8AE0-A0C4BDC66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Curve'!$F$16:$F$26</c:f>
              <c:numCache>
                <c:formatCode>General</c:formatCode>
                <c:ptCount val="11"/>
                <c:pt idx="0">
                  <c:v>53.981996650474073</c:v>
                </c:pt>
                <c:pt idx="1">
                  <c:v>53.981996650474073</c:v>
                </c:pt>
                <c:pt idx="2">
                  <c:v>53.981996650474073</c:v>
                </c:pt>
                <c:pt idx="3">
                  <c:v>53.981996650474073</c:v>
                </c:pt>
                <c:pt idx="4">
                  <c:v>53.981996650474073</c:v>
                </c:pt>
                <c:pt idx="5">
                  <c:v>53.981996650474073</c:v>
                </c:pt>
                <c:pt idx="6">
                  <c:v>53.981996650474073</c:v>
                </c:pt>
                <c:pt idx="7">
                  <c:v>53.981996650474073</c:v>
                </c:pt>
                <c:pt idx="8">
                  <c:v>53.981996650474073</c:v>
                </c:pt>
                <c:pt idx="9">
                  <c:v>53.981996650474073</c:v>
                </c:pt>
                <c:pt idx="10">
                  <c:v>53.981996650474073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EFF9-154D-8AE0-A0C4BDC66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Kootha</c:v>
                </c:pt>
                <c:pt idx="2">
                  <c:v>Surjek</c:v>
                </c:pt>
                <c:pt idx="3">
                  <c:v>Jutik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-27577185.580000006</c:v>
                </c:pt>
                <c:pt idx="1">
                  <c:v>-8109311.3000000007</c:v>
                </c:pt>
                <c:pt idx="2">
                  <c:v>-13977555.600000001</c:v>
                </c:pt>
                <c:pt idx="3">
                  <c:v>-5490318.6799999997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E-D544-8A44-0EEFCF7B75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5"/>
        <c:overlap val="-39"/>
        <c:axId val="1140701200"/>
        <c:axId val="1169408848"/>
      </c:barChart>
      <c:catAx>
        <c:axId val="114070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408848"/>
        <c:crosses val="autoZero"/>
        <c:auto val="1"/>
        <c:lblAlgn val="ctr"/>
        <c:lblOffset val="100"/>
        <c:noMultiLvlLbl val="0"/>
      </c:catAx>
      <c:valAx>
        <c:axId val="116940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70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Kootha</c:v>
                </c:pt>
                <c:pt idx="2">
                  <c:v>Surjek</c:v>
                </c:pt>
                <c:pt idx="3">
                  <c:v>Jutik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1968.6710883999995</c:v>
                </c:pt>
                <c:pt idx="1">
                  <c:v>719.94974400000001</c:v>
                </c:pt>
                <c:pt idx="2">
                  <c:v>1209.6862450000003</c:v>
                </c:pt>
                <c:pt idx="3">
                  <c:v>39.035099399999581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D-E64C-A8B8-6475686A3F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97471856"/>
        <c:axId val="1132819072"/>
      </c:barChart>
      <c:catAx>
        <c:axId val="109747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819072"/>
        <c:crosses val="autoZero"/>
        <c:auto val="1"/>
        <c:lblAlgn val="ctr"/>
        <c:lblOffset val="100"/>
        <c:noMultiLvlLbl val="0"/>
      </c:catAx>
      <c:valAx>
        <c:axId val="1132819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974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49-7544-8535-155A29050DD2}"/>
              </c:ext>
            </c:extLst>
          </c:dPt>
          <c:dLbls>
            <c:dLbl>
              <c:idx val="0"/>
              <c:layout>
                <c:manualLayout>
                  <c:x val="-2.4500027930031838E-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52392721727696"/>
                      <c:h val="0.496074067343023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749-7544-8535-155A29050D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</c:formatCode>
                <c:ptCount val="1"/>
                <c:pt idx="0">
                  <c:v>-38.017728494638028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9-7544-8535-155A29050D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7"/>
        <c:axId val="1114449040"/>
        <c:axId val="1139414512"/>
      </c:barChart>
      <c:catAx>
        <c:axId val="111444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414512"/>
        <c:crosses val="autoZero"/>
        <c:auto val="1"/>
        <c:lblAlgn val="ctr"/>
        <c:lblOffset val="100"/>
        <c:noMultiLvlLbl val="0"/>
      </c:catAx>
      <c:valAx>
        <c:axId val="1139414512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111444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1100" b="0" dirty="0">
                <a:solidFill>
                  <a:srgbClr val="010102"/>
                </a:solidFill>
              </a:rPr>
              <a:t>Rolling Year-to-Date</a:t>
            </a:r>
            <a:r>
              <a:rPr lang="en-AU" sz="1100" b="0" baseline="0" dirty="0">
                <a:solidFill>
                  <a:srgbClr val="010102"/>
                </a:solidFill>
              </a:rPr>
              <a:t> Cost to Produce per </a:t>
            </a:r>
            <a:r>
              <a:rPr lang="en-AU" sz="1100" b="0" baseline="0" dirty="0" err="1">
                <a:solidFill>
                  <a:srgbClr val="010102"/>
                </a:solidFill>
              </a:rPr>
              <a:t>MegaLitre</a:t>
            </a:r>
            <a:r>
              <a:rPr lang="en-AU" sz="1100" b="0" baseline="0" dirty="0">
                <a:solidFill>
                  <a:srgbClr val="010102"/>
                </a:solidFill>
              </a:rPr>
              <a:t> ($/Mega-Litre) Actual Vs Forecast [Overall]</a:t>
            </a:r>
          </a:p>
          <a:p>
            <a:pPr>
              <a:defRPr sz="1100">
                <a:solidFill>
                  <a:srgbClr val="010102"/>
                </a:solidFill>
              </a:defRPr>
            </a:pPr>
            <a:r>
              <a:rPr lang="en-AU" sz="1100" b="0" baseline="0" dirty="0">
                <a:solidFill>
                  <a:srgbClr val="010102"/>
                </a:solidFill>
              </a:rPr>
              <a:t>2014 - 2015 </a:t>
            </a:r>
            <a:endParaRPr lang="en-AU" sz="1100" b="0" dirty="0">
              <a:solidFill>
                <a:srgbClr val="01010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>=</c:v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B-FC4B-BF5E-151F29803B11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9B-FC4B-BF5E-151F2980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1010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9B-FC4B-BF5E-151F29803B11}"/>
            </c:ext>
          </c:extLst>
        </c:ser>
        <c:ser>
          <c:idx val="3"/>
          <c:order val="3"/>
          <c:tx>
            <c:v>Actuals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tx>
                <c:rich>
                  <a:bodyPr/>
                  <a:lstStyle/>
                  <a:p>
                    <a:r>
                      <a:rPr lang="en-US" baseline="0"/>
                      <a:t>Actuals
</a:t>
                    </a:r>
                    <a:fld id="{C6438551-1C0D-6A40-A486-17FD32AFB50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9B-FC4B-BF5E-151F29803B11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1010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9B-FC4B-BF5E-151F2980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0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700"/>
              <a:t>Rolling Year-to-Date Cost to Produce Kootha per MegaLitre ($/Mega-Litre) Actual 2013-Jul to 2014-Jun Versus 2014-2015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Forecast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Forecast'!$C$18:$N$18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00-E049-B474-FBE79025518A}"/>
            </c:ext>
          </c:extLst>
        </c:ser>
        <c:ser>
          <c:idx val="1"/>
          <c:order val="1"/>
          <c:tx>
            <c:v>Kootha Actual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Forecast'!$C$50:$N$50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00-E049-B474-FBE790255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700"/>
              <a:t>Rolling Year-to-Date Cost to Produce Surjek per MegaLitre ($/Mega-Litre) Actual 2013-Jul to 2014-Jun Versus 2014-2015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Surjek Forecast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Forecast'!$C$25:$N$25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AC-7A47-A451-C9E2E92FCE99}"/>
            </c:ext>
          </c:extLst>
        </c:ser>
        <c:ser>
          <c:idx val="1"/>
          <c:order val="1"/>
          <c:tx>
            <c:v>Surjek Actuals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Forecast'!$C$57:$N$57</c:f>
              <c:numCache>
                <c:formatCode>"$"#,##0.00;[Red]\-"$"#,##0.00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AC-7A47-A451-C9E2E92FC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3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r>
              <a:rPr lang="en-AU" sz="700"/>
              <a:t>Rolling Year-to-Date Cost to Produce Jutik per MegaLitre ($/Mega-Litre) Actual 2013-Jul to 2014-Jun Versus 2014-2015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Jutik Forecast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Forecast'!$C$32:$N$32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14-9146-ACD4-1527D19BE37D}"/>
            </c:ext>
          </c:extLst>
        </c:ser>
        <c:ser>
          <c:idx val="1"/>
          <c:order val="1"/>
          <c:tx>
            <c:v>Jutik Actual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 Forecast'!$C$64:$N$64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14-9146-ACD4-1527D19BE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1010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101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9D-4B4F-9DDA-5AFEC130E3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1010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  <c:pt idx="3">
                  <c:v>Overall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46192260.689999983</c:v>
                </c:pt>
                <c:pt idx="1">
                  <c:v>108208335.28999996</c:v>
                </c:pt>
                <c:pt idx="2">
                  <c:v>-32504648.639999956</c:v>
                </c:pt>
                <c:pt idx="3">
                  <c:v>121895947.34000003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D-4B4F-9DDA-5AFEC130E3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84740080"/>
        <c:axId val="1166983680"/>
      </c:barChart>
      <c:catAx>
        <c:axId val="118474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1010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983680"/>
        <c:crosses val="autoZero"/>
        <c:auto val="1"/>
        <c:lblAlgn val="ctr"/>
        <c:lblOffset val="100"/>
        <c:noMultiLvlLbl val="0"/>
      </c:catAx>
      <c:valAx>
        <c:axId val="1166983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74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1010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456704" y="5685880"/>
            <a:ext cx="56693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 txBox="1">
            <a:spLocks noGrp="1"/>
          </p:cNvSpPr>
          <p:nvPr>
            <p:ph type="sldNum" idx="12"/>
          </p:nvPr>
        </p:nvSpPr>
        <p:spPr>
          <a:xfrm>
            <a:off x="6041047" y="10188287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456704" y="5685880"/>
            <a:ext cx="56693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 txBox="1">
            <a:spLocks noGrp="1"/>
          </p:cNvSpPr>
          <p:nvPr>
            <p:ph type="sldNum" idx="12"/>
          </p:nvPr>
        </p:nvSpPr>
        <p:spPr>
          <a:xfrm>
            <a:off x="6041047" y="10188287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99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to Produce Variance Jul 2014 – Jun 2015</a:t>
            </a:r>
            <a:endParaRPr dirty="0"/>
          </a:p>
        </p:txBody>
      </p:sp>
      <p:cxnSp>
        <p:nvCxnSpPr>
          <p:cNvPr id="27" name="Google Shape;27;p1"/>
          <p:cNvCxnSpPr/>
          <p:nvPr/>
        </p:nvCxnSpPr>
        <p:spPr>
          <a:xfrm>
            <a:off x="262779" y="875030"/>
            <a:ext cx="73843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1"/>
          <p:cNvSpPr/>
          <p:nvPr/>
        </p:nvSpPr>
        <p:spPr>
          <a:xfrm>
            <a:off x="7834336" y="372426"/>
            <a:ext cx="182363" cy="135561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2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719187" y="372426"/>
            <a:ext cx="182363" cy="135561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2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068342" y="369198"/>
            <a:ext cx="700398" cy="1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6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1016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953192" y="369198"/>
            <a:ext cx="777861" cy="1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6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1016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Cost To Produce variances, ($/Mega-</a:t>
            </a:r>
            <a:r>
              <a:rPr lang="en-US" sz="1220" b="1" i="0" u="none" strike="noStrike" cap="none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Litre</a:t>
            </a: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cxnSp>
        <p:nvCxnSpPr>
          <p:cNvPr id="33" name="Google Shape;33;p1"/>
          <p:cNvCxnSpPr/>
          <p:nvPr/>
        </p:nvCxnSpPr>
        <p:spPr>
          <a:xfrm>
            <a:off x="276642" y="3904397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4" name="Google Shape;34;p1"/>
          <p:cNvCxnSpPr/>
          <p:nvPr/>
        </p:nvCxnSpPr>
        <p:spPr>
          <a:xfrm>
            <a:off x="267136" y="3236641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5" name="Google Shape;35;p1"/>
          <p:cNvCxnSpPr/>
          <p:nvPr/>
        </p:nvCxnSpPr>
        <p:spPr>
          <a:xfrm>
            <a:off x="267136" y="4572151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6" name="Google Shape;36;p1"/>
          <p:cNvCxnSpPr/>
          <p:nvPr/>
        </p:nvCxnSpPr>
        <p:spPr>
          <a:xfrm>
            <a:off x="267136" y="5573782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7" name="Google Shape;37;p1"/>
          <p:cNvCxnSpPr/>
          <p:nvPr/>
        </p:nvCxnSpPr>
        <p:spPr>
          <a:xfrm>
            <a:off x="267136" y="590766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/>
          <p:nvPr/>
        </p:nvCxnSpPr>
        <p:spPr>
          <a:xfrm>
            <a:off x="267136" y="423827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" name="Google Shape;39;p1"/>
          <p:cNvCxnSpPr/>
          <p:nvPr/>
        </p:nvCxnSpPr>
        <p:spPr>
          <a:xfrm>
            <a:off x="267136" y="1567255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" name="Google Shape;40;p1"/>
          <p:cNvCxnSpPr/>
          <p:nvPr/>
        </p:nvCxnSpPr>
        <p:spPr>
          <a:xfrm>
            <a:off x="267136" y="1233378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1" name="Google Shape;41;p1"/>
          <p:cNvCxnSpPr/>
          <p:nvPr/>
        </p:nvCxnSpPr>
        <p:spPr>
          <a:xfrm>
            <a:off x="267136" y="2235010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2" name="Google Shape;42;p1"/>
          <p:cNvCxnSpPr/>
          <p:nvPr/>
        </p:nvCxnSpPr>
        <p:spPr>
          <a:xfrm>
            <a:off x="267136" y="1901133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3" name="Google Shape;43;p1"/>
          <p:cNvCxnSpPr/>
          <p:nvPr/>
        </p:nvCxnSpPr>
        <p:spPr>
          <a:xfrm>
            <a:off x="267136" y="290276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" name="Google Shape;44;p1"/>
          <p:cNvCxnSpPr/>
          <p:nvPr/>
        </p:nvCxnSpPr>
        <p:spPr>
          <a:xfrm>
            <a:off x="7753065" y="875030"/>
            <a:ext cx="4953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1"/>
          <p:cNvSpPr txBox="1"/>
          <p:nvPr/>
        </p:nvSpPr>
        <p:spPr>
          <a:xfrm>
            <a:off x="6622591" y="708633"/>
            <a:ext cx="495393" cy="1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8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118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"/>
          <p:cNvCxnSpPr/>
          <p:nvPr/>
        </p:nvCxnSpPr>
        <p:spPr>
          <a:xfrm>
            <a:off x="8354389" y="875030"/>
            <a:ext cx="4953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1"/>
          <p:cNvSpPr txBox="1"/>
          <p:nvPr/>
        </p:nvSpPr>
        <p:spPr>
          <a:xfrm>
            <a:off x="7925517" y="706141"/>
            <a:ext cx="495393" cy="1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8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118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267136" y="4906028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9" name="Google Shape;49;p1"/>
          <p:cNvCxnSpPr/>
          <p:nvPr/>
        </p:nvCxnSpPr>
        <p:spPr>
          <a:xfrm>
            <a:off x="267136" y="5239905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0" name="Google Shape;50;p1"/>
          <p:cNvSpPr/>
          <p:nvPr/>
        </p:nvSpPr>
        <p:spPr>
          <a:xfrm>
            <a:off x="262778" y="962397"/>
            <a:ext cx="1337411" cy="1593527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r>
              <a:rPr lang="en-US" sz="1220" b="1" dirty="0">
                <a:solidFill>
                  <a:srgbClr val="FFFFFF"/>
                </a:solidFill>
              </a:rPr>
              <a:t>Operational Expenses (Overheads)</a:t>
            </a:r>
            <a:endParaRPr lang="en-US"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"/>
          <p:cNvSpPr/>
          <p:nvPr/>
        </p:nvSpPr>
        <p:spPr>
          <a:xfrm>
            <a:off x="262777" y="2579304"/>
            <a:ext cx="1337411" cy="97710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 dirty="0"/>
          </a:p>
        </p:txBody>
      </p:sp>
      <p:sp>
        <p:nvSpPr>
          <p:cNvPr id="52" name="Google Shape;52;p1"/>
          <p:cNvSpPr/>
          <p:nvPr/>
        </p:nvSpPr>
        <p:spPr>
          <a:xfrm>
            <a:off x="262776" y="3591351"/>
            <a:ext cx="1337411" cy="166932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r>
              <a:rPr lang="en-US" sz="1220" b="1" dirty="0">
                <a:solidFill>
                  <a:srgbClr val="FFFFFF"/>
                </a:solidFill>
              </a:rPr>
              <a:t>Water Production (Giga-Litres)</a:t>
            </a:r>
            <a:endParaRPr sz="1220" b="1" dirty="0">
              <a:solidFill>
                <a:srgbClr val="FFFFFF"/>
              </a:solidFill>
            </a:endParaRPr>
          </a:p>
        </p:txBody>
      </p:sp>
      <p:cxnSp>
        <p:nvCxnSpPr>
          <p:cNvPr id="53" name="Google Shape;53;p1"/>
          <p:cNvCxnSpPr/>
          <p:nvPr/>
        </p:nvCxnSpPr>
        <p:spPr>
          <a:xfrm>
            <a:off x="267136" y="2568887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1"/>
          <p:cNvCxnSpPr/>
          <p:nvPr/>
        </p:nvCxnSpPr>
        <p:spPr>
          <a:xfrm>
            <a:off x="267136" y="3570519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941" y="6344492"/>
            <a:ext cx="1434803" cy="4618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F29ED-27E7-974C-B554-FE3F77A83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905408"/>
              </p:ext>
            </p:extLst>
          </p:nvPr>
        </p:nvGraphicFramePr>
        <p:xfrm>
          <a:off x="1999558" y="975986"/>
          <a:ext cx="2601433" cy="1560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F8DCF5-3BE1-7840-B5F8-5A0E6FC0C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67092"/>
              </p:ext>
            </p:extLst>
          </p:nvPr>
        </p:nvGraphicFramePr>
        <p:xfrm>
          <a:off x="2126512" y="2568887"/>
          <a:ext cx="2474480" cy="117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F1D7B7-DB97-874B-92AE-9FB5A4E63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92217"/>
              </p:ext>
            </p:extLst>
          </p:nvPr>
        </p:nvGraphicFramePr>
        <p:xfrm>
          <a:off x="3459562" y="3591350"/>
          <a:ext cx="2726859" cy="1512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79F66CA-1071-BE4D-B04E-C5752465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13479"/>
              </p:ext>
            </p:extLst>
          </p:nvPr>
        </p:nvGraphicFramePr>
        <p:xfrm>
          <a:off x="6294259" y="1105976"/>
          <a:ext cx="2474481" cy="1265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220">
                  <a:extLst>
                    <a:ext uri="{9D8B030D-6E8A-4147-A177-3AD203B41FA5}">
                      <a16:colId xmlns:a16="http://schemas.microsoft.com/office/drawing/2014/main" val="2931573282"/>
                    </a:ext>
                  </a:extLst>
                </a:gridCol>
                <a:gridCol w="1223261">
                  <a:extLst>
                    <a:ext uri="{9D8B030D-6E8A-4147-A177-3AD203B41FA5}">
                      <a16:colId xmlns:a16="http://schemas.microsoft.com/office/drawing/2014/main" val="2112503482"/>
                    </a:ext>
                  </a:extLst>
                </a:gridCol>
              </a:tblGrid>
              <a:tr h="316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45536468.54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73305778.20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3337610181"/>
                  </a:ext>
                </a:extLst>
              </a:tr>
              <a:tr h="316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150487032.82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217042677.14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3284196723"/>
                  </a:ext>
                </a:extLst>
              </a:tr>
              <a:tr h="316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45246336.83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65811073.32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1850230529"/>
                  </a:ext>
                </a:extLst>
              </a:tr>
              <a:tr h="316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241269838.19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356159528.66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5164327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18303-D065-414F-AF95-B7964C51C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2884"/>
              </p:ext>
            </p:extLst>
          </p:nvPr>
        </p:nvGraphicFramePr>
        <p:xfrm>
          <a:off x="6294258" y="2608552"/>
          <a:ext cx="2474482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241">
                  <a:extLst>
                    <a:ext uri="{9D8B030D-6E8A-4147-A177-3AD203B41FA5}">
                      <a16:colId xmlns:a16="http://schemas.microsoft.com/office/drawing/2014/main" val="3159933412"/>
                    </a:ext>
                  </a:extLst>
                </a:gridCol>
                <a:gridCol w="1237241">
                  <a:extLst>
                    <a:ext uri="{9D8B030D-6E8A-4147-A177-3AD203B41FA5}">
                      <a16:colId xmlns:a16="http://schemas.microsoft.com/office/drawing/2014/main" val="334503332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1969948.98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7460267.66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302873227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7108633.2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21086188.8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212042882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700212.44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8809523.74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26282989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9778794.62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37355980.2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38744430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E1FBF09-A0DE-D84A-A2A5-D568587A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18072"/>
              </p:ext>
            </p:extLst>
          </p:nvPr>
        </p:nvGraphicFramePr>
        <p:xfrm>
          <a:off x="6294259" y="3743229"/>
          <a:ext cx="2474481" cy="110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251">
                  <a:extLst>
                    <a:ext uri="{9D8B030D-6E8A-4147-A177-3AD203B41FA5}">
                      <a16:colId xmlns:a16="http://schemas.microsoft.com/office/drawing/2014/main" val="3557224580"/>
                    </a:ext>
                  </a:extLst>
                </a:gridCol>
                <a:gridCol w="1151230">
                  <a:extLst>
                    <a:ext uri="{9D8B030D-6E8A-4147-A177-3AD203B41FA5}">
                      <a16:colId xmlns:a16="http://schemas.microsoft.com/office/drawing/2014/main" val="99802572"/>
                    </a:ext>
                  </a:extLst>
                </a:gridCol>
              </a:tblGrid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2135.71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2096.68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3152589641"/>
                  </a:ext>
                </a:extLst>
              </a:tr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3274.38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2064.70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1650596183"/>
                  </a:ext>
                </a:extLst>
              </a:tr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2048.84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1328.89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1601538684"/>
                  </a:ext>
                </a:extLst>
              </a:tr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7458.93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5490.26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8" marR="8618" marT="8618" marB="0" anchor="b"/>
                </a:tc>
                <a:extLst>
                  <a:ext uri="{0D108BD9-81ED-4DB2-BD59-A6C34878D82A}">
                    <a16:rowId xmlns:a16="http://schemas.microsoft.com/office/drawing/2014/main" val="2423071709"/>
                  </a:ext>
                </a:extLst>
              </a:tr>
            </a:tbl>
          </a:graphicData>
        </a:graphic>
      </p:graphicFrame>
      <p:sp>
        <p:nvSpPr>
          <p:cNvPr id="56" name="Google Shape;52;p1">
            <a:extLst>
              <a:ext uri="{FF2B5EF4-FFF2-40B4-BE49-F238E27FC236}">
                <a16:creationId xmlns:a16="http://schemas.microsoft.com/office/drawing/2014/main" id="{0A873144-6689-5E43-8FFF-458CC56F396D}"/>
              </a:ext>
            </a:extLst>
          </p:cNvPr>
          <p:cNvSpPr/>
          <p:nvPr/>
        </p:nvSpPr>
        <p:spPr>
          <a:xfrm>
            <a:off x="276642" y="5305538"/>
            <a:ext cx="1337411" cy="78691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r>
              <a:rPr lang="en-US" sz="1220" b="1" dirty="0">
                <a:solidFill>
                  <a:srgbClr val="FFFFFF"/>
                </a:solidFill>
              </a:rPr>
              <a:t>Cost to Produce ($/mega </a:t>
            </a:r>
            <a:r>
              <a:rPr lang="en-US" sz="1220" b="1" dirty="0" err="1">
                <a:solidFill>
                  <a:srgbClr val="FFFFFF"/>
                </a:solidFill>
              </a:rPr>
              <a:t>litre</a:t>
            </a:r>
            <a:r>
              <a:rPr lang="en-US" sz="1220" b="1" dirty="0">
                <a:solidFill>
                  <a:srgbClr val="FFFFFF"/>
                </a:solidFill>
              </a:rPr>
              <a:t>)</a:t>
            </a:r>
            <a:endParaRPr sz="1220" b="1" dirty="0">
              <a:solidFill>
                <a:srgbClr val="FFFFFF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821D1C-12DC-FD4F-917E-55A1C26D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78105"/>
              </p:ext>
            </p:extLst>
          </p:nvPr>
        </p:nvGraphicFramePr>
        <p:xfrm>
          <a:off x="6294258" y="5532373"/>
          <a:ext cx="2474482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241">
                  <a:extLst>
                    <a:ext uri="{9D8B030D-6E8A-4147-A177-3AD203B41FA5}">
                      <a16:colId xmlns:a16="http://schemas.microsoft.com/office/drawing/2014/main" val="3157640470"/>
                    </a:ext>
                  </a:extLst>
                </a:gridCol>
                <a:gridCol w="1237241">
                  <a:extLst>
                    <a:ext uri="{9D8B030D-6E8A-4147-A177-3AD203B41FA5}">
                      <a16:colId xmlns:a16="http://schemas.microsoft.com/office/drawing/2014/main" val="18257796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71.68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7762563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AC76CAF-F78E-704F-B90C-C07A40D51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279848"/>
              </p:ext>
            </p:extLst>
          </p:nvPr>
        </p:nvGraphicFramePr>
        <p:xfrm>
          <a:off x="1999558" y="5323916"/>
          <a:ext cx="2040814" cy="78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91284" y="640967"/>
            <a:ext cx="8872940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To Produce/Mega-</a:t>
            </a:r>
            <a:r>
              <a:rPr lang="en-US" dirty="0" err="1">
                <a:solidFill>
                  <a:schemeClr val="accent6"/>
                </a:solidFill>
              </a:rPr>
              <a:t>Litre</a:t>
            </a:r>
            <a:r>
              <a:rPr lang="en-US" dirty="0">
                <a:solidFill>
                  <a:schemeClr val="accent6"/>
                </a:solidFill>
              </a:rPr>
              <a:t> Rolling  2014 July – 2015 June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Forecast Cost </a:t>
            </a:r>
            <a:r>
              <a:rPr lang="en-US" sz="1220" b="1" dirty="0">
                <a:solidFill>
                  <a:srgbClr val="808080"/>
                </a:solidFill>
              </a:rPr>
              <a:t>To Produce 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Analysis, $/Mega-</a:t>
            </a:r>
            <a:r>
              <a:rPr lang="en-US" sz="1220" b="1" dirty="0" err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Litre</a:t>
            </a:r>
            <a:endParaRPr dirty="0"/>
          </a:p>
        </p:txBody>
      </p:sp>
      <p:graphicFrame>
        <p:nvGraphicFramePr>
          <p:cNvPr id="9" name="Chart 8" descr="ejkrfrl&#10;">
            <a:extLst>
              <a:ext uri="{FF2B5EF4-FFF2-40B4-BE49-F238E27FC236}">
                <a16:creationId xmlns:a16="http://schemas.microsoft.com/office/drawing/2014/main" id="{93F6C233-E12D-4A7E-8357-43E01123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956716"/>
              </p:ext>
            </p:extLst>
          </p:nvPr>
        </p:nvGraphicFramePr>
        <p:xfrm>
          <a:off x="539529" y="1030729"/>
          <a:ext cx="7512049" cy="254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A2A417A-DBA8-41EE-96C0-B31F9B16D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929455"/>
              </p:ext>
            </p:extLst>
          </p:nvPr>
        </p:nvGraphicFramePr>
        <p:xfrm>
          <a:off x="302796" y="3736563"/>
          <a:ext cx="2961399" cy="244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F4F5A48-231E-48EE-9393-EC941598D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976687"/>
              </p:ext>
            </p:extLst>
          </p:nvPr>
        </p:nvGraphicFramePr>
        <p:xfrm>
          <a:off x="3010191" y="3770903"/>
          <a:ext cx="2961399" cy="244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EA571A8-6CCA-4E7E-9FA2-EEBCFCA19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50510"/>
              </p:ext>
            </p:extLst>
          </p:nvPr>
        </p:nvGraphicFramePr>
        <p:xfrm>
          <a:off x="5709684" y="3736563"/>
          <a:ext cx="3243032" cy="2323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EBIT Variance Jul 2014 – Jun 2015</a:t>
            </a:r>
            <a:endParaRPr dirty="0"/>
          </a:p>
        </p:txBody>
      </p:sp>
      <p:cxnSp>
        <p:nvCxnSpPr>
          <p:cNvPr id="27" name="Google Shape;27;p1"/>
          <p:cNvCxnSpPr/>
          <p:nvPr/>
        </p:nvCxnSpPr>
        <p:spPr>
          <a:xfrm>
            <a:off x="262779" y="875030"/>
            <a:ext cx="73843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1"/>
          <p:cNvSpPr/>
          <p:nvPr/>
        </p:nvSpPr>
        <p:spPr>
          <a:xfrm>
            <a:off x="7834336" y="372426"/>
            <a:ext cx="182363" cy="135561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2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719187" y="372426"/>
            <a:ext cx="182363" cy="135561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2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068342" y="369198"/>
            <a:ext cx="700398" cy="1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6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1016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953192" y="369198"/>
            <a:ext cx="777861" cy="1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6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1016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EBIT variances</a:t>
            </a:r>
            <a:endParaRPr dirty="0"/>
          </a:p>
        </p:txBody>
      </p:sp>
      <p:cxnSp>
        <p:nvCxnSpPr>
          <p:cNvPr id="33" name="Google Shape;33;p1"/>
          <p:cNvCxnSpPr/>
          <p:nvPr/>
        </p:nvCxnSpPr>
        <p:spPr>
          <a:xfrm>
            <a:off x="276642" y="3904397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4" name="Google Shape;34;p1"/>
          <p:cNvCxnSpPr/>
          <p:nvPr/>
        </p:nvCxnSpPr>
        <p:spPr>
          <a:xfrm>
            <a:off x="267136" y="3236641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5" name="Google Shape;35;p1"/>
          <p:cNvCxnSpPr/>
          <p:nvPr/>
        </p:nvCxnSpPr>
        <p:spPr>
          <a:xfrm>
            <a:off x="267136" y="4572151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6" name="Google Shape;36;p1"/>
          <p:cNvCxnSpPr/>
          <p:nvPr/>
        </p:nvCxnSpPr>
        <p:spPr>
          <a:xfrm>
            <a:off x="267136" y="5573782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"/>
          <p:cNvCxnSpPr/>
          <p:nvPr/>
        </p:nvCxnSpPr>
        <p:spPr>
          <a:xfrm>
            <a:off x="267136" y="590766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/>
          <p:nvPr/>
        </p:nvCxnSpPr>
        <p:spPr>
          <a:xfrm>
            <a:off x="267136" y="423827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" name="Google Shape;39;p1"/>
          <p:cNvCxnSpPr/>
          <p:nvPr/>
        </p:nvCxnSpPr>
        <p:spPr>
          <a:xfrm>
            <a:off x="267136" y="1567255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" name="Google Shape;40;p1"/>
          <p:cNvCxnSpPr/>
          <p:nvPr/>
        </p:nvCxnSpPr>
        <p:spPr>
          <a:xfrm>
            <a:off x="267136" y="1233378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1" name="Google Shape;41;p1"/>
          <p:cNvCxnSpPr/>
          <p:nvPr/>
        </p:nvCxnSpPr>
        <p:spPr>
          <a:xfrm>
            <a:off x="267136" y="2235010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2" name="Google Shape;42;p1"/>
          <p:cNvCxnSpPr/>
          <p:nvPr/>
        </p:nvCxnSpPr>
        <p:spPr>
          <a:xfrm>
            <a:off x="267136" y="1901133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3" name="Google Shape;43;p1"/>
          <p:cNvCxnSpPr/>
          <p:nvPr/>
        </p:nvCxnSpPr>
        <p:spPr>
          <a:xfrm>
            <a:off x="267136" y="2902764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" name="Google Shape;44;p1"/>
          <p:cNvCxnSpPr/>
          <p:nvPr/>
        </p:nvCxnSpPr>
        <p:spPr>
          <a:xfrm>
            <a:off x="7753065" y="875030"/>
            <a:ext cx="4953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1"/>
          <p:cNvSpPr txBox="1"/>
          <p:nvPr/>
        </p:nvSpPr>
        <p:spPr>
          <a:xfrm>
            <a:off x="6314975" y="696370"/>
            <a:ext cx="495393" cy="1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8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118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"/>
          <p:cNvCxnSpPr/>
          <p:nvPr/>
        </p:nvCxnSpPr>
        <p:spPr>
          <a:xfrm>
            <a:off x="8354389" y="875030"/>
            <a:ext cx="4953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1"/>
          <p:cNvSpPr txBox="1"/>
          <p:nvPr/>
        </p:nvSpPr>
        <p:spPr>
          <a:xfrm>
            <a:off x="7834336" y="709035"/>
            <a:ext cx="495393" cy="1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8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118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267136" y="4906028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9" name="Google Shape;49;p1"/>
          <p:cNvCxnSpPr/>
          <p:nvPr/>
        </p:nvCxnSpPr>
        <p:spPr>
          <a:xfrm>
            <a:off x="267136" y="5239905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0" name="Google Shape;50;p1"/>
          <p:cNvSpPr/>
          <p:nvPr/>
        </p:nvSpPr>
        <p:spPr>
          <a:xfrm>
            <a:off x="262778" y="962397"/>
            <a:ext cx="1337411" cy="1593527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262777" y="2579304"/>
            <a:ext cx="1337411" cy="97710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 dirty="0"/>
          </a:p>
        </p:txBody>
      </p:sp>
      <p:sp>
        <p:nvSpPr>
          <p:cNvPr id="52" name="Google Shape;52;p1"/>
          <p:cNvSpPr/>
          <p:nvPr/>
        </p:nvSpPr>
        <p:spPr>
          <a:xfrm>
            <a:off x="262776" y="3591351"/>
            <a:ext cx="1337411" cy="166932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/>
          </a:p>
        </p:txBody>
      </p:sp>
      <p:cxnSp>
        <p:nvCxnSpPr>
          <p:cNvPr id="53" name="Google Shape;53;p1"/>
          <p:cNvCxnSpPr/>
          <p:nvPr/>
        </p:nvCxnSpPr>
        <p:spPr>
          <a:xfrm>
            <a:off x="267136" y="2568887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1"/>
          <p:cNvCxnSpPr/>
          <p:nvPr/>
        </p:nvCxnSpPr>
        <p:spPr>
          <a:xfrm>
            <a:off x="267136" y="3570519"/>
            <a:ext cx="8582648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941" y="6344492"/>
            <a:ext cx="1434803" cy="46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1;p1">
            <a:extLst>
              <a:ext uri="{FF2B5EF4-FFF2-40B4-BE49-F238E27FC236}">
                <a16:creationId xmlns:a16="http://schemas.microsoft.com/office/drawing/2014/main" id="{55EAC555-5A79-6347-89B2-79EBE73EEF8B}"/>
              </a:ext>
            </a:extLst>
          </p:cNvPr>
          <p:cNvSpPr/>
          <p:nvPr/>
        </p:nvSpPr>
        <p:spPr>
          <a:xfrm>
            <a:off x="262776" y="5269003"/>
            <a:ext cx="1337411" cy="97710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650" tIns="74650" rIns="74650" bIns="746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EBIT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A7C6C-53F0-2343-A210-CBE85E443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73941"/>
              </p:ext>
            </p:extLst>
          </p:nvPr>
        </p:nvGraphicFramePr>
        <p:xfrm>
          <a:off x="1949302" y="928995"/>
          <a:ext cx="3919870" cy="163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44CEAB-19F3-484C-A843-92959A6BF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171198"/>
              </p:ext>
            </p:extLst>
          </p:nvPr>
        </p:nvGraphicFramePr>
        <p:xfrm>
          <a:off x="1933920" y="2579304"/>
          <a:ext cx="2776303" cy="101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86992C-FBA4-4546-9421-F85C82440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493444"/>
              </p:ext>
            </p:extLst>
          </p:nvPr>
        </p:nvGraphicFramePr>
        <p:xfrm>
          <a:off x="1807535" y="3599755"/>
          <a:ext cx="2902688" cy="15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3D6630-DDB3-DC42-9DD0-6BDE87F96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48275"/>
              </p:ext>
            </p:extLst>
          </p:nvPr>
        </p:nvGraphicFramePr>
        <p:xfrm>
          <a:off x="2955851" y="5274516"/>
          <a:ext cx="2700670" cy="93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70276C-E302-C74D-9475-F4888107B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58495"/>
              </p:ext>
            </p:extLst>
          </p:nvPr>
        </p:nvGraphicFramePr>
        <p:xfrm>
          <a:off x="5815828" y="1137993"/>
          <a:ext cx="3048000" cy="1264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71158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3913195"/>
                    </a:ext>
                  </a:extLst>
                </a:gridCol>
              </a:tblGrid>
              <a:tr h="301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524667422.4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402771475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916225"/>
                  </a:ext>
                </a:extLst>
              </a:tr>
              <a:tr h="301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190194587.3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222699236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8957838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232997569.1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124789233.8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3079679"/>
                  </a:ext>
                </a:extLst>
              </a:tr>
              <a:tr h="341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101475265.9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55283005.25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7721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D94412-4245-7643-A7A6-A8A699DE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0131"/>
              </p:ext>
            </p:extLst>
          </p:nvPr>
        </p:nvGraphicFramePr>
        <p:xfrm>
          <a:off x="5801782" y="2584817"/>
          <a:ext cx="3048000" cy="930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22916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83682162"/>
                    </a:ext>
                  </a:extLst>
                </a:gridCol>
              </a:tblGrid>
              <a:tr h="228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9778794.62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37355980.2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0376763"/>
                  </a:ext>
                </a:extLst>
              </a:tr>
              <a:tr h="228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1969948.98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7460267.66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368731"/>
                  </a:ext>
                </a:extLst>
              </a:tr>
              <a:tr h="228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7108633.2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21086188.8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1503100"/>
                  </a:ext>
                </a:extLst>
              </a:tr>
              <a:tr h="24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700212.44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8809523.74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07214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E212A0-1FAB-854E-9F0D-1E9DBB1D9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46208"/>
              </p:ext>
            </p:extLst>
          </p:nvPr>
        </p:nvGraphicFramePr>
        <p:xfrm>
          <a:off x="5812465" y="3767878"/>
          <a:ext cx="3048000" cy="1264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083620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6429845"/>
                    </a:ext>
                  </a:extLst>
                </a:gridCol>
              </a:tblGrid>
              <a:tr h="31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241269838.2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356159528.7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9622704"/>
                  </a:ext>
                </a:extLst>
              </a:tr>
              <a:tr h="31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45536468.54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73305778.2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2900042"/>
                  </a:ext>
                </a:extLst>
              </a:tr>
              <a:tr h="31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150487032.8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217042677.1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8948466"/>
                  </a:ext>
                </a:extLst>
              </a:tr>
              <a:tr h="33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45246336.83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65811073.32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07500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2EAC5B-0D36-844C-80E5-F94AB41B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02875"/>
              </p:ext>
            </p:extLst>
          </p:nvPr>
        </p:nvGraphicFramePr>
        <p:xfrm>
          <a:off x="5801782" y="5651804"/>
          <a:ext cx="30480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447303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58072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547237579.1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18511932.34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934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5C3D-95AE-6242-A1E6-12D373C0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EBIT 2014 July – 2015 Jun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6FEE8B-1AB6-6345-8B59-540F0CF05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550022"/>
              </p:ext>
            </p:extLst>
          </p:nvPr>
        </p:nvGraphicFramePr>
        <p:xfrm>
          <a:off x="1006419" y="881215"/>
          <a:ext cx="6702186" cy="244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7E5BD7-E218-9941-8BA0-841F6F5A1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96223"/>
              </p:ext>
            </p:extLst>
          </p:nvPr>
        </p:nvGraphicFramePr>
        <p:xfrm>
          <a:off x="56069" y="3668725"/>
          <a:ext cx="3004189" cy="244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08474F-F25F-A943-AA56-DDE5E42AA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007978"/>
              </p:ext>
            </p:extLst>
          </p:nvPr>
        </p:nvGraphicFramePr>
        <p:xfrm>
          <a:off x="3002246" y="3724176"/>
          <a:ext cx="3004190" cy="244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40B7E8-A0BA-4A4C-BF20-BBF007678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014830"/>
              </p:ext>
            </p:extLst>
          </p:nvPr>
        </p:nvGraphicFramePr>
        <p:xfrm>
          <a:off x="5948424" y="3673796"/>
          <a:ext cx="3195576" cy="254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75EDE7-F3D8-4D46-BCE3-E7CEF4313C31}"/>
              </a:ext>
            </a:extLst>
          </p:cNvPr>
          <p:cNvSpPr txBox="1"/>
          <p:nvPr/>
        </p:nvSpPr>
        <p:spPr>
          <a:xfrm>
            <a:off x="98599" y="484877"/>
            <a:ext cx="868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EBIT Actual vs Forecast July 2014 – June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3D2F8-C0CF-E948-89B2-3984448BE272}"/>
              </a:ext>
            </a:extLst>
          </p:cNvPr>
          <p:cNvSpPr txBox="1"/>
          <p:nvPr/>
        </p:nvSpPr>
        <p:spPr>
          <a:xfrm>
            <a:off x="74433" y="484877"/>
            <a:ext cx="8970967" cy="5657808"/>
          </a:xfrm>
          <a:prstGeom prst="rect">
            <a:avLst/>
          </a:prstGeom>
          <a:noFill/>
          <a:ln w="19050">
            <a:solidFill>
              <a:srgbClr val="00C09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Curve</a:t>
            </a:r>
            <a:endParaRPr dirty="0"/>
          </a:p>
        </p:txBody>
      </p:sp>
      <p:sp>
        <p:nvSpPr>
          <p:cNvPr id="164" name="Google Shape;164;p4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22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81186" y="5548393"/>
            <a:ext cx="81521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“From the following Cost-Curve, we can see that it would make sense to dispatch Jutik first followed by Kootha followed 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by Surjek</a:t>
            </a:r>
            <a:endParaRPr sz="11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E3E6DE-7C1D-4205-A01C-0BDC6AB8E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44269"/>
              </p:ext>
            </p:extLst>
          </p:nvPr>
        </p:nvGraphicFramePr>
        <p:xfrm>
          <a:off x="926347" y="1092087"/>
          <a:ext cx="7037439" cy="421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352</Words>
  <Application>Microsoft Macintosh PowerPoint</Application>
  <PresentationFormat>On-screen Show (4:3)</PresentationFormat>
  <Paragraphs>104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Synergy_CF_YNR002</vt:lpstr>
      <vt:lpstr>Cost to Produce Variance Jul 2014 – Jun 2015</vt:lpstr>
      <vt:lpstr>Cost To Produce/Mega-Litre Rolling  2014 July – 2015 June</vt:lpstr>
      <vt:lpstr>EBIT Variance Jul 2014 – Jun 2015</vt:lpstr>
      <vt:lpstr>EBIT 2014 July – 2015 Jun</vt:lpstr>
      <vt:lpstr>Cost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Rochini Paidisetty</cp:lastModifiedBy>
  <cp:revision>9</cp:revision>
  <dcterms:created xsi:type="dcterms:W3CDTF">2019-06-11T08:26:49Z</dcterms:created>
  <dcterms:modified xsi:type="dcterms:W3CDTF">2020-06-16T18:53:18Z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