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8"/>
  </p:normalViewPr>
  <p:slideViewPr>
    <p:cSldViewPr snapToGrid="0">
      <p:cViewPr varScale="1">
        <p:scale>
          <a:sx n="100" d="100"/>
          <a:sy n="100" d="100"/>
        </p:scale>
        <p:origin x="1960" y="1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Constraints within solution space</a:t>
            </a:r>
            <a:endParaRPr sz="1400" b="0" i="0" u="none" strike="noStrike" cap="none" dirty="0">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28654" y="4107893"/>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2</a:t>
            </a:r>
            <a:endParaRPr sz="1400" b="0" i="0" u="none" strike="noStrike" cap="none" dirty="0">
              <a:solidFill>
                <a:srgbClr val="000000"/>
              </a:solidFill>
              <a:latin typeface="Arial"/>
              <a:ea typeface="Arial"/>
              <a:cs typeface="Arial"/>
              <a:sym typeface="Arial"/>
            </a:endParaRPr>
          </a:p>
        </p:txBody>
      </p:sp>
      <p:sp>
        <p:nvSpPr>
          <p:cNvPr id="28" name="Google Shape;28;p1"/>
          <p:cNvSpPr/>
          <p:nvPr/>
        </p:nvSpPr>
        <p:spPr>
          <a:xfrm>
            <a:off x="635209" y="4122188"/>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Criteria for success</a:t>
            </a:r>
            <a:endParaRPr sz="1400" b="0" i="0" u="none" strike="noStrike" cap="none" dirty="0">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Stakeholders to provide key insight</a:t>
            </a:r>
            <a:endParaRPr sz="1400" b="0" i="0" u="none" strike="noStrike" cap="none">
              <a:solidFill>
                <a:srgbClr val="000000"/>
              </a:solidFill>
              <a:latin typeface="Arial"/>
              <a:ea typeface="Arial"/>
              <a:cs typeface="Arial"/>
              <a:sym typeface="Arial"/>
            </a:endParaRPr>
          </a:p>
        </p:txBody>
      </p:sp>
      <p:sp>
        <p:nvSpPr>
          <p:cNvPr id="30" name="Google Shape;30;p1"/>
          <p:cNvSpPr/>
          <p:nvPr/>
        </p:nvSpPr>
        <p:spPr>
          <a:xfrm>
            <a:off x="228654" y="528198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3</a:t>
            </a:r>
            <a:endParaRPr sz="1400" b="0" i="0" u="none" strike="noStrike" cap="none" dirty="0">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633588" y="5327855"/>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Scope of solution space </a:t>
            </a:r>
            <a:endParaRPr sz="1400" b="0" i="0" u="none" strike="noStrike" cap="none" dirty="0">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a:solidFill>
                  <a:schemeClr val="dk1"/>
                </a:solidFill>
              </a:rPr>
              <a:t>Key</a:t>
            </a:r>
            <a:r>
              <a:rPr lang="en-AU" sz="1428" b="0" i="0" u="none" strike="noStrike" cap="none">
                <a:solidFill>
                  <a:schemeClr val="dk1"/>
                </a:solidFill>
                <a:latin typeface="Arial"/>
                <a:ea typeface="Arial"/>
                <a:cs typeface="Arial"/>
                <a:sym typeface="Arial"/>
              </a:rPr>
              <a:t> data sources </a:t>
            </a:r>
            <a:endParaRPr sz="1400" b="0" i="0" u="none" strike="noStrike" cap="none">
              <a:solidFill>
                <a:srgbClr val="000000"/>
              </a:solidFill>
              <a:latin typeface="Arial"/>
              <a:ea typeface="Arial"/>
              <a:cs typeface="Arial"/>
              <a:sym typeface="Arial"/>
            </a:endParaRPr>
          </a:p>
        </p:txBody>
      </p:sp>
      <p:sp>
        <p:nvSpPr>
          <p:cNvPr id="34" name="Google Shape;34;p1"/>
          <p:cNvSpPr txBox="1"/>
          <p:nvPr/>
        </p:nvSpPr>
        <p:spPr>
          <a:xfrm>
            <a:off x="143108" y="1964975"/>
            <a:ext cx="4324418" cy="2019873"/>
          </a:xfrm>
          <a:prstGeom prst="rect">
            <a:avLst/>
          </a:prstGeom>
          <a:noFill/>
          <a:ln>
            <a:noFill/>
          </a:ln>
        </p:spPr>
        <p:txBody>
          <a:bodyPr spcFirstLastPara="1" wrap="square" lIns="91425" tIns="45700" rIns="91425" bIns="45700" anchor="t" anchorCtr="0">
            <a:noAutofit/>
          </a:bodyPr>
          <a:lstStyle/>
          <a:p>
            <a:r>
              <a:rPr lang="en-US" sz="1000" dirty="0"/>
              <a:t>Southern Water Corp is one of the largest desalination plants in Israel, retailing fresh, desalinated water for residential, public, and private consumption. With increased water demand Southern Water Corp has had to maximize the availability of its desalination plants to meet continual demand. The reliability engineering team has stressed that the reliability of the desalination plants (or asset) is key — if the asset fails, the failed asset will not bring in any revenue. At the same time the maintenance operation costs will increase. </a:t>
            </a:r>
            <a:r>
              <a:rPr lang="en-US" sz="1000" dirty="0" err="1"/>
              <a:t>Surjek</a:t>
            </a:r>
            <a:r>
              <a:rPr lang="en-US" sz="1000" dirty="0"/>
              <a:t> is the location with 4 aged assets and an abnormal high-pressure readings indicating system failure is also noted. Hence, the management is on alert to control operational costs and prevent untimely asset failure which will lead to loss of revenues and wants to perform a statistical analysis of previous Desalination Pump Failure Data to understand what variables may drive an asset failure. </a:t>
            </a:r>
            <a:endParaRPr sz="1000" dirty="0"/>
          </a:p>
        </p:txBody>
      </p:sp>
      <p:sp>
        <p:nvSpPr>
          <p:cNvPr id="35" name="Google Shape;35;p1"/>
          <p:cNvSpPr txBox="1"/>
          <p:nvPr/>
        </p:nvSpPr>
        <p:spPr>
          <a:xfrm>
            <a:off x="184140" y="4346391"/>
            <a:ext cx="4324418" cy="692924"/>
          </a:xfrm>
          <a:prstGeom prst="rect">
            <a:avLst/>
          </a:prstGeom>
          <a:noFill/>
          <a:ln>
            <a:noFill/>
          </a:ln>
        </p:spPr>
        <p:txBody>
          <a:bodyPr spcFirstLastPara="1" wrap="square" lIns="91425" tIns="45700" rIns="91425" bIns="45700" anchor="t" anchorCtr="0">
            <a:noAutofit/>
          </a:bodyPr>
          <a:lstStyle/>
          <a:p>
            <a:pPr marL="171450" lvl="0" indent="-171450">
              <a:buFont typeface="Arial" panose="020B0604020202020204" pitchFamily="34" charset="0"/>
              <a:buChar char="•"/>
            </a:pPr>
            <a:r>
              <a:rPr lang="en-US" sz="1071" dirty="0"/>
              <a:t>Identify a list of variables that may provide an indication of when the pump may be failing</a:t>
            </a:r>
          </a:p>
          <a:p>
            <a:pPr marL="171450" lvl="0" indent="-171450">
              <a:buFont typeface="Arial" panose="020B0604020202020204" pitchFamily="34" charset="0"/>
              <a:buChar char="•"/>
            </a:pPr>
            <a:r>
              <a:rPr lang="en-US" sz="1071" dirty="0"/>
              <a:t>Come up with a prototype linear equation that can be used to ‘describe’ what variables are closely related to pump failure.</a:t>
            </a:r>
            <a:endParaRPr sz="1071" i="0" u="none" strike="noStrike" cap="none" dirty="0">
              <a:solidFill>
                <a:srgbClr val="000000"/>
              </a:solidFill>
              <a:latin typeface="Arial"/>
              <a:ea typeface="Arial"/>
              <a:cs typeface="Arial"/>
              <a:sym typeface="Arial"/>
            </a:endParaRPr>
          </a:p>
        </p:txBody>
      </p:sp>
      <p:sp>
        <p:nvSpPr>
          <p:cNvPr id="36" name="Google Shape;36;p1"/>
          <p:cNvSpPr txBox="1"/>
          <p:nvPr/>
        </p:nvSpPr>
        <p:spPr>
          <a:xfrm>
            <a:off x="212456" y="5677024"/>
            <a:ext cx="4324418" cy="491173"/>
          </a:xfrm>
          <a:prstGeom prst="rect">
            <a:avLst/>
          </a:prstGeom>
          <a:noFill/>
          <a:ln>
            <a:noFill/>
          </a:ln>
        </p:spPr>
        <p:txBody>
          <a:bodyPr spcFirstLastPara="1" wrap="square" lIns="91425" tIns="45700" rIns="91425" bIns="45700" anchor="t" anchorCtr="0">
            <a:noAutofit/>
          </a:bodyPr>
          <a:lstStyle/>
          <a:p>
            <a:pPr lvl="0"/>
            <a:r>
              <a:rPr lang="en-US" sz="1000" dirty="0"/>
              <a:t>Perform statistical analysis of previous Desalination Pump Failure Data to understand what variables may drive an asset failure. </a:t>
            </a:r>
            <a:endParaRPr sz="1000" b="0" i="0" u="none" strike="noStrike" cap="none" dirty="0">
              <a:solidFill>
                <a:srgbClr val="000000"/>
              </a:solidFill>
              <a:latin typeface="Arial"/>
              <a:ea typeface="Arial"/>
              <a:cs typeface="Arial"/>
              <a:sym typeface="Arial"/>
            </a:endParaRPr>
          </a:p>
        </p:txBody>
      </p:sp>
      <p:sp>
        <p:nvSpPr>
          <p:cNvPr id="37" name="Google Shape;37;p1"/>
          <p:cNvSpPr txBox="1"/>
          <p:nvPr/>
        </p:nvSpPr>
        <p:spPr>
          <a:xfrm>
            <a:off x="4558232" y="1963919"/>
            <a:ext cx="4324418" cy="1081065"/>
          </a:xfrm>
          <a:prstGeom prst="rect">
            <a:avLst/>
          </a:prstGeom>
          <a:noFill/>
          <a:ln>
            <a:noFill/>
          </a:ln>
        </p:spPr>
        <p:txBody>
          <a:bodyPr spcFirstLastPara="1" wrap="square" lIns="91425" tIns="45700" rIns="91425" bIns="45700" anchor="t" anchorCtr="0">
            <a:noAutofit/>
          </a:bodyPr>
          <a:lstStyle/>
          <a:p>
            <a:pPr marL="171450" lvl="0" indent="-171450">
              <a:buFont typeface="Arial" panose="020B0604020202020204" pitchFamily="34" charset="0"/>
              <a:buChar char="•"/>
            </a:pPr>
            <a:r>
              <a:rPr lang="en-US" sz="1000" dirty="0"/>
              <a:t>There might be outliers present in the data leading to a misapprehension</a:t>
            </a:r>
            <a:endParaRPr sz="1000" i="0" u="none" strike="noStrike" cap="none" dirty="0">
              <a:solidFill>
                <a:srgbClr val="000000"/>
              </a:solidFill>
              <a:latin typeface="Arial"/>
              <a:ea typeface="Arial"/>
              <a:cs typeface="Arial"/>
              <a:sym typeface="Arial"/>
            </a:endParaRPr>
          </a:p>
        </p:txBody>
      </p:sp>
      <p:sp>
        <p:nvSpPr>
          <p:cNvPr id="38" name="Google Shape;38;p1"/>
          <p:cNvSpPr txBox="1"/>
          <p:nvPr/>
        </p:nvSpPr>
        <p:spPr>
          <a:xfrm>
            <a:off x="4590928" y="5085174"/>
            <a:ext cx="4324418" cy="1081065"/>
          </a:xfrm>
          <a:prstGeom prst="rect">
            <a:avLst/>
          </a:prstGeom>
          <a:noFill/>
          <a:ln>
            <a:noFill/>
          </a:ln>
        </p:spPr>
        <p:txBody>
          <a:bodyPr spcFirstLastPara="1" wrap="square" lIns="91425" tIns="45700" rIns="91425" bIns="45700" anchor="t" anchorCtr="0">
            <a:noAutofit/>
          </a:bodyPr>
          <a:lstStyle/>
          <a:p>
            <a:pPr lvl="0"/>
            <a:r>
              <a:rPr lang="en-US" sz="1000" dirty="0"/>
              <a:t> Database containing the previous pumps data</a:t>
            </a:r>
            <a:endParaRPr sz="1000" i="0" u="none" strike="noStrike" cap="none" dirty="0">
              <a:solidFill>
                <a:srgbClr val="000000"/>
              </a:solidFill>
              <a:latin typeface="Arial"/>
              <a:ea typeface="Arial"/>
              <a:cs typeface="Arial"/>
              <a:sym typeface="Arial"/>
            </a:endParaRP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Problem Statement Worksheet (Hypothesis Formation)</a:t>
            </a:r>
            <a:endParaRPr/>
          </a:p>
        </p:txBody>
      </p:sp>
      <p:sp>
        <p:nvSpPr>
          <p:cNvPr id="47" name="Google Shape;47;p1"/>
          <p:cNvSpPr txBox="1"/>
          <p:nvPr/>
        </p:nvSpPr>
        <p:spPr>
          <a:xfrm>
            <a:off x="4607126" y="3547600"/>
            <a:ext cx="4324418" cy="1081065"/>
          </a:xfrm>
          <a:prstGeom prst="rect">
            <a:avLst/>
          </a:prstGeom>
          <a:noFill/>
          <a:ln>
            <a:noFill/>
          </a:ln>
        </p:spPr>
        <p:txBody>
          <a:bodyPr spcFirstLastPara="1" wrap="square" lIns="91425" tIns="45700" rIns="91425" bIns="45700" anchor="t" anchorCtr="0">
            <a:noAutofit/>
          </a:bodyPr>
          <a:lstStyle/>
          <a:p>
            <a:pPr lvl="0"/>
            <a:r>
              <a:rPr lang="en-US" sz="1000" dirty="0"/>
              <a:t>Joanna </a:t>
            </a:r>
            <a:r>
              <a:rPr lang="en-US" sz="1000" dirty="0" err="1"/>
              <a:t>Luez</a:t>
            </a:r>
            <a:r>
              <a:rPr lang="en-US" sz="1000" dirty="0"/>
              <a:t>,  </a:t>
            </a:r>
            <a:r>
              <a:rPr lang="en-US" sz="1000" dirty="0" err="1"/>
              <a:t>Cheif</a:t>
            </a:r>
            <a:r>
              <a:rPr lang="en-US" sz="1000" dirty="0"/>
              <a:t> Scientist and her team</a:t>
            </a:r>
            <a:endParaRPr sz="1000" b="0" i="0" u="none" strike="noStrike" cap="none" dirty="0">
              <a:solidFill>
                <a:srgbClr val="000000"/>
              </a:solidFill>
              <a:latin typeface="Arial"/>
              <a:ea typeface="Arial"/>
              <a:cs typeface="Arial"/>
              <a:sym typeface="Arial"/>
            </a:endParaRPr>
          </a:p>
        </p:txBody>
      </p:sp>
      <p:sp>
        <p:nvSpPr>
          <p:cNvPr id="48" name="Google Shape;48;p1"/>
          <p:cNvSpPr txBox="1"/>
          <p:nvPr/>
        </p:nvSpPr>
        <p:spPr>
          <a:xfrm>
            <a:off x="184140" y="540901"/>
            <a:ext cx="8584648" cy="723516"/>
          </a:xfrm>
          <a:prstGeom prst="rect">
            <a:avLst/>
          </a:prstGeom>
          <a:noFill/>
          <a:ln>
            <a:noFill/>
          </a:ln>
        </p:spPr>
        <p:txBody>
          <a:bodyPr spcFirstLastPara="1" wrap="square" lIns="91425" tIns="45700" rIns="91425" bIns="45700" anchor="t" anchorCtr="0">
            <a:noAutofit/>
          </a:bodyPr>
          <a:lstStyle/>
          <a:p>
            <a:pPr lvl="0">
              <a:buSzPts val="1400"/>
            </a:pPr>
            <a:r>
              <a:rPr lang="en-AU" b="1" dirty="0"/>
              <a:t>How can Southern Water Corp prevent untimely failure of a pump and reduce its operations costs by 10% with in the calendar year by performing statistical analysis on the previous desalination pump failure data.</a:t>
            </a:r>
            <a:endParaRPr sz="1400" b="1" i="0" u="none" strike="noStrike" cap="none" dirty="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618</Words>
  <Application>Microsoft Macintosh PowerPoint</Application>
  <PresentationFormat>On-screen Show (4:3)</PresentationFormat>
  <Paragraphs>42</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Quattrocento Sans</vt:lpstr>
      <vt:lpstr>Synergy_CF_YNR002</vt:lpstr>
      <vt:lpstr>Problem Statement Worksheet (Hypothesis 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Rochini Paidisetty</cp:lastModifiedBy>
  <cp:revision>5</cp:revision>
  <dcterms:modified xsi:type="dcterms:W3CDTF">2020-06-16T18:57:40Z</dcterms:modified>
</cp:coreProperties>
</file>