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14"/>
  </p:notesMasterIdLst>
  <p:sldIdLst>
    <p:sldId id="271" r:id="rId3"/>
    <p:sldId id="257" r:id="rId4"/>
    <p:sldId id="264" r:id="rId5"/>
    <p:sldId id="266" r:id="rId6"/>
    <p:sldId id="270" r:id="rId7"/>
    <p:sldId id="274" r:id="rId8"/>
    <p:sldId id="268" r:id="rId9"/>
    <p:sldId id="267" r:id="rId10"/>
    <p:sldId id="275" r:id="rId11"/>
    <p:sldId id="273" r:id="rId12"/>
    <p:sldId id="272" r:id="rId13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DCEA2-B44A-7A46-8D49-18B2A2CBDB60}" v="24" dt="2020-07-30T23:40:07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578"/>
  </p:normalViewPr>
  <p:slideViewPr>
    <p:cSldViewPr snapToGrid="0">
      <p:cViewPr varScale="1">
        <p:scale>
          <a:sx n="134" d="100"/>
          <a:sy n="134" d="100"/>
        </p:scale>
        <p:origin x="3272" y="176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hini Paidisetty" userId="6a8dc582-80f6-4ffb-8e1d-ea16b67c54bb" providerId="ADAL" clId="{A10DCEA2-B44A-7A46-8D49-18B2A2CBDB60}"/>
    <pc:docChg chg="undo custSel addSld delSld modSld sldOrd">
      <pc:chgData name="Rochini Paidisetty" userId="6a8dc582-80f6-4ffb-8e1d-ea16b67c54bb" providerId="ADAL" clId="{A10DCEA2-B44A-7A46-8D49-18B2A2CBDB60}" dt="2020-07-30T23:58:15.412" v="944" actId="20577"/>
      <pc:docMkLst>
        <pc:docMk/>
      </pc:docMkLst>
      <pc:sldChg chg="addSp delSp modSp">
        <pc:chgData name="Rochini Paidisetty" userId="6a8dc582-80f6-4ffb-8e1d-ea16b67c54bb" providerId="ADAL" clId="{A10DCEA2-B44A-7A46-8D49-18B2A2CBDB60}" dt="2020-07-30T23:58:15.412" v="944" actId="20577"/>
        <pc:sldMkLst>
          <pc:docMk/>
          <pc:sldMk cId="4044939339" sldId="264"/>
        </pc:sldMkLst>
        <pc:spChg chg="mod">
          <ac:chgData name="Rochini Paidisetty" userId="6a8dc582-80f6-4ffb-8e1d-ea16b67c54bb" providerId="ADAL" clId="{A10DCEA2-B44A-7A46-8D49-18B2A2CBDB60}" dt="2020-07-30T23:58:15.412" v="944" actId="20577"/>
          <ac:spMkLst>
            <pc:docMk/>
            <pc:sldMk cId="4044939339" sldId="264"/>
            <ac:spMk id="2" creationId="{B6CDA9F9-4B6F-8240-8BF0-212F27193DCB}"/>
          </ac:spMkLst>
        </pc:spChg>
        <pc:spChg chg="add del mod">
          <ac:chgData name="Rochini Paidisetty" userId="6a8dc582-80f6-4ffb-8e1d-ea16b67c54bb" providerId="ADAL" clId="{A10DCEA2-B44A-7A46-8D49-18B2A2CBDB60}" dt="2020-07-30T23:20:02.351" v="325" actId="478"/>
          <ac:spMkLst>
            <pc:docMk/>
            <pc:sldMk cId="4044939339" sldId="264"/>
            <ac:spMk id="3" creationId="{8C83B610-C878-8A43-A73C-D97EB802EB96}"/>
          </ac:spMkLst>
        </pc:spChg>
        <pc:spChg chg="add mod">
          <ac:chgData name="Rochini Paidisetty" userId="6a8dc582-80f6-4ffb-8e1d-ea16b67c54bb" providerId="ADAL" clId="{A10DCEA2-B44A-7A46-8D49-18B2A2CBDB60}" dt="2020-07-30T23:20:43.002" v="332" actId="14100"/>
          <ac:spMkLst>
            <pc:docMk/>
            <pc:sldMk cId="4044939339" sldId="264"/>
            <ac:spMk id="4" creationId="{43E6ADE0-712F-CF4D-A764-FF05461FC130}"/>
          </ac:spMkLst>
        </pc:spChg>
        <pc:spChg chg="add mod">
          <ac:chgData name="Rochini Paidisetty" userId="6a8dc582-80f6-4ffb-8e1d-ea16b67c54bb" providerId="ADAL" clId="{A10DCEA2-B44A-7A46-8D49-18B2A2CBDB60}" dt="2020-07-30T23:20:24.550" v="331" actId="20577"/>
          <ac:spMkLst>
            <pc:docMk/>
            <pc:sldMk cId="4044939339" sldId="264"/>
            <ac:spMk id="5" creationId="{AA19C042-090B-6347-81D4-195DB77192C8}"/>
          </ac:spMkLst>
        </pc:spChg>
        <pc:spChg chg="del">
          <ac:chgData name="Rochini Paidisetty" userId="6a8dc582-80f6-4ffb-8e1d-ea16b67c54bb" providerId="ADAL" clId="{A10DCEA2-B44A-7A46-8D49-18B2A2CBDB60}" dt="2020-07-30T23:16:23.705" v="68" actId="478"/>
          <ac:spMkLst>
            <pc:docMk/>
            <pc:sldMk cId="4044939339" sldId="264"/>
            <ac:spMk id="7" creationId="{FAD7C973-FC4B-5C4B-BD3D-6E55DE46B825}"/>
          </ac:spMkLst>
        </pc:spChg>
        <pc:spChg chg="del">
          <ac:chgData name="Rochini Paidisetty" userId="6a8dc582-80f6-4ffb-8e1d-ea16b67c54bb" providerId="ADAL" clId="{A10DCEA2-B44A-7A46-8D49-18B2A2CBDB60}" dt="2020-07-30T23:16:26.335" v="69" actId="478"/>
          <ac:spMkLst>
            <pc:docMk/>
            <pc:sldMk cId="4044939339" sldId="264"/>
            <ac:spMk id="8" creationId="{19096667-2B67-284E-86E0-6203656DECB6}"/>
          </ac:spMkLst>
        </pc:spChg>
        <pc:spChg chg="add mod">
          <ac:chgData name="Rochini Paidisetty" userId="6a8dc582-80f6-4ffb-8e1d-ea16b67c54bb" providerId="ADAL" clId="{A10DCEA2-B44A-7A46-8D49-18B2A2CBDB60}" dt="2020-07-30T23:19:30.708" v="318" actId="1076"/>
          <ac:spMkLst>
            <pc:docMk/>
            <pc:sldMk cId="4044939339" sldId="264"/>
            <ac:spMk id="12" creationId="{820FC220-2035-4A41-88A6-DE10E250D501}"/>
          </ac:spMkLst>
        </pc:spChg>
        <pc:picChg chg="mod">
          <ac:chgData name="Rochini Paidisetty" userId="6a8dc582-80f6-4ffb-8e1d-ea16b67c54bb" providerId="ADAL" clId="{A10DCEA2-B44A-7A46-8D49-18B2A2CBDB60}" dt="2020-07-30T23:16:38.547" v="71" actId="1076"/>
          <ac:picMkLst>
            <pc:docMk/>
            <pc:sldMk cId="4044939339" sldId="264"/>
            <ac:picMk id="9" creationId="{E551F962-2822-8A4D-BB25-8C5904C11DE6}"/>
          </ac:picMkLst>
        </pc:picChg>
        <pc:picChg chg="mod">
          <ac:chgData name="Rochini Paidisetty" userId="6a8dc582-80f6-4ffb-8e1d-ea16b67c54bb" providerId="ADAL" clId="{A10DCEA2-B44A-7A46-8D49-18B2A2CBDB60}" dt="2020-07-30T23:16:44.944" v="72" actId="1076"/>
          <ac:picMkLst>
            <pc:docMk/>
            <pc:sldMk cId="4044939339" sldId="264"/>
            <ac:picMk id="10" creationId="{55D300C4-1EDD-F54A-A07B-457A986F87F6}"/>
          </ac:picMkLst>
        </pc:picChg>
      </pc:sldChg>
      <pc:sldChg chg="del">
        <pc:chgData name="Rochini Paidisetty" userId="6a8dc582-80f6-4ffb-8e1d-ea16b67c54bb" providerId="ADAL" clId="{A10DCEA2-B44A-7A46-8D49-18B2A2CBDB60}" dt="2020-07-30T22:48:58.984" v="39" actId="2696"/>
        <pc:sldMkLst>
          <pc:docMk/>
          <pc:sldMk cId="4222944560" sldId="265"/>
        </pc:sldMkLst>
      </pc:sldChg>
      <pc:sldChg chg="modSp">
        <pc:chgData name="Rochini Paidisetty" userId="6a8dc582-80f6-4ffb-8e1d-ea16b67c54bb" providerId="ADAL" clId="{A10DCEA2-B44A-7A46-8D49-18B2A2CBDB60}" dt="2020-07-30T22:18:26.469" v="18" actId="20577"/>
        <pc:sldMkLst>
          <pc:docMk/>
          <pc:sldMk cId="24243161" sldId="271"/>
        </pc:sldMkLst>
        <pc:spChg chg="mod">
          <ac:chgData name="Rochini Paidisetty" userId="6a8dc582-80f6-4ffb-8e1d-ea16b67c54bb" providerId="ADAL" clId="{A10DCEA2-B44A-7A46-8D49-18B2A2CBDB60}" dt="2020-07-30T22:18:16.026" v="10" actId="20577"/>
          <ac:spMkLst>
            <pc:docMk/>
            <pc:sldMk cId="24243161" sldId="271"/>
            <ac:spMk id="2" creationId="{182F740A-DA11-DB43-BFD7-C8D445055026}"/>
          </ac:spMkLst>
        </pc:spChg>
        <pc:spChg chg="mod">
          <ac:chgData name="Rochini Paidisetty" userId="6a8dc582-80f6-4ffb-8e1d-ea16b67c54bb" providerId="ADAL" clId="{A10DCEA2-B44A-7A46-8D49-18B2A2CBDB60}" dt="2020-07-30T22:18:26.469" v="18" actId="20577"/>
          <ac:spMkLst>
            <pc:docMk/>
            <pc:sldMk cId="24243161" sldId="271"/>
            <ac:spMk id="5" creationId="{8B8C423D-C839-4045-AF4C-7182ADB8E31F}"/>
          </ac:spMkLst>
        </pc:spChg>
      </pc:sldChg>
      <pc:sldChg chg="addSp delSp modSp add del ord">
        <pc:chgData name="Rochini Paidisetty" userId="6a8dc582-80f6-4ffb-8e1d-ea16b67c54bb" providerId="ADAL" clId="{A10DCEA2-B44A-7A46-8D49-18B2A2CBDB60}" dt="2020-07-30T23:42:38.384" v="937" actId="14100"/>
        <pc:sldMkLst>
          <pc:docMk/>
          <pc:sldMk cId="2269038194" sldId="273"/>
        </pc:sldMkLst>
        <pc:spChg chg="mod">
          <ac:chgData name="Rochini Paidisetty" userId="6a8dc582-80f6-4ffb-8e1d-ea16b67c54bb" providerId="ADAL" clId="{A10DCEA2-B44A-7A46-8D49-18B2A2CBDB60}" dt="2020-07-30T23:28:06.038" v="495" actId="20577"/>
          <ac:spMkLst>
            <pc:docMk/>
            <pc:sldMk cId="2269038194" sldId="273"/>
            <ac:spMk id="2" creationId="{722BD1BF-BB5E-4543-8ED5-E67127626DA6}"/>
          </ac:spMkLst>
        </pc:spChg>
        <pc:spChg chg="add mod">
          <ac:chgData name="Rochini Paidisetty" userId="6a8dc582-80f6-4ffb-8e1d-ea16b67c54bb" providerId="ADAL" clId="{A10DCEA2-B44A-7A46-8D49-18B2A2CBDB60}" dt="2020-07-30T23:38:19.751" v="691" actId="1076"/>
          <ac:spMkLst>
            <pc:docMk/>
            <pc:sldMk cId="2269038194" sldId="273"/>
            <ac:spMk id="7" creationId="{1D7029CE-FBAD-BA45-9845-04C2F883CB44}"/>
          </ac:spMkLst>
        </pc:spChg>
        <pc:spChg chg="add mod">
          <ac:chgData name="Rochini Paidisetty" userId="6a8dc582-80f6-4ffb-8e1d-ea16b67c54bb" providerId="ADAL" clId="{A10DCEA2-B44A-7A46-8D49-18B2A2CBDB60}" dt="2020-07-30T23:42:38.384" v="937" actId="14100"/>
          <ac:spMkLst>
            <pc:docMk/>
            <pc:sldMk cId="2269038194" sldId="273"/>
            <ac:spMk id="8" creationId="{004A5CC8-922B-C543-B08E-BCACDAB64698}"/>
          </ac:spMkLst>
        </pc:spChg>
        <pc:spChg chg="add del mod">
          <ac:chgData name="Rochini Paidisetty" userId="6a8dc582-80f6-4ffb-8e1d-ea16b67c54bb" providerId="ADAL" clId="{A10DCEA2-B44A-7A46-8D49-18B2A2CBDB60}" dt="2020-07-30T23:41:55.447" v="932"/>
          <ac:spMkLst>
            <pc:docMk/>
            <pc:sldMk cId="2269038194" sldId="273"/>
            <ac:spMk id="9" creationId="{0A29AA96-6B30-754C-A221-F4BB3C1891E6}"/>
          </ac:spMkLst>
        </pc:spChg>
        <pc:spChg chg="add mod">
          <ac:chgData name="Rochini Paidisetty" userId="6a8dc582-80f6-4ffb-8e1d-ea16b67c54bb" providerId="ADAL" clId="{A10DCEA2-B44A-7A46-8D49-18B2A2CBDB60}" dt="2020-07-30T23:41:53.883" v="930" actId="404"/>
          <ac:spMkLst>
            <pc:docMk/>
            <pc:sldMk cId="2269038194" sldId="273"/>
            <ac:spMk id="10" creationId="{120CD7FA-BDDD-3242-A954-D5A36EDD0308}"/>
          </ac:spMkLst>
        </pc:spChg>
        <pc:picChg chg="add del mod">
          <ac:chgData name="Rochini Paidisetty" userId="6a8dc582-80f6-4ffb-8e1d-ea16b67c54bb" providerId="ADAL" clId="{A10DCEA2-B44A-7A46-8D49-18B2A2CBDB60}" dt="2020-07-30T22:26:36.863" v="25" actId="478"/>
          <ac:picMkLst>
            <pc:docMk/>
            <pc:sldMk cId="2269038194" sldId="273"/>
            <ac:picMk id="4" creationId="{893D7CC9-F23F-4C49-9C00-FDF8598DF078}"/>
          </ac:picMkLst>
        </pc:picChg>
        <pc:picChg chg="add mod">
          <ac:chgData name="Rochini Paidisetty" userId="6a8dc582-80f6-4ffb-8e1d-ea16b67c54bb" providerId="ADAL" clId="{A10DCEA2-B44A-7A46-8D49-18B2A2CBDB60}" dt="2020-07-30T23:37:48.032" v="688" actId="1076"/>
          <ac:picMkLst>
            <pc:docMk/>
            <pc:sldMk cId="2269038194" sldId="273"/>
            <ac:picMk id="5" creationId="{40189F70-6861-EE47-B904-D99B5FFFD4DB}"/>
          </ac:picMkLst>
        </pc:picChg>
        <pc:picChg chg="add mod">
          <ac:chgData name="Rochini Paidisetty" userId="6a8dc582-80f6-4ffb-8e1d-ea16b67c54bb" providerId="ADAL" clId="{A10DCEA2-B44A-7A46-8D49-18B2A2CBDB60}" dt="2020-07-30T23:37:53.099" v="689" actId="1076"/>
          <ac:picMkLst>
            <pc:docMk/>
            <pc:sldMk cId="2269038194" sldId="273"/>
            <ac:picMk id="6" creationId="{1BCB0BE9-6B3C-784A-A711-0761E7FA6BF9}"/>
          </ac:picMkLst>
        </pc:picChg>
      </pc:sldChg>
      <pc:sldChg chg="addSp delSp modSp add">
        <pc:chgData name="Rochini Paidisetty" userId="6a8dc582-80f6-4ffb-8e1d-ea16b67c54bb" providerId="ADAL" clId="{A10DCEA2-B44A-7A46-8D49-18B2A2CBDB60}" dt="2020-07-30T23:13:20.229" v="64"/>
        <pc:sldMkLst>
          <pc:docMk/>
          <pc:sldMk cId="1498696516" sldId="274"/>
        </pc:sldMkLst>
        <pc:spChg chg="mod">
          <ac:chgData name="Rochini Paidisetty" userId="6a8dc582-80f6-4ffb-8e1d-ea16b67c54bb" providerId="ADAL" clId="{A10DCEA2-B44A-7A46-8D49-18B2A2CBDB60}" dt="2020-07-30T23:13:14.889" v="62" actId="14100"/>
          <ac:spMkLst>
            <pc:docMk/>
            <pc:sldMk cId="1498696516" sldId="274"/>
            <ac:spMk id="2" creationId="{6830E79B-54AC-CC44-82F1-73A47960A3A5}"/>
          </ac:spMkLst>
        </pc:spChg>
        <pc:spChg chg="add del mod">
          <ac:chgData name="Rochini Paidisetty" userId="6a8dc582-80f6-4ffb-8e1d-ea16b67c54bb" providerId="ADAL" clId="{A10DCEA2-B44A-7A46-8D49-18B2A2CBDB60}" dt="2020-07-30T23:13:20.229" v="64"/>
          <ac:spMkLst>
            <pc:docMk/>
            <pc:sldMk cId="1498696516" sldId="274"/>
            <ac:spMk id="4" creationId="{8C5F7B7E-6D45-3F4E-9625-9B90000FE2C7}"/>
          </ac:spMkLst>
        </pc:spChg>
        <pc:picChg chg="add mod">
          <ac:chgData name="Rochini Paidisetty" userId="6a8dc582-80f6-4ffb-8e1d-ea16b67c54bb" providerId="ADAL" clId="{A10DCEA2-B44A-7A46-8D49-18B2A2CBDB60}" dt="2020-07-30T23:11:56.572" v="51" actId="14100"/>
          <ac:picMkLst>
            <pc:docMk/>
            <pc:sldMk cId="1498696516" sldId="274"/>
            <ac:picMk id="3" creationId="{86C0C7AC-2FD8-1442-89E4-5EC9A418F3C6}"/>
          </ac:picMkLst>
        </pc:picChg>
      </pc:sldChg>
      <pc:sldChg chg="addSp delSp modSp add">
        <pc:chgData name="Rochini Paidisetty" userId="6a8dc582-80f6-4ffb-8e1d-ea16b67c54bb" providerId="ADAL" clId="{A10DCEA2-B44A-7A46-8D49-18B2A2CBDB60}" dt="2020-07-30T23:35:04.200" v="685" actId="1076"/>
        <pc:sldMkLst>
          <pc:docMk/>
          <pc:sldMk cId="564687354" sldId="275"/>
        </pc:sldMkLst>
        <pc:spChg chg="mod">
          <ac:chgData name="Rochini Paidisetty" userId="6a8dc582-80f6-4ffb-8e1d-ea16b67c54bb" providerId="ADAL" clId="{A10DCEA2-B44A-7A46-8D49-18B2A2CBDB60}" dt="2020-07-30T23:35:04.200" v="685" actId="1076"/>
          <ac:spMkLst>
            <pc:docMk/>
            <pc:sldMk cId="564687354" sldId="275"/>
            <ac:spMk id="2" creationId="{19DB075E-B9A3-6E4B-867D-726A27B31791}"/>
          </ac:spMkLst>
        </pc:spChg>
        <pc:spChg chg="add del mod">
          <ac:chgData name="Rochini Paidisetty" userId="6a8dc582-80f6-4ffb-8e1d-ea16b67c54bb" providerId="ADAL" clId="{A10DCEA2-B44A-7A46-8D49-18B2A2CBDB60}" dt="2020-07-30T23:34:01.591" v="518"/>
          <ac:spMkLst>
            <pc:docMk/>
            <pc:sldMk cId="564687354" sldId="275"/>
            <ac:spMk id="8" creationId="{2CF53807-D329-6F45-9A8B-6233649FF60C}"/>
          </ac:spMkLst>
        </pc:spChg>
        <pc:picChg chg="add del mod">
          <ac:chgData name="Rochini Paidisetty" userId="6a8dc582-80f6-4ffb-8e1d-ea16b67c54bb" providerId="ADAL" clId="{A10DCEA2-B44A-7A46-8D49-18B2A2CBDB60}" dt="2020-07-30T23:31:14.743" v="507" actId="478"/>
          <ac:picMkLst>
            <pc:docMk/>
            <pc:sldMk cId="564687354" sldId="275"/>
            <ac:picMk id="4" creationId="{577E9E22-10AE-9C4D-A0F0-C6635E4459B0}"/>
          </ac:picMkLst>
        </pc:picChg>
        <pc:picChg chg="add mod">
          <ac:chgData name="Rochini Paidisetty" userId="6a8dc582-80f6-4ffb-8e1d-ea16b67c54bb" providerId="ADAL" clId="{A10DCEA2-B44A-7A46-8D49-18B2A2CBDB60}" dt="2020-07-30T23:33:59.827" v="516" actId="1076"/>
          <ac:picMkLst>
            <pc:docMk/>
            <pc:sldMk cId="564687354" sldId="275"/>
            <ac:picMk id="6" creationId="{F9F59B49-1376-4644-AB27-1B6BC2FC860C}"/>
          </ac:picMkLst>
        </pc:picChg>
        <pc:picChg chg="add mod">
          <ac:chgData name="Rochini Paidisetty" userId="6a8dc582-80f6-4ffb-8e1d-ea16b67c54bb" providerId="ADAL" clId="{A10DCEA2-B44A-7A46-8D49-18B2A2CBDB60}" dt="2020-07-30T23:33:47.456" v="514" actId="1076"/>
          <ac:picMkLst>
            <pc:docMk/>
            <pc:sldMk cId="564687354" sldId="275"/>
            <ac:picMk id="7" creationId="{033853B5-D21A-A24D-8AE8-C032E49F80E2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26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29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B535-AC5E-5848-AB6F-ED99B476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66" y="448098"/>
            <a:ext cx="2890297" cy="1568344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3A81E-E2CC-0945-A3BF-CF5934399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09778" y="967768"/>
            <a:ext cx="4536728" cy="4776604"/>
          </a:xfrm>
        </p:spPr>
        <p:txBody>
          <a:bodyPr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19AFD-0259-F149-B58D-60B6A217C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66" y="2016443"/>
            <a:ext cx="2890297" cy="3735709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CF789-8B02-5740-8112-401B9029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E6C57-65B9-3A48-A9B7-378BFC72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078B8-7E4B-B247-8E5E-C0ED35BE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0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B305-C6BC-B14E-813A-7A324A61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A4071-5A86-BD48-A6B2-95797BE82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3CA4-CF8E-7643-AAE7-D6A6C086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E25E-F60C-804F-B882-CD93B512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0C5C-B1D1-F04A-84F0-AC55E933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0907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AFAF1-53B2-6A49-9650-FAFEB8114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3029" y="357856"/>
            <a:ext cx="1932310" cy="569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FF528-F2CC-574B-A5F6-F636C1EDD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6099" y="357856"/>
            <a:ext cx="5684912" cy="569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610C-DA61-304E-A3E0-3518D04F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725E3-C4A9-2244-93FB-321257EB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1F58-D24D-2A4B-A87E-2D87C9C6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934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757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0E9E-B0E4-5641-910A-C86C09492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180" y="1100020"/>
            <a:ext cx="6721079" cy="2340069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B6E4F-4C6D-5240-9386-C290EBDDE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180" y="3530331"/>
            <a:ext cx="6721079" cy="1622800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20C4-28B9-5948-AC49-1489E264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F5EF5-2CBD-0146-9B45-B9CC5EAD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2F37-DB40-8A4C-9B4E-8F04A81B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9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013C-2FBC-8440-B258-F95745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E1DF-73F7-094F-B53C-295FAE90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02AF9-EF1C-EF47-B902-EDAB9510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A4FC-9121-BF4B-B7B8-AEE461C2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F1B3-177C-FD40-8E1C-A96C7B33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546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65DC-B6F2-494D-A754-88F6A2A2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32" y="1675702"/>
            <a:ext cx="7729240" cy="2795946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69FBD-06A5-AA4A-A131-7DE975F0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432" y="4498099"/>
            <a:ext cx="7729240" cy="1470322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5385-265D-9A42-A222-BAE0198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D3E3-A636-4647-83E6-9C9801AE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17662-830C-7448-99E8-C913B459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31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03C1-0D2C-F949-80B8-88F03B0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BDFD-E9E7-5347-84A8-86BC1F139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099" y="1789282"/>
            <a:ext cx="3808611" cy="4264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6FA30-62A4-264C-8A56-353FB6C9E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6728" y="1789282"/>
            <a:ext cx="3808611" cy="4264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A2599-2551-6E4F-9E05-3558426B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755B-BAA0-BD49-8937-A3EFD5CD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35A8-DE3F-DF42-9FE8-94A7D27E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205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1B7E-4194-C046-8518-9392A01C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66" y="357857"/>
            <a:ext cx="7729240" cy="12991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EDDCC-8C8B-E143-9699-2ECDEC006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66" y="1647695"/>
            <a:ext cx="3791108" cy="807510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366C-2F52-0E4C-A6AE-CF26AE4E7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66" y="2455206"/>
            <a:ext cx="3791108" cy="3611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99215-205B-7D45-B0FE-98FFDFCC3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36728" y="1647695"/>
            <a:ext cx="3809778" cy="807510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94957-627F-A048-9627-A4B6B8710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36728" y="2455206"/>
            <a:ext cx="3809778" cy="3611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8C0EA-4372-BD43-86AC-7AFBB5CD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6E23D-65A2-F141-854D-F64D61E6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8855B-299D-0C41-B5EC-40F58B37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3396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E9CE-4499-C34F-8B3C-4461A7DB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FAFEB-88D6-4242-B78B-933C6829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F8C37-E13E-C141-B021-E100D352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04AEF-CE5B-1341-AC82-27221D08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B6EB9-2D90-E449-A513-199E3F0E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AFFDD-680B-144E-9218-48A11070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22B1A-D1D1-0647-8486-2A5BA230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605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8AE7-8EE6-CE4C-961C-472E7FDD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66" y="448098"/>
            <a:ext cx="2890297" cy="1568344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A7F7-06AB-7E4E-BDEB-7D77D088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778" y="967768"/>
            <a:ext cx="4536728" cy="4776604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79A92-B893-7246-8E4C-297270F62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66" y="2016443"/>
            <a:ext cx="2890297" cy="3735709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F8B3A-C7E6-0248-85AF-3D7075CA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ABBE-449A-D644-8643-D5F55408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B135D-9B17-264A-9639-6971C26E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712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9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4" imgW="158750" imgH="158750" progId="TCLayout.ActiveDocument.1">
                  <p:embed/>
                </p:oleObj>
              </mc:Choice>
              <mc:Fallback>
                <p:oleObj r:id="rId4" imgW="158750" imgH="158750" progId="TCLayout.ActiveDocument.1">
                  <p:embed/>
                  <p:pic>
                    <p:nvPicPr>
                      <p:cNvPr id="8" name="Google Shape;8;p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4D817-8F92-0449-9AF4-7A6B74B6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99" y="357857"/>
            <a:ext cx="7729240" cy="129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3F32-0D4A-4943-9E97-9F6F9B85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099" y="1789282"/>
            <a:ext cx="7729240" cy="426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6E93-1A3D-0743-B2B2-936FF9533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6099" y="6229812"/>
            <a:ext cx="2016324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724AC-93EF-464B-8D88-BC8281C2C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68477" y="6229812"/>
            <a:ext cx="3024485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94B43-9747-7441-9AFE-AD4C65517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9015" y="6229812"/>
            <a:ext cx="2016324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0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740A-DA11-DB43-BFD7-C8D44505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25" y="3360737"/>
            <a:ext cx="8329808" cy="984885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sz="32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US Accidents 2019 – Technical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C3E9C-B862-3447-A608-78B1B13414CF}"/>
              </a:ext>
            </a:extLst>
          </p:cNvPr>
          <p:cNvSpPr/>
          <p:nvPr/>
        </p:nvSpPr>
        <p:spPr>
          <a:xfrm>
            <a:off x="0" y="4759890"/>
            <a:ext cx="8961438" cy="1961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42;p1">
            <a:extLst>
              <a:ext uri="{FF2B5EF4-FFF2-40B4-BE49-F238E27FC236}">
                <a16:creationId xmlns:a16="http://schemas.microsoft.com/office/drawing/2014/main" id="{8B8C423D-C839-4045-AF4C-7182ADB8E31F}"/>
              </a:ext>
            </a:extLst>
          </p:cNvPr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07/30/2020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3;p1">
            <a:extLst>
              <a:ext uri="{FF2B5EF4-FFF2-40B4-BE49-F238E27FC236}">
                <a16:creationId xmlns:a16="http://schemas.microsoft.com/office/drawing/2014/main" id="{6999D97F-91C9-4D49-BE5B-51698FD2720E}"/>
              </a:ext>
            </a:extLst>
          </p:cNvPr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Rochini Paidisetty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4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D1BF-BB5E-4543-8ED5-E6712762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584775"/>
          </a:xfrm>
        </p:spPr>
        <p:txBody>
          <a:bodyPr/>
          <a:lstStyle/>
          <a:p>
            <a:r>
              <a:rPr lang="en-US" dirty="0"/>
              <a:t>A Linear Regression Model is generated to predict the severity of the accidents with the weather conditions as independent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89F70-6861-EE47-B904-D99B5FFF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1052694"/>
            <a:ext cx="7686674" cy="3357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CB0BE9-6B3C-784A-A711-0761E7FA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1" y="4410075"/>
            <a:ext cx="4215490" cy="2157412"/>
          </a:xfrm>
          <a:prstGeom prst="rect">
            <a:avLst/>
          </a:prstGeom>
        </p:spPr>
      </p:pic>
      <p:sp>
        <p:nvSpPr>
          <p:cNvPr id="7" name="Google Shape;66;p2">
            <a:extLst>
              <a:ext uri="{FF2B5EF4-FFF2-40B4-BE49-F238E27FC236}">
                <a16:creationId xmlns:a16="http://schemas.microsoft.com/office/drawing/2014/main" id="{1D7029CE-FBAD-BA45-9845-04C2F883CB44}"/>
              </a:ext>
            </a:extLst>
          </p:cNvPr>
          <p:cNvSpPr/>
          <p:nvPr/>
        </p:nvSpPr>
        <p:spPr>
          <a:xfrm>
            <a:off x="4781551" y="4519120"/>
            <a:ext cx="1031689" cy="2573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4A5CC8-922B-C543-B08E-BCACDAB64698}"/>
              </a:ext>
            </a:extLst>
          </p:cNvPr>
          <p:cNvSpPr/>
          <p:nvPr/>
        </p:nvSpPr>
        <p:spPr>
          <a:xfrm>
            <a:off x="4781551" y="4776491"/>
            <a:ext cx="4008437" cy="15290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CD7FA-BDDD-3242-A954-D5A36EDD0308}"/>
              </a:ext>
            </a:extLst>
          </p:cNvPr>
          <p:cNvSpPr txBox="1"/>
          <p:nvPr/>
        </p:nvSpPr>
        <p:spPr>
          <a:xfrm>
            <a:off x="4781550" y="4849996"/>
            <a:ext cx="4008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Though individual independent variable has a very low correlation with the target variable, all the independent variable together make a best fit model to predict the severity of an accident.</a:t>
            </a:r>
          </a:p>
        </p:txBody>
      </p:sp>
    </p:spTree>
    <p:extLst>
      <p:ext uri="{BB962C8B-B14F-4D97-AF65-F5344CB8AC3E}">
        <p14:creationId xmlns:p14="http://schemas.microsoft.com/office/powerpoint/2010/main" val="226903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06EB-DD1E-AE47-B15E-A1920EA2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513F21-E153-4642-A94B-CAC54CFB1FAA}"/>
              </a:ext>
            </a:extLst>
          </p:cNvPr>
          <p:cNvSpPr/>
          <p:nvPr/>
        </p:nvSpPr>
        <p:spPr>
          <a:xfrm>
            <a:off x="171451" y="1181100"/>
            <a:ext cx="8618537" cy="521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17C6B-A252-364B-8264-BA8F450FA5E7}"/>
              </a:ext>
            </a:extLst>
          </p:cNvPr>
          <p:cNvSpPr txBox="1"/>
          <p:nvPr/>
        </p:nvSpPr>
        <p:spPr>
          <a:xfrm>
            <a:off x="295276" y="1343025"/>
            <a:ext cx="84010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More Vehicle speed monitors to be installed on the roads of California and Texas to check for the obedience of the Speed limits. </a:t>
            </a:r>
          </a:p>
          <a:p>
            <a:pPr marL="342900" indent="-342900">
              <a:buFont typeface="Arial"/>
              <a:buAutoNum type="arabicPeriod"/>
            </a:pPr>
            <a:endParaRPr lang="en-US" dirty="0"/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Traffic tickets issuance / traffic rules should be made more stringent in California and Texas  to inculcate careful drive for individuals.</a:t>
            </a:r>
          </a:p>
          <a:p>
            <a:pPr marL="342900" indent="-342900">
              <a:buFont typeface="Arial"/>
              <a:buAutoNum type="arabicPeriod"/>
            </a:pPr>
            <a:endParaRPr lang="en-US" dirty="0"/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Traffic Department of South Dakota needs to prioritize and look for better ways to clear the accident cite to reduce the impact on the traffic.</a:t>
            </a: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A predictive model is generated to predict the Severity of an accidents given the weather conditions.</a:t>
            </a: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This model be used by the traffic team to predict the severity of an accident occurred and act in accordance with it.</a:t>
            </a:r>
          </a:p>
          <a:p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0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171449" y="81329"/>
            <a:ext cx="861853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AU" sz="1600" dirty="0"/>
              <a:t>Analyse US accidents data of 2019 to provide Recommendations based on the insights generated and build a model to predict the severity of accidents given the weather conditions as input.</a:t>
            </a:r>
          </a:p>
        </p:txBody>
      </p:sp>
      <p:grpSp>
        <p:nvGrpSpPr>
          <p:cNvPr id="49" name="Google Shape;49;p3"/>
          <p:cNvGrpSpPr/>
          <p:nvPr/>
        </p:nvGrpSpPr>
        <p:grpSpPr>
          <a:xfrm>
            <a:off x="721859" y="1825875"/>
            <a:ext cx="7341871" cy="1462345"/>
            <a:chOff x="709649" y="1412776"/>
            <a:chExt cx="7491440" cy="1492136"/>
          </a:xfrm>
        </p:grpSpPr>
        <p:sp>
          <p:nvSpPr>
            <p:cNvPr id="50" name="Google Shape;50;p3"/>
            <p:cNvSpPr/>
            <p:nvPr/>
          </p:nvSpPr>
          <p:spPr>
            <a:xfrm>
              <a:off x="883141" y="1511552"/>
              <a:ext cx="3663767" cy="1393360"/>
            </a:xfrm>
            <a:prstGeom prst="rect">
              <a:avLst/>
            </a:prstGeom>
            <a:solidFill>
              <a:srgbClr val="F2F2F2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136">
                <a:solidFill>
                  <a:srgbClr val="888C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952547" y="2069732"/>
              <a:ext cx="3528392" cy="648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Problem 1</a:t>
              </a:r>
            </a:p>
            <a:p>
              <a:pPr lvl="0" algn="ctr"/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Identify any patterns or outstanding observations to provide recommendations. </a:t>
              </a: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9649" y="1412776"/>
              <a:ext cx="381642" cy="392605"/>
            </a:xfrm>
            <a:prstGeom prst="ellipse">
              <a:avLst/>
            </a:prstGeom>
            <a:solidFill>
              <a:srgbClr val="F2F2F2"/>
            </a:solidFill>
            <a:ln w="28575" cap="flat" cmpd="sng">
              <a:solidFill>
                <a:srgbClr val="F5AF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372" b="1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!</a:t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537322" y="1511552"/>
              <a:ext cx="3663767" cy="1393360"/>
            </a:xfrm>
            <a:prstGeom prst="rect">
              <a:avLst/>
            </a:prstGeom>
            <a:solidFill>
              <a:srgbClr val="F6A4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27557" y="1838066"/>
              <a:ext cx="3528392" cy="648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 understand if there are any patterns or any specific location or weather specific conditions leading to the accidents.</a:t>
              </a:r>
              <a:endParaRPr dirty="0"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882492" y="4166802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36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720250" y="4037740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4473110" y="4166802"/>
            <a:ext cx="3590619" cy="1365541"/>
          </a:xfrm>
          <a:prstGeom prst="rect">
            <a:avLst/>
          </a:prstGeom>
          <a:solidFill>
            <a:srgbClr val="F6A40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934383" y="4710346"/>
            <a:ext cx="3457947" cy="6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3</a:t>
            </a:r>
          </a:p>
          <a:p>
            <a:pPr algn="ctr"/>
            <a:r>
              <a:rPr lang="en-US" sz="1176" b="1" dirty="0">
                <a:solidFill>
                  <a:srgbClr val="002060"/>
                </a:solidFill>
                <a:latin typeface="Quattrocento Sans"/>
              </a:rPr>
              <a:t>Generate a model to predict the severity of an accident.</a:t>
            </a:r>
            <a:endParaRPr sz="1176" b="1" dirty="0">
              <a:solidFill>
                <a:srgbClr val="002060"/>
              </a:solidFill>
              <a:latin typeface="Quattrocento Sans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4480718" y="4563896"/>
            <a:ext cx="3457947" cy="4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generate a model that can take the weather conditions and predict the severity of an accident.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34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A9F9-4B6F-8240-8BF0-212F2719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8" y="348623"/>
            <a:ext cx="8618537" cy="246221"/>
          </a:xfrm>
        </p:spPr>
        <p:txBody>
          <a:bodyPr/>
          <a:lstStyle/>
          <a:p>
            <a:r>
              <a:rPr lang="en-US" sz="1600" dirty="0"/>
              <a:t>California is a state with highest number of accidents of </a:t>
            </a:r>
            <a:r>
              <a:rPr lang="en-US" sz="1600"/>
              <a:t>213,307 in USA.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51F962-2822-8A4D-BB25-8C5904C11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" y="1132480"/>
            <a:ext cx="8618537" cy="4456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300C4-1EDD-F54A-A07B-457A986F8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10" y="1350058"/>
            <a:ext cx="984441" cy="8944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A32AD2-8FE3-8C40-A52C-1F70023F0422}"/>
              </a:ext>
            </a:extLst>
          </p:cNvPr>
          <p:cNvSpPr/>
          <p:nvPr/>
        </p:nvSpPr>
        <p:spPr>
          <a:xfrm>
            <a:off x="1313793" y="1587062"/>
            <a:ext cx="1597573" cy="55704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 with highest number of accidents of 213,307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CEF67D-31CB-014D-BAA2-9F3856017766}"/>
              </a:ext>
            </a:extLst>
          </p:cNvPr>
          <p:cNvCxnSpPr/>
          <p:nvPr/>
        </p:nvCxnSpPr>
        <p:spPr>
          <a:xfrm>
            <a:off x="819807" y="1581355"/>
            <a:ext cx="493986" cy="215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9F217B-D7F9-9F42-894B-E1602559E941}"/>
              </a:ext>
            </a:extLst>
          </p:cNvPr>
          <p:cNvSpPr txBox="1"/>
          <p:nvPr/>
        </p:nvSpPr>
        <p:spPr>
          <a:xfrm>
            <a:off x="109730" y="6506031"/>
            <a:ext cx="21868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US Accidents Data set from Kaggle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6ADE0-712F-CF4D-A764-FF05461FC130}"/>
              </a:ext>
            </a:extLst>
          </p:cNvPr>
          <p:cNvSpPr/>
          <p:nvPr/>
        </p:nvSpPr>
        <p:spPr>
          <a:xfrm>
            <a:off x="171448" y="5915025"/>
            <a:ext cx="8618537" cy="4000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820FC220-2035-4A41-88A6-DE10E250D501}"/>
              </a:ext>
            </a:extLst>
          </p:cNvPr>
          <p:cNvSpPr/>
          <p:nvPr/>
        </p:nvSpPr>
        <p:spPr>
          <a:xfrm>
            <a:off x="171448" y="5717329"/>
            <a:ext cx="1031689" cy="1856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9C042-090B-6347-81D4-195DB77192C8}"/>
              </a:ext>
            </a:extLst>
          </p:cNvPr>
          <p:cNvSpPr txBox="1"/>
          <p:nvPr/>
        </p:nvSpPr>
        <p:spPr>
          <a:xfrm>
            <a:off x="295275" y="6000750"/>
            <a:ext cx="83022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The number of accidents in California are more than double the number of accidents of the next highest state, Texas.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3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6878-DA05-C944-984B-495B32F4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94593"/>
            <a:ext cx="8618537" cy="584775"/>
          </a:xfrm>
        </p:spPr>
        <p:txBody>
          <a:bodyPr/>
          <a:lstStyle/>
          <a:p>
            <a:r>
              <a:rPr lang="en-US" dirty="0"/>
              <a:t>Three cities from the top five Cities with highest number of accidents are from the state Texas.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7AEF5-FB3D-914E-8CA0-BB8BDA16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4" y="945932"/>
            <a:ext cx="6226037" cy="5559971"/>
          </a:xfrm>
          <a:prstGeom prst="rect">
            <a:avLst/>
          </a:prstGeom>
        </p:spPr>
      </p:pic>
      <p:sp>
        <p:nvSpPr>
          <p:cNvPr id="5" name="Google Shape;66;p2">
            <a:extLst>
              <a:ext uri="{FF2B5EF4-FFF2-40B4-BE49-F238E27FC236}">
                <a16:creationId xmlns:a16="http://schemas.microsoft.com/office/drawing/2014/main" id="{07194B9F-A72A-8847-9EB5-00D113CFD66A}"/>
              </a:ext>
            </a:extLst>
          </p:cNvPr>
          <p:cNvSpPr/>
          <p:nvPr/>
        </p:nvSpPr>
        <p:spPr>
          <a:xfrm>
            <a:off x="6540719" y="1233226"/>
            <a:ext cx="1031689" cy="1856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6A2B1-9CC8-8A4A-A45F-8EAA644B15D5}"/>
              </a:ext>
            </a:extLst>
          </p:cNvPr>
          <p:cNvSpPr/>
          <p:nvPr/>
        </p:nvSpPr>
        <p:spPr>
          <a:xfrm>
            <a:off x="6540719" y="1418898"/>
            <a:ext cx="2249269" cy="348943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025C2-B17C-6946-9111-09997ADCC1EE}"/>
              </a:ext>
            </a:extLst>
          </p:cNvPr>
          <p:cNvSpPr txBox="1"/>
          <p:nvPr/>
        </p:nvSpPr>
        <p:spPr>
          <a:xfrm>
            <a:off x="6565054" y="1537995"/>
            <a:ext cx="222493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Houston is the city with highest number of Accidents of 22,188.</a:t>
            </a:r>
          </a:p>
          <a:p>
            <a:pPr marL="342900" indent="-342900">
              <a:buAutoNum type="arabicPeriod"/>
            </a:pPr>
            <a:endParaRPr lang="en-US" sz="1200" dirty="0"/>
          </a:p>
          <a:p>
            <a:pPr marL="342900" indent="-342900">
              <a:buFont typeface="Arial"/>
              <a:buAutoNum type="arabicPeriod"/>
            </a:pPr>
            <a:r>
              <a:rPr lang="en-US" sz="1200" dirty="0"/>
              <a:t>More Vehicle speed monitors to be installed on the roads to check for the obedience of the Speed limits.</a:t>
            </a:r>
          </a:p>
          <a:p>
            <a:pPr marL="342900" indent="-342900">
              <a:buFont typeface="Arial"/>
              <a:buAutoNum type="arabicPeriod"/>
            </a:pPr>
            <a:endParaRPr lang="en-US" sz="1200" dirty="0"/>
          </a:p>
          <a:p>
            <a:pPr marL="342900" indent="-342900">
              <a:buFont typeface="Arial"/>
              <a:buAutoNum type="arabicPeriod"/>
            </a:pPr>
            <a:r>
              <a:rPr lang="en-US" sz="1200" dirty="0"/>
              <a:t>Traffic tickets issuance / traffic rules should be made more stringent to inculcate careful drive for individuals.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5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8D98-E095-054F-9CD7-75BC99C2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369332"/>
          </a:xfrm>
        </p:spPr>
        <p:txBody>
          <a:bodyPr/>
          <a:lstStyle/>
          <a:p>
            <a:r>
              <a:rPr lang="en-US" sz="2400" b="1" dirty="0"/>
              <a:t>85% of the accidents in South Dakota are of Severity - 4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5E65A-3FEF-BA48-A638-A4C9F82F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699"/>
            <a:ext cx="8961438" cy="1356233"/>
          </a:xfrm>
          <a:prstGeom prst="rect">
            <a:avLst/>
          </a:prstGeom>
        </p:spPr>
      </p:pic>
      <p:sp>
        <p:nvSpPr>
          <p:cNvPr id="6" name="Google Shape;66;p2">
            <a:extLst>
              <a:ext uri="{FF2B5EF4-FFF2-40B4-BE49-F238E27FC236}">
                <a16:creationId xmlns:a16="http://schemas.microsoft.com/office/drawing/2014/main" id="{7625BD13-CC0B-6641-9264-CD67597F1C56}"/>
              </a:ext>
            </a:extLst>
          </p:cNvPr>
          <p:cNvSpPr/>
          <p:nvPr/>
        </p:nvSpPr>
        <p:spPr>
          <a:xfrm>
            <a:off x="171451" y="4076633"/>
            <a:ext cx="1031689" cy="2573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A9284-8430-CB4B-B8C8-08ECC323AFD4}"/>
              </a:ext>
            </a:extLst>
          </p:cNvPr>
          <p:cNvSpPr/>
          <p:nvPr/>
        </p:nvSpPr>
        <p:spPr>
          <a:xfrm>
            <a:off x="171451" y="4334004"/>
            <a:ext cx="8521612" cy="1791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195C8-54A0-F843-972B-9697D85F8E33}"/>
              </a:ext>
            </a:extLst>
          </p:cNvPr>
          <p:cNvSpPr txBox="1"/>
          <p:nvPr/>
        </p:nvSpPr>
        <p:spPr>
          <a:xfrm>
            <a:off x="171452" y="4514744"/>
            <a:ext cx="852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>
                <a:solidFill>
                  <a:schemeClr val="dk1"/>
                </a:solidFill>
              </a:rPr>
              <a:t>Traffic Department of South Dakota needs to prioritize and look for better ways to clear the accident cite to reduce the impact on the traffic.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6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E79B-54AC-CC44-82F1-73A47960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06364"/>
            <a:ext cx="8618537" cy="665162"/>
          </a:xfrm>
        </p:spPr>
        <p:txBody>
          <a:bodyPr/>
          <a:lstStyle/>
          <a:p>
            <a:r>
              <a:rPr lang="en-US" dirty="0"/>
              <a:t>As the Temperature increases, there is slight decrease in the Severity of the accidents.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0C7AC-2FD8-1442-89E4-5EC9A418F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4" y="1112836"/>
            <a:ext cx="8051006" cy="51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9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1AD-8C3E-934B-9F50-EFC9700E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584775"/>
          </a:xfrm>
        </p:spPr>
        <p:txBody>
          <a:bodyPr/>
          <a:lstStyle/>
          <a:p>
            <a:r>
              <a:rPr lang="en-US" dirty="0"/>
              <a:t>Highest number of accidents in a day occurred during the start and end timings of office hours.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8F965-731D-4A40-A41E-1CBE49F75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061545"/>
            <a:ext cx="8618537" cy="54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9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D4E0-517D-A44A-B162-DDEF3FDF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584775"/>
          </a:xfrm>
        </p:spPr>
        <p:txBody>
          <a:bodyPr/>
          <a:lstStyle/>
          <a:p>
            <a:r>
              <a:rPr lang="en-US" dirty="0"/>
              <a:t>The longest effect of accidents on traffic in a day are at the start and end timings of the office hours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EB474-8469-CC4E-B976-864E5075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077244"/>
            <a:ext cx="8618537" cy="54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5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075E-B9A3-6E4B-867D-726A27B3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98007"/>
            <a:ext cx="8618537" cy="584775"/>
          </a:xfrm>
        </p:spPr>
        <p:txBody>
          <a:bodyPr/>
          <a:lstStyle/>
          <a:p>
            <a:r>
              <a:rPr lang="en-US" dirty="0"/>
              <a:t>The correlation between each independent variable with the target variable Severity is very low.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F59B49-1376-4644-AB27-1B6BC2FC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6" y="4632838"/>
            <a:ext cx="5190331" cy="1598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853B5-D21A-A24D-8AE8-C032E49F8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6" y="1014411"/>
            <a:ext cx="4695824" cy="361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87354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520</Words>
  <Application>Microsoft Macintosh PowerPoint</Application>
  <PresentationFormat>Custom</PresentationFormat>
  <Paragraphs>52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Quattrocento Sans</vt:lpstr>
      <vt:lpstr>Synergy_CF_YNR002</vt:lpstr>
      <vt:lpstr>Office Theme</vt:lpstr>
      <vt:lpstr>TCLayout.ActiveDocument.1</vt:lpstr>
      <vt:lpstr>US Accidents 2019 – Technical Presentation</vt:lpstr>
      <vt:lpstr>Analyse US accidents data of 2019 to provide Recommendations based on the insights generated and build a model to predict the severity of accidents given the weather conditions as input.</vt:lpstr>
      <vt:lpstr>California is a state with highest number of accidents of 213,307 in USA.</vt:lpstr>
      <vt:lpstr>Three cities from the top five Cities with highest number of accidents are from the state Texas.</vt:lpstr>
      <vt:lpstr>85% of the accidents in South Dakota are of Severity - 4</vt:lpstr>
      <vt:lpstr>As the Temperature increases, there is slight decrease in the Severity of the accidents. </vt:lpstr>
      <vt:lpstr>Highest number of accidents in a day occurred during the start and end timings of office hours.</vt:lpstr>
      <vt:lpstr>The longest effect of accidents on traffic in a day are at the start and end timings of the office hours</vt:lpstr>
      <vt:lpstr>The correlation between each independent variable with the target variable Severity is very low.</vt:lpstr>
      <vt:lpstr>A Linear Regression Model is generated to predict the severity of the accidents with the weather conditions as independent variables</vt:lpstr>
      <vt:lpstr>Recommendations: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Rochini Paidisetty</cp:lastModifiedBy>
  <cp:revision>12</cp:revision>
  <dcterms:created xsi:type="dcterms:W3CDTF">2015-09-14T11:37:31Z</dcterms:created>
  <dcterms:modified xsi:type="dcterms:W3CDTF">2020-07-30T23:58:17Z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