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71" r:id="rId13"/>
    <p:sldId id="268" r:id="rId14"/>
  </p:sldIdLst>
  <p:sldSz cx="7772400" cy="100584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381847"/>
            <a:ext cx="7772400" cy="96765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8066" y="910379"/>
            <a:ext cx="6976269" cy="158792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9415" y="2703196"/>
            <a:ext cx="6980317" cy="14389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8620" y="9159663"/>
            <a:ext cx="181356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55570" y="9159663"/>
            <a:ext cx="246126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70220" y="9159663"/>
            <a:ext cx="181356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79400"/>
            <a:ext cx="1748790" cy="87079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79400"/>
            <a:ext cx="5116830" cy="87079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6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2"/>
            <a:ext cx="6703695" cy="2200274"/>
          </a:xfrm>
        </p:spPr>
        <p:txBody>
          <a:bodyPr/>
          <a:lstStyle>
            <a:lvl1pPr marL="0" indent="0">
              <a:buNone/>
              <a:defRPr sz="2040"/>
            </a:lvl1pPr>
            <a:lvl2pPr marL="388620" indent="0">
              <a:buNone/>
              <a:defRPr sz="1700"/>
            </a:lvl2pPr>
            <a:lvl3pPr marL="777240" indent="0">
              <a:buNone/>
              <a:defRPr sz="153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722967"/>
            <a:ext cx="3432810" cy="726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722967"/>
            <a:ext cx="3432810" cy="726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2" y="535517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702" y="2465706"/>
            <a:ext cx="3288426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702" y="3674110"/>
            <a:ext cx="3288426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620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620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2" y="670560"/>
            <a:ext cx="2507139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620" y="1448223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702" y="3017520"/>
            <a:ext cx="2507139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2" y="670560"/>
            <a:ext cx="2507139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4620" y="1448223"/>
            <a:ext cx="3934778" cy="7147983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702" y="3017520"/>
            <a:ext cx="2507139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388620" y="279400"/>
            <a:ext cx="6995160" cy="85449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388620" y="1722967"/>
            <a:ext cx="6995160" cy="726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8620" y="9159663"/>
            <a:ext cx="181356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9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55570" y="9159663"/>
            <a:ext cx="246126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19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70220" y="9159663"/>
            <a:ext cx="181356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19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06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91465" indent="-291465" algn="l" rtl="0" fontAlgn="base">
        <a:spcBef>
          <a:spcPct val="17000"/>
        </a:spcBef>
        <a:spcAft>
          <a:spcPct val="0"/>
        </a:spcAft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43205" algn="l" rtl="0" fontAlgn="base">
        <a:spcBef>
          <a:spcPct val="17000"/>
        </a:spcBef>
        <a:spcAft>
          <a:spcPct val="0"/>
        </a:spcAft>
        <a:buChar char="–"/>
        <a:defRPr sz="238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rtl="0" fontAlgn="base">
        <a:spcBef>
          <a:spcPct val="17000"/>
        </a:spcBef>
        <a:spcAft>
          <a:spcPct val="0"/>
        </a:spcAft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rtl="0" fontAlgn="base">
        <a:spcBef>
          <a:spcPct val="17000"/>
        </a:spcBef>
        <a:spcAft>
          <a:spcPct val="0"/>
        </a:spcAft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rtl="0" fontAlgn="base">
        <a:spcBef>
          <a:spcPct val="17000"/>
        </a:spcBef>
        <a:spcAft>
          <a:spcPct val="0"/>
        </a:spcAft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955" y="1696720"/>
            <a:ext cx="6273165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6350" algn="ctr">
              <a:lnSpc>
                <a:spcPct val="120000"/>
              </a:lnSpc>
              <a:spcBef>
                <a:spcPts val="100"/>
              </a:spcBef>
            </a:pPr>
            <a:r>
              <a:rPr lang="en-IN" sz="8000" b="1" spc="380" dirty="0">
                <a:solidFill>
                  <a:schemeClr val="tx1"/>
                </a:solidFill>
                <a:uFillTx/>
              </a:rPr>
              <a:t>HTML </a:t>
            </a:r>
            <a:br>
              <a:rPr lang="en-IN" sz="8000" b="1" spc="380" dirty="0">
                <a:solidFill>
                  <a:schemeClr val="tx1"/>
                </a:solidFill>
                <a:uFillTx/>
              </a:rPr>
            </a:br>
            <a:r>
              <a:rPr lang="en-IN" sz="8000" b="1" spc="380" dirty="0">
                <a:solidFill>
                  <a:schemeClr val="tx1"/>
                </a:solidFill>
                <a:uFillTx/>
              </a:rPr>
              <a:t>TUTORIAL</a:t>
            </a:r>
            <a:br>
              <a:rPr lang="en-IN" sz="8000" b="1" spc="380" dirty="0">
                <a:solidFill>
                  <a:schemeClr val="tx1"/>
                </a:solidFill>
                <a:uFillTx/>
              </a:rPr>
            </a:br>
            <a:r>
              <a:rPr lang="en-IN" sz="8000" b="1" spc="380" dirty="0">
                <a:solidFill>
                  <a:schemeClr val="tx1"/>
                </a:solidFill>
                <a:uFillTx/>
              </a:rPr>
              <a:t>WEBSITE</a:t>
            </a:r>
            <a:endParaRPr lang="en-IN" sz="8000" b="1" spc="380" dirty="0">
              <a:solidFill>
                <a:schemeClr val="tx1"/>
              </a:solidFill>
              <a:uFillTx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12945" y="8777605"/>
            <a:ext cx="2864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solidFill>
                  <a:schemeClr val="tx1"/>
                </a:solidFill>
                <a:uFillTx/>
              </a:rPr>
              <a:t>Prepared By:</a:t>
            </a:r>
            <a:endParaRPr lang="en-IN" altLang="en-US" sz="2400" b="1">
              <a:solidFill>
                <a:schemeClr val="tx1"/>
              </a:solidFill>
              <a:uFillTx/>
            </a:endParaRPr>
          </a:p>
          <a:p>
            <a:r>
              <a:rPr lang="en-IN" altLang="en-US" sz="2400" b="1">
                <a:solidFill>
                  <a:schemeClr val="tx1"/>
                </a:solidFill>
                <a:uFillTx/>
              </a:rPr>
              <a:t>Rochisha Jaiswal</a:t>
            </a:r>
            <a:endParaRPr lang="en-IN" altLang="en-US" sz="2400" b="1">
              <a:solidFill>
                <a:schemeClr val="tx1"/>
              </a:solidFill>
              <a:uFillTx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8325" y="9208135"/>
            <a:ext cx="263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Date: 10-3-2019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68196" y="1292796"/>
            <a:ext cx="5636381" cy="33803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Text Box 5"/>
          <p:cNvSpPr txBox="1"/>
          <p:nvPr/>
        </p:nvSpPr>
        <p:spPr>
          <a:xfrm>
            <a:off x="1068705" y="5695315"/>
            <a:ext cx="5441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This is the feedback form where the user can give his reviews.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58900" y="2268855"/>
            <a:ext cx="3949700" cy="15716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69127" y="4271771"/>
            <a:ext cx="5747661" cy="169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8730" y="6136005"/>
            <a:ext cx="1489710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5" dirty="0">
                <a:latin typeface="Georgia" panose="02040502050405020303"/>
                <a:cs typeface="Georgia" panose="02040502050405020303"/>
              </a:rPr>
              <a:t>Contents: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69365" y="6486525"/>
            <a:ext cx="5455285" cy="1840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Text Box 13"/>
          <p:cNvSpPr txBox="1"/>
          <p:nvPr/>
        </p:nvSpPr>
        <p:spPr>
          <a:xfrm>
            <a:off x="1268730" y="673100"/>
            <a:ext cx="5455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Css is used to make the website more colorful and attractive.The document content of Css is separated from that of Html.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62480" y="2666365"/>
            <a:ext cx="36347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8000">
                <a:solidFill>
                  <a:schemeClr val="tx1"/>
                </a:solidFill>
                <a:uFillTx/>
              </a:rPr>
              <a:t>Thank       You</a:t>
            </a:r>
            <a:endParaRPr lang="en-IN" altLang="en-US" sz="8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Presentation Overview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Objective</a:t>
            </a:r>
            <a:endParaRPr lang="en-IN" altLang="en-US"/>
          </a:p>
          <a:p>
            <a:r>
              <a:rPr lang="en-IN" altLang="en-US"/>
              <a:t>Navigation Bars</a:t>
            </a:r>
            <a:endParaRPr lang="en-IN" altLang="en-US"/>
          </a:p>
          <a:p>
            <a:r>
              <a:rPr lang="en-IN" altLang="en-US"/>
              <a:t>Buttons</a:t>
            </a:r>
            <a:endParaRPr lang="en-IN" altLang="en-US"/>
          </a:p>
          <a:p>
            <a:r>
              <a:rPr lang="en-IN" altLang="en-US"/>
              <a:t>Code Snippet</a:t>
            </a:r>
            <a:endParaRPr lang="en-IN" altLang="en-US"/>
          </a:p>
          <a:p>
            <a:r>
              <a:rPr lang="en-IN" altLang="en-US"/>
              <a:t>CSS</a:t>
            </a:r>
            <a:endParaRPr lang="en-IN" altLang="en-US"/>
          </a:p>
          <a:p>
            <a:r>
              <a:rPr lang="en-IN" altLang="en-US"/>
              <a:t>Feedback form</a:t>
            </a:r>
            <a:endParaRPr lang="en-IN" altLang="en-US"/>
          </a:p>
          <a:p>
            <a:r>
              <a:rPr lang="en-IN" altLang="en-US"/>
              <a:t>Resources Used</a:t>
            </a:r>
            <a:endParaRPr lang="en-IN" altLang="en-US"/>
          </a:p>
          <a:p>
            <a:r>
              <a:rPr lang="en-IN" altLang="en-US"/>
              <a:t>Thank You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870585"/>
            <a:ext cx="26117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50" dirty="0">
                <a:solidFill>
                  <a:schemeClr val="tx1"/>
                </a:solidFill>
                <a:uFillTx/>
              </a:rPr>
              <a:t>OBJECTIVE:</a:t>
            </a:r>
            <a:endParaRPr sz="2800" b="1" spc="150" dirty="0">
              <a:solidFill>
                <a:schemeClr val="tx1"/>
              </a:solidFill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1439418"/>
            <a:ext cx="5512435" cy="7846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13000"/>
              </a:lnSpc>
              <a:spcBef>
                <a:spcPts val="100"/>
              </a:spcBef>
            </a:pPr>
            <a:r>
              <a:rPr sz="2000" spc="20" dirty="0">
                <a:latin typeface="Georgia" panose="02040502050405020303"/>
                <a:cs typeface="Georgia" panose="02040502050405020303"/>
                <a:sym typeface="+mn-ea"/>
              </a:rPr>
              <a:t>In </a:t>
            </a:r>
            <a:r>
              <a:rPr sz="2000" spc="100" dirty="0">
                <a:latin typeface="Georgia" panose="02040502050405020303"/>
                <a:cs typeface="Georgia" panose="02040502050405020303"/>
                <a:sym typeface="+mn-ea"/>
              </a:rPr>
              <a:t>this </a:t>
            </a:r>
            <a:r>
              <a:rPr sz="2000" spc="65" dirty="0">
                <a:latin typeface="Georgia" panose="02040502050405020303"/>
                <a:cs typeface="Georgia" panose="02040502050405020303"/>
                <a:sym typeface="+mn-ea"/>
              </a:rPr>
              <a:t>project </a:t>
            </a:r>
            <a:r>
              <a:rPr lang="en-IN" sz="2000" spc="65" dirty="0">
                <a:latin typeface="Georgia" panose="02040502050405020303"/>
                <a:cs typeface="Georgia" panose="02040502050405020303"/>
                <a:sym typeface="+mn-ea"/>
              </a:rPr>
              <a:t>I</a:t>
            </a:r>
            <a:r>
              <a:rPr sz="2000" spc="75" dirty="0">
                <a:latin typeface="Georgia" panose="02040502050405020303"/>
                <a:cs typeface="Georgia" panose="02040502050405020303"/>
                <a:sym typeface="+mn-ea"/>
              </a:rPr>
              <a:t> </a:t>
            </a:r>
            <a:r>
              <a:rPr sz="2000" spc="105" dirty="0">
                <a:latin typeface="Georgia" panose="02040502050405020303"/>
                <a:cs typeface="Georgia" panose="02040502050405020303"/>
                <a:sym typeface="+mn-ea"/>
              </a:rPr>
              <a:t>have </a:t>
            </a:r>
            <a:r>
              <a:rPr sz="2000" spc="90" dirty="0">
                <a:latin typeface="Georgia" panose="02040502050405020303"/>
                <a:cs typeface="Georgia" panose="02040502050405020303"/>
                <a:sym typeface="+mn-ea"/>
              </a:rPr>
              <a:t>created </a:t>
            </a:r>
            <a:r>
              <a:rPr sz="2000" spc="155" dirty="0">
                <a:latin typeface="Georgia" panose="02040502050405020303"/>
                <a:cs typeface="Georgia" panose="02040502050405020303"/>
                <a:sym typeface="+mn-ea"/>
              </a:rPr>
              <a:t>a </a:t>
            </a:r>
            <a:r>
              <a:rPr sz="2000" spc="-15" dirty="0">
                <a:latin typeface="Georgia" panose="02040502050405020303"/>
                <a:cs typeface="Georgia" panose="02040502050405020303"/>
                <a:sym typeface="+mn-ea"/>
              </a:rPr>
              <a:t>HTML  </a:t>
            </a:r>
            <a:r>
              <a:rPr sz="2000" spc="75" dirty="0">
                <a:latin typeface="Georgia" panose="02040502050405020303"/>
                <a:cs typeface="Georgia" panose="02040502050405020303"/>
                <a:sym typeface="+mn-ea"/>
              </a:rPr>
              <a:t>tutorial </a:t>
            </a:r>
            <a:r>
              <a:rPr sz="2000" spc="95" dirty="0">
                <a:latin typeface="Georgia" panose="02040502050405020303"/>
                <a:cs typeface="Georgia" panose="02040502050405020303"/>
                <a:sym typeface="+mn-ea"/>
              </a:rPr>
              <a:t>on </a:t>
            </a:r>
            <a:r>
              <a:rPr sz="2000" spc="50" dirty="0">
                <a:latin typeface="Georgia" panose="02040502050405020303"/>
                <a:cs typeface="Georgia" panose="02040502050405020303"/>
                <a:sym typeface="+mn-ea"/>
              </a:rPr>
              <a:t>form</a:t>
            </a:r>
            <a:r>
              <a:rPr sz="2000" spc="254" dirty="0">
                <a:latin typeface="Georgia" panose="02040502050405020303"/>
                <a:cs typeface="Georgia" panose="02040502050405020303"/>
                <a:sym typeface="+mn-ea"/>
              </a:rPr>
              <a:t> </a:t>
            </a:r>
            <a:r>
              <a:rPr sz="2000" spc="85" dirty="0">
                <a:latin typeface="Georgia" panose="02040502050405020303"/>
                <a:cs typeface="Georgia" panose="02040502050405020303"/>
                <a:sym typeface="+mn-ea"/>
              </a:rPr>
              <a:t>controls.</a:t>
            </a:r>
            <a:endParaRPr sz="2000" spc="85" dirty="0">
              <a:latin typeface="Georgia" panose="02040502050405020303"/>
              <a:cs typeface="Georgia" panose="02040502050405020303"/>
              <a:sym typeface="+mn-ea"/>
            </a:endParaRPr>
          </a:p>
          <a:p>
            <a:pPr marL="12700" marR="5715">
              <a:lnSpc>
                <a:spcPct val="113000"/>
              </a:lnSpc>
              <a:spcBef>
                <a:spcPts val="100"/>
              </a:spcBef>
            </a:pPr>
            <a:endParaRPr sz="2000" spc="70" dirty="0">
              <a:latin typeface="Georgia" panose="02040502050405020303"/>
              <a:cs typeface="Georgia" panose="02040502050405020303"/>
            </a:endParaRPr>
          </a:p>
          <a:p>
            <a:pPr marL="12700" marR="5715">
              <a:lnSpc>
                <a:spcPct val="113000"/>
              </a:lnSpc>
              <a:spcBef>
                <a:spcPts val="100"/>
              </a:spcBef>
            </a:pPr>
            <a:r>
              <a:rPr sz="2000" spc="70" dirty="0">
                <a:latin typeface="Georgia" panose="02040502050405020303"/>
                <a:cs typeface="Georgia" panose="02040502050405020303"/>
              </a:rPr>
              <a:t>Implementation </a:t>
            </a:r>
            <a:r>
              <a:rPr sz="2000" spc="20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spc="145" dirty="0">
                <a:latin typeface="Georgia" panose="02040502050405020303"/>
                <a:cs typeface="Georgia" panose="02040502050405020303"/>
              </a:rPr>
              <a:t>css, </a:t>
            </a:r>
            <a:r>
              <a:rPr sz="2000" spc="85" dirty="0">
                <a:latin typeface="Georgia" panose="02040502050405020303"/>
                <a:cs typeface="Georgia" panose="02040502050405020303"/>
              </a:rPr>
              <a:t>bootstrap </a:t>
            </a:r>
            <a:r>
              <a:rPr sz="2000" spc="160" dirty="0">
                <a:latin typeface="Georgia" panose="02040502050405020303"/>
                <a:cs typeface="Georgia" panose="02040502050405020303"/>
              </a:rPr>
              <a:t>has </a:t>
            </a:r>
            <a:r>
              <a:rPr sz="2000" spc="100" dirty="0">
                <a:latin typeface="Georgia" panose="02040502050405020303"/>
                <a:cs typeface="Georgia" panose="02040502050405020303"/>
              </a:rPr>
              <a:t>been  </a:t>
            </a:r>
            <a:r>
              <a:rPr sz="2000" spc="85" dirty="0">
                <a:latin typeface="Georgia" panose="02040502050405020303"/>
                <a:cs typeface="Georgia" panose="02040502050405020303"/>
              </a:rPr>
              <a:t>done. </a:t>
            </a:r>
            <a:r>
              <a:rPr sz="2000" spc="80" dirty="0">
                <a:latin typeface="Georgia" panose="02040502050405020303"/>
                <a:cs typeface="Georgia" panose="02040502050405020303"/>
              </a:rPr>
              <a:t>This </a:t>
            </a:r>
            <a:r>
              <a:rPr sz="2000" spc="65" dirty="0">
                <a:latin typeface="Georgia" panose="02040502050405020303"/>
                <a:cs typeface="Georgia" panose="02040502050405020303"/>
              </a:rPr>
              <a:t>project </a:t>
            </a:r>
            <a:r>
              <a:rPr sz="2000" spc="135" dirty="0">
                <a:latin typeface="Georgia" panose="02040502050405020303"/>
                <a:cs typeface="Georgia" panose="02040502050405020303"/>
              </a:rPr>
              <a:t>was </a:t>
            </a:r>
            <a:r>
              <a:rPr sz="2000" spc="80" dirty="0">
                <a:latin typeface="Georgia" panose="02040502050405020303"/>
                <a:cs typeface="Georgia" panose="02040502050405020303"/>
              </a:rPr>
              <a:t>highly helpful </a:t>
            </a:r>
            <a:r>
              <a:rPr sz="2000" spc="-26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75" dirty="0">
                <a:latin typeface="Georgia" panose="02040502050405020303"/>
                <a:cs typeface="Georgia" panose="02040502050405020303"/>
              </a:rPr>
              <a:t>in  </a:t>
            </a:r>
            <a:r>
              <a:rPr sz="2000" spc="90" dirty="0">
                <a:latin typeface="Georgia" panose="02040502050405020303"/>
                <a:cs typeface="Georgia" panose="02040502050405020303"/>
              </a:rPr>
              <a:t>increasing </a:t>
            </a:r>
            <a:r>
              <a:rPr lang="en-IN" sz="2000" spc="90" dirty="0">
                <a:latin typeface="Georgia" panose="02040502050405020303"/>
                <a:cs typeface="Georgia" panose="02040502050405020303"/>
              </a:rPr>
              <a:t>my</a:t>
            </a:r>
            <a:r>
              <a:rPr sz="2000" spc="10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80" dirty="0">
                <a:latin typeface="Georgia" panose="02040502050405020303"/>
                <a:cs typeface="Georgia" panose="02040502050405020303"/>
              </a:rPr>
              <a:t>knowledge </a:t>
            </a:r>
            <a:r>
              <a:rPr sz="2000" spc="114" dirty="0">
                <a:latin typeface="Georgia" panose="02040502050405020303"/>
                <a:cs typeface="Georgia" panose="02040502050405020303"/>
              </a:rPr>
              <a:t>about </a:t>
            </a:r>
            <a:r>
              <a:rPr sz="2000" spc="5" dirty="0">
                <a:latin typeface="Georgia" panose="02040502050405020303"/>
                <a:cs typeface="Georgia" panose="02040502050405020303"/>
              </a:rPr>
              <a:t>HTML,  </a:t>
            </a:r>
            <a:r>
              <a:rPr sz="2000" spc="95" dirty="0">
                <a:latin typeface="Georgia" panose="02040502050405020303"/>
                <a:cs typeface="Georgia" panose="02040502050405020303"/>
              </a:rPr>
              <a:t>Bootstrap </a:t>
            </a:r>
            <a:r>
              <a:rPr sz="2000" spc="125" dirty="0">
                <a:latin typeface="Georgia" panose="02040502050405020303"/>
                <a:cs typeface="Georgia" panose="02040502050405020303"/>
              </a:rPr>
              <a:t>and</a:t>
            </a:r>
            <a:r>
              <a:rPr sz="2000" spc="20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170" dirty="0">
                <a:latin typeface="Georgia" panose="02040502050405020303"/>
                <a:cs typeface="Georgia" panose="02040502050405020303"/>
              </a:rPr>
              <a:t>CSS.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12700" marR="635635">
              <a:lnSpc>
                <a:spcPct val="113000"/>
              </a:lnSpc>
              <a:spcBef>
                <a:spcPts val="995"/>
              </a:spcBef>
            </a:pPr>
            <a:r>
              <a:rPr lang="en-IN" sz="2000">
                <a:latin typeface="Georgia" panose="02040502050405020303"/>
                <a:cs typeface="Georgia" panose="02040502050405020303"/>
              </a:rPr>
              <a:t>Today all of us prefer studying online as it gives us more flexibility i.e flexible schedule and environment. The advantage of online learning is that there is a support team which guides us throught the learning.</a:t>
            </a:r>
            <a:endParaRPr lang="en-IN" sz="2000">
              <a:latin typeface="Georgia" panose="02040502050405020303"/>
              <a:cs typeface="Georgia" panose="02040502050405020303"/>
            </a:endParaRPr>
          </a:p>
          <a:p>
            <a:pPr marL="12700" marR="635635">
              <a:lnSpc>
                <a:spcPct val="113000"/>
              </a:lnSpc>
              <a:spcBef>
                <a:spcPts val="995"/>
              </a:spcBef>
            </a:pPr>
            <a:r>
              <a:rPr lang="en-IN" sz="2000">
                <a:latin typeface="Georgia" panose="02040502050405020303"/>
                <a:cs typeface="Georgia" panose="02040502050405020303"/>
              </a:rPr>
              <a:t>Also, one of the main benefits of online learning is that it lowers the cost as one just needs an internet connection and a personal computer and can learn anything he or she wants. Students  will save time, energy ans expenses.</a:t>
            </a:r>
            <a:endParaRPr lang="en-IN" sz="2000">
              <a:latin typeface="Georgia" panose="02040502050405020303"/>
              <a:cs typeface="Georgia" panose="02040502050405020303"/>
            </a:endParaRPr>
          </a:p>
          <a:p>
            <a:pPr marL="12700" marR="635635">
              <a:lnSpc>
                <a:spcPct val="113000"/>
              </a:lnSpc>
              <a:spcBef>
                <a:spcPts val="995"/>
              </a:spcBef>
            </a:pPr>
            <a:r>
              <a:rPr lang="en-IN" sz="2000">
                <a:latin typeface="Georgia" panose="02040502050405020303"/>
                <a:cs typeface="Georgia" panose="02040502050405020303"/>
              </a:rPr>
              <a:t>It promotes active and independent learning. As we have access to the internet 24*7, students can train themselves anytime and anywhere</a:t>
            </a:r>
            <a:endParaRPr lang="en-IN" sz="2000">
              <a:latin typeface="Georgia" panose="02040502050405020303"/>
              <a:cs typeface="Georgia" panose="02040502050405020303"/>
            </a:endParaRPr>
          </a:p>
          <a:p>
            <a:pPr marL="12700" marR="635635">
              <a:lnSpc>
                <a:spcPct val="113000"/>
              </a:lnSpc>
              <a:spcBef>
                <a:spcPts val="995"/>
              </a:spcBef>
            </a:pPr>
            <a:endParaRPr lang="en-IN" sz="20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78078"/>
            <a:ext cx="5525135" cy="13023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78765" algn="just">
              <a:lnSpc>
                <a:spcPct val="94000"/>
              </a:lnSpc>
              <a:spcBef>
                <a:spcPts val="240"/>
              </a:spcBef>
            </a:pPr>
            <a:r>
              <a:rPr sz="2200" spc="235" dirty="0">
                <a:latin typeface="Georgia" panose="02040502050405020303"/>
                <a:cs typeface="Georgia" panose="02040502050405020303"/>
              </a:rPr>
              <a:t>There</a:t>
            </a:r>
            <a:r>
              <a:rPr sz="2200" spc="3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300" dirty="0">
                <a:latin typeface="Georgia" panose="02040502050405020303"/>
                <a:cs typeface="Georgia" panose="02040502050405020303"/>
              </a:rPr>
              <a:t>are</a:t>
            </a:r>
            <a:r>
              <a:rPr sz="2200" spc="3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185" dirty="0">
                <a:latin typeface="Georgia" panose="02040502050405020303"/>
                <a:cs typeface="Georgia" panose="02040502050405020303"/>
              </a:rPr>
              <a:t>two  </a:t>
            </a:r>
            <a:r>
              <a:rPr sz="2200" spc="265" dirty="0">
                <a:latin typeface="Georgia" panose="02040502050405020303"/>
                <a:cs typeface="Georgia" panose="02040502050405020303"/>
              </a:rPr>
              <a:t>nav-bars </a:t>
            </a:r>
            <a:r>
              <a:rPr sz="2200" spc="220" dirty="0">
                <a:latin typeface="Georgia" panose="02040502050405020303"/>
                <a:cs typeface="Georgia" panose="02040502050405020303"/>
              </a:rPr>
              <a:t>i.e., </a:t>
            </a:r>
            <a:r>
              <a:rPr sz="2200" spc="270" dirty="0">
                <a:latin typeface="Georgia" panose="02040502050405020303"/>
                <a:cs typeface="Georgia" panose="02040502050405020303"/>
              </a:rPr>
              <a:t>horizontal </a:t>
            </a:r>
            <a:r>
              <a:rPr sz="2200" spc="295" dirty="0">
                <a:latin typeface="Georgia" panose="02040502050405020303"/>
                <a:cs typeface="Georgia" panose="02040502050405020303"/>
              </a:rPr>
              <a:t>nav-bar  </a:t>
            </a:r>
            <a:r>
              <a:rPr sz="2200" spc="385" dirty="0">
                <a:latin typeface="Georgia" panose="02040502050405020303"/>
                <a:cs typeface="Georgia" panose="02040502050405020303"/>
              </a:rPr>
              <a:t>and </a:t>
            </a:r>
            <a:r>
              <a:rPr sz="2200" spc="245" dirty="0">
                <a:latin typeface="Georgia" panose="02040502050405020303"/>
                <a:cs typeface="Georgia" panose="02040502050405020303"/>
              </a:rPr>
              <a:t>vertical </a:t>
            </a:r>
            <a:r>
              <a:rPr sz="2200" spc="295" dirty="0">
                <a:latin typeface="Georgia" panose="02040502050405020303"/>
                <a:cs typeface="Georgia" panose="02040502050405020303"/>
              </a:rPr>
              <a:t>nav-bar </a:t>
            </a:r>
            <a:r>
              <a:rPr sz="2200" spc="385" dirty="0">
                <a:latin typeface="Georgia" panose="02040502050405020303"/>
                <a:cs typeface="Georgia" panose="02040502050405020303"/>
              </a:rPr>
              <a:t>and </a:t>
            </a:r>
            <a:r>
              <a:rPr sz="2200" spc="434" dirty="0">
                <a:latin typeface="Georgia" panose="02040502050405020303"/>
                <a:cs typeface="Georgia" panose="02040502050405020303"/>
              </a:rPr>
              <a:t>a </a:t>
            </a:r>
            <a:r>
              <a:rPr sz="2200" spc="235" dirty="0">
                <a:latin typeface="Georgia" panose="02040502050405020303"/>
                <a:cs typeface="Georgia" panose="02040502050405020303"/>
              </a:rPr>
              <a:t>target  </a:t>
            </a:r>
            <a:r>
              <a:rPr sz="2200" spc="254" dirty="0">
                <a:latin typeface="Georgia" panose="02040502050405020303"/>
                <a:cs typeface="Georgia" panose="02040502050405020303"/>
              </a:rPr>
              <a:t>window 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where the </a:t>
            </a:r>
            <a:r>
              <a:rPr sz="2200" spc="225" dirty="0">
                <a:latin typeface="Georgia" panose="02040502050405020303"/>
                <a:cs typeface="Georgia" panose="02040502050405020303"/>
              </a:rPr>
              <a:t>contents </a:t>
            </a:r>
            <a:r>
              <a:rPr sz="2200" spc="300" dirty="0">
                <a:latin typeface="Georgia" panose="02040502050405020303"/>
                <a:cs typeface="Georgia" panose="02040502050405020303"/>
              </a:rPr>
              <a:t>are  </a:t>
            </a:r>
            <a:r>
              <a:rPr sz="2200" spc="254" dirty="0">
                <a:latin typeface="Georgia" panose="02040502050405020303"/>
                <a:cs typeface="Georgia" panose="02040502050405020303"/>
              </a:rPr>
              <a:t>displayed.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6708" y="2811779"/>
            <a:ext cx="5478779" cy="40980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0426" y="2107692"/>
            <a:ext cx="5719572" cy="5562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300" y="714375"/>
            <a:ext cx="5352415" cy="23799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278765" algn="just">
              <a:lnSpc>
                <a:spcPct val="94000"/>
              </a:lnSpc>
              <a:spcBef>
                <a:spcPts val="245"/>
              </a:spcBef>
            </a:pPr>
            <a:r>
              <a:rPr sz="2200" spc="260" dirty="0">
                <a:latin typeface="Georgia" panose="02040502050405020303"/>
                <a:cs typeface="Georgia" panose="02040502050405020303"/>
              </a:rPr>
              <a:t>The </a:t>
            </a:r>
            <a:r>
              <a:rPr sz="2200" spc="250" dirty="0">
                <a:latin typeface="Georgia" panose="02040502050405020303"/>
                <a:cs typeface="Georgia" panose="02040502050405020303"/>
              </a:rPr>
              <a:t>navigation </a:t>
            </a:r>
            <a:r>
              <a:rPr sz="2200" spc="300" dirty="0">
                <a:latin typeface="Georgia" panose="02040502050405020303"/>
                <a:cs typeface="Georgia" panose="02040502050405020303"/>
              </a:rPr>
              <a:t>bars </a:t>
            </a:r>
            <a:r>
              <a:rPr lang="en-IN" sz="2200" spc="300" dirty="0">
                <a:latin typeface="Georgia" panose="02040502050405020303"/>
                <a:cs typeface="Georgia" panose="02040502050405020303"/>
              </a:rPr>
              <a:t>are</a:t>
            </a:r>
            <a:r>
              <a:rPr sz="2200" spc="30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35" dirty="0">
                <a:latin typeface="Georgia" panose="02040502050405020303"/>
                <a:cs typeface="Georgia" panose="02040502050405020303"/>
              </a:rPr>
              <a:t>present </a:t>
            </a:r>
            <a:r>
              <a:rPr sz="2200" spc="254" dirty="0">
                <a:latin typeface="Georgia" panose="02040502050405020303"/>
                <a:cs typeface="Georgia" panose="02040502050405020303"/>
              </a:rPr>
              <a:t>in</a:t>
            </a:r>
            <a:r>
              <a:rPr sz="2200" spc="4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54" dirty="0">
                <a:latin typeface="Georgia" panose="02040502050405020303"/>
                <a:cs typeface="Georgia" panose="02040502050405020303"/>
              </a:rPr>
              <a:t>all 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the</a:t>
            </a:r>
            <a:r>
              <a:rPr sz="2200" spc="8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45" dirty="0">
                <a:latin typeface="Georgia" panose="02040502050405020303"/>
                <a:cs typeface="Georgia" panose="02040502050405020303"/>
              </a:rPr>
              <a:t>pages</a:t>
            </a:r>
            <a:r>
              <a:rPr lang="en-IN" sz="2200" spc="245" dirty="0">
                <a:latin typeface="Georgia" panose="02040502050405020303"/>
                <a:cs typeface="Georgia" panose="02040502050405020303"/>
              </a:rPr>
              <a:t>.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 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spc="60" dirty="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2200" spc="60" dirty="0">
                <a:latin typeface="Georgia" panose="02040502050405020303"/>
                <a:cs typeface="Georgia" panose="02040502050405020303"/>
              </a:rPr>
              <a:t>Horizontal</a:t>
            </a:r>
            <a:r>
              <a:rPr sz="2200" spc="17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95" dirty="0">
                <a:latin typeface="Georgia" panose="02040502050405020303"/>
                <a:cs typeface="Georgia" panose="02040502050405020303"/>
              </a:rPr>
              <a:t>nav-bar: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spc="75" dirty="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spc="75" dirty="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2200" spc="75" dirty="0">
                <a:latin typeface="Georgia" panose="02040502050405020303"/>
                <a:cs typeface="Georgia" panose="02040502050405020303"/>
              </a:rPr>
              <a:t>Vertical</a:t>
            </a:r>
            <a:r>
              <a:rPr sz="2200" spc="17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95" dirty="0">
                <a:latin typeface="Georgia" panose="02040502050405020303"/>
                <a:cs typeface="Georgia" panose="02040502050405020303"/>
              </a:rPr>
              <a:t>nav-bar: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0426" y="3278504"/>
            <a:ext cx="1969008" cy="3226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0426" y="6810502"/>
            <a:ext cx="2622804" cy="1965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9191" y="6678168"/>
            <a:ext cx="2432304" cy="2229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775970"/>
            <a:ext cx="5201920" cy="197040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278765" algn="just">
              <a:lnSpc>
                <a:spcPct val="94000"/>
              </a:lnSpc>
              <a:spcBef>
                <a:spcPts val="245"/>
              </a:spcBef>
            </a:pPr>
            <a:r>
              <a:rPr sz="2200" spc="260" dirty="0">
                <a:latin typeface="Georgia" panose="02040502050405020303"/>
                <a:cs typeface="Georgia" panose="02040502050405020303"/>
              </a:rPr>
              <a:t>The</a:t>
            </a:r>
            <a:r>
              <a:rPr sz="2200" spc="4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50" dirty="0">
                <a:latin typeface="Georgia" panose="02040502050405020303"/>
                <a:cs typeface="Georgia" panose="02040502050405020303"/>
              </a:rPr>
              <a:t>buttons</a:t>
            </a:r>
            <a:r>
              <a:rPr sz="2200" spc="2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80" dirty="0">
                <a:latin typeface="Georgia" panose="02040502050405020303"/>
                <a:cs typeface="Georgia" panose="02040502050405020303"/>
              </a:rPr>
              <a:t>used</a:t>
            </a:r>
            <a:r>
              <a:rPr sz="2200" spc="4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160" dirty="0">
                <a:latin typeface="Georgia" panose="02040502050405020303"/>
                <a:cs typeface="Georgia" panose="02040502050405020303"/>
              </a:rPr>
              <a:t>to</a:t>
            </a:r>
            <a:r>
              <a:rPr sz="2200" spc="3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165" dirty="0">
                <a:latin typeface="Georgia" panose="02040502050405020303"/>
                <a:cs typeface="Georgia" panose="02040502050405020303"/>
              </a:rPr>
              <a:t>scroll</a:t>
            </a:r>
            <a:r>
              <a:rPr sz="2200" spc="3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the</a:t>
            </a:r>
            <a:r>
              <a:rPr sz="2200" spc="4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80" dirty="0">
                <a:latin typeface="Georgia" panose="02040502050405020303"/>
                <a:cs typeface="Georgia" panose="02040502050405020303"/>
              </a:rPr>
              <a:t>page  </a:t>
            </a:r>
            <a:r>
              <a:rPr sz="2200" spc="365" dirty="0">
                <a:latin typeface="Georgia" panose="02040502050405020303"/>
                <a:cs typeface="Georgia" panose="02040502050405020303"/>
              </a:rPr>
              <a:t>up </a:t>
            </a:r>
            <a:r>
              <a:rPr sz="2200" spc="385" dirty="0">
                <a:latin typeface="Georgia" panose="02040502050405020303"/>
                <a:cs typeface="Georgia" panose="02040502050405020303"/>
              </a:rPr>
              <a:t>and </a:t>
            </a:r>
            <a:r>
              <a:rPr sz="2200" spc="160" dirty="0">
                <a:latin typeface="Georgia" panose="02040502050405020303"/>
                <a:cs typeface="Georgia" panose="02040502050405020303"/>
              </a:rPr>
              <a:t>to </a:t>
            </a:r>
            <a:r>
              <a:rPr sz="2200" spc="120" dirty="0">
                <a:latin typeface="Georgia" panose="02040502050405020303"/>
                <a:cs typeface="Georgia" panose="02040502050405020303"/>
              </a:rPr>
              <a:t>go </a:t>
            </a:r>
            <a:r>
              <a:rPr sz="2200" spc="160" dirty="0">
                <a:latin typeface="Georgia" panose="02040502050405020303"/>
                <a:cs typeface="Georgia" panose="02040502050405020303"/>
              </a:rPr>
              <a:t>to 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the </a:t>
            </a:r>
            <a:r>
              <a:rPr sz="2200" spc="220" dirty="0">
                <a:latin typeface="Georgia" panose="02040502050405020303"/>
                <a:cs typeface="Georgia" panose="02040502050405020303"/>
              </a:rPr>
              <a:t>previous </a:t>
            </a:r>
            <a:r>
              <a:rPr sz="2200" spc="385" dirty="0">
                <a:latin typeface="Georgia" panose="02040502050405020303"/>
                <a:cs typeface="Georgia" panose="02040502050405020303"/>
              </a:rPr>
              <a:t>and  </a:t>
            </a:r>
            <a:r>
              <a:rPr sz="2200" spc="295" dirty="0">
                <a:latin typeface="Georgia" panose="02040502050405020303"/>
                <a:cs typeface="Georgia" panose="02040502050405020303"/>
              </a:rPr>
              <a:t>next </a:t>
            </a:r>
            <a:r>
              <a:rPr sz="2200" spc="280" dirty="0">
                <a:latin typeface="Georgia" panose="02040502050405020303"/>
                <a:cs typeface="Georgia" panose="02040502050405020303"/>
              </a:rPr>
              <a:t>pag</a:t>
            </a:r>
            <a:r>
              <a:rPr lang="en-IN" sz="2200" spc="280" dirty="0">
                <a:latin typeface="Georgia" panose="02040502050405020303"/>
                <a:cs typeface="Georgia" panose="02040502050405020303"/>
              </a:rPr>
              <a:t>e.</a:t>
            </a:r>
            <a:r>
              <a:rPr sz="2200" spc="200" dirty="0">
                <a:latin typeface="Georgia" panose="02040502050405020303"/>
                <a:cs typeface="Georgia" panose="02040502050405020303"/>
              </a:rPr>
              <a:t>Those </a:t>
            </a:r>
            <a:r>
              <a:rPr sz="2200" spc="295" dirty="0">
                <a:latin typeface="Georgia" panose="02040502050405020303"/>
                <a:cs typeface="Georgia" panose="02040502050405020303"/>
              </a:rPr>
              <a:t>are </a:t>
            </a:r>
            <a:r>
              <a:rPr sz="2200" spc="280" dirty="0">
                <a:latin typeface="Georgia" panose="02040502050405020303"/>
                <a:cs typeface="Georgia" panose="02040502050405020303"/>
              </a:rPr>
              <a:t>actually 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images  </a:t>
            </a:r>
            <a:r>
              <a:rPr sz="2200" spc="285" dirty="0">
                <a:latin typeface="Georgia" panose="02040502050405020303"/>
                <a:cs typeface="Georgia" panose="02040502050405020303"/>
              </a:rPr>
              <a:t>which</a:t>
            </a:r>
            <a:r>
              <a:rPr sz="2200" spc="2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25" dirty="0">
                <a:latin typeface="Georgia" panose="02040502050405020303"/>
                <a:cs typeface="Georgia" panose="02040502050405020303"/>
              </a:rPr>
              <a:t>works</a:t>
            </a:r>
            <a:r>
              <a:rPr sz="2200" spc="2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70" dirty="0">
                <a:latin typeface="Georgia" panose="02040502050405020303"/>
                <a:cs typeface="Georgia" panose="02040502050405020303"/>
              </a:rPr>
              <a:t>as</a:t>
            </a:r>
            <a:r>
              <a:rPr sz="2200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50" dirty="0">
                <a:latin typeface="Georgia" panose="02040502050405020303"/>
                <a:cs typeface="Georgia" panose="02040502050405020303"/>
              </a:rPr>
              <a:t>buttons.</a:t>
            </a:r>
            <a:endParaRPr sz="2200" spc="250" dirty="0">
              <a:latin typeface="Georgia" panose="02040502050405020303"/>
              <a:cs typeface="Georgia" panose="02040502050405020303"/>
            </a:endParaRPr>
          </a:p>
          <a:p>
            <a:pPr marL="12700" marR="5080" indent="278765" algn="just">
              <a:lnSpc>
                <a:spcPct val="94000"/>
              </a:lnSpc>
              <a:spcBef>
                <a:spcPts val="245"/>
              </a:spcBef>
            </a:pPr>
            <a:r>
              <a:rPr sz="2200" spc="50" dirty="0">
                <a:latin typeface="Georgia" panose="02040502050405020303"/>
                <a:cs typeface="Georgia" panose="02040502050405020303"/>
              </a:rPr>
              <a:t>Next</a:t>
            </a:r>
            <a:r>
              <a:rPr sz="2200" spc="17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100" dirty="0">
                <a:latin typeface="Georgia" panose="02040502050405020303"/>
                <a:cs typeface="Georgia" panose="02040502050405020303"/>
              </a:rPr>
              <a:t>button: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1891" y="2823972"/>
            <a:ext cx="1487423" cy="1155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9179" y="3950449"/>
            <a:ext cx="2282190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5" dirty="0">
                <a:latin typeface="Georgia" panose="02040502050405020303"/>
                <a:cs typeface="Georgia" panose="02040502050405020303"/>
              </a:rPr>
              <a:t>Previous</a:t>
            </a:r>
            <a:r>
              <a:rPr sz="2200" spc="12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95" dirty="0">
                <a:latin typeface="Georgia" panose="02040502050405020303"/>
                <a:cs typeface="Georgia" panose="02040502050405020303"/>
              </a:rPr>
              <a:t>button: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891" y="4308347"/>
            <a:ext cx="1429511" cy="111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09179" y="5408929"/>
            <a:ext cx="162369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latin typeface="Georgia" panose="02040502050405020303"/>
                <a:cs typeface="Georgia" panose="02040502050405020303"/>
              </a:rPr>
              <a:t>Top</a:t>
            </a:r>
            <a:r>
              <a:rPr sz="2200" spc="10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100" dirty="0">
                <a:latin typeface="Georgia" panose="02040502050405020303"/>
                <a:cs typeface="Georgia" panose="02040502050405020303"/>
              </a:rPr>
              <a:t>button: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1891" y="5765291"/>
            <a:ext cx="1490472" cy="1348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78078"/>
            <a:ext cx="5517515" cy="6667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278765" algn="just">
              <a:lnSpc>
                <a:spcPct val="94000"/>
              </a:lnSpc>
              <a:spcBef>
                <a:spcPts val="245"/>
              </a:spcBef>
            </a:pPr>
            <a:r>
              <a:rPr lang="en-IN" sz="2200" spc="275" dirty="0">
                <a:latin typeface="Georgia" panose="02040502050405020303"/>
                <a:cs typeface="Georgia" panose="02040502050405020303"/>
              </a:rPr>
              <a:t>This is 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the  </a:t>
            </a:r>
            <a:r>
              <a:rPr sz="2200" spc="220" dirty="0">
                <a:latin typeface="Georgia" panose="02040502050405020303"/>
                <a:cs typeface="Georgia" panose="02040502050405020303"/>
              </a:rPr>
              <a:t>Code </a:t>
            </a:r>
            <a:r>
              <a:rPr sz="2200" spc="245" dirty="0">
                <a:latin typeface="Georgia" panose="02040502050405020303"/>
                <a:cs typeface="Georgia" panose="02040502050405020303"/>
              </a:rPr>
              <a:t>snippet, </a:t>
            </a:r>
            <a:r>
              <a:rPr sz="2200" spc="229" dirty="0">
                <a:latin typeface="Georgia" panose="02040502050405020303"/>
                <a:cs typeface="Georgia" panose="02040502050405020303"/>
              </a:rPr>
              <a:t>Preview </a:t>
            </a:r>
            <a:r>
              <a:rPr sz="2200" spc="385" dirty="0">
                <a:latin typeface="Georgia" panose="02040502050405020303"/>
                <a:cs typeface="Georgia" panose="02040502050405020303"/>
              </a:rPr>
              <a:t>and 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the  </a:t>
            </a:r>
            <a:r>
              <a:rPr sz="2200" spc="265" dirty="0">
                <a:latin typeface="Georgia" panose="02040502050405020303"/>
                <a:cs typeface="Georgia" panose="02040502050405020303"/>
              </a:rPr>
              <a:t>tables </a:t>
            </a:r>
            <a:r>
              <a:rPr sz="2200" spc="125" dirty="0">
                <a:latin typeface="Georgia" panose="02040502050405020303"/>
                <a:cs typeface="Georgia" panose="02040502050405020303"/>
              </a:rPr>
              <a:t>of </a:t>
            </a:r>
            <a:r>
              <a:rPr sz="2200" spc="325" dirty="0">
                <a:latin typeface="Georgia" panose="02040502050405020303"/>
                <a:cs typeface="Georgia" panose="02040502050405020303"/>
              </a:rPr>
              <a:t>each</a:t>
            </a:r>
            <a:r>
              <a:rPr sz="2200" spc="-33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70" dirty="0">
                <a:latin typeface="Georgia" panose="02040502050405020303"/>
                <a:cs typeface="Georgia" panose="02040502050405020303"/>
              </a:rPr>
              <a:t>page.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1891" y="1863851"/>
            <a:ext cx="5778158" cy="31006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21891" y="5064252"/>
            <a:ext cx="5757672" cy="2985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78078"/>
            <a:ext cx="5520055" cy="6750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278765">
              <a:lnSpc>
                <a:spcPts val="2480"/>
              </a:lnSpc>
              <a:spcBef>
                <a:spcPts val="310"/>
              </a:spcBef>
            </a:pPr>
            <a:r>
              <a:rPr lang="en-IN" sz="2200" spc="275" dirty="0">
                <a:latin typeface="Georgia" panose="02040502050405020303"/>
                <a:cs typeface="Georgia" panose="02040502050405020303"/>
              </a:rPr>
              <a:t>T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he</a:t>
            </a:r>
            <a:r>
              <a:rPr sz="2200" spc="9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145" dirty="0">
                <a:latin typeface="Georgia" panose="02040502050405020303"/>
                <a:cs typeface="Georgia" panose="02040502050405020303"/>
              </a:rPr>
              <a:t>css</a:t>
            </a:r>
            <a:r>
              <a:rPr sz="2200" spc="8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315" dirty="0">
                <a:latin typeface="Georgia" panose="02040502050405020303"/>
                <a:cs typeface="Georgia" panose="02040502050405020303"/>
              </a:rPr>
              <a:t>part  </a:t>
            </a:r>
            <a:r>
              <a:rPr sz="2200" spc="125" dirty="0">
                <a:latin typeface="Georgia" panose="02040502050405020303"/>
                <a:cs typeface="Georgia" panose="02040502050405020303"/>
              </a:rPr>
              <a:t>o</a:t>
            </a:r>
            <a:r>
              <a:rPr lang="en-IN" sz="2200" spc="125" dirty="0">
                <a:latin typeface="Georgia" panose="02040502050405020303"/>
                <a:cs typeface="Georgia" panose="02040502050405020303"/>
              </a:rPr>
              <a:t>f </a:t>
            </a:r>
            <a:r>
              <a:rPr sz="2200" spc="325" dirty="0">
                <a:latin typeface="Georgia" panose="02040502050405020303"/>
                <a:cs typeface="Georgia" panose="02040502050405020303"/>
              </a:rPr>
              <a:t>example,</a:t>
            </a:r>
            <a:r>
              <a:rPr sz="2200" spc="2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29" dirty="0">
                <a:latin typeface="Georgia" panose="02040502050405020303"/>
                <a:cs typeface="Georgia" panose="02040502050405020303"/>
              </a:rPr>
              <a:t>preview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385" dirty="0">
                <a:latin typeface="Georgia" panose="02040502050405020303"/>
                <a:cs typeface="Georgia" panose="02040502050405020303"/>
              </a:rPr>
              <a:t>and</a:t>
            </a:r>
            <a:r>
              <a:rPr sz="2200" spc="2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85" dirty="0">
                <a:latin typeface="Georgia" panose="02040502050405020303"/>
                <a:cs typeface="Georgia" panose="02040502050405020303"/>
              </a:rPr>
              <a:t>table.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3430" y="2296160"/>
            <a:ext cx="3732530" cy="34594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04900" y="762635"/>
            <a:ext cx="5547995" cy="19386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ct val="94000"/>
              </a:lnSpc>
              <a:spcBef>
                <a:spcPts val="240"/>
              </a:spcBef>
            </a:pPr>
            <a:r>
              <a:rPr lang="en-IN" sz="2200" spc="310" dirty="0">
                <a:latin typeface="Georgia" panose="02040502050405020303"/>
                <a:cs typeface="Georgia" panose="02040502050405020303"/>
              </a:rPr>
              <a:t>The </a:t>
            </a:r>
            <a:r>
              <a:rPr sz="2200" spc="310" dirty="0">
                <a:latin typeface="Georgia" panose="02040502050405020303"/>
                <a:cs typeface="Georgia" panose="02040502050405020303"/>
              </a:rPr>
              <a:t>feedback</a:t>
            </a:r>
            <a:r>
              <a:rPr sz="2200" spc="11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80" dirty="0">
                <a:latin typeface="Georgia" panose="02040502050405020303"/>
                <a:cs typeface="Georgia" panose="02040502050405020303"/>
              </a:rPr>
              <a:t>page </a:t>
            </a:r>
            <a:r>
              <a:rPr lang="en-IN" sz="2200" spc="280" dirty="0">
                <a:latin typeface="Georgia" panose="02040502050405020303"/>
                <a:cs typeface="Georgia" panose="02040502050405020303"/>
              </a:rPr>
              <a:t>is designed</a:t>
            </a:r>
            <a:r>
              <a:rPr sz="2200" spc="14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20" dirty="0">
                <a:latin typeface="Georgia" panose="02040502050405020303"/>
                <a:cs typeface="Georgia" panose="02040502050405020303"/>
              </a:rPr>
              <a:t>using</a:t>
            </a:r>
            <a:r>
              <a:rPr sz="2200" spc="12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the</a:t>
            </a:r>
            <a:r>
              <a:rPr sz="2200" spc="14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form</a:t>
            </a:r>
            <a:r>
              <a:rPr sz="2200" spc="12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54" dirty="0">
                <a:latin typeface="Georgia" panose="02040502050405020303"/>
                <a:cs typeface="Georgia" panose="02040502050405020303"/>
              </a:rPr>
              <a:t>tag</a:t>
            </a:r>
            <a:r>
              <a:rPr sz="2200" spc="14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54" dirty="0">
                <a:latin typeface="Georgia" panose="02040502050405020303"/>
                <a:cs typeface="Georgia" panose="02040502050405020303"/>
              </a:rPr>
              <a:t>in  </a:t>
            </a:r>
            <a:r>
              <a:rPr sz="2200" spc="310" dirty="0">
                <a:latin typeface="Georgia" panose="02040502050405020303"/>
                <a:cs typeface="Georgia" panose="02040502050405020303"/>
              </a:rPr>
              <a:t>html. </a:t>
            </a:r>
            <a:r>
              <a:rPr sz="2200" spc="260" dirty="0">
                <a:latin typeface="Georgia" panose="02040502050405020303"/>
                <a:cs typeface="Georgia" panose="02040502050405020303"/>
              </a:rPr>
              <a:t>The </a:t>
            </a:r>
            <a:r>
              <a:rPr sz="2200" spc="365" dirty="0">
                <a:latin typeface="Georgia" panose="02040502050405020303"/>
                <a:cs typeface="Georgia" panose="02040502050405020303"/>
              </a:rPr>
              <a:t>data </a:t>
            </a:r>
            <a:r>
              <a:rPr sz="2200" spc="250" dirty="0">
                <a:latin typeface="Georgia" panose="02040502050405020303"/>
                <a:cs typeface="Georgia" panose="02040502050405020303"/>
              </a:rPr>
              <a:t>provided </a:t>
            </a:r>
            <a:r>
              <a:rPr sz="2200" spc="285" dirty="0">
                <a:latin typeface="Georgia" panose="02040502050405020303"/>
                <a:cs typeface="Georgia" panose="02040502050405020303"/>
              </a:rPr>
              <a:t>by 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the  </a:t>
            </a:r>
            <a:r>
              <a:rPr sz="2200" spc="225" dirty="0">
                <a:latin typeface="Georgia" panose="02040502050405020303"/>
                <a:cs typeface="Georgia" panose="02040502050405020303"/>
              </a:rPr>
              <a:t>client </a:t>
            </a:r>
            <a:r>
              <a:rPr sz="2200" spc="250" dirty="0">
                <a:latin typeface="Georgia" panose="02040502050405020303"/>
                <a:cs typeface="Georgia" panose="02040502050405020303"/>
              </a:rPr>
              <a:t>was </a:t>
            </a:r>
            <a:r>
              <a:rPr sz="2200" spc="270" dirty="0">
                <a:latin typeface="Georgia" panose="02040502050405020303"/>
                <a:cs typeface="Georgia" panose="02040502050405020303"/>
              </a:rPr>
              <a:t>forwarded </a:t>
            </a:r>
            <a:r>
              <a:rPr sz="2200" spc="160" dirty="0">
                <a:latin typeface="Georgia" panose="02040502050405020303"/>
                <a:cs typeface="Georgia" panose="02040502050405020303"/>
              </a:rPr>
              <a:t>to 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the </a:t>
            </a:r>
            <a:r>
              <a:rPr sz="2200" spc="235" dirty="0">
                <a:latin typeface="Georgia" panose="02040502050405020303"/>
                <a:cs typeface="Georgia" panose="02040502050405020303"/>
              </a:rPr>
              <a:t>server  </a:t>
            </a:r>
            <a:r>
              <a:rPr sz="2200" spc="220" dirty="0">
                <a:latin typeface="Georgia" panose="02040502050405020303"/>
                <a:cs typeface="Georgia" panose="02040502050405020303"/>
              </a:rPr>
              <a:t>using 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the </a:t>
            </a:r>
            <a:r>
              <a:rPr sz="2200" spc="335" dirty="0">
                <a:latin typeface="Georgia" panose="02040502050405020303"/>
                <a:cs typeface="Georgia" panose="02040502050405020303"/>
              </a:rPr>
              <a:t>path </a:t>
            </a:r>
            <a:r>
              <a:rPr sz="2200" spc="225" dirty="0">
                <a:latin typeface="Georgia" panose="02040502050405020303"/>
                <a:cs typeface="Georgia" panose="02040502050405020303"/>
              </a:rPr>
              <a:t>specified </a:t>
            </a:r>
            <a:r>
              <a:rPr sz="2200" spc="254" dirty="0">
                <a:latin typeface="Georgia" panose="02040502050405020303"/>
                <a:cs typeface="Georgia" panose="02040502050405020303"/>
              </a:rPr>
              <a:t>in </a:t>
            </a:r>
            <a:r>
              <a:rPr sz="2200" spc="275" dirty="0">
                <a:latin typeface="Georgia" panose="02040502050405020303"/>
                <a:cs typeface="Georgia" panose="02040502050405020303"/>
              </a:rPr>
              <a:t>the  </a:t>
            </a:r>
            <a:r>
              <a:rPr sz="2200" spc="250" dirty="0">
                <a:latin typeface="Georgia" panose="02040502050405020303"/>
                <a:cs typeface="Georgia" panose="02040502050405020303"/>
              </a:rPr>
              <a:t>action</a:t>
            </a:r>
            <a:r>
              <a:rPr sz="2200" spc="5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spc="270" dirty="0">
                <a:latin typeface="Georgia" panose="02040502050405020303"/>
                <a:cs typeface="Georgia" panose="02040502050405020303"/>
              </a:rPr>
              <a:t>attribute.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4600" y="2879090"/>
            <a:ext cx="5485130" cy="61487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</Words>
  <Application>WPS Presentation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Georgia</vt:lpstr>
      <vt:lpstr>Microsoft YaHei</vt:lpstr>
      <vt:lpstr>Arial Unicode MS</vt:lpstr>
      <vt:lpstr>Calibri</vt:lpstr>
      <vt:lpstr>Orange Waves</vt:lpstr>
      <vt:lpstr>HTML  TUTORIAL WEBSITE</vt:lpstr>
      <vt:lpstr>PowerPoint 演示文稿</vt:lpstr>
      <vt:lpstr>OBJECTIVE: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TUTORIAL WEBSITE</dc:title>
  <dc:creator>KIIT</dc:creator>
  <cp:lastModifiedBy>KIIT</cp:lastModifiedBy>
  <cp:revision>8</cp:revision>
  <dcterms:created xsi:type="dcterms:W3CDTF">2019-03-10T07:00:00Z</dcterms:created>
  <dcterms:modified xsi:type="dcterms:W3CDTF">2019-03-10T10:20:07Z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2019-03-10T00:00:00Z</vt:filetime>
  </property>
  <property fmtid="{D5CDD505-2E9C-101B-9397-08002B2CF9AE}" pid="3" name="Creator">
    <vt:lpwstr>WPS Office</vt:lpwstr>
  </property>
  <property fmtid="{D5CDD505-2E9C-101B-9397-08002B2CF9AE}" pid="4" name="LastSaved">
    <vt:filetime>2019-03-10T00:00:00Z</vt:filetime>
  </property>
  <property fmtid="{D5CDD505-2E9C-101B-9397-08002B2CF9AE}" pid="5" name="KSOProductBuildVer">
    <vt:lpwstr>1033-10.2.0.7635</vt:lpwstr>
  </property>
</Properties>
</file>