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356" r:id="rId1"/>
  </p:sldMasterIdLst>
  <p:notesMasterIdLst>
    <p:notesMasterId r:id="rId34"/>
  </p:notes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CC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00" autoAdjust="0"/>
  </p:normalViewPr>
  <p:slideViewPr>
    <p:cSldViewPr>
      <p:cViewPr>
        <p:scale>
          <a:sx n="74" d="100"/>
          <a:sy n="74" d="100"/>
        </p:scale>
        <p:origin x="-126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F9DDC-B28E-472C-BED8-384DCE261AB0}" type="datetimeFigureOut">
              <a:rPr lang="en-US" smtClean="0"/>
              <a:pPr/>
              <a:t>4/15/2014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52F6D6-918B-43F6-A272-0DF97296FA7E}" type="slidenum">
              <a:rPr lang="en-US" smtClean="0"/>
              <a:pPr/>
              <a:t>‹#›</a:t>
            </a:fld>
            <a:endParaRPr lang="en-US"/>
          </a:p>
        </p:txBody>
      </p:sp>
    </p:spTree>
    <p:extLst>
      <p:ext uri="{BB962C8B-B14F-4D97-AF65-F5344CB8AC3E}">
        <p14:creationId xmlns="" xmlns:p14="http://schemas.microsoft.com/office/powerpoint/2010/main" val="1976927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4/15/2014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4/15/2014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4/15/2014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4/15/2014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4/15/2014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4/15/2014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4/15/2014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1371600" y="228600"/>
            <a:ext cx="6096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1" i="0" u="sng" strike="noStrike" cap="none" normalizeH="0" baseline="0" dirty="0" smtClean="0">
                <a:ln>
                  <a:noFill/>
                </a:ln>
                <a:effectLst/>
                <a:latin typeface="Forte" pitchFamily="66" charset="0"/>
                <a:ea typeface="Times New Roman" pitchFamily="18" charset="0"/>
                <a:cs typeface="Calibri" pitchFamily="34" charset="0"/>
              </a:rPr>
              <a:t>Project Compiled by :</a:t>
            </a:r>
            <a:r>
              <a:rPr kumimoji="0" lang="en-US" sz="4800" b="1" i="0" u="sng" strike="noStrike" cap="none" normalizeH="0" dirty="0" smtClean="0">
                <a:ln>
                  <a:noFill/>
                </a:ln>
                <a:effectLst/>
                <a:latin typeface="Forte" pitchFamily="66" charset="0"/>
                <a:ea typeface="Times New Roman" pitchFamily="18" charset="0"/>
                <a:cs typeface="Calibri" pitchFamily="34" charset="0"/>
              </a:rPr>
              <a:t> </a:t>
            </a:r>
            <a:endParaRPr kumimoji="0" lang="en-US" sz="4800" b="0" i="0" u="sng" strike="noStrike" cap="none" normalizeH="0" baseline="0" dirty="0" smtClean="0">
              <a:ln>
                <a:noFill/>
              </a:ln>
              <a:effectLst/>
              <a:latin typeface="Arial" pitchFamily="34" charset="0"/>
              <a:cs typeface="Arial" pitchFamily="34" charset="0"/>
            </a:endParaRPr>
          </a:p>
        </p:txBody>
      </p:sp>
      <p:sp>
        <p:nvSpPr>
          <p:cNvPr id="149507" name="Rectangle 3"/>
          <p:cNvSpPr>
            <a:spLocks noChangeArrowheads="1"/>
          </p:cNvSpPr>
          <p:nvPr/>
        </p:nvSpPr>
        <p:spPr bwMode="auto">
          <a:xfrm>
            <a:off x="762000" y="1219200"/>
            <a:ext cx="4191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smtClean="0">
                <a:ln>
                  <a:noFill/>
                </a:ln>
                <a:solidFill>
                  <a:srgbClr val="7030A0"/>
                </a:solidFill>
                <a:effectLst/>
                <a:latin typeface="Calibri" pitchFamily="34" charset="0"/>
                <a:ea typeface="Times New Roman" pitchFamily="18" charset="0"/>
                <a:cs typeface="Calibri" pitchFamily="34" charset="0"/>
              </a:rPr>
              <a:t>3-14-11-0414</a:t>
            </a:r>
            <a:endParaRPr kumimoji="0" lang="en-US" sz="4800" b="0" i="0" u="none" strike="noStrike" cap="none" normalizeH="0" baseline="0" dirty="0" smtClean="0">
              <a:ln>
                <a:noFill/>
              </a:ln>
              <a:solidFill>
                <a:srgbClr val="7030A0"/>
              </a:solidFill>
              <a:effectLst/>
              <a:latin typeface="Arial" pitchFamily="34" charset="0"/>
              <a:cs typeface="Arial" pitchFamily="34" charset="0"/>
            </a:endParaRPr>
          </a:p>
        </p:txBody>
      </p:sp>
      <p:sp>
        <p:nvSpPr>
          <p:cNvPr id="149508" name="Rectangle 4"/>
          <p:cNvSpPr>
            <a:spLocks noChangeArrowheads="1"/>
          </p:cNvSpPr>
          <p:nvPr/>
        </p:nvSpPr>
        <p:spPr bwMode="auto">
          <a:xfrm>
            <a:off x="762000" y="1981200"/>
            <a:ext cx="39624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3-14-11-0417</a:t>
            </a:r>
            <a:endParaRPr kumimoji="0" lang="en-US" sz="4800" b="0" i="0" u="none" strike="noStrike" cap="none" normalizeH="0" baseline="0" dirty="0" smtClean="0">
              <a:ln>
                <a:noFill/>
              </a:ln>
              <a:solidFill>
                <a:srgbClr val="002060"/>
              </a:solidFill>
              <a:effectLst/>
              <a:latin typeface="Arial" pitchFamily="34" charset="0"/>
              <a:cs typeface="Arial" pitchFamily="34" charset="0"/>
            </a:endParaRPr>
          </a:p>
        </p:txBody>
      </p:sp>
      <p:sp>
        <p:nvSpPr>
          <p:cNvPr id="149509" name="Rectangle 5"/>
          <p:cNvSpPr>
            <a:spLocks noChangeArrowheads="1"/>
          </p:cNvSpPr>
          <p:nvPr/>
        </p:nvSpPr>
        <p:spPr bwMode="auto">
          <a:xfrm>
            <a:off x="609600" y="2743200"/>
            <a:ext cx="3810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4800" b="1" i="0" u="none" strike="noStrike" cap="none" normalizeH="0" baseline="0" dirty="0" smtClean="0">
                <a:ln>
                  <a:noFill/>
                </a:ln>
                <a:solidFill>
                  <a:srgbClr val="00B0F0"/>
                </a:solidFill>
                <a:effectLst/>
                <a:latin typeface="Calibri" pitchFamily="34" charset="0"/>
                <a:ea typeface="Times New Roman" pitchFamily="18" charset="0"/>
                <a:cs typeface="Calibri" pitchFamily="34" charset="0"/>
              </a:rPr>
              <a:t>3-14-11-0419</a:t>
            </a:r>
            <a:endParaRPr kumimoji="0" lang="en-US" sz="4800" b="0" i="0" u="none" strike="noStrike" cap="none" normalizeH="0" baseline="0" dirty="0" smtClean="0">
              <a:ln>
                <a:noFill/>
              </a:ln>
              <a:solidFill>
                <a:srgbClr val="00B0F0"/>
              </a:solidFill>
              <a:effectLst/>
              <a:latin typeface="Arial" pitchFamily="34" charset="0"/>
              <a:cs typeface="Arial" pitchFamily="34" charset="0"/>
            </a:endParaRPr>
          </a:p>
        </p:txBody>
      </p:sp>
      <p:sp>
        <p:nvSpPr>
          <p:cNvPr id="149510" name="Rectangle 6"/>
          <p:cNvSpPr>
            <a:spLocks noChangeArrowheads="1"/>
          </p:cNvSpPr>
          <p:nvPr/>
        </p:nvSpPr>
        <p:spPr bwMode="auto">
          <a:xfrm>
            <a:off x="685800" y="3581400"/>
            <a:ext cx="35814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smtClean="0">
                <a:ln>
                  <a:noFill/>
                </a:ln>
                <a:solidFill>
                  <a:srgbClr val="92D050"/>
                </a:solidFill>
                <a:effectLst/>
                <a:latin typeface="Calibri" pitchFamily="34" charset="0"/>
                <a:ea typeface="Times New Roman" pitchFamily="18" charset="0"/>
                <a:cs typeface="Calibri" pitchFamily="34" charset="0"/>
              </a:rPr>
              <a:t>3-14-11-0422</a:t>
            </a:r>
            <a:endParaRPr kumimoji="0" lang="en-US" sz="4800" b="0" i="0" u="none" strike="noStrike" cap="none" normalizeH="0" baseline="0" dirty="0" smtClean="0">
              <a:ln>
                <a:noFill/>
              </a:ln>
              <a:solidFill>
                <a:srgbClr val="92D050"/>
              </a:solidFill>
              <a:effectLst/>
              <a:latin typeface="Arial" pitchFamily="34" charset="0"/>
              <a:cs typeface="Arial" pitchFamily="34" charset="0"/>
            </a:endParaRPr>
          </a:p>
        </p:txBody>
      </p:sp>
      <p:sp>
        <p:nvSpPr>
          <p:cNvPr id="149511" name="Rectangle 7"/>
          <p:cNvSpPr>
            <a:spLocks noChangeArrowheads="1"/>
          </p:cNvSpPr>
          <p:nvPr/>
        </p:nvSpPr>
        <p:spPr bwMode="auto">
          <a:xfrm>
            <a:off x="685800" y="4343400"/>
            <a:ext cx="3810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3-14-11-0432</a:t>
            </a:r>
            <a:endParaRPr kumimoji="0" lang="en-US" sz="4800" b="0" i="0" u="none" strike="noStrike" cap="none" normalizeH="0" baseline="0" dirty="0" smtClean="0">
              <a:ln>
                <a:noFill/>
              </a:ln>
              <a:solidFill>
                <a:srgbClr val="FFFF00"/>
              </a:solidFill>
              <a:effectLst/>
              <a:latin typeface="Arial" pitchFamily="34" charset="0"/>
              <a:cs typeface="Arial" pitchFamily="34" charset="0"/>
            </a:endParaRPr>
          </a:p>
        </p:txBody>
      </p:sp>
      <p:sp>
        <p:nvSpPr>
          <p:cNvPr id="149512" name="Rectangle 8"/>
          <p:cNvSpPr>
            <a:spLocks noChangeArrowheads="1"/>
          </p:cNvSpPr>
          <p:nvPr/>
        </p:nvSpPr>
        <p:spPr bwMode="auto">
          <a:xfrm>
            <a:off x="685800" y="5105400"/>
            <a:ext cx="35814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smtClean="0">
                <a:ln>
                  <a:noFill/>
                </a:ln>
                <a:solidFill>
                  <a:schemeClr val="accent1">
                    <a:lumMod val="75000"/>
                  </a:schemeClr>
                </a:solidFill>
                <a:effectLst/>
                <a:latin typeface="Calibri" pitchFamily="34" charset="0"/>
                <a:ea typeface="Times New Roman" pitchFamily="18" charset="0"/>
                <a:cs typeface="Calibri" pitchFamily="34" charset="0"/>
              </a:rPr>
              <a:t>3-14-11-0434</a:t>
            </a:r>
            <a:endParaRPr kumimoji="0" lang="en-US" sz="4800" b="0" i="0" u="none" strike="noStrike" cap="none" normalizeH="0" baseline="0" dirty="0" smtClean="0">
              <a:ln>
                <a:noFill/>
              </a:ln>
              <a:solidFill>
                <a:schemeClr val="accent1">
                  <a:lumMod val="75000"/>
                </a:schemeClr>
              </a:solidFill>
              <a:effectLst/>
              <a:latin typeface="Arial" pitchFamily="34" charset="0"/>
              <a:cs typeface="Arial" pitchFamily="34" charset="0"/>
            </a:endParaRPr>
          </a:p>
        </p:txBody>
      </p:sp>
      <p:sp>
        <p:nvSpPr>
          <p:cNvPr id="149513" name="Rectangle 9"/>
          <p:cNvSpPr>
            <a:spLocks noChangeArrowheads="1"/>
          </p:cNvSpPr>
          <p:nvPr/>
        </p:nvSpPr>
        <p:spPr bwMode="auto">
          <a:xfrm>
            <a:off x="685800" y="5791200"/>
            <a:ext cx="4800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smtClean="0">
                <a:ln>
                  <a:noFill/>
                </a:ln>
                <a:solidFill>
                  <a:srgbClr val="FF0000"/>
                </a:solidFill>
                <a:effectLst/>
                <a:latin typeface="Calibri" pitchFamily="34" charset="0"/>
                <a:ea typeface="Times New Roman" pitchFamily="18" charset="0"/>
                <a:cs typeface="Calibri" pitchFamily="34" charset="0"/>
              </a:rPr>
              <a:t>3-14-11-0451</a:t>
            </a:r>
            <a:endParaRPr kumimoji="0" lang="en-US" sz="48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49506">
                                            <p:txEl>
                                              <p:pRg st="0" end="0"/>
                                            </p:txEl>
                                          </p:spTgt>
                                        </p:tgtEl>
                                        <p:attrNameLst>
                                          <p:attrName>style.visibility</p:attrName>
                                        </p:attrNameLst>
                                      </p:cBhvr>
                                      <p:to>
                                        <p:strVal val="visible"/>
                                      </p:to>
                                    </p:set>
                                    <p:animEffect transition="in" filter="diamond(in)">
                                      <p:cBhvr>
                                        <p:cTn id="7" dur="2000"/>
                                        <p:tgtEl>
                                          <p:spTgt spid="149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9507"/>
                                        </p:tgtEl>
                                        <p:attrNameLst>
                                          <p:attrName>style.visibility</p:attrName>
                                        </p:attrNameLst>
                                      </p:cBhvr>
                                      <p:to>
                                        <p:strVal val="visible"/>
                                      </p:to>
                                    </p:set>
                                    <p:animEffect transition="in" filter="fade">
                                      <p:cBhvr>
                                        <p:cTn id="12" dur="1000"/>
                                        <p:tgtEl>
                                          <p:spTgt spid="149507"/>
                                        </p:tgtEl>
                                      </p:cBhvr>
                                    </p:animEffect>
                                    <p:anim calcmode="lin" valueType="num">
                                      <p:cBhvr>
                                        <p:cTn id="13" dur="1000" fill="hold"/>
                                        <p:tgtEl>
                                          <p:spTgt spid="149507"/>
                                        </p:tgtEl>
                                        <p:attrNameLst>
                                          <p:attrName>ppt_x</p:attrName>
                                        </p:attrNameLst>
                                      </p:cBhvr>
                                      <p:tavLst>
                                        <p:tav tm="0">
                                          <p:val>
                                            <p:strVal val="#ppt_x"/>
                                          </p:val>
                                        </p:tav>
                                        <p:tav tm="100000">
                                          <p:val>
                                            <p:strVal val="#ppt_x"/>
                                          </p:val>
                                        </p:tav>
                                      </p:tavLst>
                                    </p:anim>
                                    <p:anim calcmode="lin" valueType="num">
                                      <p:cBhvr>
                                        <p:cTn id="14" dur="1000" fill="hold"/>
                                        <p:tgtEl>
                                          <p:spTgt spid="14950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49508"/>
                                        </p:tgtEl>
                                        <p:attrNameLst>
                                          <p:attrName>style.visibility</p:attrName>
                                        </p:attrNameLst>
                                      </p:cBhvr>
                                      <p:to>
                                        <p:strVal val="visible"/>
                                      </p:to>
                                    </p:set>
                                    <p:animEffect transition="in" filter="wipe(down)">
                                      <p:cBhvr>
                                        <p:cTn id="19" dur="580">
                                          <p:stCondLst>
                                            <p:cond delay="0"/>
                                          </p:stCondLst>
                                        </p:cTn>
                                        <p:tgtEl>
                                          <p:spTgt spid="149508"/>
                                        </p:tgtEl>
                                      </p:cBhvr>
                                    </p:animEffect>
                                    <p:anim calcmode="lin" valueType="num">
                                      <p:cBhvr>
                                        <p:cTn id="20" dur="1822" tmFilter="0,0; 0.14,0.36; 0.43,0.73; 0.71,0.91; 1.0,1.0">
                                          <p:stCondLst>
                                            <p:cond delay="0"/>
                                          </p:stCondLst>
                                        </p:cTn>
                                        <p:tgtEl>
                                          <p:spTgt spid="149508"/>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49508"/>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49508"/>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49508"/>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49508"/>
                                        </p:tgtEl>
                                        <p:attrNameLst>
                                          <p:attrName>ppt_y</p:attrName>
                                        </p:attrNameLst>
                                      </p:cBhvr>
                                      <p:tavLst>
                                        <p:tav tm="0" fmla="#ppt_y-sin(pi*$)/81">
                                          <p:val>
                                            <p:fltVal val="0"/>
                                          </p:val>
                                        </p:tav>
                                        <p:tav tm="100000">
                                          <p:val>
                                            <p:fltVal val="1"/>
                                          </p:val>
                                        </p:tav>
                                      </p:tavLst>
                                    </p:anim>
                                    <p:animScale>
                                      <p:cBhvr>
                                        <p:cTn id="25" dur="26">
                                          <p:stCondLst>
                                            <p:cond delay="650"/>
                                          </p:stCondLst>
                                        </p:cTn>
                                        <p:tgtEl>
                                          <p:spTgt spid="149508"/>
                                        </p:tgtEl>
                                      </p:cBhvr>
                                      <p:to x="100000" y="60000"/>
                                    </p:animScale>
                                    <p:animScale>
                                      <p:cBhvr>
                                        <p:cTn id="26" dur="166" decel="50000">
                                          <p:stCondLst>
                                            <p:cond delay="676"/>
                                          </p:stCondLst>
                                        </p:cTn>
                                        <p:tgtEl>
                                          <p:spTgt spid="149508"/>
                                        </p:tgtEl>
                                      </p:cBhvr>
                                      <p:to x="100000" y="100000"/>
                                    </p:animScale>
                                    <p:animScale>
                                      <p:cBhvr>
                                        <p:cTn id="27" dur="26">
                                          <p:stCondLst>
                                            <p:cond delay="1312"/>
                                          </p:stCondLst>
                                        </p:cTn>
                                        <p:tgtEl>
                                          <p:spTgt spid="149508"/>
                                        </p:tgtEl>
                                      </p:cBhvr>
                                      <p:to x="100000" y="80000"/>
                                    </p:animScale>
                                    <p:animScale>
                                      <p:cBhvr>
                                        <p:cTn id="28" dur="166" decel="50000">
                                          <p:stCondLst>
                                            <p:cond delay="1338"/>
                                          </p:stCondLst>
                                        </p:cTn>
                                        <p:tgtEl>
                                          <p:spTgt spid="149508"/>
                                        </p:tgtEl>
                                      </p:cBhvr>
                                      <p:to x="100000" y="100000"/>
                                    </p:animScale>
                                    <p:animScale>
                                      <p:cBhvr>
                                        <p:cTn id="29" dur="26">
                                          <p:stCondLst>
                                            <p:cond delay="1642"/>
                                          </p:stCondLst>
                                        </p:cTn>
                                        <p:tgtEl>
                                          <p:spTgt spid="149508"/>
                                        </p:tgtEl>
                                      </p:cBhvr>
                                      <p:to x="100000" y="90000"/>
                                    </p:animScale>
                                    <p:animScale>
                                      <p:cBhvr>
                                        <p:cTn id="30" dur="166" decel="50000">
                                          <p:stCondLst>
                                            <p:cond delay="1668"/>
                                          </p:stCondLst>
                                        </p:cTn>
                                        <p:tgtEl>
                                          <p:spTgt spid="149508"/>
                                        </p:tgtEl>
                                      </p:cBhvr>
                                      <p:to x="100000" y="100000"/>
                                    </p:animScale>
                                    <p:animScale>
                                      <p:cBhvr>
                                        <p:cTn id="31" dur="26">
                                          <p:stCondLst>
                                            <p:cond delay="1808"/>
                                          </p:stCondLst>
                                        </p:cTn>
                                        <p:tgtEl>
                                          <p:spTgt spid="149508"/>
                                        </p:tgtEl>
                                      </p:cBhvr>
                                      <p:to x="100000" y="95000"/>
                                    </p:animScale>
                                    <p:animScale>
                                      <p:cBhvr>
                                        <p:cTn id="32" dur="166" decel="50000">
                                          <p:stCondLst>
                                            <p:cond delay="1834"/>
                                          </p:stCondLst>
                                        </p:cTn>
                                        <p:tgtEl>
                                          <p:spTgt spid="149508"/>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9509"/>
                                        </p:tgtEl>
                                        <p:attrNameLst>
                                          <p:attrName>style.visibility</p:attrName>
                                        </p:attrNameLst>
                                      </p:cBhvr>
                                      <p:to>
                                        <p:strVal val="visible"/>
                                      </p:to>
                                    </p:set>
                                    <p:anim calcmode="lin" valueType="num">
                                      <p:cBhvr additive="base">
                                        <p:cTn id="37" dur="500" fill="hold"/>
                                        <p:tgtEl>
                                          <p:spTgt spid="149509"/>
                                        </p:tgtEl>
                                        <p:attrNameLst>
                                          <p:attrName>ppt_x</p:attrName>
                                        </p:attrNameLst>
                                      </p:cBhvr>
                                      <p:tavLst>
                                        <p:tav tm="0">
                                          <p:val>
                                            <p:strVal val="#ppt_x"/>
                                          </p:val>
                                        </p:tav>
                                        <p:tav tm="100000">
                                          <p:val>
                                            <p:strVal val="#ppt_x"/>
                                          </p:val>
                                        </p:tav>
                                      </p:tavLst>
                                    </p:anim>
                                    <p:anim calcmode="lin" valueType="num">
                                      <p:cBhvr additive="base">
                                        <p:cTn id="38" dur="500" fill="hold"/>
                                        <p:tgtEl>
                                          <p:spTgt spid="14950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iterate type="lt">
                                    <p:tmPct val="5000"/>
                                  </p:iterate>
                                  <p:childTnLst>
                                    <p:set>
                                      <p:cBhvr>
                                        <p:cTn id="42" dur="1" fill="hold">
                                          <p:stCondLst>
                                            <p:cond delay="0"/>
                                          </p:stCondLst>
                                        </p:cTn>
                                        <p:tgtEl>
                                          <p:spTgt spid="149510"/>
                                        </p:tgtEl>
                                        <p:attrNameLst>
                                          <p:attrName>style.visibility</p:attrName>
                                        </p:attrNameLst>
                                      </p:cBhvr>
                                      <p:to>
                                        <p:strVal val="visible"/>
                                      </p:to>
                                    </p:set>
                                    <p:anim calcmode="lin" valueType="num">
                                      <p:cBhvr>
                                        <p:cTn id="43" dur="1000" fill="hold"/>
                                        <p:tgtEl>
                                          <p:spTgt spid="149510"/>
                                        </p:tgtEl>
                                        <p:attrNameLst>
                                          <p:attrName>ppt_w</p:attrName>
                                        </p:attrNameLst>
                                      </p:cBhvr>
                                      <p:tavLst>
                                        <p:tav tm="0">
                                          <p:val>
                                            <p:fltVal val="0"/>
                                          </p:val>
                                        </p:tav>
                                        <p:tav tm="100000">
                                          <p:val>
                                            <p:strVal val="#ppt_w"/>
                                          </p:val>
                                        </p:tav>
                                      </p:tavLst>
                                    </p:anim>
                                    <p:anim calcmode="lin" valueType="num">
                                      <p:cBhvr>
                                        <p:cTn id="44" dur="1000" fill="hold"/>
                                        <p:tgtEl>
                                          <p:spTgt spid="149510"/>
                                        </p:tgtEl>
                                        <p:attrNameLst>
                                          <p:attrName>ppt_h</p:attrName>
                                        </p:attrNameLst>
                                      </p:cBhvr>
                                      <p:tavLst>
                                        <p:tav tm="0">
                                          <p:val>
                                            <p:fltVal val="0"/>
                                          </p:val>
                                        </p:tav>
                                        <p:tav tm="100000">
                                          <p:val>
                                            <p:strVal val="#ppt_h"/>
                                          </p:val>
                                        </p:tav>
                                      </p:tavLst>
                                    </p:anim>
                                    <p:anim calcmode="lin" valueType="num">
                                      <p:cBhvr>
                                        <p:cTn id="45" dur="1000" fill="hold"/>
                                        <p:tgtEl>
                                          <p:spTgt spid="149510"/>
                                        </p:tgtEl>
                                        <p:attrNameLst>
                                          <p:attrName>style.rotation</p:attrName>
                                        </p:attrNameLst>
                                      </p:cBhvr>
                                      <p:tavLst>
                                        <p:tav tm="0">
                                          <p:val>
                                            <p:fltVal val="90"/>
                                          </p:val>
                                        </p:tav>
                                        <p:tav tm="100000">
                                          <p:val>
                                            <p:fltVal val="0"/>
                                          </p:val>
                                        </p:tav>
                                      </p:tavLst>
                                    </p:anim>
                                    <p:animEffect transition="in" filter="fade">
                                      <p:cBhvr>
                                        <p:cTn id="46" dur="1000"/>
                                        <p:tgtEl>
                                          <p:spTgt spid="149510"/>
                                        </p:tgtEl>
                                      </p:cBhvr>
                                    </p:animEffect>
                                  </p:childTnLst>
                                </p:cTn>
                              </p:par>
                            </p:childTnLst>
                          </p:cTn>
                        </p:par>
                      </p:childTnLst>
                    </p:cTn>
                  </p:par>
                  <p:par>
                    <p:cTn id="47" fill="hold">
                      <p:stCondLst>
                        <p:cond delay="indefinite"/>
                      </p:stCondLst>
                      <p:childTnLst>
                        <p:par>
                          <p:cTn id="48" fill="hold">
                            <p:stCondLst>
                              <p:cond delay="0"/>
                            </p:stCondLst>
                            <p:childTnLst>
                              <p:par>
                                <p:cTn id="49" presetID="49" presetClass="entr" presetSubtype="0" decel="100000" fill="hold" grpId="0" nodeType="clickEffect">
                                  <p:stCondLst>
                                    <p:cond delay="0"/>
                                  </p:stCondLst>
                                  <p:childTnLst>
                                    <p:set>
                                      <p:cBhvr>
                                        <p:cTn id="50" dur="1" fill="hold">
                                          <p:stCondLst>
                                            <p:cond delay="0"/>
                                          </p:stCondLst>
                                        </p:cTn>
                                        <p:tgtEl>
                                          <p:spTgt spid="149511"/>
                                        </p:tgtEl>
                                        <p:attrNameLst>
                                          <p:attrName>style.visibility</p:attrName>
                                        </p:attrNameLst>
                                      </p:cBhvr>
                                      <p:to>
                                        <p:strVal val="visible"/>
                                      </p:to>
                                    </p:set>
                                    <p:anim calcmode="lin" valueType="num">
                                      <p:cBhvr>
                                        <p:cTn id="51" dur="500" fill="hold"/>
                                        <p:tgtEl>
                                          <p:spTgt spid="149511"/>
                                        </p:tgtEl>
                                        <p:attrNameLst>
                                          <p:attrName>ppt_w</p:attrName>
                                        </p:attrNameLst>
                                      </p:cBhvr>
                                      <p:tavLst>
                                        <p:tav tm="0">
                                          <p:val>
                                            <p:fltVal val="0"/>
                                          </p:val>
                                        </p:tav>
                                        <p:tav tm="100000">
                                          <p:val>
                                            <p:strVal val="#ppt_w"/>
                                          </p:val>
                                        </p:tav>
                                      </p:tavLst>
                                    </p:anim>
                                    <p:anim calcmode="lin" valueType="num">
                                      <p:cBhvr>
                                        <p:cTn id="52" dur="500" fill="hold"/>
                                        <p:tgtEl>
                                          <p:spTgt spid="149511"/>
                                        </p:tgtEl>
                                        <p:attrNameLst>
                                          <p:attrName>ppt_h</p:attrName>
                                        </p:attrNameLst>
                                      </p:cBhvr>
                                      <p:tavLst>
                                        <p:tav tm="0">
                                          <p:val>
                                            <p:fltVal val="0"/>
                                          </p:val>
                                        </p:tav>
                                        <p:tav tm="100000">
                                          <p:val>
                                            <p:strVal val="#ppt_h"/>
                                          </p:val>
                                        </p:tav>
                                      </p:tavLst>
                                    </p:anim>
                                    <p:anim calcmode="lin" valueType="num">
                                      <p:cBhvr>
                                        <p:cTn id="53" dur="500" fill="hold"/>
                                        <p:tgtEl>
                                          <p:spTgt spid="149511"/>
                                        </p:tgtEl>
                                        <p:attrNameLst>
                                          <p:attrName>style.rotation</p:attrName>
                                        </p:attrNameLst>
                                      </p:cBhvr>
                                      <p:tavLst>
                                        <p:tav tm="0">
                                          <p:val>
                                            <p:fltVal val="360"/>
                                          </p:val>
                                        </p:tav>
                                        <p:tav tm="100000">
                                          <p:val>
                                            <p:fltVal val="0"/>
                                          </p:val>
                                        </p:tav>
                                      </p:tavLst>
                                    </p:anim>
                                    <p:animEffect transition="in" filter="fade">
                                      <p:cBhvr>
                                        <p:cTn id="54" dur="500"/>
                                        <p:tgtEl>
                                          <p:spTgt spid="149511"/>
                                        </p:tgtEl>
                                      </p:cBhvr>
                                    </p:animEffect>
                                  </p:childTnLst>
                                </p:cTn>
                              </p:par>
                            </p:childTnLst>
                          </p:cTn>
                        </p:par>
                      </p:childTnLst>
                    </p:cTn>
                  </p:par>
                  <p:par>
                    <p:cTn id="55" fill="hold">
                      <p:stCondLst>
                        <p:cond delay="indefinite"/>
                      </p:stCondLst>
                      <p:childTnLst>
                        <p:par>
                          <p:cTn id="56" fill="hold">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149512"/>
                                        </p:tgtEl>
                                        <p:attrNameLst>
                                          <p:attrName>style.visibility</p:attrName>
                                        </p:attrNameLst>
                                      </p:cBhvr>
                                      <p:to>
                                        <p:strVal val="visible"/>
                                      </p:to>
                                    </p:set>
                                    <p:anim calcmode="lin" valueType="num">
                                      <p:cBhvr>
                                        <p:cTn id="59" dur="1000" fill="hold"/>
                                        <p:tgtEl>
                                          <p:spTgt spid="149512"/>
                                        </p:tgtEl>
                                        <p:attrNameLst>
                                          <p:attrName>ppt_w</p:attrName>
                                        </p:attrNameLst>
                                      </p:cBhvr>
                                      <p:tavLst>
                                        <p:tav tm="0">
                                          <p:val>
                                            <p:fltVal val="0"/>
                                          </p:val>
                                        </p:tav>
                                        <p:tav tm="100000">
                                          <p:val>
                                            <p:strVal val="#ppt_w"/>
                                          </p:val>
                                        </p:tav>
                                      </p:tavLst>
                                    </p:anim>
                                    <p:anim calcmode="lin" valueType="num">
                                      <p:cBhvr>
                                        <p:cTn id="60" dur="1000" fill="hold"/>
                                        <p:tgtEl>
                                          <p:spTgt spid="149512"/>
                                        </p:tgtEl>
                                        <p:attrNameLst>
                                          <p:attrName>ppt_h</p:attrName>
                                        </p:attrNameLst>
                                      </p:cBhvr>
                                      <p:tavLst>
                                        <p:tav tm="0">
                                          <p:val>
                                            <p:fltVal val="0"/>
                                          </p:val>
                                        </p:tav>
                                        <p:tav tm="100000">
                                          <p:val>
                                            <p:strVal val="#ppt_h"/>
                                          </p:val>
                                        </p:tav>
                                      </p:tavLst>
                                    </p:anim>
                                    <p:anim calcmode="lin" valueType="num">
                                      <p:cBhvr>
                                        <p:cTn id="61" dur="1000" fill="hold"/>
                                        <p:tgtEl>
                                          <p:spTgt spid="149512"/>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1495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3" fill="hold">
                      <p:stCondLst>
                        <p:cond delay="indefinite"/>
                      </p:stCondLst>
                      <p:childTnLst>
                        <p:par>
                          <p:cTn id="64" fill="hold">
                            <p:stCondLst>
                              <p:cond delay="0"/>
                            </p:stCondLst>
                            <p:childTnLst>
                              <p:par>
                                <p:cTn id="65" presetID="35" presetClass="entr" presetSubtype="0" fill="hold" grpId="0" nodeType="clickEffect">
                                  <p:stCondLst>
                                    <p:cond delay="0"/>
                                  </p:stCondLst>
                                  <p:childTnLst>
                                    <p:set>
                                      <p:cBhvr>
                                        <p:cTn id="66" dur="1" fill="hold">
                                          <p:stCondLst>
                                            <p:cond delay="0"/>
                                          </p:stCondLst>
                                        </p:cTn>
                                        <p:tgtEl>
                                          <p:spTgt spid="149513"/>
                                        </p:tgtEl>
                                        <p:attrNameLst>
                                          <p:attrName>style.visibility</p:attrName>
                                        </p:attrNameLst>
                                      </p:cBhvr>
                                      <p:to>
                                        <p:strVal val="visible"/>
                                      </p:to>
                                    </p:set>
                                    <p:animEffect transition="in" filter="fade">
                                      <p:cBhvr>
                                        <p:cTn id="67" dur="2000"/>
                                        <p:tgtEl>
                                          <p:spTgt spid="149513"/>
                                        </p:tgtEl>
                                      </p:cBhvr>
                                    </p:animEffect>
                                    <p:anim calcmode="lin" valueType="num">
                                      <p:cBhvr>
                                        <p:cTn id="68" dur="2000" fill="hold"/>
                                        <p:tgtEl>
                                          <p:spTgt spid="149513"/>
                                        </p:tgtEl>
                                        <p:attrNameLst>
                                          <p:attrName>style.rotation</p:attrName>
                                        </p:attrNameLst>
                                      </p:cBhvr>
                                      <p:tavLst>
                                        <p:tav tm="0">
                                          <p:val>
                                            <p:fltVal val="720"/>
                                          </p:val>
                                        </p:tav>
                                        <p:tav tm="100000">
                                          <p:val>
                                            <p:fltVal val="0"/>
                                          </p:val>
                                        </p:tav>
                                      </p:tavLst>
                                    </p:anim>
                                    <p:anim calcmode="lin" valueType="num">
                                      <p:cBhvr>
                                        <p:cTn id="69" dur="2000" fill="hold"/>
                                        <p:tgtEl>
                                          <p:spTgt spid="149513"/>
                                        </p:tgtEl>
                                        <p:attrNameLst>
                                          <p:attrName>ppt_h</p:attrName>
                                        </p:attrNameLst>
                                      </p:cBhvr>
                                      <p:tavLst>
                                        <p:tav tm="0">
                                          <p:val>
                                            <p:fltVal val="0"/>
                                          </p:val>
                                        </p:tav>
                                        <p:tav tm="100000">
                                          <p:val>
                                            <p:strVal val="#ppt_h"/>
                                          </p:val>
                                        </p:tav>
                                      </p:tavLst>
                                    </p:anim>
                                    <p:anim calcmode="lin" valueType="num">
                                      <p:cBhvr>
                                        <p:cTn id="70" dur="2000" fill="hold"/>
                                        <p:tgtEl>
                                          <p:spTgt spid="14951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p:bldP spid="149508" grpId="0"/>
      <p:bldP spid="149509" grpId="0"/>
      <p:bldP spid="149510" grpId="0"/>
      <p:bldP spid="149511" grpId="0"/>
      <p:bldP spid="149512" grpId="0"/>
      <p:bldP spid="1495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0"/>
            <a:ext cx="6553200" cy="1015663"/>
          </a:xfrm>
          <a:prstGeom prst="rect">
            <a:avLst/>
          </a:prstGeom>
          <a:noFill/>
        </p:spPr>
        <p:txBody>
          <a:bodyPr wrap="square" rtlCol="0">
            <a:spAutoFit/>
          </a:bodyPr>
          <a:lstStyle/>
          <a:p>
            <a:r>
              <a:rPr lang="en-US" sz="2000" b="1" u="sng" dirty="0" smtClean="0">
                <a:solidFill>
                  <a:schemeClr val="accent2">
                    <a:lumMod val="50000"/>
                  </a:schemeClr>
                </a:solidFill>
              </a:rPr>
              <a:t>Interpretation of the regression coefficients corresponding to the variables used in the model</a:t>
            </a:r>
            <a:endParaRPr lang="en-US" sz="2000" b="1" dirty="0" smtClean="0">
              <a:solidFill>
                <a:schemeClr val="accent2">
                  <a:lumMod val="50000"/>
                </a:schemeClr>
              </a:solidFill>
            </a:endParaRPr>
          </a:p>
          <a:p>
            <a:endParaRPr lang="en-US" sz="2000" dirty="0"/>
          </a:p>
        </p:txBody>
      </p:sp>
      <p:sp>
        <p:nvSpPr>
          <p:cNvPr id="5" name="TextBox 4"/>
          <p:cNvSpPr txBox="1"/>
          <p:nvPr/>
        </p:nvSpPr>
        <p:spPr>
          <a:xfrm>
            <a:off x="304800" y="762000"/>
            <a:ext cx="8229600" cy="5909310"/>
          </a:xfrm>
          <a:prstGeom prst="rect">
            <a:avLst/>
          </a:prstGeom>
          <a:noFill/>
        </p:spPr>
        <p:txBody>
          <a:bodyPr wrap="square" rtlCol="0">
            <a:spAutoFit/>
          </a:bodyPr>
          <a:lstStyle/>
          <a:p>
            <a:r>
              <a:rPr lang="en-US" b="1" dirty="0" smtClean="0"/>
              <a:t>Y</a:t>
            </a:r>
            <a:r>
              <a:rPr lang="en-US" dirty="0" smtClean="0"/>
              <a:t>: opening </a:t>
            </a:r>
            <a:r>
              <a:rPr lang="en-US" dirty="0" smtClean="0"/>
              <a:t>weekend </a:t>
            </a:r>
            <a:r>
              <a:rPr lang="en-US" dirty="0" smtClean="0"/>
              <a:t>box office collection</a:t>
            </a:r>
          </a:p>
          <a:p>
            <a:r>
              <a:rPr lang="en-US" b="1" dirty="0" smtClean="0"/>
              <a:t>X</a:t>
            </a:r>
            <a:r>
              <a:rPr lang="en-US" dirty="0" smtClean="0"/>
              <a:t> : 1,if sequel</a:t>
            </a:r>
          </a:p>
          <a:p>
            <a:r>
              <a:rPr lang="en-US" dirty="0" smtClean="0"/>
              <a:t>    : 0,otherwise</a:t>
            </a:r>
          </a:p>
          <a:p>
            <a:r>
              <a:rPr lang="en-US" dirty="0" smtClean="0"/>
              <a:t>The model is of the form</a:t>
            </a:r>
          </a:p>
          <a:p>
            <a:r>
              <a:rPr lang="en-US" b="1" dirty="0" smtClean="0"/>
              <a:t>Y=</a:t>
            </a:r>
            <a:r>
              <a:rPr lang="en-US" b="1" dirty="0" err="1" smtClean="0"/>
              <a:t>α+βx</a:t>
            </a:r>
            <a:endParaRPr lang="en-US" dirty="0" smtClean="0"/>
          </a:p>
          <a:p>
            <a:r>
              <a:rPr lang="en-US" dirty="0" smtClean="0"/>
              <a:t>Now we need to give interpretation of </a:t>
            </a:r>
            <a:r>
              <a:rPr lang="en-US" b="1" dirty="0" smtClean="0"/>
              <a:t>b [estimate of β]</a:t>
            </a:r>
            <a:r>
              <a:rPr lang="en-US" dirty="0" smtClean="0"/>
              <a:t> obtained from the above model.</a:t>
            </a:r>
          </a:p>
          <a:p>
            <a:r>
              <a:rPr lang="en-US" sz="2400" b="1" u="sng" dirty="0" smtClean="0"/>
              <a:t>case 1:</a:t>
            </a:r>
            <a:r>
              <a:rPr lang="en-US" b="1" u="sng" dirty="0" smtClean="0"/>
              <a:t> (</a:t>
            </a:r>
            <a:r>
              <a:rPr lang="en-US" dirty="0" smtClean="0"/>
              <a:t>high positive value of </a:t>
            </a:r>
            <a:r>
              <a:rPr lang="en-US" b="1" dirty="0" smtClean="0"/>
              <a:t>b</a:t>
            </a:r>
            <a:r>
              <a:rPr lang="en-US" b="1" u="sng" dirty="0" smtClean="0"/>
              <a:t>)</a:t>
            </a:r>
            <a:endParaRPr lang="en-US" dirty="0" smtClean="0"/>
          </a:p>
          <a:p>
            <a:r>
              <a:rPr lang="en-US" dirty="0" smtClean="0"/>
              <a:t>If the movie is a sequel then it has positive impact on opening </a:t>
            </a:r>
            <a:r>
              <a:rPr lang="en-US" dirty="0" smtClean="0"/>
              <a:t>weekend </a:t>
            </a:r>
            <a:r>
              <a:rPr lang="en-US" dirty="0" smtClean="0"/>
              <a:t>box office collection.</a:t>
            </a:r>
          </a:p>
          <a:p>
            <a:r>
              <a:rPr lang="en-US" sz="2400" b="1" u="sng" dirty="0" smtClean="0"/>
              <a:t>case 2: </a:t>
            </a:r>
            <a:r>
              <a:rPr lang="en-US" b="1" u="sng" dirty="0" smtClean="0"/>
              <a:t> (</a:t>
            </a:r>
            <a:r>
              <a:rPr lang="en-US" dirty="0" smtClean="0"/>
              <a:t>high negative value of </a:t>
            </a:r>
            <a:r>
              <a:rPr lang="en-US" b="1" dirty="0" smtClean="0"/>
              <a:t>b</a:t>
            </a:r>
            <a:r>
              <a:rPr lang="en-US" sz="2400" dirty="0" smtClean="0"/>
              <a:t>)</a:t>
            </a:r>
          </a:p>
          <a:p>
            <a:r>
              <a:rPr lang="en-US" dirty="0" smtClean="0"/>
              <a:t>If the movie is a sequel then it has a negative effect on box office collection , i.e., box office collection is lesser if it is a  sequel.</a:t>
            </a:r>
          </a:p>
          <a:p>
            <a:r>
              <a:rPr lang="en-US" sz="2400" b="1" u="sng" dirty="0" smtClean="0"/>
              <a:t>case 3: </a:t>
            </a:r>
            <a:r>
              <a:rPr lang="en-US" b="1" u="sng" dirty="0" smtClean="0"/>
              <a:t>(</a:t>
            </a:r>
            <a:r>
              <a:rPr lang="en-US" dirty="0" smtClean="0"/>
              <a:t>small value (-</a:t>
            </a:r>
            <a:r>
              <a:rPr lang="en-US" dirty="0" err="1" smtClean="0"/>
              <a:t>ve</a:t>
            </a:r>
            <a:r>
              <a:rPr lang="en-US" dirty="0" smtClean="0"/>
              <a:t> or +</a:t>
            </a:r>
            <a:r>
              <a:rPr lang="en-US" dirty="0" err="1" smtClean="0"/>
              <a:t>ve</a:t>
            </a:r>
            <a:r>
              <a:rPr lang="en-US" dirty="0" smtClean="0"/>
              <a:t>) of </a:t>
            </a:r>
            <a:r>
              <a:rPr lang="en-US" b="1" dirty="0" smtClean="0"/>
              <a:t>b </a:t>
            </a:r>
            <a:r>
              <a:rPr lang="en-US" dirty="0" smtClean="0"/>
              <a:t>)</a:t>
            </a:r>
          </a:p>
          <a:p>
            <a:r>
              <a:rPr lang="en-US" dirty="0" smtClean="0"/>
              <a:t>Sequel has no impact on box office collection.</a:t>
            </a:r>
          </a:p>
          <a:p>
            <a:r>
              <a:rPr lang="en-US" b="1" dirty="0" smtClean="0"/>
              <a:t> </a:t>
            </a:r>
            <a:endParaRPr lang="en-US" dirty="0" smtClean="0"/>
          </a:p>
          <a:p>
            <a:r>
              <a:rPr lang="en-US" b="1" dirty="0" smtClean="0"/>
              <a:t>[Similarly assigning a value 1 to x if a movie is released in a festive season, 0 otherwise, we can give similar kind of interpretation of b in case the indicator variable is </a:t>
            </a:r>
            <a:r>
              <a:rPr lang="en-US" b="1" i="1" dirty="0" smtClean="0"/>
              <a:t>release time</a:t>
            </a:r>
            <a:r>
              <a:rPr lang="en-US" b="1" dirty="0" smtClean="0"/>
              <a:t>]</a:t>
            </a:r>
            <a:endParaRPr lang="en-US" dirty="0" smtClean="0"/>
          </a:p>
          <a:p>
            <a:endParaRPr lang="en-US" dirty="0"/>
          </a:p>
        </p:txBody>
      </p:sp>
      <p:sp>
        <p:nvSpPr>
          <p:cNvPr id="6" name="Oval 5"/>
          <p:cNvSpPr/>
          <p:nvPr/>
        </p:nvSpPr>
        <p:spPr>
          <a:xfrm>
            <a:off x="152400" y="914400"/>
            <a:ext cx="2286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Oval 7"/>
          <p:cNvSpPr/>
          <p:nvPr/>
        </p:nvSpPr>
        <p:spPr>
          <a:xfrm>
            <a:off x="152400" y="2895600"/>
            <a:ext cx="2286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52400" y="3810000"/>
            <a:ext cx="2286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2400" y="4724400"/>
            <a:ext cx="2286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 y="5562600"/>
            <a:ext cx="2286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838200"/>
          </a:xfrm>
        </p:spPr>
        <p:txBody>
          <a:bodyPr>
            <a:normAutofit fontScale="90000"/>
          </a:bodyPr>
          <a:lstStyle/>
          <a:p>
            <a:r>
              <a:rPr lang="en-US" b="1" dirty="0" smtClean="0"/>
              <a:t>			</a:t>
            </a:r>
            <a:r>
              <a:rPr lang="en-US" sz="3600" b="1" u="sng" dirty="0" smtClean="0"/>
              <a:t>analysis</a:t>
            </a:r>
            <a:br>
              <a:rPr lang="en-US" sz="3600" b="1" u="sng" dirty="0" smtClean="0"/>
            </a:br>
            <a:endParaRPr lang="en-US" sz="3600" b="1" u="sng" dirty="0"/>
          </a:p>
        </p:txBody>
      </p:sp>
      <mc:AlternateContent xmlns:mc="http://schemas.openxmlformats.org/markup-compatibility/2006">
        <mc:Choice xmlns="" xmlns:a14="http://schemas.microsoft.com/office/drawing/2010/main" Requires="a14">
          <p:sp>
            <p:nvSpPr>
              <p:cNvPr id="3" name="Content Placeholder 2"/>
              <p:cNvSpPr>
                <a:spLocks noGrp="1"/>
              </p:cNvSpPr>
              <p:nvPr>
                <p:ph sz="quarter" idx="1"/>
              </p:nvPr>
            </p:nvSpPr>
            <p:spPr>
              <a:xfrm>
                <a:off x="762000" y="1143000"/>
                <a:ext cx="7467600" cy="5330952"/>
              </a:xfrm>
            </p:spPr>
            <p:txBody>
              <a:bodyPr>
                <a:normAutofit/>
              </a:bodyPr>
              <a:lstStyle/>
              <a:p>
                <a:pPr>
                  <a:buNone/>
                </a:pPr>
                <a:r>
                  <a:rPr lang="en-US" sz="2800" dirty="0" smtClean="0"/>
                  <a:t>   Let us use the numbers 1 to 6 for the six factors(p=6), the numbering is specified below:</a:t>
                </a:r>
              </a:p>
              <a:p>
                <a:r>
                  <a:rPr lang="en-US" sz="2800" b="1" dirty="0" smtClean="0"/>
                  <a:t>x</a:t>
                </a:r>
                <a:r>
                  <a:rPr lang="en-US" sz="2800" b="1" baseline="-25000" dirty="0" smtClean="0"/>
                  <a:t>1</a:t>
                </a:r>
                <a:r>
                  <a:rPr lang="en-US" sz="2800" dirty="0" smtClean="0"/>
                  <a:t> : Number of screens</a:t>
                </a:r>
              </a:p>
              <a:p>
                <a:r>
                  <a:rPr lang="en-US" sz="2800" b="1" dirty="0" smtClean="0"/>
                  <a:t>x</a:t>
                </a:r>
                <a:r>
                  <a:rPr lang="en-US" sz="2800" b="1" baseline="-25000" dirty="0" smtClean="0"/>
                  <a:t>2</a:t>
                </a:r>
                <a:r>
                  <a:rPr lang="en-US" sz="2800" dirty="0" smtClean="0"/>
                  <a:t> :Production budget</a:t>
                </a:r>
              </a:p>
              <a:p>
                <a:r>
                  <a:rPr lang="en-US" sz="2800" b="1" dirty="0" smtClean="0"/>
                  <a:t>x</a:t>
                </a:r>
                <a:r>
                  <a:rPr lang="en-US" sz="2800" b="1" baseline="-25000" dirty="0" smtClean="0"/>
                  <a:t>3</a:t>
                </a:r>
                <a:r>
                  <a:rPr lang="en-US" sz="2800" dirty="0" smtClean="0"/>
                  <a:t> :Release Timing</a:t>
                </a:r>
              </a:p>
              <a:p>
                <a:r>
                  <a:rPr lang="en-US" sz="2800" b="1" dirty="0" smtClean="0"/>
                  <a:t>x</a:t>
                </a:r>
                <a:r>
                  <a:rPr lang="en-US" sz="2800" b="1" baseline="-25000" dirty="0" smtClean="0"/>
                  <a:t>4</a:t>
                </a:r>
                <a:r>
                  <a:rPr lang="en-US" sz="2800" dirty="0" smtClean="0"/>
                  <a:t> :Sequel</a:t>
                </a:r>
              </a:p>
              <a:p>
                <a:r>
                  <a:rPr lang="en-US" sz="2800" b="1" dirty="0" smtClean="0"/>
                  <a:t>x</a:t>
                </a:r>
                <a:r>
                  <a:rPr lang="en-US" sz="2800" b="1" baseline="-25000" dirty="0" smtClean="0"/>
                  <a:t>5</a:t>
                </a:r>
                <a:r>
                  <a:rPr lang="en-US" sz="2800" dirty="0" smtClean="0"/>
                  <a:t> :Star power</a:t>
                </a:r>
              </a:p>
              <a:p>
                <a:r>
                  <a:rPr lang="en-US" sz="2800" b="1" dirty="0" smtClean="0"/>
                  <a:t>x</a:t>
                </a:r>
                <a:r>
                  <a:rPr lang="en-US" sz="2800" b="1" baseline="-25000" dirty="0" smtClean="0"/>
                  <a:t>6</a:t>
                </a:r>
                <a:r>
                  <a:rPr lang="en-US" sz="2800" dirty="0" smtClean="0"/>
                  <a:t> : Meta-critic Rating</a:t>
                </a:r>
              </a:p>
              <a:p>
                <a:r>
                  <a:rPr lang="en-US" sz="2800" b="1" dirty="0" smtClean="0"/>
                  <a:t> y</a:t>
                </a:r>
                <a:r>
                  <a:rPr lang="en-US" sz="2800" dirty="0" smtClean="0"/>
                  <a:t> :</a:t>
                </a:r>
                <a14:m>
                  <m:oMath xmlns:m="http://schemas.openxmlformats.org/officeDocument/2006/math">
                    <m:rad>
                      <m:radPr>
                        <m:ctrlPr>
                          <a:rPr lang="en-US" sz="2800" i="1" smtClean="0">
                            <a:latin typeface="Cambria Math"/>
                          </a:rPr>
                        </m:ctrlPr>
                      </m:radPr>
                      <m:deg>
                        <m:r>
                          <m:rPr>
                            <m:brk m:alnAt="7"/>
                          </m:rPr>
                          <a:rPr lang="en-US" sz="2800" b="0" i="1" smtClean="0">
                            <a:latin typeface="Cambria Math"/>
                          </a:rPr>
                          <m:t>4</m:t>
                        </m:r>
                      </m:deg>
                      <m:e>
                        <m:r>
                          <m:rPr>
                            <m:nor/>
                          </m:rPr>
                          <a:rPr lang="en-US" sz="2800" dirty="0"/>
                          <m:t>Opening</m:t>
                        </m:r>
                        <m:r>
                          <m:rPr>
                            <m:nor/>
                          </m:rPr>
                          <a:rPr lang="en-US" sz="2800" dirty="0"/>
                          <m:t> </m:t>
                        </m:r>
                        <m:r>
                          <m:rPr>
                            <m:nor/>
                          </m:rPr>
                          <a:rPr lang="en-US" sz="2800" dirty="0"/>
                          <m:t>weekend</m:t>
                        </m:r>
                        <m:r>
                          <m:rPr>
                            <m:nor/>
                          </m:rPr>
                          <a:rPr lang="en-US" sz="2800" dirty="0"/>
                          <m:t> </m:t>
                        </m:r>
                        <m:r>
                          <m:rPr>
                            <m:nor/>
                          </m:rPr>
                          <a:rPr lang="en-US" sz="2800" dirty="0"/>
                          <m:t>boxoffice</m:t>
                        </m:r>
                        <m:r>
                          <m:rPr>
                            <m:nor/>
                          </m:rPr>
                          <a:rPr lang="en-US" sz="2800" dirty="0"/>
                          <m:t> </m:t>
                        </m:r>
                        <m:r>
                          <m:rPr>
                            <m:nor/>
                          </m:rPr>
                          <a:rPr lang="en-US" sz="2800" dirty="0"/>
                          <m:t>collection</m:t>
                        </m:r>
                        <m:r>
                          <m:rPr>
                            <m:nor/>
                          </m:rPr>
                          <a:rPr lang="en-US" sz="2800" dirty="0"/>
                          <m:t> </m:t>
                        </m:r>
                      </m:e>
                    </m:rad>
                  </m:oMath>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762000" y="1143000"/>
                <a:ext cx="7467600" cy="5330952"/>
              </a:xfrm>
              <a:blipFill rotWithShape="1">
                <a:blip r:embed="rId2"/>
                <a:stretch>
                  <a:fillRect l="-653" t="-1030"/>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smtClean="0"/>
              <a:t>			</a:t>
            </a:r>
            <a:r>
              <a:rPr lang="en-US" b="1" u="sng" dirty="0" smtClean="0">
                <a:latin typeface="Arial Black" pitchFamily="34" charset="0"/>
              </a:rPr>
              <a:t>action</a:t>
            </a:r>
            <a:endParaRPr lang="en-US" b="1" u="sng" dirty="0">
              <a:latin typeface="Arial Black" pitchFamily="34" charset="0"/>
            </a:endParaRPr>
          </a:p>
        </p:txBody>
      </p:sp>
      <p:sp>
        <p:nvSpPr>
          <p:cNvPr id="3" name="Content Placeholder 2"/>
          <p:cNvSpPr>
            <a:spLocks noGrp="1"/>
          </p:cNvSpPr>
          <p:nvPr>
            <p:ph sz="quarter" idx="1"/>
          </p:nvPr>
        </p:nvSpPr>
        <p:spPr>
          <a:xfrm>
            <a:off x="457200" y="1295400"/>
            <a:ext cx="7467600" cy="5178552"/>
          </a:xfrm>
        </p:spPr>
        <p:txBody>
          <a:bodyPr>
            <a:normAutofit fontScale="92500" lnSpcReduction="10000"/>
          </a:bodyPr>
          <a:lstStyle/>
          <a:p>
            <a:pPr>
              <a:buNone/>
            </a:pPr>
            <a:r>
              <a:rPr lang="en-US" sz="2000" dirty="0" smtClean="0"/>
              <a:t>After sampling we get n=26. </a:t>
            </a:r>
          </a:p>
          <a:p>
            <a:r>
              <a:rPr lang="en-US" sz="2000" dirty="0" smtClean="0"/>
              <a:t>The multiple correlation coefficient (</a:t>
            </a:r>
            <a:r>
              <a:rPr lang="en-US" sz="2000" b="1" dirty="0" smtClean="0"/>
              <a:t>r</a:t>
            </a:r>
            <a:r>
              <a:rPr lang="en-US" sz="2000" b="1" baseline="-25000" dirty="0" smtClean="0"/>
              <a:t>y.123456</a:t>
            </a:r>
            <a:r>
              <a:rPr lang="en-US" sz="2000" b="1" dirty="0" smtClean="0"/>
              <a:t> )= 0.924121</a:t>
            </a:r>
            <a:endParaRPr lang="en-US" sz="2000" dirty="0" smtClean="0"/>
          </a:p>
          <a:p>
            <a:r>
              <a:rPr lang="en-US" sz="2000" dirty="0" smtClean="0"/>
              <a:t>We now test for the significance of  the multiple correlation coefficient. So we test</a:t>
            </a:r>
          </a:p>
          <a:p>
            <a:r>
              <a:rPr lang="en-US" sz="2000" b="1" dirty="0" smtClean="0"/>
              <a:t>H</a:t>
            </a:r>
            <a:r>
              <a:rPr lang="en-US" sz="2000" b="1" baseline="-25000" dirty="0" smtClean="0"/>
              <a:t>0</a:t>
            </a:r>
            <a:r>
              <a:rPr lang="en-US" sz="2000" b="1" dirty="0" smtClean="0"/>
              <a:t> :ρ</a:t>
            </a:r>
            <a:r>
              <a:rPr lang="en-US" sz="2000" b="1" baseline="-25000" dirty="0" smtClean="0"/>
              <a:t>y.123456</a:t>
            </a:r>
            <a:r>
              <a:rPr lang="en-US" sz="2000" b="1" dirty="0" smtClean="0"/>
              <a:t>=0 </a:t>
            </a:r>
            <a:r>
              <a:rPr lang="en-US" sz="2000" b="1" dirty="0" err="1" smtClean="0"/>
              <a:t>vs</a:t>
            </a:r>
            <a:r>
              <a:rPr lang="en-US" sz="2000" b="1" dirty="0" smtClean="0"/>
              <a:t> H</a:t>
            </a:r>
            <a:r>
              <a:rPr lang="en-US" sz="2000" b="1" baseline="-25000" dirty="0" smtClean="0"/>
              <a:t>1</a:t>
            </a:r>
            <a:r>
              <a:rPr lang="en-US" sz="2000" b="1" dirty="0" smtClean="0"/>
              <a:t> : not H</a:t>
            </a:r>
            <a:r>
              <a:rPr lang="en-US" sz="2000" b="1" baseline="-25000" dirty="0" smtClean="0"/>
              <a:t>0</a:t>
            </a:r>
            <a:endParaRPr lang="en-US" sz="2000" dirty="0" smtClean="0"/>
          </a:p>
          <a:p>
            <a:r>
              <a:rPr lang="en-US" sz="2000" dirty="0" smtClean="0"/>
              <a:t>The  test statistic </a:t>
            </a:r>
            <a:r>
              <a:rPr lang="en-US" sz="2000" b="1" dirty="0" smtClean="0"/>
              <a:t>F,</a:t>
            </a:r>
            <a:r>
              <a:rPr lang="en-US" sz="2000" dirty="0" smtClean="0"/>
              <a:t> under H</a:t>
            </a:r>
            <a:r>
              <a:rPr lang="en-US" sz="2000" baseline="-25000" dirty="0" smtClean="0"/>
              <a:t>0</a:t>
            </a:r>
            <a:r>
              <a:rPr lang="en-US" sz="2000" dirty="0" smtClean="0"/>
              <a:t> , follows an </a:t>
            </a:r>
            <a:r>
              <a:rPr lang="en-US" sz="2000" b="1" dirty="0" smtClean="0"/>
              <a:t>F </a:t>
            </a:r>
            <a:r>
              <a:rPr lang="en-US" sz="2000" dirty="0" smtClean="0"/>
              <a:t>distribution with </a:t>
            </a:r>
            <a:r>
              <a:rPr lang="en-US" sz="2000" dirty="0" err="1" smtClean="0"/>
              <a:t>df</a:t>
            </a:r>
            <a:r>
              <a:rPr lang="en-US" sz="2000" dirty="0" smtClean="0"/>
              <a:t> = (6,19) ,the value  of </a:t>
            </a:r>
            <a:r>
              <a:rPr lang="en-US" sz="2000" b="1" dirty="0" smtClean="0"/>
              <a:t>F</a:t>
            </a:r>
            <a:r>
              <a:rPr lang="en-US" sz="2000" dirty="0" smtClean="0"/>
              <a:t> comes to be </a:t>
            </a:r>
            <a:r>
              <a:rPr lang="en-US" sz="2000" b="1" dirty="0" smtClean="0"/>
              <a:t>18.5228</a:t>
            </a:r>
            <a:endParaRPr lang="en-US" sz="2000" dirty="0" smtClean="0"/>
          </a:p>
          <a:p>
            <a:r>
              <a:rPr lang="en-US" sz="2000" dirty="0" smtClean="0"/>
              <a:t>We reject H</a:t>
            </a:r>
            <a:r>
              <a:rPr lang="en-US" sz="2000" baseline="-25000" dirty="0" smtClean="0"/>
              <a:t>0</a:t>
            </a:r>
            <a:r>
              <a:rPr lang="en-US" sz="2000" dirty="0" smtClean="0"/>
              <a:t> </a:t>
            </a:r>
            <a:r>
              <a:rPr lang="en-US" sz="2000" dirty="0" err="1" smtClean="0"/>
              <a:t>iff</a:t>
            </a:r>
            <a:r>
              <a:rPr lang="en-US" sz="2000" dirty="0" smtClean="0"/>
              <a:t>  </a:t>
            </a:r>
            <a:r>
              <a:rPr lang="en-US" sz="2000" b="1" dirty="0" smtClean="0"/>
              <a:t>F&gt;F</a:t>
            </a:r>
            <a:r>
              <a:rPr lang="en-US" sz="2000" b="1" baseline="-25000" dirty="0" smtClean="0"/>
              <a:t>α;6,19</a:t>
            </a:r>
            <a:r>
              <a:rPr lang="en-US" sz="2000" b="1" dirty="0" smtClean="0"/>
              <a:t> = 2.62832</a:t>
            </a:r>
            <a:r>
              <a:rPr lang="en-US" sz="2000" dirty="0" smtClean="0"/>
              <a:t>, where α=0.05 is the desired level of significance.</a:t>
            </a:r>
          </a:p>
          <a:p>
            <a:r>
              <a:rPr lang="en-US" sz="2000" b="1" dirty="0" smtClean="0"/>
              <a:t>Here F&gt; F</a:t>
            </a:r>
            <a:r>
              <a:rPr lang="en-US" sz="2000" b="1" baseline="-25000" dirty="0" smtClean="0"/>
              <a:t>α;6,19</a:t>
            </a:r>
            <a:endParaRPr lang="en-US" sz="2000" dirty="0" smtClean="0"/>
          </a:p>
          <a:p>
            <a:r>
              <a:rPr lang="en-US" sz="2000" b="1" dirty="0" smtClean="0"/>
              <a:t>Hence we reject H</a:t>
            </a:r>
            <a:r>
              <a:rPr lang="en-US" sz="2000" b="1" baseline="-25000" dirty="0" smtClean="0"/>
              <a:t>0.</a:t>
            </a:r>
            <a:endParaRPr lang="en-US" sz="2000" dirty="0" smtClean="0"/>
          </a:p>
          <a:p>
            <a:r>
              <a:rPr lang="en-US" sz="2000" b="1" dirty="0" smtClean="0"/>
              <a:t>Thus we may conclude that in the light of the given data these factors all taken together have an effect on the response at 5% level of significance. </a:t>
            </a:r>
            <a:endParaRPr lang="en-US" sz="2000" dirty="0" smtClean="0"/>
          </a:p>
          <a:p>
            <a:r>
              <a:rPr lang="en-US" sz="2000" dirty="0" smtClean="0"/>
              <a:t>Now we try to find out those factors which can be used as predictors .</a:t>
            </a:r>
          </a:p>
          <a:p>
            <a:pPr>
              <a:buNone/>
            </a:pP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152400"/>
            <a:ext cx="7467600" cy="6321552"/>
          </a:xfrm>
        </p:spPr>
        <p:txBody>
          <a:bodyPr>
            <a:normAutofit fontScale="85000" lnSpcReduction="10000"/>
          </a:bodyPr>
          <a:lstStyle/>
          <a:p>
            <a:pPr>
              <a:buNone/>
            </a:pPr>
            <a:r>
              <a:rPr lang="en-US" sz="2900" dirty="0" smtClean="0">
                <a:latin typeface="Arial Black" pitchFamily="34" charset="0"/>
              </a:rPr>
              <a:t>(1)The correlation coefficients between y and the factors are given below:</a:t>
            </a:r>
          </a:p>
          <a:p>
            <a:r>
              <a:rPr lang="en-US" sz="2500" b="1" dirty="0" smtClean="0">
                <a:latin typeface="+mj-lt"/>
              </a:rPr>
              <a:t>r</a:t>
            </a:r>
            <a:r>
              <a:rPr lang="en-US" sz="2500" b="1" baseline="-25000" dirty="0" smtClean="0">
                <a:latin typeface="+mj-lt"/>
              </a:rPr>
              <a:t>y1</a:t>
            </a:r>
            <a:r>
              <a:rPr lang="en-US" sz="2500" b="1" dirty="0" smtClean="0">
                <a:latin typeface="+mj-lt"/>
              </a:rPr>
              <a:t>=0.889;  r</a:t>
            </a:r>
            <a:r>
              <a:rPr lang="en-US" sz="2500" b="1" baseline="-25000" dirty="0" smtClean="0">
                <a:latin typeface="+mj-lt"/>
              </a:rPr>
              <a:t>y2</a:t>
            </a:r>
            <a:r>
              <a:rPr lang="en-US" sz="2500" b="1" dirty="0" smtClean="0">
                <a:latin typeface="+mj-lt"/>
              </a:rPr>
              <a:t>=0.731;   r</a:t>
            </a:r>
            <a:r>
              <a:rPr lang="en-US" sz="2500" b="1" baseline="-25000" dirty="0" smtClean="0">
                <a:latin typeface="+mj-lt"/>
              </a:rPr>
              <a:t>y3</a:t>
            </a:r>
            <a:r>
              <a:rPr lang="en-US" sz="2500" b="1" dirty="0" smtClean="0">
                <a:latin typeface="+mj-lt"/>
              </a:rPr>
              <a:t>=-0.264;  r</a:t>
            </a:r>
            <a:r>
              <a:rPr lang="en-US" sz="2500" b="1" baseline="-25000" dirty="0" smtClean="0">
                <a:latin typeface="+mj-lt"/>
              </a:rPr>
              <a:t>y4</a:t>
            </a:r>
            <a:r>
              <a:rPr lang="en-US" sz="2500" b="1" dirty="0" smtClean="0">
                <a:latin typeface="+mj-lt"/>
              </a:rPr>
              <a:t>=0.558;  r</a:t>
            </a:r>
            <a:r>
              <a:rPr lang="en-US" sz="2500" b="1" baseline="-25000" dirty="0" smtClean="0">
                <a:latin typeface="+mj-lt"/>
              </a:rPr>
              <a:t>y5</a:t>
            </a:r>
            <a:r>
              <a:rPr lang="en-US" sz="2500" b="1" dirty="0" smtClean="0">
                <a:latin typeface="+mj-lt"/>
              </a:rPr>
              <a:t>=0.337;  r</a:t>
            </a:r>
            <a:r>
              <a:rPr lang="en-US" sz="2500" b="1" baseline="-25000" dirty="0" smtClean="0">
                <a:latin typeface="+mj-lt"/>
              </a:rPr>
              <a:t>y6</a:t>
            </a:r>
            <a:r>
              <a:rPr lang="en-US" sz="2500" b="1" dirty="0" smtClean="0">
                <a:latin typeface="+mj-lt"/>
              </a:rPr>
              <a:t>= 0.255</a:t>
            </a:r>
            <a:endParaRPr lang="en-US" sz="2500" dirty="0" smtClean="0">
              <a:latin typeface="+mj-lt"/>
            </a:endParaRPr>
          </a:p>
          <a:p>
            <a:r>
              <a:rPr lang="en-US" sz="2500" dirty="0" smtClean="0">
                <a:latin typeface="+mj-lt"/>
              </a:rPr>
              <a:t>We see that </a:t>
            </a:r>
            <a:r>
              <a:rPr lang="en-US" sz="2500" b="1" dirty="0" smtClean="0">
                <a:latin typeface="+mj-lt"/>
              </a:rPr>
              <a:t>r</a:t>
            </a:r>
            <a:r>
              <a:rPr lang="en-US" sz="2500" b="1" baseline="-25000" dirty="0" smtClean="0">
                <a:latin typeface="+mj-lt"/>
              </a:rPr>
              <a:t>y1</a:t>
            </a:r>
            <a:r>
              <a:rPr lang="en-US" sz="2500" dirty="0" smtClean="0">
                <a:latin typeface="+mj-lt"/>
              </a:rPr>
              <a:t> is </a:t>
            </a:r>
            <a:r>
              <a:rPr lang="en-US" sz="2500" b="1" dirty="0" smtClean="0">
                <a:latin typeface="+mj-lt"/>
              </a:rPr>
              <a:t>maximum</a:t>
            </a:r>
            <a:r>
              <a:rPr lang="en-US" sz="2500" dirty="0" smtClean="0">
                <a:latin typeface="+mj-lt"/>
              </a:rPr>
              <a:t>. So factor1, i.e., </a:t>
            </a:r>
            <a:r>
              <a:rPr lang="en-US" sz="2500" b="1" dirty="0" smtClean="0">
                <a:latin typeface="+mj-lt"/>
              </a:rPr>
              <a:t>No. of screens </a:t>
            </a:r>
            <a:r>
              <a:rPr lang="en-US" sz="2500" dirty="0" smtClean="0">
                <a:latin typeface="+mj-lt"/>
              </a:rPr>
              <a:t>is chosen as predictor.</a:t>
            </a:r>
          </a:p>
          <a:p>
            <a:r>
              <a:rPr lang="en-US" sz="2500" b="1" dirty="0" smtClean="0">
                <a:latin typeface="+mj-lt"/>
              </a:rPr>
              <a:t>Here we need to check whether the effect of x1(</a:t>
            </a:r>
            <a:r>
              <a:rPr lang="en-US" sz="2500" b="1" dirty="0" err="1" smtClean="0">
                <a:latin typeface="+mj-lt"/>
              </a:rPr>
              <a:t>i.e</a:t>
            </a:r>
            <a:r>
              <a:rPr lang="en-US" sz="2500" b="1" dirty="0" smtClean="0">
                <a:latin typeface="+mj-lt"/>
              </a:rPr>
              <a:t>, no of screens) is significant or not.</a:t>
            </a:r>
            <a:endParaRPr lang="en-US" sz="2500" dirty="0" smtClean="0">
              <a:latin typeface="+mj-lt"/>
            </a:endParaRPr>
          </a:p>
          <a:p>
            <a:r>
              <a:rPr lang="en-US" sz="2500" dirty="0" smtClean="0">
                <a:latin typeface="+mj-lt"/>
              </a:rPr>
              <a:t>We have to test</a:t>
            </a:r>
          </a:p>
          <a:p>
            <a:r>
              <a:rPr lang="en-US" sz="2500" b="1" dirty="0" smtClean="0">
                <a:latin typeface="+mj-lt"/>
              </a:rPr>
              <a:t>H</a:t>
            </a:r>
            <a:r>
              <a:rPr lang="en-US" sz="2500" b="1" baseline="-25000" dirty="0" smtClean="0">
                <a:latin typeface="+mj-lt"/>
              </a:rPr>
              <a:t>0</a:t>
            </a:r>
            <a:r>
              <a:rPr lang="en-US" sz="2500" b="1" dirty="0" smtClean="0">
                <a:latin typeface="+mj-lt"/>
              </a:rPr>
              <a:t> :ρ</a:t>
            </a:r>
            <a:r>
              <a:rPr lang="en-US" sz="2500" b="1" baseline="-25000" dirty="0" smtClean="0">
                <a:latin typeface="+mj-lt"/>
              </a:rPr>
              <a:t>y1</a:t>
            </a:r>
            <a:r>
              <a:rPr lang="en-US" sz="2500" b="1" dirty="0" smtClean="0">
                <a:latin typeface="+mj-lt"/>
              </a:rPr>
              <a:t>=0 </a:t>
            </a:r>
            <a:r>
              <a:rPr lang="en-US" sz="2500" b="1" dirty="0" err="1" smtClean="0">
                <a:latin typeface="+mj-lt"/>
              </a:rPr>
              <a:t>vs</a:t>
            </a:r>
            <a:r>
              <a:rPr lang="en-US" sz="2500" b="1" dirty="0" smtClean="0">
                <a:latin typeface="+mj-lt"/>
              </a:rPr>
              <a:t> H</a:t>
            </a:r>
            <a:r>
              <a:rPr lang="en-US" sz="2500" b="1" baseline="-25000" dirty="0" smtClean="0">
                <a:latin typeface="+mj-lt"/>
              </a:rPr>
              <a:t>1 </a:t>
            </a:r>
            <a:r>
              <a:rPr lang="en-US" sz="2500" b="1" dirty="0" smtClean="0">
                <a:latin typeface="+mj-lt"/>
              </a:rPr>
              <a:t>: not H</a:t>
            </a:r>
            <a:r>
              <a:rPr lang="en-US" sz="2500" b="1" baseline="-25000" dirty="0" smtClean="0">
                <a:latin typeface="+mj-lt"/>
              </a:rPr>
              <a:t>0</a:t>
            </a:r>
            <a:endParaRPr lang="en-US" sz="2500" dirty="0" smtClean="0">
              <a:latin typeface="+mj-lt"/>
            </a:endParaRPr>
          </a:p>
          <a:p>
            <a:r>
              <a:rPr lang="en-US" sz="2500" dirty="0" smtClean="0">
                <a:latin typeface="+mj-lt"/>
              </a:rPr>
              <a:t>The appropriate test statistic </a:t>
            </a:r>
            <a:r>
              <a:rPr lang="en-US" sz="2500" b="1" dirty="0" smtClean="0">
                <a:latin typeface="+mj-lt"/>
              </a:rPr>
              <a:t>F</a:t>
            </a:r>
            <a:r>
              <a:rPr lang="en-US" sz="2500" dirty="0" smtClean="0">
                <a:latin typeface="+mj-lt"/>
              </a:rPr>
              <a:t>, which under H</a:t>
            </a:r>
            <a:r>
              <a:rPr lang="en-US" sz="2500" baseline="-25000" dirty="0" smtClean="0">
                <a:latin typeface="+mj-lt"/>
              </a:rPr>
              <a:t>0</a:t>
            </a:r>
            <a:r>
              <a:rPr lang="en-US" sz="2500" dirty="0" smtClean="0">
                <a:latin typeface="+mj-lt"/>
              </a:rPr>
              <a:t>, follows an</a:t>
            </a:r>
            <a:r>
              <a:rPr lang="en-US" sz="2500" b="1" dirty="0" smtClean="0">
                <a:latin typeface="+mj-lt"/>
              </a:rPr>
              <a:t> F</a:t>
            </a:r>
            <a:r>
              <a:rPr lang="en-US" sz="2500" dirty="0" smtClean="0">
                <a:latin typeface="+mj-lt"/>
              </a:rPr>
              <a:t> distribution with </a:t>
            </a:r>
            <a:r>
              <a:rPr lang="en-US" sz="2500" dirty="0" err="1" smtClean="0">
                <a:latin typeface="+mj-lt"/>
              </a:rPr>
              <a:t>df</a:t>
            </a:r>
            <a:r>
              <a:rPr lang="en-US" sz="2500" dirty="0" smtClean="0">
                <a:latin typeface="+mj-lt"/>
              </a:rPr>
              <a:t>=(1,24).Its value comes to be </a:t>
            </a:r>
            <a:r>
              <a:rPr lang="en-US" sz="2500" b="1" dirty="0" smtClean="0">
                <a:latin typeface="+mj-lt"/>
              </a:rPr>
              <a:t>90.4607</a:t>
            </a:r>
            <a:r>
              <a:rPr lang="en-US" sz="2500" dirty="0" smtClean="0">
                <a:latin typeface="+mj-lt"/>
              </a:rPr>
              <a:t>. We reject H</a:t>
            </a:r>
            <a:r>
              <a:rPr lang="en-US" sz="2500" baseline="-25000" dirty="0" smtClean="0">
                <a:latin typeface="+mj-lt"/>
              </a:rPr>
              <a:t>0</a:t>
            </a:r>
            <a:r>
              <a:rPr lang="en-US" sz="2500" dirty="0" smtClean="0">
                <a:latin typeface="+mj-lt"/>
              </a:rPr>
              <a:t> against H</a:t>
            </a:r>
            <a:r>
              <a:rPr lang="en-US" sz="2500" baseline="-25000" dirty="0" smtClean="0">
                <a:latin typeface="+mj-lt"/>
              </a:rPr>
              <a:t>1</a:t>
            </a:r>
            <a:r>
              <a:rPr lang="en-US" sz="2500" dirty="0" smtClean="0">
                <a:latin typeface="+mj-lt"/>
              </a:rPr>
              <a:t>iff </a:t>
            </a:r>
            <a:r>
              <a:rPr lang="en-US" sz="2500" b="1" dirty="0" smtClean="0">
                <a:latin typeface="+mj-lt"/>
              </a:rPr>
              <a:t>F&gt;F</a:t>
            </a:r>
            <a:r>
              <a:rPr lang="en-US" sz="2500" b="1" baseline="-25000" dirty="0" smtClean="0">
                <a:latin typeface="+mj-lt"/>
              </a:rPr>
              <a:t>α;1,24</a:t>
            </a:r>
            <a:r>
              <a:rPr lang="en-US" sz="2500" b="1" dirty="0" smtClean="0">
                <a:latin typeface="+mj-lt"/>
              </a:rPr>
              <a:t> =4.25</a:t>
            </a:r>
            <a:endParaRPr lang="en-US" sz="2500" dirty="0" smtClean="0">
              <a:latin typeface="+mj-lt"/>
            </a:endParaRPr>
          </a:p>
          <a:p>
            <a:r>
              <a:rPr lang="en-US" sz="2500" b="1" dirty="0" smtClean="0">
                <a:latin typeface="+mj-lt"/>
              </a:rPr>
              <a:t>Here F&gt; F</a:t>
            </a:r>
            <a:r>
              <a:rPr lang="en-US" sz="2500" b="1" baseline="-25000" dirty="0" smtClean="0">
                <a:latin typeface="+mj-lt"/>
              </a:rPr>
              <a:t>α;1,24</a:t>
            </a:r>
            <a:endParaRPr lang="en-US" sz="2500" dirty="0" smtClean="0">
              <a:latin typeface="+mj-lt"/>
            </a:endParaRPr>
          </a:p>
          <a:p>
            <a:r>
              <a:rPr lang="en-US" sz="2500" b="1" dirty="0" smtClean="0">
                <a:latin typeface="+mj-lt"/>
              </a:rPr>
              <a:t>Hence we reject H</a:t>
            </a:r>
            <a:r>
              <a:rPr lang="en-US" sz="2500" b="1" baseline="-25000" dirty="0" smtClean="0">
                <a:latin typeface="+mj-lt"/>
              </a:rPr>
              <a:t>0</a:t>
            </a:r>
            <a:r>
              <a:rPr lang="en-US" sz="2500" b="1" dirty="0" smtClean="0">
                <a:latin typeface="+mj-lt"/>
              </a:rPr>
              <a:t>.</a:t>
            </a:r>
            <a:endParaRPr lang="en-US" sz="2500" dirty="0" smtClean="0">
              <a:latin typeface="+mj-lt"/>
            </a:endParaRPr>
          </a:p>
          <a:p>
            <a:r>
              <a:rPr lang="en-US" sz="2500" b="1" dirty="0" smtClean="0">
                <a:latin typeface="+mj-lt"/>
              </a:rPr>
              <a:t>Therefore ρ</a:t>
            </a:r>
            <a:r>
              <a:rPr lang="en-US" sz="2500" b="1" baseline="-25000" dirty="0" smtClean="0">
                <a:latin typeface="+mj-lt"/>
              </a:rPr>
              <a:t>y1 </a:t>
            </a:r>
            <a:r>
              <a:rPr lang="en-US" sz="2500" b="1" dirty="0" smtClean="0">
                <a:latin typeface="+mj-lt"/>
              </a:rPr>
              <a:t>is significantly different from 0.</a:t>
            </a:r>
            <a:endParaRPr lang="en-US" sz="2500" dirty="0" smtClean="0">
              <a:latin typeface="+mj-lt"/>
            </a:endParaRPr>
          </a:p>
          <a:p>
            <a:r>
              <a:rPr lang="en-US" sz="2500" b="1" dirty="0" smtClean="0">
                <a:latin typeface="+mj-lt"/>
              </a:rPr>
              <a:t>Thus we take number of screens as </a:t>
            </a:r>
            <a:r>
              <a:rPr lang="en-US" sz="2500" b="1" dirty="0" smtClean="0">
                <a:latin typeface="+mj-lt"/>
              </a:rPr>
              <a:t>predictor at </a:t>
            </a:r>
            <a:r>
              <a:rPr lang="en-US" sz="2500" b="1" dirty="0" smtClean="0">
                <a:latin typeface="+mj-lt"/>
              </a:rPr>
              <a:t>5% level of significance.</a:t>
            </a:r>
            <a:endParaRPr lang="en-US" sz="2500" dirty="0" smtClean="0">
              <a:latin typeface="+mj-lt"/>
            </a:endParaRP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924800" cy="6092952"/>
          </a:xfrm>
        </p:spPr>
        <p:txBody>
          <a:bodyPr/>
          <a:lstStyle/>
          <a:p>
            <a:pPr>
              <a:buNone/>
            </a:pPr>
            <a:r>
              <a:rPr lang="en-US" b="1" dirty="0" smtClean="0">
                <a:latin typeface="Arial Black" pitchFamily="34" charset="0"/>
              </a:rPr>
              <a:t>(2) We need to calculate the 1st order partial correlation coefficients, which are given as follows:</a:t>
            </a:r>
          </a:p>
          <a:p>
            <a:r>
              <a:rPr lang="en-US" sz="2300" b="1" dirty="0" smtClean="0">
                <a:latin typeface="+mj-lt"/>
              </a:rPr>
              <a:t>r</a:t>
            </a:r>
            <a:r>
              <a:rPr lang="en-US" sz="2300" b="1" baseline="-25000" dirty="0" smtClean="0">
                <a:latin typeface="+mj-lt"/>
              </a:rPr>
              <a:t>y2.1</a:t>
            </a:r>
            <a:r>
              <a:rPr lang="en-US" sz="2300" b="1" dirty="0" smtClean="0">
                <a:latin typeface="+mj-lt"/>
              </a:rPr>
              <a:t>=0.091 ; r</a:t>
            </a:r>
            <a:r>
              <a:rPr lang="en-US" sz="2300" b="1" baseline="-25000" dirty="0" smtClean="0">
                <a:latin typeface="+mj-lt"/>
              </a:rPr>
              <a:t>y3.1</a:t>
            </a:r>
            <a:r>
              <a:rPr lang="en-US" sz="2300" b="1" dirty="0" smtClean="0">
                <a:latin typeface="+mj-lt"/>
              </a:rPr>
              <a:t>= -0.052;  r</a:t>
            </a:r>
            <a:r>
              <a:rPr lang="en-US" sz="2300" b="1" baseline="-25000" dirty="0" smtClean="0">
                <a:latin typeface="+mj-lt"/>
              </a:rPr>
              <a:t>y4.1</a:t>
            </a:r>
            <a:r>
              <a:rPr lang="en-US" sz="2300" b="1" dirty="0" smtClean="0">
                <a:latin typeface="+mj-lt"/>
              </a:rPr>
              <a:t>= 0.359;  r</a:t>
            </a:r>
            <a:r>
              <a:rPr lang="en-US" sz="2300" b="1" baseline="-25000" dirty="0" smtClean="0">
                <a:latin typeface="+mj-lt"/>
              </a:rPr>
              <a:t>y5.1</a:t>
            </a:r>
            <a:r>
              <a:rPr lang="en-US" sz="2300" b="1" dirty="0" smtClean="0">
                <a:latin typeface="+mj-lt"/>
              </a:rPr>
              <a:t>= -0.044;  r</a:t>
            </a:r>
            <a:r>
              <a:rPr lang="en-US" sz="2300" b="1" baseline="-25000" dirty="0" smtClean="0">
                <a:latin typeface="+mj-lt"/>
              </a:rPr>
              <a:t>y6.1</a:t>
            </a:r>
            <a:r>
              <a:rPr lang="en-US" sz="2300" b="1" dirty="0" smtClean="0">
                <a:latin typeface="+mj-lt"/>
              </a:rPr>
              <a:t>= 0.490             </a:t>
            </a:r>
            <a:endParaRPr lang="en-US" sz="2300" dirty="0" smtClean="0">
              <a:latin typeface="+mj-lt"/>
            </a:endParaRPr>
          </a:p>
          <a:p>
            <a:r>
              <a:rPr lang="en-US" sz="2300" b="1" dirty="0" smtClean="0">
                <a:latin typeface="+mj-lt"/>
              </a:rPr>
              <a:t>r</a:t>
            </a:r>
            <a:r>
              <a:rPr lang="en-US" sz="2300" b="1" baseline="-25000" dirty="0" smtClean="0">
                <a:latin typeface="+mj-lt"/>
              </a:rPr>
              <a:t>y6.1</a:t>
            </a:r>
            <a:r>
              <a:rPr lang="en-US" sz="2300" dirty="0" smtClean="0">
                <a:latin typeface="+mj-lt"/>
              </a:rPr>
              <a:t> is </a:t>
            </a:r>
            <a:r>
              <a:rPr lang="en-US" sz="2300" b="1" dirty="0" smtClean="0">
                <a:latin typeface="+mj-lt"/>
              </a:rPr>
              <a:t>maximum</a:t>
            </a:r>
            <a:r>
              <a:rPr lang="en-US" sz="2300" dirty="0" smtClean="0">
                <a:latin typeface="+mj-lt"/>
              </a:rPr>
              <a:t>, so </a:t>
            </a:r>
            <a:r>
              <a:rPr lang="en-US" sz="2300" b="1" dirty="0" smtClean="0">
                <a:latin typeface="+mj-lt"/>
              </a:rPr>
              <a:t>we test whether it is significant.</a:t>
            </a:r>
            <a:endParaRPr lang="en-US" sz="2300" dirty="0" smtClean="0">
              <a:latin typeface="+mj-lt"/>
            </a:endParaRPr>
          </a:p>
          <a:p>
            <a:r>
              <a:rPr lang="en-US" sz="2300" b="1" dirty="0" smtClean="0">
                <a:latin typeface="+mj-lt"/>
              </a:rPr>
              <a:t>H</a:t>
            </a:r>
            <a:r>
              <a:rPr lang="en-US" sz="2300" b="1" baseline="-25000" dirty="0" smtClean="0">
                <a:latin typeface="+mj-lt"/>
              </a:rPr>
              <a:t>0</a:t>
            </a:r>
            <a:r>
              <a:rPr lang="en-US" sz="2300" b="1" dirty="0" smtClean="0">
                <a:latin typeface="+mj-lt"/>
              </a:rPr>
              <a:t>: ρ</a:t>
            </a:r>
            <a:r>
              <a:rPr lang="en-US" sz="2300" b="1" baseline="-25000" dirty="0" smtClean="0">
                <a:latin typeface="+mj-lt"/>
              </a:rPr>
              <a:t>y6.1</a:t>
            </a:r>
            <a:r>
              <a:rPr lang="en-US" sz="2300" b="1" dirty="0" smtClean="0">
                <a:latin typeface="+mj-lt"/>
              </a:rPr>
              <a:t>=0 </a:t>
            </a:r>
            <a:r>
              <a:rPr lang="en-US" sz="2300" b="1" dirty="0" err="1" smtClean="0">
                <a:latin typeface="+mj-lt"/>
              </a:rPr>
              <a:t>vs</a:t>
            </a:r>
            <a:r>
              <a:rPr lang="en-US" sz="2300" b="1" dirty="0" smtClean="0">
                <a:latin typeface="+mj-lt"/>
              </a:rPr>
              <a:t> H</a:t>
            </a:r>
            <a:r>
              <a:rPr lang="en-US" sz="2300" b="1" baseline="-25000" dirty="0" smtClean="0">
                <a:latin typeface="+mj-lt"/>
              </a:rPr>
              <a:t>1</a:t>
            </a:r>
            <a:r>
              <a:rPr lang="en-US" sz="2300" b="1" dirty="0" smtClean="0">
                <a:latin typeface="+mj-lt"/>
              </a:rPr>
              <a:t>: not H</a:t>
            </a:r>
            <a:r>
              <a:rPr lang="en-US" sz="2300" b="1" baseline="-25000" dirty="0" smtClean="0">
                <a:latin typeface="+mj-lt"/>
              </a:rPr>
              <a:t>0</a:t>
            </a:r>
            <a:endParaRPr lang="en-US" sz="2300" dirty="0" smtClean="0">
              <a:latin typeface="+mj-lt"/>
            </a:endParaRPr>
          </a:p>
          <a:p>
            <a:r>
              <a:rPr lang="en-US" sz="2300" dirty="0" smtClean="0">
                <a:latin typeface="+mj-lt"/>
              </a:rPr>
              <a:t>The test statistic is given by </a:t>
            </a:r>
            <a:r>
              <a:rPr lang="en-US" sz="2300" b="1" dirty="0" smtClean="0">
                <a:latin typeface="+mj-lt"/>
              </a:rPr>
              <a:t>F </a:t>
            </a:r>
            <a:r>
              <a:rPr lang="en-US" sz="2300" dirty="0" smtClean="0">
                <a:latin typeface="+mj-lt"/>
              </a:rPr>
              <a:t>which under H</a:t>
            </a:r>
            <a:r>
              <a:rPr lang="en-US" sz="2300" baseline="-25000" dirty="0" smtClean="0">
                <a:latin typeface="+mj-lt"/>
              </a:rPr>
              <a:t>0</a:t>
            </a:r>
            <a:r>
              <a:rPr lang="en-US" sz="2300" dirty="0" smtClean="0">
                <a:latin typeface="+mj-lt"/>
              </a:rPr>
              <a:t>, follows an </a:t>
            </a:r>
            <a:r>
              <a:rPr lang="en-US" sz="2300" b="1" dirty="0" smtClean="0">
                <a:latin typeface="+mj-lt"/>
              </a:rPr>
              <a:t>F</a:t>
            </a:r>
            <a:r>
              <a:rPr lang="en-US" sz="2300" dirty="0" smtClean="0">
                <a:latin typeface="+mj-lt"/>
              </a:rPr>
              <a:t> distribution with </a:t>
            </a:r>
            <a:r>
              <a:rPr lang="en-US" sz="2300" dirty="0" err="1" smtClean="0">
                <a:latin typeface="+mj-lt"/>
              </a:rPr>
              <a:t>df</a:t>
            </a:r>
            <a:r>
              <a:rPr lang="en-US" sz="2300" dirty="0" smtClean="0">
                <a:latin typeface="+mj-lt"/>
              </a:rPr>
              <a:t>=(1,23) whose value is </a:t>
            </a:r>
            <a:r>
              <a:rPr lang="en-US" sz="2300" b="1" dirty="0" smtClean="0">
                <a:latin typeface="+mj-lt"/>
              </a:rPr>
              <a:t>7.26</a:t>
            </a:r>
            <a:endParaRPr lang="en-US" sz="2300" dirty="0" smtClean="0">
              <a:latin typeface="+mj-lt"/>
            </a:endParaRPr>
          </a:p>
          <a:p>
            <a:r>
              <a:rPr lang="en-US" sz="2300" b="1" dirty="0" smtClean="0">
                <a:latin typeface="+mj-lt"/>
              </a:rPr>
              <a:t>F</a:t>
            </a:r>
            <a:r>
              <a:rPr lang="en-US" sz="2300" b="1" baseline="-25000" dirty="0" smtClean="0">
                <a:latin typeface="+mj-lt"/>
              </a:rPr>
              <a:t>α;1,23</a:t>
            </a:r>
            <a:r>
              <a:rPr lang="en-US" sz="2300" b="1" dirty="0" smtClean="0">
                <a:latin typeface="+mj-lt"/>
              </a:rPr>
              <a:t>=4.27 </a:t>
            </a:r>
            <a:endParaRPr lang="en-US" sz="2300" dirty="0" smtClean="0">
              <a:latin typeface="+mj-lt"/>
            </a:endParaRPr>
          </a:p>
          <a:p>
            <a:r>
              <a:rPr lang="en-US" sz="2300" b="1" dirty="0" smtClean="0">
                <a:latin typeface="+mj-lt"/>
              </a:rPr>
              <a:t>Since F&gt; F</a:t>
            </a:r>
            <a:r>
              <a:rPr lang="en-US" sz="2300" b="1" baseline="-25000" dirty="0" smtClean="0">
                <a:latin typeface="+mj-lt"/>
              </a:rPr>
              <a:t>α;1,23</a:t>
            </a:r>
            <a:r>
              <a:rPr lang="en-US" sz="2300" b="1" dirty="0" smtClean="0">
                <a:latin typeface="+mj-lt"/>
              </a:rPr>
              <a:t> so we reject H</a:t>
            </a:r>
            <a:r>
              <a:rPr lang="en-US" sz="2300" b="1" baseline="-25000" dirty="0" smtClean="0">
                <a:latin typeface="+mj-lt"/>
              </a:rPr>
              <a:t>0</a:t>
            </a:r>
            <a:r>
              <a:rPr lang="en-US" sz="2300" b="1" dirty="0" smtClean="0">
                <a:latin typeface="+mj-lt"/>
              </a:rPr>
              <a:t>. So factor6 i.e. rating is worthwhile in predicting the response at 5% level of significance.</a:t>
            </a:r>
            <a:endParaRPr lang="en-US" sz="2300" dirty="0" smtClean="0">
              <a:latin typeface="+mj-lt"/>
            </a:endParaRP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848600" cy="6169152"/>
          </a:xfrm>
          <a:ln>
            <a:noFill/>
          </a:ln>
        </p:spPr>
        <p:txBody>
          <a:bodyPr>
            <a:normAutofit fontScale="92500"/>
          </a:bodyPr>
          <a:lstStyle/>
          <a:p>
            <a:pPr>
              <a:buNone/>
            </a:pPr>
            <a:r>
              <a:rPr lang="en-US" sz="2600" dirty="0" smtClean="0">
                <a:latin typeface="Arial Black" pitchFamily="34" charset="0"/>
              </a:rPr>
              <a:t>(3) Now we calculate the 2nd order partial correlation coefficients.</a:t>
            </a:r>
          </a:p>
          <a:p>
            <a:r>
              <a:rPr lang="en-US" sz="2300" b="1" dirty="0" smtClean="0">
                <a:latin typeface="+mj-lt"/>
              </a:rPr>
              <a:t>r</a:t>
            </a:r>
            <a:r>
              <a:rPr lang="en-US" sz="2300" b="1" baseline="-25000" dirty="0" smtClean="0">
                <a:latin typeface="+mj-lt"/>
              </a:rPr>
              <a:t>y2.16</a:t>
            </a:r>
            <a:r>
              <a:rPr lang="en-US" sz="2300" b="1" dirty="0" smtClean="0">
                <a:latin typeface="+mj-lt"/>
              </a:rPr>
              <a:t>= 0.177; r</a:t>
            </a:r>
            <a:r>
              <a:rPr lang="en-US" sz="2300" b="1" baseline="-25000" dirty="0" smtClean="0">
                <a:latin typeface="+mj-lt"/>
              </a:rPr>
              <a:t>y3.16</a:t>
            </a:r>
            <a:r>
              <a:rPr lang="en-US" sz="2300" b="1" dirty="0" smtClean="0">
                <a:latin typeface="+mj-lt"/>
              </a:rPr>
              <a:t>= 0.033;   r</a:t>
            </a:r>
            <a:r>
              <a:rPr lang="en-US" sz="2300" b="1" baseline="-25000" dirty="0" smtClean="0">
                <a:latin typeface="+mj-lt"/>
              </a:rPr>
              <a:t>y4.16</a:t>
            </a:r>
            <a:r>
              <a:rPr lang="en-US" sz="2300" b="1" dirty="0" smtClean="0">
                <a:latin typeface="+mj-lt"/>
              </a:rPr>
              <a:t>= 0.254;   r</a:t>
            </a:r>
            <a:r>
              <a:rPr lang="en-US" sz="2300" b="1" baseline="-25000" dirty="0" smtClean="0">
                <a:latin typeface="+mj-lt"/>
              </a:rPr>
              <a:t>y5.16</a:t>
            </a:r>
            <a:r>
              <a:rPr lang="en-US" sz="2300" b="1" dirty="0" smtClean="0">
                <a:latin typeface="+mj-lt"/>
              </a:rPr>
              <a:t>= -0.129;</a:t>
            </a:r>
            <a:endParaRPr lang="en-US" sz="2300" dirty="0" smtClean="0">
              <a:latin typeface="+mj-lt"/>
            </a:endParaRPr>
          </a:p>
          <a:p>
            <a:r>
              <a:rPr lang="en-US" sz="2300" dirty="0" smtClean="0">
                <a:latin typeface="+mj-lt"/>
              </a:rPr>
              <a:t>here</a:t>
            </a:r>
            <a:r>
              <a:rPr lang="en-US" sz="2300" b="1" dirty="0" smtClean="0">
                <a:latin typeface="+mj-lt"/>
              </a:rPr>
              <a:t>r</a:t>
            </a:r>
            <a:r>
              <a:rPr lang="en-US" sz="2300" b="1" baseline="-25000" dirty="0" smtClean="0">
                <a:latin typeface="+mj-lt"/>
              </a:rPr>
              <a:t>y4.16</a:t>
            </a:r>
            <a:r>
              <a:rPr lang="en-US" sz="2300" dirty="0" smtClean="0">
                <a:latin typeface="+mj-lt"/>
              </a:rPr>
              <a:t>is maximum therefore we check whether  it is significant or not.</a:t>
            </a:r>
          </a:p>
          <a:p>
            <a:r>
              <a:rPr lang="en-US" sz="2300" dirty="0" smtClean="0">
                <a:latin typeface="+mj-lt"/>
              </a:rPr>
              <a:t>The test statistic  is </a:t>
            </a:r>
            <a:r>
              <a:rPr lang="en-US" sz="2300" b="1" dirty="0" smtClean="0">
                <a:latin typeface="+mj-lt"/>
              </a:rPr>
              <a:t>F </a:t>
            </a:r>
            <a:r>
              <a:rPr lang="en-US" sz="2300" dirty="0" smtClean="0">
                <a:latin typeface="+mj-lt"/>
              </a:rPr>
              <a:t> which under H</a:t>
            </a:r>
            <a:r>
              <a:rPr lang="en-US" sz="2300" baseline="-25000" dirty="0" smtClean="0">
                <a:latin typeface="+mj-lt"/>
              </a:rPr>
              <a:t>0</a:t>
            </a:r>
            <a:r>
              <a:rPr lang="en-US" sz="2300" dirty="0" smtClean="0">
                <a:latin typeface="+mj-lt"/>
              </a:rPr>
              <a:t>, follows an </a:t>
            </a:r>
            <a:r>
              <a:rPr lang="en-US" sz="2300" b="1" dirty="0" smtClean="0">
                <a:latin typeface="+mj-lt"/>
              </a:rPr>
              <a:t>F</a:t>
            </a:r>
            <a:r>
              <a:rPr lang="en-US" sz="2300" dirty="0" smtClean="0">
                <a:latin typeface="+mj-lt"/>
              </a:rPr>
              <a:t> distribution with </a:t>
            </a:r>
            <a:r>
              <a:rPr lang="en-US" sz="2300" dirty="0" err="1" smtClean="0">
                <a:latin typeface="+mj-lt"/>
              </a:rPr>
              <a:t>df</a:t>
            </a:r>
            <a:r>
              <a:rPr lang="en-US" sz="2300" dirty="0" smtClean="0">
                <a:latin typeface="+mj-lt"/>
              </a:rPr>
              <a:t>=(1,22)</a:t>
            </a:r>
            <a:r>
              <a:rPr lang="en-US" sz="2300" b="1" dirty="0" smtClean="0">
                <a:latin typeface="+mj-lt"/>
              </a:rPr>
              <a:t> . </a:t>
            </a:r>
            <a:r>
              <a:rPr lang="en-US" sz="2300" dirty="0" smtClean="0">
                <a:latin typeface="+mj-lt"/>
              </a:rPr>
              <a:t>Its value is </a:t>
            </a:r>
            <a:r>
              <a:rPr lang="en-US" sz="2300" b="1" dirty="0" smtClean="0">
                <a:latin typeface="+mj-lt"/>
              </a:rPr>
              <a:t>1.51 .</a:t>
            </a:r>
            <a:endParaRPr lang="en-US" sz="2300" dirty="0" smtClean="0">
              <a:latin typeface="+mj-lt"/>
            </a:endParaRPr>
          </a:p>
          <a:p>
            <a:r>
              <a:rPr lang="en-US" sz="2300" b="1" dirty="0" smtClean="0">
                <a:latin typeface="+mj-lt"/>
              </a:rPr>
              <a:t>F</a:t>
            </a:r>
            <a:r>
              <a:rPr lang="en-US" sz="2300" b="1" baseline="-25000" dirty="0" smtClean="0">
                <a:latin typeface="+mj-lt"/>
              </a:rPr>
              <a:t>α;1,22</a:t>
            </a:r>
            <a:r>
              <a:rPr lang="en-US" sz="2300" b="1" dirty="0" smtClean="0">
                <a:latin typeface="+mj-lt"/>
              </a:rPr>
              <a:t>=4.30</a:t>
            </a:r>
            <a:endParaRPr lang="en-US" sz="2300" dirty="0" smtClean="0">
              <a:latin typeface="+mj-lt"/>
            </a:endParaRPr>
          </a:p>
          <a:p>
            <a:r>
              <a:rPr lang="en-US" sz="2300" b="1" dirty="0" smtClean="0">
                <a:latin typeface="+mj-lt"/>
              </a:rPr>
              <a:t>Since F &lt;F</a:t>
            </a:r>
            <a:r>
              <a:rPr lang="en-US" sz="2300" b="1" baseline="-25000" dirty="0" smtClean="0">
                <a:latin typeface="+mj-lt"/>
              </a:rPr>
              <a:t>α;1,22 </a:t>
            </a:r>
            <a:r>
              <a:rPr lang="en-US" sz="2300" b="1" dirty="0" smtClean="0">
                <a:latin typeface="+mj-lt"/>
              </a:rPr>
              <a:t>, so we accept H</a:t>
            </a:r>
            <a:r>
              <a:rPr lang="en-US" sz="2300" b="1" baseline="-25000" dirty="0" smtClean="0">
                <a:latin typeface="+mj-lt"/>
              </a:rPr>
              <a:t>0</a:t>
            </a:r>
            <a:r>
              <a:rPr lang="en-US" sz="2300" b="1" dirty="0" smtClean="0">
                <a:latin typeface="+mj-lt"/>
              </a:rPr>
              <a:t> at 5% level of significance  and so conclude that sequel  does not significantly affect the response and hence the remaining  factors do not affect as well. So number of screens and </a:t>
            </a:r>
            <a:r>
              <a:rPr lang="en-US" sz="2300" b="1" dirty="0" err="1" smtClean="0">
                <a:latin typeface="+mj-lt"/>
              </a:rPr>
              <a:t>metacritic</a:t>
            </a:r>
            <a:r>
              <a:rPr lang="en-US" sz="2300" b="1" dirty="0" smtClean="0">
                <a:latin typeface="+mj-lt"/>
              </a:rPr>
              <a:t> rating are the factors that affect the response. We fit a final regression equation treating only these two factors as predictors.</a:t>
            </a:r>
            <a:endParaRPr lang="en-US" sz="2300" dirty="0" smtClean="0">
              <a:latin typeface="+mj-lt"/>
            </a:endParaRPr>
          </a:p>
          <a:p>
            <a:r>
              <a:rPr lang="en-US" sz="2300" i="1" dirty="0" smtClean="0">
                <a:solidFill>
                  <a:srgbClr val="FF0000"/>
                </a:solidFill>
                <a:latin typeface="+mj-lt"/>
              </a:rPr>
              <a:t> </a:t>
            </a:r>
            <a:r>
              <a:rPr lang="en-US" sz="2300" b="1" i="1" dirty="0" smtClean="0">
                <a:solidFill>
                  <a:srgbClr val="FF0000"/>
                </a:solidFill>
                <a:latin typeface="+mj-lt"/>
              </a:rPr>
              <a:t>The regression equation hence obtained is given by:</a:t>
            </a:r>
            <a:endParaRPr lang="en-US" sz="2300" i="1" dirty="0" smtClean="0">
              <a:solidFill>
                <a:srgbClr val="FF0000"/>
              </a:solidFill>
              <a:latin typeface="+mj-lt"/>
            </a:endParaRPr>
          </a:p>
          <a:p>
            <a:pPr>
              <a:buNone/>
            </a:pPr>
            <a:r>
              <a:rPr lang="en-US" sz="2300" b="1" i="1" dirty="0" smtClean="0">
                <a:solidFill>
                  <a:schemeClr val="bg2">
                    <a:lumMod val="75000"/>
                  </a:schemeClr>
                </a:solidFill>
                <a:latin typeface="+mj-lt"/>
              </a:rPr>
              <a:t>         </a:t>
            </a:r>
            <a:r>
              <a:rPr lang="en-US" sz="2300" b="1" i="1" dirty="0" smtClean="0">
                <a:solidFill>
                  <a:srgbClr val="FF0000"/>
                </a:solidFill>
                <a:latin typeface="+mj-lt"/>
              </a:rPr>
              <a:t>y=-19.5+0.0240*No of screens+0.318*rating</a:t>
            </a:r>
            <a:endParaRPr lang="en-US" sz="2300" dirty="0" smtClean="0">
              <a:solidFill>
                <a:srgbClr val="FF0000"/>
              </a:solidFill>
              <a:latin typeface="+mj-lt"/>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639762"/>
          </a:xfrm>
        </p:spPr>
        <p:txBody>
          <a:bodyPr/>
          <a:lstStyle/>
          <a:p>
            <a:r>
              <a:rPr lang="en-US" dirty="0" smtClean="0"/>
              <a:t>		         </a:t>
            </a:r>
            <a:r>
              <a:rPr lang="en-US" b="1" u="sng" dirty="0" smtClean="0">
                <a:latin typeface="Arial Black" pitchFamily="34" charset="0"/>
              </a:rPr>
              <a:t>ANIMATION</a:t>
            </a:r>
            <a:endParaRPr lang="en-US" b="1" u="sng" dirty="0">
              <a:latin typeface="Arial Black" pitchFamily="34" charset="0"/>
            </a:endParaRPr>
          </a:p>
        </p:txBody>
      </p:sp>
      <p:sp>
        <p:nvSpPr>
          <p:cNvPr id="3" name="Content Placeholder 2"/>
          <p:cNvSpPr>
            <a:spLocks noGrp="1"/>
          </p:cNvSpPr>
          <p:nvPr>
            <p:ph sz="quarter" idx="1"/>
          </p:nvPr>
        </p:nvSpPr>
        <p:spPr>
          <a:xfrm>
            <a:off x="457200" y="1066800"/>
            <a:ext cx="7924800" cy="5407152"/>
          </a:xfrm>
        </p:spPr>
        <p:txBody>
          <a:bodyPr>
            <a:noAutofit/>
          </a:bodyPr>
          <a:lstStyle/>
          <a:p>
            <a:pPr>
              <a:buNone/>
            </a:pPr>
            <a:r>
              <a:rPr lang="en-US" sz="1900" dirty="0" smtClean="0">
                <a:latin typeface="+mj-lt"/>
              </a:rPr>
              <a:t>After sampling we get n= 21 movies. </a:t>
            </a:r>
          </a:p>
          <a:p>
            <a:pPr>
              <a:buNone/>
            </a:pPr>
            <a:r>
              <a:rPr lang="en-US" sz="1900" dirty="0" smtClean="0">
                <a:latin typeface="+mj-lt"/>
              </a:rPr>
              <a:t>(a) The multiple correlation coefficient</a:t>
            </a:r>
          </a:p>
          <a:p>
            <a:r>
              <a:rPr lang="en-US" sz="1900" b="1" dirty="0" smtClean="0">
                <a:latin typeface="+mj-lt"/>
              </a:rPr>
              <a:t>r</a:t>
            </a:r>
            <a:r>
              <a:rPr lang="en-US" sz="1900" b="1" baseline="-25000" dirty="0" smtClean="0">
                <a:latin typeface="+mj-lt"/>
              </a:rPr>
              <a:t>y.123456</a:t>
            </a:r>
            <a:r>
              <a:rPr lang="en-US" sz="1900" b="1" dirty="0" smtClean="0">
                <a:latin typeface="+mj-lt"/>
              </a:rPr>
              <a:t>= 0.760855</a:t>
            </a:r>
            <a:endParaRPr lang="en-US" sz="1900" dirty="0" smtClean="0">
              <a:latin typeface="+mj-lt"/>
            </a:endParaRPr>
          </a:p>
          <a:p>
            <a:r>
              <a:rPr lang="en-US" sz="1900" dirty="0" smtClean="0">
                <a:latin typeface="+mj-lt"/>
              </a:rPr>
              <a:t>We now test for the significance of the multiple correlation coefficient. So we test</a:t>
            </a:r>
          </a:p>
          <a:p>
            <a:r>
              <a:rPr lang="en-US" sz="1900" b="1" dirty="0" smtClean="0">
                <a:latin typeface="+mj-lt"/>
              </a:rPr>
              <a:t>H</a:t>
            </a:r>
            <a:r>
              <a:rPr lang="en-US" sz="1900" b="1" baseline="-25000" dirty="0" smtClean="0">
                <a:latin typeface="+mj-lt"/>
              </a:rPr>
              <a:t>0</a:t>
            </a:r>
            <a:r>
              <a:rPr lang="en-US" sz="1900" b="1" dirty="0" smtClean="0">
                <a:latin typeface="+mj-lt"/>
              </a:rPr>
              <a:t>: ρ</a:t>
            </a:r>
            <a:r>
              <a:rPr lang="en-US" sz="1900" b="1" baseline="-25000" dirty="0" smtClean="0">
                <a:latin typeface="+mj-lt"/>
              </a:rPr>
              <a:t>y.123456</a:t>
            </a:r>
            <a:r>
              <a:rPr lang="en-US" sz="1900" b="1" dirty="0" smtClean="0">
                <a:latin typeface="+mj-lt"/>
              </a:rPr>
              <a:t>=0 </a:t>
            </a:r>
            <a:r>
              <a:rPr lang="en-US" sz="1900" b="1" dirty="0" err="1" smtClean="0">
                <a:latin typeface="+mj-lt"/>
              </a:rPr>
              <a:t>vs</a:t>
            </a:r>
            <a:r>
              <a:rPr lang="en-US" sz="1900" b="1" dirty="0" smtClean="0">
                <a:latin typeface="+mj-lt"/>
              </a:rPr>
              <a:t> H</a:t>
            </a:r>
            <a:r>
              <a:rPr lang="en-US" sz="1900" b="1" baseline="-25000" dirty="0" smtClean="0">
                <a:latin typeface="+mj-lt"/>
              </a:rPr>
              <a:t>1</a:t>
            </a:r>
            <a:r>
              <a:rPr lang="en-US" sz="1900" b="1" dirty="0" smtClean="0">
                <a:latin typeface="+mj-lt"/>
              </a:rPr>
              <a:t>: not H</a:t>
            </a:r>
            <a:r>
              <a:rPr lang="en-US" sz="1900" b="1" baseline="-25000" dirty="0" smtClean="0">
                <a:latin typeface="+mj-lt"/>
              </a:rPr>
              <a:t>0</a:t>
            </a:r>
            <a:endParaRPr lang="en-US" sz="1900" dirty="0" smtClean="0">
              <a:latin typeface="+mj-lt"/>
            </a:endParaRPr>
          </a:p>
          <a:p>
            <a:r>
              <a:rPr lang="en-US" sz="1900" dirty="0" smtClean="0">
                <a:latin typeface="+mj-lt"/>
              </a:rPr>
              <a:t>The test statistic </a:t>
            </a:r>
            <a:r>
              <a:rPr lang="en-US" sz="1900" b="1" dirty="0" smtClean="0">
                <a:latin typeface="+mj-lt"/>
              </a:rPr>
              <a:t>F</a:t>
            </a:r>
            <a:r>
              <a:rPr lang="en-US" sz="1900" dirty="0" smtClean="0">
                <a:latin typeface="+mj-lt"/>
              </a:rPr>
              <a:t>, under H</a:t>
            </a:r>
            <a:r>
              <a:rPr lang="en-US" sz="1900" baseline="-25000" dirty="0" smtClean="0">
                <a:latin typeface="+mj-lt"/>
              </a:rPr>
              <a:t>0</a:t>
            </a:r>
            <a:r>
              <a:rPr lang="en-US" sz="1900" dirty="0" smtClean="0">
                <a:latin typeface="+mj-lt"/>
              </a:rPr>
              <a:t> , follows an </a:t>
            </a:r>
            <a:r>
              <a:rPr lang="en-US" sz="1900" b="1" dirty="0" smtClean="0">
                <a:latin typeface="+mj-lt"/>
              </a:rPr>
              <a:t>F</a:t>
            </a:r>
            <a:r>
              <a:rPr lang="en-US" sz="1900" dirty="0" smtClean="0">
                <a:latin typeface="+mj-lt"/>
              </a:rPr>
              <a:t> distribution with </a:t>
            </a:r>
            <a:r>
              <a:rPr lang="en-US" sz="1900" dirty="0" err="1" smtClean="0">
                <a:latin typeface="+mj-lt"/>
              </a:rPr>
              <a:t>df</a:t>
            </a:r>
            <a:r>
              <a:rPr lang="en-US" sz="1900" dirty="0" smtClean="0">
                <a:latin typeface="+mj-lt"/>
              </a:rPr>
              <a:t>=(6,14). Its value is</a:t>
            </a:r>
            <a:r>
              <a:rPr lang="en-US" sz="1900" b="1" dirty="0" smtClean="0">
                <a:latin typeface="+mj-lt"/>
              </a:rPr>
              <a:t> 3.20771</a:t>
            </a:r>
            <a:endParaRPr lang="en-US" sz="1900" dirty="0" smtClean="0">
              <a:latin typeface="+mj-lt"/>
            </a:endParaRPr>
          </a:p>
          <a:p>
            <a:r>
              <a:rPr lang="en-US" sz="1900" dirty="0" smtClean="0">
                <a:latin typeface="+mj-lt"/>
              </a:rPr>
              <a:t>We reject H</a:t>
            </a:r>
            <a:r>
              <a:rPr lang="en-US" sz="1900" baseline="-25000" dirty="0" smtClean="0">
                <a:latin typeface="+mj-lt"/>
              </a:rPr>
              <a:t>0</a:t>
            </a:r>
            <a:r>
              <a:rPr lang="en-US" sz="1900" dirty="0" smtClean="0">
                <a:latin typeface="+mj-lt"/>
              </a:rPr>
              <a:t>iff </a:t>
            </a:r>
            <a:r>
              <a:rPr lang="en-US" sz="1900" b="1" dirty="0" smtClean="0">
                <a:latin typeface="+mj-lt"/>
              </a:rPr>
              <a:t>F&gt;F</a:t>
            </a:r>
            <a:r>
              <a:rPr lang="en-US" sz="1900" b="1" baseline="-25000" dirty="0" smtClean="0">
                <a:latin typeface="+mj-lt"/>
              </a:rPr>
              <a:t>α;6,14</a:t>
            </a:r>
            <a:r>
              <a:rPr lang="en-US" sz="1900" b="1" dirty="0" smtClean="0">
                <a:latin typeface="+mj-lt"/>
              </a:rPr>
              <a:t>=  2.84773</a:t>
            </a:r>
            <a:endParaRPr lang="en-US" sz="1900" dirty="0" smtClean="0">
              <a:latin typeface="+mj-lt"/>
            </a:endParaRPr>
          </a:p>
          <a:p>
            <a:r>
              <a:rPr lang="en-US" sz="1900" b="1" dirty="0" smtClean="0">
                <a:latin typeface="+mj-lt"/>
              </a:rPr>
              <a:t>Here F&gt; F</a:t>
            </a:r>
            <a:r>
              <a:rPr lang="en-US" sz="1900" b="1" baseline="-25000" dirty="0" smtClean="0">
                <a:latin typeface="+mj-lt"/>
              </a:rPr>
              <a:t>α;6,14</a:t>
            </a:r>
            <a:endParaRPr lang="en-US" sz="1900" dirty="0" smtClean="0">
              <a:latin typeface="+mj-lt"/>
            </a:endParaRPr>
          </a:p>
          <a:p>
            <a:r>
              <a:rPr lang="en-US" sz="1900" b="1" dirty="0" smtClean="0">
                <a:latin typeface="+mj-lt"/>
              </a:rPr>
              <a:t>Hence we reject H</a:t>
            </a:r>
            <a:r>
              <a:rPr lang="en-US" sz="1900" b="1" baseline="-25000" dirty="0" smtClean="0">
                <a:latin typeface="+mj-lt"/>
              </a:rPr>
              <a:t>0</a:t>
            </a:r>
            <a:r>
              <a:rPr lang="en-US" sz="1900" b="1" dirty="0" smtClean="0">
                <a:latin typeface="+mj-lt"/>
              </a:rPr>
              <a:t>.</a:t>
            </a:r>
            <a:endParaRPr lang="en-US" sz="1900" dirty="0" smtClean="0">
              <a:latin typeface="+mj-lt"/>
            </a:endParaRPr>
          </a:p>
          <a:p>
            <a:r>
              <a:rPr lang="en-US" sz="1900" b="1" dirty="0" smtClean="0">
                <a:latin typeface="+mj-lt"/>
              </a:rPr>
              <a:t>Thus we may conclude that in the light of the given data these factors all taken together have an effect on the response  at 5% level of significance.</a:t>
            </a:r>
            <a:endParaRPr lang="en-US" sz="1900" dirty="0" smtClean="0">
              <a:latin typeface="+mj-lt"/>
            </a:endParaRPr>
          </a:p>
          <a:p>
            <a:r>
              <a:rPr lang="en-US" sz="1900" dirty="0" smtClean="0">
                <a:latin typeface="+mj-lt"/>
              </a:rPr>
              <a:t>Now we try to find out factors among those 6 factors which can be used as predictors .</a:t>
            </a:r>
            <a:endParaRPr lang="en-US" sz="1900" dirty="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077200" cy="6092952"/>
          </a:xfrm>
        </p:spPr>
        <p:txBody>
          <a:bodyPr>
            <a:normAutofit fontScale="92500" lnSpcReduction="10000"/>
          </a:bodyPr>
          <a:lstStyle/>
          <a:p>
            <a:pPr>
              <a:buNone/>
            </a:pPr>
            <a:r>
              <a:rPr lang="en-US" sz="2600" dirty="0" smtClean="0">
                <a:latin typeface="Arial Black" pitchFamily="34" charset="0"/>
              </a:rPr>
              <a:t>(1) The correlation coefficients between y and the factors are given below.</a:t>
            </a:r>
          </a:p>
          <a:p>
            <a:r>
              <a:rPr lang="en-US" sz="2300" b="1" dirty="0" smtClean="0">
                <a:latin typeface="+mj-lt"/>
              </a:rPr>
              <a:t>r</a:t>
            </a:r>
            <a:r>
              <a:rPr lang="en-US" sz="2300" b="1" baseline="-25000" dirty="0" smtClean="0">
                <a:latin typeface="+mj-lt"/>
              </a:rPr>
              <a:t>y1</a:t>
            </a:r>
            <a:r>
              <a:rPr lang="en-US" sz="2300" b="1" dirty="0" smtClean="0">
                <a:latin typeface="+mj-lt"/>
              </a:rPr>
              <a:t>=0.636 ;  r</a:t>
            </a:r>
            <a:r>
              <a:rPr lang="en-US" sz="2300" b="1" baseline="-25000" dirty="0" smtClean="0">
                <a:latin typeface="+mj-lt"/>
              </a:rPr>
              <a:t>y2</a:t>
            </a:r>
            <a:r>
              <a:rPr lang="en-US" sz="2300" b="1" dirty="0" smtClean="0">
                <a:latin typeface="+mj-lt"/>
              </a:rPr>
              <a:t>=0.673 ;  r</a:t>
            </a:r>
            <a:r>
              <a:rPr lang="en-US" sz="2300" b="1" baseline="-25000" dirty="0" smtClean="0">
                <a:latin typeface="+mj-lt"/>
              </a:rPr>
              <a:t>y3</a:t>
            </a:r>
            <a:r>
              <a:rPr lang="en-US" sz="2300" b="1" dirty="0" smtClean="0">
                <a:latin typeface="+mj-lt"/>
              </a:rPr>
              <a:t>=-0.050;  r</a:t>
            </a:r>
            <a:r>
              <a:rPr lang="en-US" sz="2300" b="1" baseline="-25000" dirty="0" smtClean="0">
                <a:latin typeface="+mj-lt"/>
              </a:rPr>
              <a:t>y4</a:t>
            </a:r>
            <a:r>
              <a:rPr lang="en-US" sz="2300" b="1" dirty="0" smtClean="0">
                <a:latin typeface="+mj-lt"/>
              </a:rPr>
              <a:t>= 0.244;  r</a:t>
            </a:r>
            <a:r>
              <a:rPr lang="en-US" sz="2300" b="1" baseline="-25000" dirty="0" smtClean="0">
                <a:latin typeface="+mj-lt"/>
              </a:rPr>
              <a:t>y5</a:t>
            </a:r>
            <a:r>
              <a:rPr lang="en-US" sz="2300" b="1" dirty="0" smtClean="0">
                <a:latin typeface="+mj-lt"/>
              </a:rPr>
              <a:t>= 0.280 ; r</a:t>
            </a:r>
            <a:r>
              <a:rPr lang="en-US" sz="2300" b="1" baseline="-25000" dirty="0" smtClean="0">
                <a:latin typeface="+mj-lt"/>
              </a:rPr>
              <a:t>y6</a:t>
            </a:r>
            <a:r>
              <a:rPr lang="en-US" sz="2300" b="1" dirty="0" smtClean="0">
                <a:latin typeface="+mj-lt"/>
              </a:rPr>
              <a:t>=0.332</a:t>
            </a:r>
            <a:endParaRPr lang="en-US" sz="2300" dirty="0" smtClean="0">
              <a:latin typeface="+mj-lt"/>
            </a:endParaRPr>
          </a:p>
          <a:p>
            <a:r>
              <a:rPr lang="en-US" sz="2300" dirty="0" smtClean="0">
                <a:latin typeface="+mj-lt"/>
              </a:rPr>
              <a:t>We see that </a:t>
            </a:r>
            <a:r>
              <a:rPr lang="en-US" sz="2300" b="1" dirty="0" smtClean="0">
                <a:latin typeface="+mj-lt"/>
              </a:rPr>
              <a:t>r</a:t>
            </a:r>
            <a:r>
              <a:rPr lang="en-US" sz="2300" b="1" baseline="-25000" dirty="0" smtClean="0">
                <a:latin typeface="+mj-lt"/>
              </a:rPr>
              <a:t>y2</a:t>
            </a:r>
            <a:r>
              <a:rPr lang="en-US" sz="2300" dirty="0" smtClean="0">
                <a:latin typeface="+mj-lt"/>
              </a:rPr>
              <a:t> is </a:t>
            </a:r>
            <a:r>
              <a:rPr lang="en-US" sz="2300" b="1" dirty="0" smtClean="0">
                <a:latin typeface="+mj-lt"/>
              </a:rPr>
              <a:t>maximum. So factor x</a:t>
            </a:r>
            <a:r>
              <a:rPr lang="en-US" sz="2300" b="1" baseline="-25000" dirty="0" smtClean="0">
                <a:latin typeface="+mj-lt"/>
              </a:rPr>
              <a:t>2 </a:t>
            </a:r>
            <a:r>
              <a:rPr lang="en-US" sz="2300" b="1" dirty="0" smtClean="0">
                <a:latin typeface="+mj-lt"/>
              </a:rPr>
              <a:t>i.e. Production budget is chosen as predictor.</a:t>
            </a:r>
            <a:endParaRPr lang="en-US" sz="2300" dirty="0" smtClean="0">
              <a:latin typeface="+mj-lt"/>
            </a:endParaRPr>
          </a:p>
          <a:p>
            <a:r>
              <a:rPr lang="en-US" sz="2300" dirty="0" smtClean="0">
                <a:latin typeface="+mj-lt"/>
              </a:rPr>
              <a:t>Here we need to check whether the effect of x</a:t>
            </a:r>
            <a:r>
              <a:rPr lang="en-US" sz="2300" baseline="-25000" dirty="0" smtClean="0">
                <a:latin typeface="+mj-lt"/>
              </a:rPr>
              <a:t>2</a:t>
            </a:r>
            <a:r>
              <a:rPr lang="en-US" sz="2300" dirty="0" smtClean="0">
                <a:latin typeface="+mj-lt"/>
              </a:rPr>
              <a:t>(i.e. production budget) is significant or not.</a:t>
            </a:r>
          </a:p>
          <a:p>
            <a:r>
              <a:rPr lang="en-US" sz="2300" dirty="0" smtClean="0">
                <a:latin typeface="+mj-lt"/>
              </a:rPr>
              <a:t>We have to test</a:t>
            </a:r>
          </a:p>
          <a:p>
            <a:r>
              <a:rPr lang="en-US" sz="2300" b="1" dirty="0" smtClean="0">
                <a:latin typeface="+mj-lt"/>
              </a:rPr>
              <a:t>H</a:t>
            </a:r>
            <a:r>
              <a:rPr lang="en-US" sz="2300" b="1" baseline="-25000" dirty="0" smtClean="0">
                <a:latin typeface="+mj-lt"/>
              </a:rPr>
              <a:t>0</a:t>
            </a:r>
            <a:r>
              <a:rPr lang="en-US" sz="2300" b="1" dirty="0" smtClean="0">
                <a:latin typeface="+mj-lt"/>
              </a:rPr>
              <a:t>: </a:t>
            </a:r>
            <a:r>
              <a:rPr lang="en-US" sz="2300" b="1" dirty="0" smtClean="0">
                <a:latin typeface="+mj-lt"/>
              </a:rPr>
              <a:t>ρ</a:t>
            </a:r>
            <a:r>
              <a:rPr lang="en-US" sz="2300" b="1" baseline="-25000" dirty="0" smtClean="0">
                <a:latin typeface="+mj-lt"/>
              </a:rPr>
              <a:t>y2</a:t>
            </a:r>
            <a:r>
              <a:rPr lang="en-US" sz="2300" b="1" dirty="0" smtClean="0">
                <a:latin typeface="+mj-lt"/>
              </a:rPr>
              <a:t>=0 </a:t>
            </a:r>
            <a:r>
              <a:rPr lang="en-US" sz="2300" b="1" dirty="0" err="1" smtClean="0">
                <a:latin typeface="+mj-lt"/>
              </a:rPr>
              <a:t>vs</a:t>
            </a:r>
            <a:r>
              <a:rPr lang="en-US" sz="2300" b="1" dirty="0" smtClean="0">
                <a:latin typeface="+mj-lt"/>
              </a:rPr>
              <a:t> H</a:t>
            </a:r>
            <a:r>
              <a:rPr lang="en-US" sz="2300" b="1" baseline="-25000" dirty="0" smtClean="0">
                <a:latin typeface="+mj-lt"/>
              </a:rPr>
              <a:t>1</a:t>
            </a:r>
            <a:r>
              <a:rPr lang="en-US" sz="2300" b="1" dirty="0" smtClean="0">
                <a:latin typeface="+mj-lt"/>
              </a:rPr>
              <a:t>: not H</a:t>
            </a:r>
            <a:r>
              <a:rPr lang="en-US" sz="2300" b="1" baseline="-25000" dirty="0" smtClean="0">
                <a:latin typeface="+mj-lt"/>
              </a:rPr>
              <a:t>0</a:t>
            </a:r>
            <a:endParaRPr lang="en-US" sz="2300" dirty="0" smtClean="0">
              <a:latin typeface="+mj-lt"/>
            </a:endParaRPr>
          </a:p>
          <a:p>
            <a:r>
              <a:rPr lang="en-US" sz="2300" dirty="0" smtClean="0">
                <a:latin typeface="+mj-lt"/>
              </a:rPr>
              <a:t>The appropriate test statistic </a:t>
            </a:r>
            <a:r>
              <a:rPr lang="en-US" sz="2300" b="1" dirty="0" smtClean="0">
                <a:latin typeface="+mj-lt"/>
              </a:rPr>
              <a:t>F,</a:t>
            </a:r>
            <a:r>
              <a:rPr lang="en-US" sz="2300" dirty="0" smtClean="0">
                <a:latin typeface="+mj-lt"/>
              </a:rPr>
              <a:t> under Ho, follows an </a:t>
            </a:r>
            <a:r>
              <a:rPr lang="en-US" sz="2300" b="1" dirty="0" smtClean="0">
                <a:latin typeface="+mj-lt"/>
              </a:rPr>
              <a:t>F </a:t>
            </a:r>
            <a:r>
              <a:rPr lang="en-US" sz="2300" dirty="0" smtClean="0">
                <a:latin typeface="+mj-lt"/>
              </a:rPr>
              <a:t>distribution with </a:t>
            </a:r>
            <a:r>
              <a:rPr lang="en-US" sz="2300" dirty="0" err="1" smtClean="0">
                <a:latin typeface="+mj-lt"/>
              </a:rPr>
              <a:t>df</a:t>
            </a:r>
            <a:r>
              <a:rPr lang="en-US" sz="2300" dirty="0" smtClean="0">
                <a:latin typeface="+mj-lt"/>
              </a:rPr>
              <a:t>=(1,19). Its value is</a:t>
            </a:r>
            <a:r>
              <a:rPr lang="en-US" sz="2300" b="1" dirty="0" smtClean="0">
                <a:latin typeface="+mj-lt"/>
              </a:rPr>
              <a:t> 15.7304.</a:t>
            </a:r>
            <a:endParaRPr lang="en-US" sz="2300" dirty="0" smtClean="0">
              <a:latin typeface="+mj-lt"/>
            </a:endParaRPr>
          </a:p>
          <a:p>
            <a:r>
              <a:rPr lang="en-US" sz="2300" b="1" dirty="0" smtClean="0">
                <a:latin typeface="+mj-lt"/>
              </a:rPr>
              <a:t>F</a:t>
            </a:r>
            <a:r>
              <a:rPr lang="en-US" sz="2300" b="1" baseline="-25000" dirty="0" smtClean="0">
                <a:latin typeface="+mj-lt"/>
              </a:rPr>
              <a:t>α;1,19</a:t>
            </a:r>
            <a:r>
              <a:rPr lang="en-US" sz="2300" b="1" dirty="0" smtClean="0">
                <a:latin typeface="+mj-lt"/>
              </a:rPr>
              <a:t>=4.38 </a:t>
            </a:r>
            <a:endParaRPr lang="en-US" sz="2300" dirty="0" smtClean="0">
              <a:latin typeface="+mj-lt"/>
            </a:endParaRPr>
          </a:p>
          <a:p>
            <a:r>
              <a:rPr lang="en-US" sz="2300" b="1" dirty="0" smtClean="0">
                <a:latin typeface="+mj-lt"/>
              </a:rPr>
              <a:t>Here F&gt; F</a:t>
            </a:r>
            <a:r>
              <a:rPr lang="en-US" sz="2300" b="1" baseline="-25000" dirty="0" smtClean="0">
                <a:latin typeface="+mj-lt"/>
              </a:rPr>
              <a:t>α;1,19</a:t>
            </a:r>
            <a:endParaRPr lang="en-US" sz="2300" dirty="0" smtClean="0">
              <a:latin typeface="+mj-lt"/>
            </a:endParaRPr>
          </a:p>
          <a:p>
            <a:r>
              <a:rPr lang="en-US" sz="2300" b="1" dirty="0" smtClean="0">
                <a:latin typeface="+mj-lt"/>
              </a:rPr>
              <a:t>Therefore we reject H</a:t>
            </a:r>
            <a:r>
              <a:rPr lang="en-US" sz="2300" b="1" baseline="-25000" dirty="0" smtClean="0">
                <a:latin typeface="+mj-lt"/>
              </a:rPr>
              <a:t>0</a:t>
            </a:r>
            <a:r>
              <a:rPr lang="en-US" sz="2300" b="1" dirty="0" smtClean="0">
                <a:latin typeface="+mj-lt"/>
              </a:rPr>
              <a:t>, i.e. ρ</a:t>
            </a:r>
            <a:r>
              <a:rPr lang="en-US" sz="2300" b="1" baseline="-25000" dirty="0" smtClean="0">
                <a:latin typeface="+mj-lt"/>
              </a:rPr>
              <a:t>y2</a:t>
            </a:r>
            <a:r>
              <a:rPr lang="en-US" sz="2300" b="1" dirty="0" smtClean="0">
                <a:latin typeface="+mj-lt"/>
              </a:rPr>
              <a:t> is significantly different from zero.</a:t>
            </a:r>
            <a:endParaRPr lang="en-US" sz="2300" dirty="0" smtClean="0">
              <a:latin typeface="+mj-lt"/>
            </a:endParaRPr>
          </a:p>
          <a:p>
            <a:r>
              <a:rPr lang="en-US" sz="2300" b="1" dirty="0" smtClean="0">
                <a:latin typeface="+mj-lt"/>
              </a:rPr>
              <a:t>Thus production budget can be taken as a predictor.</a:t>
            </a:r>
            <a:endParaRPr lang="en-US" sz="2300" dirty="0" smtClean="0">
              <a:latin typeface="+mj-lt"/>
            </a:endParaRP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848600" cy="6092952"/>
          </a:xfrm>
        </p:spPr>
        <p:txBody>
          <a:bodyPr>
            <a:normAutofit fontScale="77500" lnSpcReduction="20000"/>
          </a:bodyPr>
          <a:lstStyle/>
          <a:p>
            <a:pPr>
              <a:buNone/>
            </a:pPr>
            <a:r>
              <a:rPr lang="en-US" sz="3100" dirty="0" smtClean="0">
                <a:latin typeface="Arial Black" pitchFamily="34" charset="0"/>
              </a:rPr>
              <a:t>(2)We need to calculate the 1st order partial correlation coefficients, which are given as follows:</a:t>
            </a:r>
          </a:p>
          <a:p>
            <a:r>
              <a:rPr lang="en-US" b="1" dirty="0" smtClean="0">
                <a:latin typeface="+mj-lt"/>
              </a:rPr>
              <a:t>r</a:t>
            </a:r>
            <a:r>
              <a:rPr lang="en-US" b="1" baseline="-25000" dirty="0" smtClean="0">
                <a:latin typeface="+mj-lt"/>
              </a:rPr>
              <a:t>y1.2 </a:t>
            </a:r>
            <a:r>
              <a:rPr lang="en-US" b="1" dirty="0" smtClean="0">
                <a:latin typeface="+mj-lt"/>
              </a:rPr>
              <a:t>= 0.416 ; r</a:t>
            </a:r>
            <a:r>
              <a:rPr lang="en-US" b="1" baseline="-25000" dirty="0" smtClean="0">
                <a:latin typeface="+mj-lt"/>
              </a:rPr>
              <a:t>y3.2</a:t>
            </a:r>
            <a:r>
              <a:rPr lang="en-US" b="1" dirty="0" smtClean="0">
                <a:latin typeface="+mj-lt"/>
              </a:rPr>
              <a:t> = -0.156 ; r</a:t>
            </a:r>
            <a:r>
              <a:rPr lang="en-US" b="1" baseline="-25000" dirty="0" smtClean="0">
                <a:latin typeface="+mj-lt"/>
              </a:rPr>
              <a:t>y4.2</a:t>
            </a:r>
            <a:r>
              <a:rPr lang="en-US" b="1" dirty="0" smtClean="0">
                <a:latin typeface="+mj-lt"/>
              </a:rPr>
              <a:t> = 0.348 ;  r</a:t>
            </a:r>
            <a:r>
              <a:rPr lang="en-US" b="1" baseline="-25000" dirty="0" smtClean="0">
                <a:latin typeface="+mj-lt"/>
              </a:rPr>
              <a:t>y5.2</a:t>
            </a:r>
            <a:r>
              <a:rPr lang="en-US" b="1" dirty="0" smtClean="0">
                <a:latin typeface="+mj-lt"/>
              </a:rPr>
              <a:t> = 0.011; r</a:t>
            </a:r>
            <a:r>
              <a:rPr lang="en-US" b="1" baseline="-25000" dirty="0" smtClean="0">
                <a:latin typeface="+mj-lt"/>
              </a:rPr>
              <a:t>y6.2</a:t>
            </a:r>
            <a:r>
              <a:rPr lang="en-US" b="1" dirty="0" smtClean="0">
                <a:latin typeface="+mj-lt"/>
              </a:rPr>
              <a:t> = 0.050</a:t>
            </a:r>
            <a:endParaRPr lang="en-US" dirty="0" smtClean="0">
              <a:latin typeface="+mj-lt"/>
            </a:endParaRPr>
          </a:p>
          <a:p>
            <a:r>
              <a:rPr lang="en-US" dirty="0" smtClean="0">
                <a:latin typeface="+mj-lt"/>
              </a:rPr>
              <a:t>Here  </a:t>
            </a:r>
            <a:r>
              <a:rPr lang="en-US" b="1" dirty="0" smtClean="0">
                <a:latin typeface="+mj-lt"/>
              </a:rPr>
              <a:t>r</a:t>
            </a:r>
            <a:r>
              <a:rPr lang="en-US" b="1" baseline="-25000" dirty="0" smtClean="0">
                <a:latin typeface="+mj-lt"/>
              </a:rPr>
              <a:t>y1.2</a:t>
            </a:r>
            <a:r>
              <a:rPr lang="en-US" dirty="0" smtClean="0">
                <a:latin typeface="+mj-lt"/>
              </a:rPr>
              <a:t> is</a:t>
            </a:r>
            <a:r>
              <a:rPr lang="en-US" b="1" dirty="0" smtClean="0">
                <a:latin typeface="+mj-lt"/>
              </a:rPr>
              <a:t> maximum, therefore we need to check whether r</a:t>
            </a:r>
            <a:r>
              <a:rPr lang="en-US" b="1" baseline="-25000" dirty="0" smtClean="0">
                <a:latin typeface="+mj-lt"/>
              </a:rPr>
              <a:t>y1.2</a:t>
            </a:r>
            <a:r>
              <a:rPr lang="en-US" b="1" dirty="0" smtClean="0">
                <a:latin typeface="+mj-lt"/>
              </a:rPr>
              <a:t> is significantly different from zero or not.</a:t>
            </a:r>
            <a:endParaRPr lang="en-US" dirty="0" smtClean="0">
              <a:latin typeface="+mj-lt"/>
            </a:endParaRPr>
          </a:p>
          <a:p>
            <a:r>
              <a:rPr lang="en-US" dirty="0" smtClean="0">
                <a:latin typeface="+mj-lt"/>
              </a:rPr>
              <a:t>Here we will test </a:t>
            </a:r>
          </a:p>
          <a:p>
            <a:r>
              <a:rPr lang="en-US" b="1" dirty="0" smtClean="0">
                <a:latin typeface="+mj-lt"/>
              </a:rPr>
              <a:t>H</a:t>
            </a:r>
            <a:r>
              <a:rPr lang="en-US" b="1" baseline="-25000" dirty="0" smtClean="0">
                <a:latin typeface="+mj-lt"/>
              </a:rPr>
              <a:t>0</a:t>
            </a:r>
            <a:r>
              <a:rPr lang="en-US" b="1" dirty="0" smtClean="0">
                <a:latin typeface="+mj-lt"/>
              </a:rPr>
              <a:t>: ρ</a:t>
            </a:r>
            <a:r>
              <a:rPr lang="en-US" b="1" baseline="-25000" dirty="0" smtClean="0">
                <a:latin typeface="+mj-lt"/>
              </a:rPr>
              <a:t>y1.2</a:t>
            </a:r>
            <a:r>
              <a:rPr lang="en-US" b="1" dirty="0" smtClean="0">
                <a:latin typeface="+mj-lt"/>
              </a:rPr>
              <a:t> = 0 </a:t>
            </a:r>
            <a:r>
              <a:rPr lang="en-US" b="1" dirty="0" err="1" smtClean="0">
                <a:latin typeface="+mj-lt"/>
              </a:rPr>
              <a:t>vs</a:t>
            </a:r>
            <a:r>
              <a:rPr lang="en-US" b="1" dirty="0" smtClean="0">
                <a:latin typeface="+mj-lt"/>
              </a:rPr>
              <a:t> H</a:t>
            </a:r>
            <a:r>
              <a:rPr lang="en-US" b="1" baseline="-25000" dirty="0" smtClean="0">
                <a:latin typeface="+mj-lt"/>
              </a:rPr>
              <a:t>1</a:t>
            </a:r>
            <a:r>
              <a:rPr lang="en-US" b="1" dirty="0" smtClean="0">
                <a:latin typeface="+mj-lt"/>
              </a:rPr>
              <a:t>:not H</a:t>
            </a:r>
            <a:r>
              <a:rPr lang="en-US" b="1" baseline="-25000" dirty="0" smtClean="0">
                <a:latin typeface="+mj-lt"/>
              </a:rPr>
              <a:t>0</a:t>
            </a:r>
            <a:endParaRPr lang="en-US" dirty="0" smtClean="0">
              <a:latin typeface="+mj-lt"/>
            </a:endParaRPr>
          </a:p>
          <a:p>
            <a:r>
              <a:rPr lang="en-US" b="1" dirty="0" smtClean="0">
                <a:latin typeface="+mj-lt"/>
              </a:rPr>
              <a:t>F=3.76689     F</a:t>
            </a:r>
            <a:r>
              <a:rPr lang="en-US" b="1" baseline="-25000" dirty="0" smtClean="0">
                <a:latin typeface="+mj-lt"/>
              </a:rPr>
              <a:t>α;1,18</a:t>
            </a:r>
            <a:r>
              <a:rPr lang="en-US" b="1" dirty="0" smtClean="0">
                <a:latin typeface="+mj-lt"/>
              </a:rPr>
              <a:t>=4.41387</a:t>
            </a:r>
            <a:endParaRPr lang="en-US" dirty="0" smtClean="0">
              <a:latin typeface="+mj-lt"/>
            </a:endParaRPr>
          </a:p>
          <a:p>
            <a:r>
              <a:rPr lang="en-US" b="1" dirty="0" smtClean="0">
                <a:latin typeface="+mj-lt"/>
              </a:rPr>
              <a:t>Hence we accept the null hypothesis at α=0.05. </a:t>
            </a:r>
            <a:endParaRPr lang="en-US" dirty="0" smtClean="0">
              <a:latin typeface="+mj-lt"/>
            </a:endParaRPr>
          </a:p>
          <a:p>
            <a:pPr marL="0" indent="0">
              <a:buNone/>
            </a:pPr>
            <a:r>
              <a:rPr lang="en-US" b="1" dirty="0" smtClean="0">
                <a:latin typeface="+mj-lt"/>
              </a:rPr>
              <a:t>    i.e</a:t>
            </a:r>
            <a:r>
              <a:rPr lang="en-US" b="1" dirty="0">
                <a:latin typeface="+mj-lt"/>
              </a:rPr>
              <a:t>.</a:t>
            </a:r>
            <a:r>
              <a:rPr lang="en-US" b="1" dirty="0" smtClean="0">
                <a:latin typeface="+mj-lt"/>
              </a:rPr>
              <a:t> ρ</a:t>
            </a:r>
            <a:r>
              <a:rPr lang="en-US" b="1" baseline="-25000" dirty="0" smtClean="0">
                <a:latin typeface="+mj-lt"/>
              </a:rPr>
              <a:t>y1.2 </a:t>
            </a:r>
            <a:r>
              <a:rPr lang="en-US" b="1" dirty="0" smtClean="0">
                <a:latin typeface="+mj-lt"/>
              </a:rPr>
              <a:t>is not significantly different from zero</a:t>
            </a:r>
            <a:r>
              <a:rPr lang="en-US" dirty="0" smtClean="0">
                <a:latin typeface="+mj-lt"/>
              </a:rPr>
              <a:t>.</a:t>
            </a:r>
          </a:p>
          <a:p>
            <a:r>
              <a:rPr lang="en-US" b="1" dirty="0" smtClean="0">
                <a:latin typeface="+mj-lt"/>
              </a:rPr>
              <a:t>So we conclude that number of screen does not significantly affect the response and hence the remaining factors do not affect as well. So production budget is the only factor that affects the response. We fit a final regression equation treating only this one factor as predictor.</a:t>
            </a:r>
            <a:endParaRPr lang="en-US" dirty="0" smtClean="0">
              <a:latin typeface="+mj-lt"/>
            </a:endParaRPr>
          </a:p>
          <a:p>
            <a:r>
              <a:rPr lang="en-US" b="1" i="1" dirty="0" smtClean="0">
                <a:solidFill>
                  <a:srgbClr val="FF0000"/>
                </a:solidFill>
              </a:rPr>
              <a:t>The regression equation hence obtained is given by:</a:t>
            </a:r>
            <a:endParaRPr lang="en-US" i="1" dirty="0" smtClean="0">
              <a:solidFill>
                <a:srgbClr val="FF0000"/>
              </a:solidFill>
            </a:endParaRPr>
          </a:p>
          <a:p>
            <a:pPr>
              <a:buNone/>
            </a:pPr>
            <a:r>
              <a:rPr lang="en-US" b="1" i="1" dirty="0" smtClean="0">
                <a:solidFill>
                  <a:srgbClr val="FF0000"/>
                </a:solidFill>
              </a:rPr>
              <a:t>			y=56.8+.184*production budget</a:t>
            </a:r>
            <a:endParaRPr lang="en-US" i="1" dirty="0" smtClean="0">
              <a:solidFill>
                <a:srgbClr val="FF0000"/>
              </a:solidFill>
            </a:endParaRPr>
          </a:p>
          <a:p>
            <a:pPr>
              <a:buNone/>
            </a:pPr>
            <a:r>
              <a:rPr lang="en-US" i="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639762"/>
          </a:xfrm>
        </p:spPr>
        <p:txBody>
          <a:bodyPr/>
          <a:lstStyle/>
          <a:p>
            <a:r>
              <a:rPr lang="en-US" dirty="0" smtClean="0"/>
              <a:t>			  </a:t>
            </a:r>
            <a:r>
              <a:rPr lang="en-US" b="1" u="sng" dirty="0" smtClean="0">
                <a:latin typeface="Arial Black" pitchFamily="34" charset="0"/>
              </a:rPr>
              <a:t>COMEDY</a:t>
            </a:r>
            <a:endParaRPr lang="en-US" b="1" u="sng" dirty="0">
              <a:latin typeface="Arial Black" pitchFamily="34" charset="0"/>
            </a:endParaRPr>
          </a:p>
        </p:txBody>
      </p:sp>
      <p:sp>
        <p:nvSpPr>
          <p:cNvPr id="3" name="Content Placeholder 2"/>
          <p:cNvSpPr>
            <a:spLocks noGrp="1"/>
          </p:cNvSpPr>
          <p:nvPr>
            <p:ph sz="quarter" idx="1"/>
          </p:nvPr>
        </p:nvSpPr>
        <p:spPr>
          <a:xfrm>
            <a:off x="457200" y="914400"/>
            <a:ext cx="7924800" cy="5559552"/>
          </a:xfrm>
        </p:spPr>
        <p:txBody>
          <a:bodyPr>
            <a:normAutofit fontScale="92500" lnSpcReduction="10000"/>
          </a:bodyPr>
          <a:lstStyle/>
          <a:p>
            <a:pPr>
              <a:buNone/>
            </a:pPr>
            <a:r>
              <a:rPr lang="en-US" sz="2200" dirty="0" smtClean="0"/>
              <a:t>After sampling we get n=22 movies. </a:t>
            </a:r>
          </a:p>
          <a:p>
            <a:pPr>
              <a:buNone/>
            </a:pPr>
            <a:r>
              <a:rPr lang="en-US" sz="2200" dirty="0" smtClean="0"/>
              <a:t>The multiple correlation coefficient is </a:t>
            </a:r>
          </a:p>
          <a:p>
            <a:r>
              <a:rPr lang="en-US" sz="2200" b="1" dirty="0" smtClean="0"/>
              <a:t>r</a:t>
            </a:r>
            <a:r>
              <a:rPr lang="en-US" sz="2200" b="1" baseline="-25000" dirty="0" smtClean="0"/>
              <a:t>y.123456</a:t>
            </a:r>
            <a:r>
              <a:rPr lang="en-US" sz="2200" b="1" dirty="0" smtClean="0"/>
              <a:t>= 0.906642</a:t>
            </a:r>
            <a:endParaRPr lang="en-US" sz="2200" dirty="0" smtClean="0"/>
          </a:p>
          <a:p>
            <a:r>
              <a:rPr lang="en-US" sz="2200" dirty="0" smtClean="0"/>
              <a:t>We now test for the significance of  the multiple correlation coefficient. So we test</a:t>
            </a:r>
          </a:p>
          <a:p>
            <a:r>
              <a:rPr lang="en-US" sz="2200" b="1" dirty="0" smtClean="0"/>
              <a:t>H</a:t>
            </a:r>
            <a:r>
              <a:rPr lang="en-US" sz="2200" b="1" baseline="-25000" dirty="0" smtClean="0"/>
              <a:t>0</a:t>
            </a:r>
            <a:r>
              <a:rPr lang="en-US" sz="2200" b="1" dirty="0" smtClean="0"/>
              <a:t>: ρ</a:t>
            </a:r>
            <a:r>
              <a:rPr lang="en-US" sz="2200" b="1" baseline="-25000" dirty="0" smtClean="0"/>
              <a:t>y.123456</a:t>
            </a:r>
            <a:r>
              <a:rPr lang="en-US" sz="2200" b="1" dirty="0" smtClean="0"/>
              <a:t>=0 </a:t>
            </a:r>
            <a:r>
              <a:rPr lang="en-US" sz="2200" b="1" dirty="0" err="1" smtClean="0"/>
              <a:t>vs</a:t>
            </a:r>
            <a:r>
              <a:rPr lang="en-US" sz="2200" b="1" dirty="0" smtClean="0"/>
              <a:t> H</a:t>
            </a:r>
            <a:r>
              <a:rPr lang="en-US" sz="2200" b="1" baseline="-25000" dirty="0" smtClean="0"/>
              <a:t>1</a:t>
            </a:r>
            <a:r>
              <a:rPr lang="en-US" sz="2200" b="1" dirty="0" smtClean="0"/>
              <a:t>: not H</a:t>
            </a:r>
            <a:r>
              <a:rPr lang="en-US" sz="2200" b="1" baseline="-25000" dirty="0" smtClean="0"/>
              <a:t>0</a:t>
            </a:r>
            <a:endParaRPr lang="en-US" sz="2200" dirty="0" smtClean="0"/>
          </a:p>
          <a:p>
            <a:r>
              <a:rPr lang="en-US" sz="2200" dirty="0" smtClean="0"/>
              <a:t>The test statistic </a:t>
            </a:r>
            <a:r>
              <a:rPr lang="en-US" sz="2200" b="1" dirty="0" smtClean="0"/>
              <a:t>F, </a:t>
            </a:r>
            <a:r>
              <a:rPr lang="en-US" sz="2200" dirty="0" smtClean="0"/>
              <a:t>under Ho, follows an </a:t>
            </a:r>
            <a:r>
              <a:rPr lang="en-US" sz="2200" b="1" dirty="0" smtClean="0"/>
              <a:t>F</a:t>
            </a:r>
            <a:r>
              <a:rPr lang="en-US" sz="2200" dirty="0" smtClean="0"/>
              <a:t> distribution with </a:t>
            </a:r>
            <a:r>
              <a:rPr lang="en-US" sz="2200" dirty="0" err="1" smtClean="0"/>
              <a:t>df</a:t>
            </a:r>
            <a:r>
              <a:rPr lang="en-US" sz="2200" dirty="0" smtClean="0"/>
              <a:t>=(6,15)</a:t>
            </a:r>
            <a:r>
              <a:rPr lang="en-US" sz="2200" b="1" dirty="0" smtClean="0"/>
              <a:t>. </a:t>
            </a:r>
            <a:r>
              <a:rPr lang="en-US" sz="2200" dirty="0" smtClean="0"/>
              <a:t>Its value is</a:t>
            </a:r>
            <a:r>
              <a:rPr lang="en-US" sz="2200" b="1" dirty="0" smtClean="0"/>
              <a:t>11.5449 .</a:t>
            </a:r>
            <a:endParaRPr lang="en-US" sz="2200" dirty="0" smtClean="0"/>
          </a:p>
          <a:p>
            <a:r>
              <a:rPr lang="en-US" sz="2200" dirty="0" smtClean="0"/>
              <a:t>We reject H</a:t>
            </a:r>
            <a:r>
              <a:rPr lang="en-US" sz="2200" baseline="-25000" dirty="0" smtClean="0"/>
              <a:t>0</a:t>
            </a:r>
            <a:r>
              <a:rPr lang="en-US" sz="2200" dirty="0" smtClean="0"/>
              <a:t>iff</a:t>
            </a:r>
            <a:r>
              <a:rPr lang="en-US" sz="2200" b="1" dirty="0" smtClean="0"/>
              <a:t>F&gt;F</a:t>
            </a:r>
            <a:r>
              <a:rPr lang="en-US" sz="2200" b="1" baseline="-25000" dirty="0" smtClean="0"/>
              <a:t>α;6,15</a:t>
            </a:r>
            <a:r>
              <a:rPr lang="en-US" sz="2200" b="1" dirty="0" smtClean="0"/>
              <a:t>= 2.79046</a:t>
            </a:r>
            <a:endParaRPr lang="en-US" sz="2200" dirty="0" smtClean="0"/>
          </a:p>
          <a:p>
            <a:r>
              <a:rPr lang="en-US" sz="2200" b="1" dirty="0" smtClean="0"/>
              <a:t>Here F&gt; F</a:t>
            </a:r>
            <a:r>
              <a:rPr lang="en-US" sz="2200" b="1" baseline="-25000" dirty="0" smtClean="0"/>
              <a:t>α;6,15</a:t>
            </a:r>
            <a:endParaRPr lang="en-US" sz="2200" dirty="0" smtClean="0"/>
          </a:p>
          <a:p>
            <a:r>
              <a:rPr lang="en-US" sz="2200" b="1" dirty="0" smtClean="0"/>
              <a:t>Hence we reject H</a:t>
            </a:r>
            <a:r>
              <a:rPr lang="en-US" sz="2200" b="1" baseline="-25000" dirty="0" smtClean="0"/>
              <a:t>0</a:t>
            </a:r>
            <a:r>
              <a:rPr lang="en-US" sz="2200" b="1" dirty="0" smtClean="0"/>
              <a:t>.i.e, r</a:t>
            </a:r>
            <a:r>
              <a:rPr lang="en-US" sz="2200" b="1" baseline="-25000" dirty="0" smtClean="0"/>
              <a:t>y.123456</a:t>
            </a:r>
            <a:r>
              <a:rPr lang="en-US" sz="2200" b="1" dirty="0" smtClean="0"/>
              <a:t> is significantly different from 0.</a:t>
            </a:r>
            <a:endParaRPr lang="en-US" sz="2200" dirty="0" smtClean="0"/>
          </a:p>
          <a:p>
            <a:r>
              <a:rPr lang="en-US" sz="2200" b="1" dirty="0" smtClean="0"/>
              <a:t>Thus we may conclude in the light of given data that these factors all taken together have an effect on the response at 5% level of significance.</a:t>
            </a:r>
            <a:endParaRPr lang="en-US" sz="2200" dirty="0" smtClean="0"/>
          </a:p>
          <a:p>
            <a:r>
              <a:rPr lang="en-US" sz="2200" dirty="0" smtClean="0"/>
              <a:t>Now we try to find out factors among those 6 factors which can be used as predictors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905000"/>
            <a:ext cx="7924800" cy="212365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just"/>
            <a:r>
              <a:rPr lang="en-US" sz="4400" dirty="0" smtClean="0"/>
              <a:t>Prediction of opening weekend box office </a:t>
            </a:r>
            <a:r>
              <a:rPr lang="en-US" sz="4400" dirty="0" smtClean="0"/>
              <a:t>performance</a:t>
            </a:r>
            <a:endParaRPr lang="en-US" sz="4400"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xit" presetSubtype="0" fill="hold" grpId="1" nodeType="clickEffect">
                                  <p:stCondLst>
                                    <p:cond delay="0"/>
                                  </p:stCondLst>
                                  <p:iterate type="lt">
                                    <p:tmPct val="0"/>
                                  </p:iterate>
                                  <p:childTnLst>
                                    <p:anim calcmode="lin" valueType="num">
                                      <p:cBhvr>
                                        <p:cTn id="15" dur="1000"/>
                                        <p:tgtEl>
                                          <p:spTgt spid="5"/>
                                        </p:tgtEl>
                                        <p:attrNameLst>
                                          <p:attrName>ppt_w</p:attrName>
                                        </p:attrNameLst>
                                      </p:cBhvr>
                                      <p:tavLst>
                                        <p:tav tm="0">
                                          <p:val>
                                            <p:strVal val="ppt_w"/>
                                          </p:val>
                                        </p:tav>
                                        <p:tav tm="100000">
                                          <p:val>
                                            <p:strVal val="ppt_w*0.70"/>
                                          </p:val>
                                        </p:tav>
                                      </p:tavLst>
                                    </p:anim>
                                    <p:anim calcmode="lin" valueType="num">
                                      <p:cBhvr>
                                        <p:cTn id="16" dur="1000"/>
                                        <p:tgtEl>
                                          <p:spTgt spid="5"/>
                                        </p:tgtEl>
                                        <p:attrNameLst>
                                          <p:attrName>ppt_h</p:attrName>
                                        </p:attrNameLst>
                                      </p:cBhvr>
                                      <p:tavLst>
                                        <p:tav tm="0">
                                          <p:val>
                                            <p:strVal val="ppt_h"/>
                                          </p:val>
                                        </p:tav>
                                        <p:tav tm="100000">
                                          <p:val>
                                            <p:strVal val="ppt_h"/>
                                          </p:val>
                                        </p:tav>
                                      </p:tavLst>
                                    </p:anim>
                                    <p:animEffect transition="out" filter="fade">
                                      <p:cBhvr>
                                        <p:cTn id="17" dur="1000"/>
                                        <p:tgtEl>
                                          <p:spTgt spid="5"/>
                                        </p:tgtEl>
                                      </p:cBhvr>
                                    </p:animEffect>
                                    <p:set>
                                      <p:cBhvr>
                                        <p:cTn id="18"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543800" cy="6245352"/>
          </a:xfrm>
        </p:spPr>
        <p:txBody>
          <a:bodyPr>
            <a:normAutofit/>
          </a:bodyPr>
          <a:lstStyle/>
          <a:p>
            <a:pPr>
              <a:buNone/>
            </a:pPr>
            <a:r>
              <a:rPr lang="en-US" dirty="0" smtClean="0">
                <a:latin typeface="Arial Black" pitchFamily="34" charset="0"/>
              </a:rPr>
              <a:t>(1)The total correlation coefficients are given by:</a:t>
            </a:r>
          </a:p>
          <a:p>
            <a:r>
              <a:rPr lang="en-US" sz="2200" b="1" dirty="0" smtClean="0"/>
              <a:t>r</a:t>
            </a:r>
            <a:r>
              <a:rPr lang="en-US" sz="2200" b="1" baseline="-25000" dirty="0" smtClean="0"/>
              <a:t>y1</a:t>
            </a:r>
            <a:r>
              <a:rPr lang="en-US" sz="2200" b="1" dirty="0" smtClean="0"/>
              <a:t>= 0.883;   r</a:t>
            </a:r>
            <a:r>
              <a:rPr lang="en-US" sz="2200" b="1" baseline="-25000" dirty="0" smtClean="0"/>
              <a:t>y2</a:t>
            </a:r>
            <a:r>
              <a:rPr lang="en-US" sz="2200" b="1" dirty="0" smtClean="0"/>
              <a:t>= 0.471;   r</a:t>
            </a:r>
            <a:r>
              <a:rPr lang="en-US" sz="2200" b="1" baseline="-25000" dirty="0" smtClean="0"/>
              <a:t>y3</a:t>
            </a:r>
            <a:r>
              <a:rPr lang="en-US" sz="2200" b="1" dirty="0" smtClean="0"/>
              <a:t>= 0.022;    r</a:t>
            </a:r>
            <a:r>
              <a:rPr lang="en-US" sz="2200" b="1" baseline="-25000" dirty="0" smtClean="0"/>
              <a:t>y4</a:t>
            </a:r>
            <a:r>
              <a:rPr lang="en-US" sz="2200" b="1" dirty="0" smtClean="0"/>
              <a:t>= 0.285;     r</a:t>
            </a:r>
            <a:r>
              <a:rPr lang="en-US" sz="2200" b="1" baseline="-25000" dirty="0" smtClean="0"/>
              <a:t>y5</a:t>
            </a:r>
            <a:r>
              <a:rPr lang="en-US" sz="2200" b="1" dirty="0" smtClean="0"/>
              <a:t>=-0.108;  r</a:t>
            </a:r>
            <a:r>
              <a:rPr lang="en-US" sz="2200" b="1" baseline="-25000" dirty="0" smtClean="0"/>
              <a:t>y6</a:t>
            </a:r>
            <a:r>
              <a:rPr lang="en-US" sz="2200" b="1" dirty="0" smtClean="0"/>
              <a:t>= -0.253</a:t>
            </a:r>
            <a:endParaRPr lang="en-US" sz="2200" dirty="0" smtClean="0"/>
          </a:p>
          <a:p>
            <a:r>
              <a:rPr lang="en-US" sz="2200" dirty="0" smtClean="0"/>
              <a:t> Since </a:t>
            </a:r>
            <a:r>
              <a:rPr lang="en-US" sz="2200" b="1" dirty="0" smtClean="0"/>
              <a:t>r</a:t>
            </a:r>
            <a:r>
              <a:rPr lang="en-US" sz="2200" b="1" baseline="-25000" dirty="0" smtClean="0"/>
              <a:t>y1</a:t>
            </a:r>
            <a:r>
              <a:rPr lang="en-US" sz="2200" dirty="0" smtClean="0"/>
              <a:t> is </a:t>
            </a:r>
            <a:r>
              <a:rPr lang="en-US" sz="2200" dirty="0" err="1" smtClean="0"/>
              <a:t>maximum,we</a:t>
            </a:r>
            <a:r>
              <a:rPr lang="en-US" sz="2200" dirty="0" smtClean="0"/>
              <a:t> test for its significance. So we test</a:t>
            </a:r>
          </a:p>
          <a:p>
            <a:r>
              <a:rPr lang="en-US" sz="2200" b="1" dirty="0" smtClean="0"/>
              <a:t>H</a:t>
            </a:r>
            <a:r>
              <a:rPr lang="en-US" sz="2200" b="1" baseline="-25000" dirty="0" smtClean="0"/>
              <a:t>0</a:t>
            </a:r>
            <a:r>
              <a:rPr lang="en-US" sz="2200" b="1" dirty="0" smtClean="0"/>
              <a:t>: ρ</a:t>
            </a:r>
            <a:r>
              <a:rPr lang="en-US" sz="2200" b="1" baseline="-25000" dirty="0" smtClean="0"/>
              <a:t>y1</a:t>
            </a:r>
            <a:r>
              <a:rPr lang="en-US" sz="2200" b="1" dirty="0" smtClean="0"/>
              <a:t>=0 </a:t>
            </a:r>
            <a:r>
              <a:rPr lang="en-US" sz="2200" b="1" dirty="0" err="1" smtClean="0"/>
              <a:t>vs</a:t>
            </a:r>
            <a:r>
              <a:rPr lang="en-US" sz="2200" b="1" dirty="0" smtClean="0"/>
              <a:t>  H</a:t>
            </a:r>
            <a:r>
              <a:rPr lang="en-US" sz="2200" b="1" baseline="-25000" dirty="0" smtClean="0"/>
              <a:t>1</a:t>
            </a:r>
            <a:r>
              <a:rPr lang="en-US" sz="2200" b="1" dirty="0" smtClean="0"/>
              <a:t>: not H</a:t>
            </a:r>
            <a:r>
              <a:rPr lang="en-US" sz="2200" b="1" baseline="-25000" dirty="0" smtClean="0"/>
              <a:t>0</a:t>
            </a:r>
            <a:endParaRPr lang="en-US" sz="2200" dirty="0" smtClean="0"/>
          </a:p>
          <a:p>
            <a:r>
              <a:rPr lang="en-US" sz="2200" dirty="0" smtClean="0"/>
              <a:t>We get the value of the test statistic as:  </a:t>
            </a:r>
          </a:p>
          <a:p>
            <a:r>
              <a:rPr lang="en-US" sz="2200" b="1" dirty="0" smtClean="0"/>
              <a:t>F</a:t>
            </a:r>
            <a:r>
              <a:rPr lang="en-US" sz="2200" b="1" baseline="-25000" dirty="0" smtClean="0"/>
              <a:t>obs</a:t>
            </a:r>
            <a:r>
              <a:rPr lang="en-US" sz="2200" b="1" dirty="0" smtClean="0"/>
              <a:t>=70.7808;   F</a:t>
            </a:r>
            <a:r>
              <a:rPr lang="en-US" sz="2200" b="1" baseline="-25000" dirty="0" smtClean="0"/>
              <a:t>0.05;1,20</a:t>
            </a:r>
            <a:r>
              <a:rPr lang="en-US" sz="2200" b="1" dirty="0" smtClean="0"/>
              <a:t>= 4.35124</a:t>
            </a:r>
            <a:endParaRPr lang="en-US" sz="2200" dirty="0" smtClean="0"/>
          </a:p>
          <a:p>
            <a:r>
              <a:rPr lang="en-US" sz="2200" b="1" dirty="0" smtClean="0"/>
              <a:t>Since F</a:t>
            </a:r>
            <a:r>
              <a:rPr lang="en-US" sz="2200" b="1" baseline="-25000" dirty="0" smtClean="0"/>
              <a:t>obs</a:t>
            </a:r>
            <a:r>
              <a:rPr lang="en-US" sz="2200" b="1" dirty="0" smtClean="0"/>
              <a:t>&gt;F</a:t>
            </a:r>
            <a:r>
              <a:rPr lang="en-US" sz="2200" b="1" baseline="-25000" dirty="0" smtClean="0"/>
              <a:t>0.05;(1,20)</a:t>
            </a:r>
            <a:r>
              <a:rPr lang="en-US" sz="2200" b="1" dirty="0" smtClean="0"/>
              <a:t>  so we reject  H</a:t>
            </a:r>
            <a:r>
              <a:rPr lang="en-US" sz="2200" b="1" baseline="-25000" dirty="0" smtClean="0"/>
              <a:t>0</a:t>
            </a:r>
            <a:r>
              <a:rPr lang="en-US" sz="2200" b="1" dirty="0" smtClean="0"/>
              <a:t> and conclude that X</a:t>
            </a:r>
            <a:r>
              <a:rPr lang="en-US" sz="2200" b="1" baseline="-25000" dirty="0" smtClean="0"/>
              <a:t>1</a:t>
            </a:r>
            <a:r>
              <a:rPr lang="en-US" sz="2200" b="1" dirty="0" smtClean="0"/>
              <a:t> i.e. Number of screens is a significant factor</a:t>
            </a:r>
            <a:r>
              <a:rPr lang="en-US" sz="2200" dirty="0" smtClean="0"/>
              <a:t>.</a:t>
            </a:r>
          </a:p>
          <a:p>
            <a:endParaRPr lang="en-US" sz="2200" dirty="0" smtClean="0"/>
          </a:p>
          <a:p>
            <a:pPr>
              <a:buNone/>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924800" cy="6169152"/>
          </a:xfrm>
        </p:spPr>
        <p:txBody>
          <a:bodyPr>
            <a:normAutofit fontScale="92500" lnSpcReduction="20000"/>
          </a:bodyPr>
          <a:lstStyle/>
          <a:p>
            <a:pPr>
              <a:buNone/>
            </a:pPr>
            <a:r>
              <a:rPr lang="en-US" sz="2800" dirty="0" smtClean="0">
                <a:latin typeface="Arial Black" pitchFamily="34" charset="0"/>
              </a:rPr>
              <a:t>(2)Next we calculate the first order partial correlation coefficients between y and the other factors given X</a:t>
            </a:r>
            <a:r>
              <a:rPr lang="en-US" sz="2800" baseline="-25000" dirty="0" smtClean="0">
                <a:latin typeface="Arial Black" pitchFamily="34" charset="0"/>
              </a:rPr>
              <a:t>1</a:t>
            </a:r>
            <a:r>
              <a:rPr lang="en-US" sz="2800" dirty="0" smtClean="0">
                <a:latin typeface="Arial Black" pitchFamily="34" charset="0"/>
              </a:rPr>
              <a:t>. The values are given below.</a:t>
            </a:r>
          </a:p>
          <a:p>
            <a:r>
              <a:rPr lang="en-US" sz="2200" b="1" dirty="0" smtClean="0"/>
              <a:t>r</a:t>
            </a:r>
            <a:r>
              <a:rPr lang="en-US" sz="2200" b="1" baseline="-25000" dirty="0" smtClean="0"/>
              <a:t>y2.1</a:t>
            </a:r>
            <a:r>
              <a:rPr lang="en-US" sz="2200" b="1" dirty="0" smtClean="0"/>
              <a:t>= 0.037;  r</a:t>
            </a:r>
            <a:r>
              <a:rPr lang="en-US" sz="2200" b="1" baseline="-25000" dirty="0" smtClean="0"/>
              <a:t>y3.1</a:t>
            </a:r>
            <a:r>
              <a:rPr lang="en-US" sz="2200" b="1" dirty="0" smtClean="0"/>
              <a:t>= -0.083;  r</a:t>
            </a:r>
            <a:r>
              <a:rPr lang="en-US" sz="2200" b="1" baseline="-25000" dirty="0" smtClean="0"/>
              <a:t>y4.1</a:t>
            </a:r>
            <a:r>
              <a:rPr lang="en-US" sz="2200" b="1" dirty="0" smtClean="0"/>
              <a:t>= 0.085;  r</a:t>
            </a:r>
            <a:r>
              <a:rPr lang="en-US" sz="2200" b="1" baseline="-25000" dirty="0" smtClean="0"/>
              <a:t>y5.1</a:t>
            </a:r>
            <a:r>
              <a:rPr lang="en-US" sz="2200" b="1" dirty="0" smtClean="0"/>
              <a:t>= 0.038;   r</a:t>
            </a:r>
            <a:r>
              <a:rPr lang="en-US" sz="2200" b="1" baseline="-25000" dirty="0" smtClean="0"/>
              <a:t>y6.1</a:t>
            </a:r>
            <a:r>
              <a:rPr lang="en-US" sz="2200" b="1" dirty="0" smtClean="0"/>
              <a:t>= 0.404</a:t>
            </a:r>
            <a:endParaRPr lang="en-US" sz="2200" dirty="0" smtClean="0"/>
          </a:p>
          <a:p>
            <a:r>
              <a:rPr lang="en-US" sz="2200" dirty="0" smtClean="0"/>
              <a:t>Since </a:t>
            </a:r>
            <a:r>
              <a:rPr lang="en-US" sz="2200" b="1" dirty="0" smtClean="0"/>
              <a:t>r</a:t>
            </a:r>
            <a:r>
              <a:rPr lang="en-US" sz="2200" b="1" baseline="-25000" dirty="0" smtClean="0"/>
              <a:t>y6.1</a:t>
            </a:r>
            <a:r>
              <a:rPr lang="en-US" sz="2200" dirty="0" smtClean="0"/>
              <a:t> is maximum we test for its significance. So we test</a:t>
            </a:r>
          </a:p>
          <a:p>
            <a:r>
              <a:rPr lang="en-US" sz="2200" b="1" dirty="0" smtClean="0"/>
              <a:t>H</a:t>
            </a:r>
            <a:r>
              <a:rPr lang="en-US" sz="2200" b="1" baseline="-25000" dirty="0" smtClean="0"/>
              <a:t>0</a:t>
            </a:r>
            <a:r>
              <a:rPr lang="en-US" sz="2200" b="1" dirty="0" smtClean="0"/>
              <a:t>: ρ</a:t>
            </a:r>
            <a:r>
              <a:rPr lang="en-US" sz="2200" b="1" baseline="-25000" dirty="0" smtClean="0"/>
              <a:t>y6.1</a:t>
            </a:r>
            <a:r>
              <a:rPr lang="en-US" sz="2200" b="1" dirty="0" smtClean="0"/>
              <a:t>=0 </a:t>
            </a:r>
            <a:r>
              <a:rPr lang="en-US" sz="2200" b="1" dirty="0" err="1" smtClean="0"/>
              <a:t>vs</a:t>
            </a:r>
            <a:r>
              <a:rPr lang="en-US" sz="2200" b="1" dirty="0" smtClean="0"/>
              <a:t>  H</a:t>
            </a:r>
            <a:r>
              <a:rPr lang="en-US" sz="2200" b="1" baseline="-25000" dirty="0" smtClean="0"/>
              <a:t>1</a:t>
            </a:r>
            <a:r>
              <a:rPr lang="en-US" sz="2200" b="1" dirty="0" smtClean="0"/>
              <a:t>: not H</a:t>
            </a:r>
            <a:r>
              <a:rPr lang="en-US" sz="2200" b="1" baseline="-25000" dirty="0" smtClean="0"/>
              <a:t>0</a:t>
            </a:r>
            <a:endParaRPr lang="en-US" sz="2200" dirty="0" smtClean="0"/>
          </a:p>
          <a:p>
            <a:r>
              <a:rPr lang="en-US" sz="2200" dirty="0" smtClean="0"/>
              <a:t>We get the value of the test statistic as:  </a:t>
            </a:r>
          </a:p>
          <a:p>
            <a:r>
              <a:rPr lang="en-US" sz="2200" b="1" dirty="0" smtClean="0"/>
              <a:t>F</a:t>
            </a:r>
            <a:r>
              <a:rPr lang="en-US" sz="2200" b="1" baseline="-25000" dirty="0" smtClean="0"/>
              <a:t>obs</a:t>
            </a:r>
            <a:r>
              <a:rPr lang="en-US" sz="2200" b="1" dirty="0" smtClean="0"/>
              <a:t>= 3.70598 ;   F</a:t>
            </a:r>
            <a:r>
              <a:rPr lang="en-US" sz="2200" b="1" baseline="-25000" dirty="0" smtClean="0"/>
              <a:t>0.05;1,19</a:t>
            </a:r>
            <a:r>
              <a:rPr lang="en-US" sz="2200" b="1" dirty="0" smtClean="0"/>
              <a:t> = 4.38075    </a:t>
            </a:r>
            <a:endParaRPr lang="en-US" sz="2200" dirty="0" smtClean="0"/>
          </a:p>
          <a:p>
            <a:r>
              <a:rPr lang="en-US" sz="2200" b="1" dirty="0" smtClean="0"/>
              <a:t>Since Fobs &lt;F</a:t>
            </a:r>
            <a:r>
              <a:rPr lang="en-US" sz="2200" b="1" baseline="-25000" dirty="0" smtClean="0"/>
              <a:t>0.05;1,19</a:t>
            </a:r>
            <a:r>
              <a:rPr lang="en-US" sz="2200" b="1" dirty="0" smtClean="0"/>
              <a:t>, so we accept H</a:t>
            </a:r>
            <a:r>
              <a:rPr lang="en-US" sz="2200" b="1" baseline="-25000" dirty="0" smtClean="0"/>
              <a:t>0</a:t>
            </a:r>
            <a:r>
              <a:rPr lang="en-US" sz="2200" b="1" dirty="0" smtClean="0"/>
              <a:t> and conclude that meta-critic rating is not a significant factor and hence  the remaining factors do not affect the response  as well. So number of screens is the only factor that affects the response. We fit a final regression equation treating only number of screens as predictor.</a:t>
            </a:r>
          </a:p>
          <a:p>
            <a:endParaRPr lang="en-US" dirty="0" smtClean="0"/>
          </a:p>
          <a:p>
            <a:pPr>
              <a:buNone/>
            </a:pPr>
            <a:r>
              <a:rPr lang="en-US" b="1" dirty="0" smtClean="0"/>
              <a:t>    </a:t>
            </a:r>
            <a:r>
              <a:rPr lang="en-US" b="1" i="1" dirty="0" smtClean="0">
                <a:solidFill>
                  <a:srgbClr val="FF0000"/>
                </a:solidFill>
              </a:rPr>
              <a:t>The fitted regression equation is given by:</a:t>
            </a:r>
            <a:endParaRPr lang="en-US" i="1" dirty="0" smtClean="0">
              <a:solidFill>
                <a:srgbClr val="FF0000"/>
              </a:solidFill>
            </a:endParaRPr>
          </a:p>
          <a:p>
            <a:pPr>
              <a:buNone/>
            </a:pPr>
            <a:r>
              <a:rPr lang="en-US" b="1" i="1" dirty="0" smtClean="0">
                <a:solidFill>
                  <a:srgbClr val="FF0000"/>
                </a:solidFill>
              </a:rPr>
              <a:t>			y=6.9+0.0158*screens</a:t>
            </a:r>
            <a:endParaRPr lang="en-US" i="1"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563562"/>
          </a:xfrm>
        </p:spPr>
        <p:txBody>
          <a:bodyPr/>
          <a:lstStyle/>
          <a:p>
            <a:r>
              <a:rPr lang="en-US" dirty="0" smtClean="0"/>
              <a:t>			</a:t>
            </a:r>
            <a:r>
              <a:rPr lang="en-US" b="1" dirty="0" smtClean="0">
                <a:latin typeface="Arial Black" pitchFamily="34" charset="0"/>
              </a:rPr>
              <a:t>THRILLER</a:t>
            </a:r>
            <a:endParaRPr lang="en-US" b="1" dirty="0">
              <a:latin typeface="Arial Black" pitchFamily="34" charset="0"/>
            </a:endParaRPr>
          </a:p>
        </p:txBody>
      </p:sp>
      <p:sp>
        <p:nvSpPr>
          <p:cNvPr id="3" name="Content Placeholder 2"/>
          <p:cNvSpPr>
            <a:spLocks noGrp="1"/>
          </p:cNvSpPr>
          <p:nvPr>
            <p:ph sz="quarter" idx="1"/>
          </p:nvPr>
        </p:nvSpPr>
        <p:spPr>
          <a:xfrm>
            <a:off x="457200" y="990600"/>
            <a:ext cx="7924800" cy="5483352"/>
          </a:xfrm>
        </p:spPr>
        <p:txBody>
          <a:bodyPr>
            <a:normAutofit fontScale="92500" lnSpcReduction="20000"/>
          </a:bodyPr>
          <a:lstStyle/>
          <a:p>
            <a:pPr>
              <a:buNone/>
            </a:pPr>
            <a:r>
              <a:rPr lang="en-US" sz="2300" dirty="0" smtClean="0"/>
              <a:t>After sampling we get n=24 movies. </a:t>
            </a:r>
          </a:p>
          <a:p>
            <a:pPr>
              <a:buNone/>
            </a:pPr>
            <a:r>
              <a:rPr lang="en-US" sz="2300" dirty="0" smtClean="0"/>
              <a:t>Here the multiple correlation coefficient is given as</a:t>
            </a:r>
          </a:p>
          <a:p>
            <a:r>
              <a:rPr lang="en-US" sz="2300" b="1" dirty="0" smtClean="0"/>
              <a:t>r</a:t>
            </a:r>
            <a:r>
              <a:rPr lang="en-US" sz="2300" b="1" baseline="-25000" dirty="0" smtClean="0"/>
              <a:t>y.123456</a:t>
            </a:r>
            <a:r>
              <a:rPr lang="en-US" sz="2300" b="1" dirty="0" smtClean="0"/>
              <a:t>=.8746.</a:t>
            </a:r>
            <a:endParaRPr lang="en-US" sz="2300" dirty="0" smtClean="0"/>
          </a:p>
          <a:p>
            <a:r>
              <a:rPr lang="en-US" sz="2300" dirty="0" smtClean="0"/>
              <a:t> We know test for the significance of  the multiple correlation coefficient. So we test</a:t>
            </a:r>
          </a:p>
          <a:p>
            <a:r>
              <a:rPr lang="en-US" sz="2300" b="1" dirty="0" smtClean="0"/>
              <a:t>H</a:t>
            </a:r>
            <a:r>
              <a:rPr lang="en-US" sz="2300" b="1" baseline="-25000" dirty="0" smtClean="0"/>
              <a:t>0</a:t>
            </a:r>
            <a:r>
              <a:rPr lang="en-US" sz="2300" b="1" dirty="0" smtClean="0"/>
              <a:t>: ρ</a:t>
            </a:r>
            <a:r>
              <a:rPr lang="en-US" sz="2300" b="1" baseline="-25000" dirty="0" smtClean="0"/>
              <a:t>y.123456</a:t>
            </a:r>
            <a:r>
              <a:rPr lang="en-US" sz="2300" b="1" dirty="0" smtClean="0"/>
              <a:t>=0 </a:t>
            </a:r>
            <a:r>
              <a:rPr lang="en-US" sz="2300" b="1" dirty="0" err="1" smtClean="0"/>
              <a:t>vs</a:t>
            </a:r>
            <a:r>
              <a:rPr lang="en-US" sz="2300" b="1" dirty="0" smtClean="0"/>
              <a:t> H</a:t>
            </a:r>
            <a:r>
              <a:rPr lang="en-US" sz="2300" b="1" baseline="-25000" dirty="0" smtClean="0"/>
              <a:t>1</a:t>
            </a:r>
            <a:r>
              <a:rPr lang="en-US" sz="2300" b="1" dirty="0" smtClean="0"/>
              <a:t>: not H</a:t>
            </a:r>
            <a:r>
              <a:rPr lang="en-US" sz="2300" b="1" baseline="-25000" dirty="0" smtClean="0"/>
              <a:t>0</a:t>
            </a:r>
            <a:endParaRPr lang="en-US" sz="2300" dirty="0" smtClean="0"/>
          </a:p>
          <a:p>
            <a:r>
              <a:rPr lang="en-US" sz="2300" dirty="0" smtClean="0"/>
              <a:t>The value of the test statistic is given by:</a:t>
            </a:r>
          </a:p>
          <a:p>
            <a:r>
              <a:rPr lang="en-US" sz="2300" b="1" dirty="0" smtClean="0"/>
              <a:t> F</a:t>
            </a:r>
            <a:r>
              <a:rPr lang="en-US" sz="2300" b="1" baseline="-25000" dirty="0" smtClean="0"/>
              <a:t>obs</a:t>
            </a:r>
            <a:r>
              <a:rPr lang="en-US" sz="2300" b="1" dirty="0" smtClean="0"/>
              <a:t>=9.20</a:t>
            </a:r>
            <a:endParaRPr lang="en-US" sz="2300" dirty="0" smtClean="0"/>
          </a:p>
          <a:p>
            <a:r>
              <a:rPr lang="en-US" sz="2300" b="1" dirty="0" smtClean="0"/>
              <a:t>F</a:t>
            </a:r>
            <a:r>
              <a:rPr lang="en-US" sz="2300" b="1" baseline="-25000" dirty="0" smtClean="0"/>
              <a:t>0.05;6,17</a:t>
            </a:r>
            <a:r>
              <a:rPr lang="en-US" sz="2300" b="1" dirty="0" smtClean="0"/>
              <a:t>=2.69866</a:t>
            </a:r>
            <a:endParaRPr lang="en-US" sz="2300" dirty="0" smtClean="0"/>
          </a:p>
          <a:p>
            <a:r>
              <a:rPr lang="en-US" sz="2300" b="1" dirty="0" smtClean="0"/>
              <a:t>Since F</a:t>
            </a:r>
            <a:r>
              <a:rPr lang="en-US" sz="2300" b="1" baseline="-25000" dirty="0" smtClean="0"/>
              <a:t>obs</a:t>
            </a:r>
            <a:r>
              <a:rPr lang="en-US" sz="2300" b="1" dirty="0" smtClean="0"/>
              <a:t>&gt;F</a:t>
            </a:r>
            <a:r>
              <a:rPr lang="en-US" sz="2300" b="1" baseline="-25000" dirty="0" smtClean="0"/>
              <a:t>0.05;(6,17)</a:t>
            </a:r>
            <a:r>
              <a:rPr lang="en-US" sz="2300" b="1" dirty="0" smtClean="0"/>
              <a:t>   so we reject H</a:t>
            </a:r>
            <a:r>
              <a:rPr lang="en-US" sz="2300" b="1" baseline="-25000" dirty="0" smtClean="0"/>
              <a:t>0</a:t>
            </a:r>
            <a:r>
              <a:rPr lang="en-US" sz="2300" b="1" dirty="0" smtClean="0"/>
              <a:t>  and hence conclude that the multiple correlation coefficient differs significantly from 0. </a:t>
            </a:r>
            <a:endParaRPr lang="en-US" sz="2300" dirty="0" smtClean="0"/>
          </a:p>
          <a:p>
            <a:r>
              <a:rPr lang="en-US" sz="2300" b="1" dirty="0" smtClean="0"/>
              <a:t>Thus we may conclude  in the light </a:t>
            </a:r>
            <a:r>
              <a:rPr lang="en-US" sz="2300" b="1" dirty="0" smtClean="0"/>
              <a:t>of the </a:t>
            </a:r>
            <a:r>
              <a:rPr lang="en-US" sz="2300" b="1" dirty="0" smtClean="0"/>
              <a:t>given data that these factors all taken together have an effect on the response at 5% level of significance.</a:t>
            </a:r>
            <a:endParaRPr lang="en-US" sz="2300" dirty="0" smtClean="0"/>
          </a:p>
          <a:p>
            <a:r>
              <a:rPr lang="en-US" sz="2300" dirty="0" smtClean="0"/>
              <a:t>Now we try to find out factors which can be used as predictors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7772400" cy="6321552"/>
          </a:xfrm>
        </p:spPr>
        <p:txBody>
          <a:bodyPr>
            <a:normAutofit/>
          </a:bodyPr>
          <a:lstStyle/>
          <a:p>
            <a:pPr>
              <a:buNone/>
            </a:pPr>
            <a:r>
              <a:rPr lang="en-US" dirty="0" smtClean="0">
                <a:latin typeface="Arial Black" pitchFamily="34" charset="0"/>
              </a:rPr>
              <a:t>(1) We now calculate the correlation coefficients of  the response with the different factors. The values are given below:</a:t>
            </a:r>
          </a:p>
          <a:p>
            <a:r>
              <a:rPr lang="en-US" sz="2100" b="1" dirty="0" smtClean="0"/>
              <a:t>r</a:t>
            </a:r>
            <a:r>
              <a:rPr lang="en-US" sz="2100" b="1" baseline="-25000" dirty="0" smtClean="0"/>
              <a:t>y1</a:t>
            </a:r>
            <a:r>
              <a:rPr lang="en-US" sz="2100" b="1" dirty="0" smtClean="0"/>
              <a:t> = 0.84770;  r</a:t>
            </a:r>
            <a:r>
              <a:rPr lang="en-US" sz="2100" b="1" baseline="-25000" dirty="0" smtClean="0"/>
              <a:t>y2</a:t>
            </a:r>
            <a:r>
              <a:rPr lang="en-US" sz="2100" b="1" dirty="0" smtClean="0"/>
              <a:t> = 0.28704;  r</a:t>
            </a:r>
            <a:r>
              <a:rPr lang="en-US" sz="2100" b="1" baseline="-25000" dirty="0" smtClean="0"/>
              <a:t>y3</a:t>
            </a:r>
            <a:r>
              <a:rPr lang="en-US" sz="2100" b="1" dirty="0" smtClean="0"/>
              <a:t> = -0.12778;  r</a:t>
            </a:r>
            <a:r>
              <a:rPr lang="en-US" sz="2100" b="1" baseline="-25000" dirty="0" smtClean="0"/>
              <a:t>y4</a:t>
            </a:r>
            <a:r>
              <a:rPr lang="en-US" sz="2100" b="1" dirty="0" smtClean="0"/>
              <a:t>  = 0.44658;  r</a:t>
            </a:r>
            <a:r>
              <a:rPr lang="en-US" sz="2100" b="1" baseline="-25000" dirty="0" smtClean="0"/>
              <a:t>y5</a:t>
            </a:r>
            <a:r>
              <a:rPr lang="en-US" sz="2100" b="1" dirty="0" smtClean="0"/>
              <a:t> = -0.00634;  r</a:t>
            </a:r>
            <a:r>
              <a:rPr lang="en-US" sz="2100" b="1" baseline="-25000" dirty="0" smtClean="0"/>
              <a:t>y6</a:t>
            </a:r>
            <a:r>
              <a:rPr lang="en-US" sz="2100" b="1" dirty="0" smtClean="0"/>
              <a:t> = -0.22033</a:t>
            </a:r>
            <a:endParaRPr lang="en-US" sz="2100" dirty="0" smtClean="0"/>
          </a:p>
          <a:p>
            <a:r>
              <a:rPr lang="en-US" sz="2100" dirty="0" smtClean="0"/>
              <a:t>Since </a:t>
            </a:r>
            <a:r>
              <a:rPr lang="en-US" sz="2100" b="1" dirty="0" smtClean="0"/>
              <a:t>r</a:t>
            </a:r>
            <a:r>
              <a:rPr lang="en-US" sz="2100" b="1" baseline="-25000" dirty="0" smtClean="0"/>
              <a:t>y1</a:t>
            </a:r>
            <a:r>
              <a:rPr lang="en-US" sz="2100" dirty="0" smtClean="0"/>
              <a:t> is maximum we test for its significance. So we test</a:t>
            </a:r>
          </a:p>
          <a:p>
            <a:pPr marL="0" indent="0">
              <a:buNone/>
            </a:pPr>
            <a:r>
              <a:rPr lang="en-US" sz="2100" b="1" dirty="0" smtClean="0"/>
              <a:t>    H</a:t>
            </a:r>
            <a:r>
              <a:rPr lang="en-US" sz="2100" b="1" baseline="-25000" dirty="0" smtClean="0"/>
              <a:t>0</a:t>
            </a:r>
            <a:r>
              <a:rPr lang="en-US" sz="2100" b="1" dirty="0" smtClean="0"/>
              <a:t>: ρ</a:t>
            </a:r>
            <a:r>
              <a:rPr lang="en-US" sz="2100" b="1" baseline="-25000" dirty="0" smtClean="0"/>
              <a:t>y1</a:t>
            </a:r>
            <a:r>
              <a:rPr lang="en-US" sz="2100" b="1" dirty="0" smtClean="0"/>
              <a:t>=0 </a:t>
            </a:r>
            <a:r>
              <a:rPr lang="en-US" sz="2100" b="1" dirty="0" err="1" smtClean="0"/>
              <a:t>vs</a:t>
            </a:r>
            <a:r>
              <a:rPr lang="en-US" sz="2100" b="1" dirty="0" smtClean="0"/>
              <a:t>  H</a:t>
            </a:r>
            <a:r>
              <a:rPr lang="en-US" sz="2100" b="1" baseline="-25000" dirty="0" smtClean="0"/>
              <a:t>1</a:t>
            </a:r>
            <a:r>
              <a:rPr lang="en-US" sz="2100" b="1" dirty="0" smtClean="0"/>
              <a:t>: not H</a:t>
            </a:r>
            <a:r>
              <a:rPr lang="en-US" sz="2100" b="1" baseline="-25000" dirty="0" smtClean="0"/>
              <a:t>0</a:t>
            </a:r>
            <a:endParaRPr lang="en-US" sz="2100" dirty="0" smtClean="0"/>
          </a:p>
          <a:p>
            <a:r>
              <a:rPr lang="en-US" sz="2100" dirty="0" smtClean="0"/>
              <a:t>We get the value of the test statistic as:  </a:t>
            </a:r>
          </a:p>
          <a:p>
            <a:r>
              <a:rPr lang="en-US" sz="2100" b="1" dirty="0" smtClean="0"/>
              <a:t>F</a:t>
            </a:r>
            <a:r>
              <a:rPr lang="en-US" sz="2100" b="1" baseline="-25000" dirty="0" smtClean="0"/>
              <a:t>obs</a:t>
            </a:r>
            <a:r>
              <a:rPr lang="en-US" sz="2100" b="1" dirty="0" smtClean="0"/>
              <a:t>= 56.1792</a:t>
            </a:r>
            <a:endParaRPr lang="en-US" sz="2100" dirty="0" smtClean="0"/>
          </a:p>
          <a:p>
            <a:r>
              <a:rPr lang="en-US" sz="2100" b="1" dirty="0" smtClean="0"/>
              <a:t>F</a:t>
            </a:r>
            <a:r>
              <a:rPr lang="en-US" sz="2100" b="1" baseline="-25000" dirty="0" smtClean="0"/>
              <a:t>0.05;1,22</a:t>
            </a:r>
            <a:r>
              <a:rPr lang="en-US" sz="2100" b="1" dirty="0" smtClean="0"/>
              <a:t>=4.30095 </a:t>
            </a:r>
            <a:endParaRPr lang="en-US" sz="2100" dirty="0" smtClean="0"/>
          </a:p>
          <a:p>
            <a:r>
              <a:rPr lang="en-US" sz="2100" b="1" dirty="0" smtClean="0"/>
              <a:t>Clearly we reject null hypothesis at 5% level of significance.</a:t>
            </a:r>
            <a:endParaRPr lang="en-US" sz="2100" dirty="0" smtClean="0"/>
          </a:p>
          <a:p>
            <a:r>
              <a:rPr lang="en-US" sz="2100" b="1" dirty="0" smtClean="0"/>
              <a:t> We include x</a:t>
            </a:r>
            <a:r>
              <a:rPr lang="en-US" sz="2100" b="1" baseline="-25000" dirty="0" smtClean="0"/>
              <a:t>1</a:t>
            </a:r>
            <a:r>
              <a:rPr lang="en-US" sz="2100" b="1" dirty="0" smtClean="0"/>
              <a:t> i.e. number of screens as a predictor in our regression equation.</a:t>
            </a:r>
            <a:endParaRPr lang="en-US" sz="2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772400" cy="6169152"/>
          </a:xfrm>
        </p:spPr>
        <p:txBody>
          <a:bodyPr>
            <a:normAutofit fontScale="92500" lnSpcReduction="20000"/>
          </a:bodyPr>
          <a:lstStyle/>
          <a:p>
            <a:pPr>
              <a:buNone/>
            </a:pPr>
            <a:r>
              <a:rPr lang="en-US" sz="2800" dirty="0" smtClean="0">
                <a:latin typeface="Arial Black" pitchFamily="34" charset="0"/>
              </a:rPr>
              <a:t>(2)</a:t>
            </a:r>
            <a:r>
              <a:rPr lang="en-US" dirty="0" smtClean="0"/>
              <a:t> </a:t>
            </a:r>
            <a:r>
              <a:rPr lang="en-US" sz="2800" dirty="0" smtClean="0">
                <a:latin typeface="Arial Black" pitchFamily="34" charset="0"/>
              </a:rPr>
              <a:t>Now we calculate the first order partial correlation coefficients between response and the other factors when x</a:t>
            </a:r>
            <a:r>
              <a:rPr lang="en-US" sz="2800" baseline="-25000" dirty="0" smtClean="0">
                <a:latin typeface="Arial Black" pitchFamily="34" charset="0"/>
              </a:rPr>
              <a:t>1</a:t>
            </a:r>
            <a:r>
              <a:rPr lang="en-US" sz="2800" dirty="0" smtClean="0">
                <a:latin typeface="Arial Black" pitchFamily="34" charset="0"/>
              </a:rPr>
              <a:t> is given.  The values are given below.</a:t>
            </a:r>
          </a:p>
          <a:p>
            <a:r>
              <a:rPr lang="en-US" sz="2200" b="1" dirty="0" smtClean="0"/>
              <a:t>r</a:t>
            </a:r>
            <a:r>
              <a:rPr lang="en-US" sz="2200" b="1" baseline="-25000" dirty="0" smtClean="0"/>
              <a:t>y2.1 </a:t>
            </a:r>
            <a:r>
              <a:rPr lang="en-US" sz="2200" b="1" dirty="0" smtClean="0"/>
              <a:t>= -0.09800;   r</a:t>
            </a:r>
            <a:r>
              <a:rPr lang="en-US" sz="2200" b="1" baseline="-25000" dirty="0" smtClean="0"/>
              <a:t>y3.1</a:t>
            </a:r>
            <a:r>
              <a:rPr lang="en-US" sz="2200" b="1" dirty="0" smtClean="0"/>
              <a:t> = -0.20500;   r</a:t>
            </a:r>
            <a:r>
              <a:rPr lang="en-US" sz="2200" b="1" baseline="-25000" dirty="0" smtClean="0"/>
              <a:t>y4.1</a:t>
            </a:r>
            <a:r>
              <a:rPr lang="en-US" sz="2200" b="1" dirty="0" smtClean="0"/>
              <a:t> = 0.24100;   r</a:t>
            </a:r>
            <a:r>
              <a:rPr lang="en-US" sz="2200" b="1" baseline="-25000" dirty="0" smtClean="0"/>
              <a:t>y5.1</a:t>
            </a:r>
            <a:r>
              <a:rPr lang="en-US" sz="2200" b="1" dirty="0" smtClean="0"/>
              <a:t> = 0.22100;  r</a:t>
            </a:r>
            <a:r>
              <a:rPr lang="en-US" sz="2200" b="1" baseline="-25000" dirty="0" smtClean="0"/>
              <a:t>y6.1</a:t>
            </a:r>
            <a:r>
              <a:rPr lang="en-US" sz="2200" b="1" dirty="0" smtClean="0"/>
              <a:t> = 0.11600</a:t>
            </a:r>
            <a:endParaRPr lang="en-US" sz="2200" dirty="0" smtClean="0"/>
          </a:p>
          <a:p>
            <a:r>
              <a:rPr lang="en-US" sz="2200" dirty="0" smtClean="0"/>
              <a:t>Since </a:t>
            </a:r>
            <a:r>
              <a:rPr lang="en-US" sz="2200" b="1" dirty="0" smtClean="0"/>
              <a:t>r</a:t>
            </a:r>
            <a:r>
              <a:rPr lang="en-US" sz="2200" b="1" baseline="-25000" dirty="0" smtClean="0"/>
              <a:t>y4.1</a:t>
            </a:r>
            <a:r>
              <a:rPr lang="en-US" sz="2200" dirty="0" smtClean="0"/>
              <a:t> is maximum we test  for its significance. So we test</a:t>
            </a:r>
          </a:p>
          <a:p>
            <a:r>
              <a:rPr lang="en-US" sz="2200" b="1" dirty="0" smtClean="0"/>
              <a:t>H</a:t>
            </a:r>
            <a:r>
              <a:rPr lang="en-US" sz="2200" b="1" baseline="-25000" dirty="0" smtClean="0"/>
              <a:t>0</a:t>
            </a:r>
            <a:r>
              <a:rPr lang="en-US" sz="2200" b="1" dirty="0" smtClean="0"/>
              <a:t>: ρ</a:t>
            </a:r>
            <a:r>
              <a:rPr lang="en-US" sz="2200" b="1" baseline="-25000" dirty="0" smtClean="0"/>
              <a:t>y4.1</a:t>
            </a:r>
            <a:r>
              <a:rPr lang="en-US" sz="2200" b="1" dirty="0" smtClean="0"/>
              <a:t>=0 </a:t>
            </a:r>
            <a:r>
              <a:rPr lang="en-US" sz="2200" b="1" dirty="0" err="1" smtClean="0"/>
              <a:t>vs</a:t>
            </a:r>
            <a:r>
              <a:rPr lang="en-US" sz="2200" b="1" dirty="0" smtClean="0"/>
              <a:t>  H</a:t>
            </a:r>
            <a:r>
              <a:rPr lang="en-US" sz="2200" b="1" baseline="-25000" dirty="0" smtClean="0"/>
              <a:t>1</a:t>
            </a:r>
            <a:r>
              <a:rPr lang="en-US" sz="2200" b="1" dirty="0" smtClean="0"/>
              <a:t>: not H</a:t>
            </a:r>
            <a:r>
              <a:rPr lang="en-US" sz="2200" b="1" baseline="-25000" dirty="0" smtClean="0"/>
              <a:t>0</a:t>
            </a:r>
            <a:endParaRPr lang="en-US" sz="2200" dirty="0" smtClean="0"/>
          </a:p>
          <a:p>
            <a:r>
              <a:rPr lang="en-US" sz="2200" dirty="0" smtClean="0"/>
              <a:t>We get the value of the test statistic as:  </a:t>
            </a:r>
          </a:p>
          <a:p>
            <a:r>
              <a:rPr lang="en-US" sz="2200" b="1" dirty="0" smtClean="0"/>
              <a:t>F</a:t>
            </a:r>
            <a:r>
              <a:rPr lang="en-US" sz="2200" b="1" baseline="-25000" dirty="0" smtClean="0"/>
              <a:t>obs</a:t>
            </a:r>
            <a:r>
              <a:rPr lang="en-US" sz="2200" b="1" dirty="0" smtClean="0"/>
              <a:t>=1.29605</a:t>
            </a:r>
            <a:endParaRPr lang="en-US" sz="2200" dirty="0" smtClean="0"/>
          </a:p>
          <a:p>
            <a:r>
              <a:rPr lang="en-US" sz="2200" b="1" dirty="0" smtClean="0"/>
              <a:t>F</a:t>
            </a:r>
            <a:r>
              <a:rPr lang="en-US" sz="2200" b="1" baseline="-25000" dirty="0" smtClean="0"/>
              <a:t>0.05;1,21</a:t>
            </a:r>
            <a:r>
              <a:rPr lang="en-US" sz="2200" b="1" dirty="0" smtClean="0"/>
              <a:t>= 4.32479</a:t>
            </a:r>
            <a:endParaRPr lang="en-US" sz="2200" dirty="0" smtClean="0"/>
          </a:p>
          <a:p>
            <a:r>
              <a:rPr lang="en-US" sz="2200" b="1" dirty="0" smtClean="0"/>
              <a:t>Since F</a:t>
            </a:r>
            <a:r>
              <a:rPr lang="en-US" sz="2200" b="1" baseline="-25000" dirty="0" smtClean="0"/>
              <a:t>obs</a:t>
            </a:r>
            <a:r>
              <a:rPr lang="en-US" sz="2200" b="1" dirty="0" smtClean="0"/>
              <a:t>&lt;F</a:t>
            </a:r>
            <a:r>
              <a:rPr lang="en-US" sz="2200" b="1" baseline="-25000" dirty="0" smtClean="0"/>
              <a:t>0.05;1,17</a:t>
            </a:r>
            <a:r>
              <a:rPr lang="en-US" sz="2200" b="1" dirty="0" smtClean="0"/>
              <a:t>  so we accept H</a:t>
            </a:r>
            <a:r>
              <a:rPr lang="en-US" sz="2200" b="1" baseline="-25000" dirty="0" smtClean="0"/>
              <a:t>0</a:t>
            </a:r>
            <a:r>
              <a:rPr lang="en-US" sz="2200" b="1" dirty="0" smtClean="0"/>
              <a:t> and conclude that  sequel  is not a significant factor and hence  the remaining  factors do not affect the response  as well. So number of screens  is the only factor that affects the response.</a:t>
            </a:r>
            <a:r>
              <a:rPr lang="en-US" b="1" dirty="0" smtClean="0"/>
              <a:t> </a:t>
            </a:r>
          </a:p>
          <a:p>
            <a:pPr>
              <a:buNone/>
            </a:pPr>
            <a:r>
              <a:rPr lang="en-US" b="1" dirty="0" smtClean="0"/>
              <a:t>  </a:t>
            </a:r>
            <a:r>
              <a:rPr lang="en-US" b="1" i="1" dirty="0" smtClean="0">
                <a:solidFill>
                  <a:srgbClr val="FF0000"/>
                </a:solidFill>
              </a:rPr>
              <a:t>We fit a final regression equation treating it as the only factor. It is given by: </a:t>
            </a:r>
            <a:endParaRPr lang="en-US" i="1" dirty="0" smtClean="0">
              <a:solidFill>
                <a:srgbClr val="FF0000"/>
              </a:solidFill>
            </a:endParaRPr>
          </a:p>
          <a:p>
            <a:pPr>
              <a:buNone/>
            </a:pPr>
            <a:r>
              <a:rPr lang="en-US" b="1" i="1" dirty="0" smtClean="0">
                <a:solidFill>
                  <a:srgbClr val="FF0000"/>
                </a:solidFill>
              </a:rPr>
              <a:t>			y=21.5+.0155* No of screens</a:t>
            </a:r>
            <a:endParaRPr lang="en-US" i="1" dirty="0" smtClean="0">
              <a:solidFill>
                <a:srgbClr val="FF0000"/>
              </a:solidFill>
            </a:endParaRPr>
          </a:p>
          <a:p>
            <a:pPr>
              <a:buNone/>
            </a:pPr>
            <a:r>
              <a:rPr lang="en-US" i="1" dirty="0" smtClean="0">
                <a:solidFill>
                  <a:srgbClr val="FF0000"/>
                </a:solidFill>
              </a:rPr>
              <a:t>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563562"/>
          </a:xfrm>
        </p:spPr>
        <p:txBody>
          <a:bodyPr/>
          <a:lstStyle/>
          <a:p>
            <a:r>
              <a:rPr lang="en-US" dirty="0" smtClean="0">
                <a:latin typeface="Arial Black" pitchFamily="34" charset="0"/>
              </a:rPr>
              <a:t>			   DRAMA</a:t>
            </a:r>
            <a:endParaRPr lang="en-US" dirty="0">
              <a:latin typeface="Arial Black" pitchFamily="34" charset="0"/>
            </a:endParaRPr>
          </a:p>
        </p:txBody>
      </p:sp>
      <mc:AlternateContent xmlns:mc="http://schemas.openxmlformats.org/markup-compatibility/2006">
        <mc:Choice xmlns="" xmlns:a14="http://schemas.microsoft.com/office/drawing/2010/main" Requires="a14">
          <p:sp>
            <p:nvSpPr>
              <p:cNvPr id="3" name="Content Placeholder 2"/>
              <p:cNvSpPr>
                <a:spLocks noGrp="1"/>
              </p:cNvSpPr>
              <p:nvPr>
                <p:ph sz="quarter" idx="1"/>
              </p:nvPr>
            </p:nvSpPr>
            <p:spPr>
              <a:xfrm>
                <a:off x="457200" y="838200"/>
                <a:ext cx="7924800" cy="5635752"/>
              </a:xfrm>
            </p:spPr>
            <p:txBody>
              <a:bodyPr>
                <a:normAutofit/>
              </a:bodyPr>
              <a:lstStyle/>
              <a:p>
                <a:pPr>
                  <a:buNone/>
                </a:pPr>
                <a:r>
                  <a:rPr lang="en-US" dirty="0" smtClean="0"/>
                  <a:t>    After sampling we get n=24 movies. For this genre in our data, none of the movies have sequels and hence we do not consider it as a factor affecting the response. So we have five factors(p=5) which are denoted as follows:</a:t>
                </a:r>
              </a:p>
              <a:p>
                <a:r>
                  <a:rPr lang="en-US" b="1" dirty="0" smtClean="0"/>
                  <a:t>x</a:t>
                </a:r>
                <a:r>
                  <a:rPr lang="en-US" b="1" baseline="-25000" dirty="0" smtClean="0"/>
                  <a:t>1</a:t>
                </a:r>
                <a:r>
                  <a:rPr lang="en-US" dirty="0" smtClean="0"/>
                  <a:t> : Number of screens</a:t>
                </a:r>
              </a:p>
              <a:p>
                <a:r>
                  <a:rPr lang="en-US" b="1" dirty="0" smtClean="0"/>
                  <a:t>x</a:t>
                </a:r>
                <a:r>
                  <a:rPr lang="en-US" b="1" baseline="-25000" dirty="0" smtClean="0"/>
                  <a:t>2</a:t>
                </a:r>
                <a:r>
                  <a:rPr lang="en-US" dirty="0" smtClean="0"/>
                  <a:t> :Production budget</a:t>
                </a:r>
              </a:p>
              <a:p>
                <a:r>
                  <a:rPr lang="en-US" b="1" dirty="0" smtClean="0"/>
                  <a:t>x</a:t>
                </a:r>
                <a:r>
                  <a:rPr lang="en-US" b="1" baseline="-25000" dirty="0" smtClean="0"/>
                  <a:t>3</a:t>
                </a:r>
                <a:r>
                  <a:rPr lang="en-US" dirty="0" smtClean="0"/>
                  <a:t> :Release Timing</a:t>
                </a:r>
              </a:p>
              <a:p>
                <a:r>
                  <a:rPr lang="en-US" b="1" dirty="0" smtClean="0"/>
                  <a:t>x</a:t>
                </a:r>
                <a:r>
                  <a:rPr lang="en-US" b="1" baseline="-25000" dirty="0" smtClean="0"/>
                  <a:t>4</a:t>
                </a:r>
                <a:r>
                  <a:rPr lang="en-US" b="1" dirty="0" smtClean="0"/>
                  <a:t> :</a:t>
                </a:r>
                <a:r>
                  <a:rPr lang="en-US" dirty="0" smtClean="0"/>
                  <a:t>Star power</a:t>
                </a:r>
              </a:p>
              <a:p>
                <a:r>
                  <a:rPr lang="en-US" b="1" dirty="0" smtClean="0"/>
                  <a:t>x</a:t>
                </a:r>
                <a:r>
                  <a:rPr lang="en-US" b="1" baseline="-25000" dirty="0" smtClean="0"/>
                  <a:t>5</a:t>
                </a:r>
                <a:r>
                  <a:rPr lang="en-US" b="1" dirty="0" smtClean="0"/>
                  <a:t>: </a:t>
                </a:r>
                <a:r>
                  <a:rPr lang="en-US" dirty="0" smtClean="0"/>
                  <a:t>Meta-critic Rating</a:t>
                </a:r>
              </a:p>
              <a:p>
                <a:r>
                  <a:rPr lang="en-US" b="1" dirty="0" smtClean="0">
                    <a:latin typeface="Arial Black" pitchFamily="34" charset="0"/>
                  </a:rPr>
                  <a:t/>
                </a:r>
                <a:r>
                  <a:rPr lang="en-US" sz="2000" b="1" dirty="0">
                    <a:latin typeface="Arial Black" pitchFamily="34" charset="0"/>
                  </a:rPr>
                  <a:t> y</a:t>
                </a:r>
                <a:r>
                  <a:rPr lang="en-US" sz="2000" dirty="0"/>
                  <a:t> :</a:t>
                </a:r>
                <a14:m>
                  <m:oMath xmlns:m="http://schemas.openxmlformats.org/officeDocument/2006/math">
                    <m:rad>
                      <m:radPr>
                        <m:ctrlPr>
                          <a:rPr lang="en-US" sz="2000" i="1">
                            <a:latin typeface="Cambria Math"/>
                          </a:rPr>
                        </m:ctrlPr>
                      </m:radPr>
                      <m:deg>
                        <m:r>
                          <m:rPr>
                            <m:brk m:alnAt="7"/>
                          </m:rPr>
                          <a:rPr lang="en-US" sz="2000" i="1">
                            <a:latin typeface="Cambria Math"/>
                          </a:rPr>
                          <m:t>4</m:t>
                        </m:r>
                      </m:deg>
                      <m:e>
                        <m:r>
                          <m:rPr>
                            <m:nor/>
                          </m:rPr>
                          <a:rPr lang="en-US" sz="2000" dirty="0"/>
                          <m:t>Opening</m:t>
                        </m:r>
                        <m:r>
                          <m:rPr>
                            <m:nor/>
                          </m:rPr>
                          <a:rPr lang="en-US" sz="2000" dirty="0"/>
                          <m:t> </m:t>
                        </m:r>
                        <m:r>
                          <m:rPr>
                            <m:nor/>
                          </m:rPr>
                          <a:rPr lang="en-US" sz="2000" dirty="0"/>
                          <m:t>weekend</m:t>
                        </m:r>
                        <m:r>
                          <m:rPr>
                            <m:nor/>
                          </m:rPr>
                          <a:rPr lang="en-US" sz="2000" dirty="0"/>
                          <m:t> </m:t>
                        </m:r>
                        <m:r>
                          <m:rPr>
                            <m:nor/>
                          </m:rPr>
                          <a:rPr lang="en-US" sz="2000" dirty="0"/>
                          <m:t>boxoffice</m:t>
                        </m:r>
                        <m:r>
                          <m:rPr>
                            <m:nor/>
                          </m:rPr>
                          <a:rPr lang="en-US" sz="2000" dirty="0"/>
                          <m:t> </m:t>
                        </m:r>
                        <m:r>
                          <m:rPr>
                            <m:nor/>
                          </m:rPr>
                          <a:rPr lang="en-US" sz="2000" dirty="0"/>
                          <m:t>collection</m:t>
                        </m:r>
                        <m:r>
                          <m:rPr>
                            <m:nor/>
                          </m:rPr>
                          <a:rPr lang="en-US" sz="2000" dirty="0"/>
                          <m:t> </m:t>
                        </m:r>
                      </m:e>
                    </m:rad>
                  </m:oMath>
                </a14:m>
                <a:endParaRPr lang="en-US" sz="19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0" y="838200"/>
                <a:ext cx="7924800" cy="5635752"/>
              </a:xfrm>
              <a:blipFill rotWithShape="1">
                <a:blip r:embed="rId2"/>
                <a:stretch>
                  <a:fillRect l="-308" t="-758"/>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848600" cy="6245352"/>
          </a:xfrm>
        </p:spPr>
        <p:txBody>
          <a:bodyPr>
            <a:normAutofit/>
          </a:bodyPr>
          <a:lstStyle/>
          <a:p>
            <a:pPr>
              <a:buNone/>
            </a:pPr>
            <a:r>
              <a:rPr lang="en-US" sz="2100" dirty="0" smtClean="0"/>
              <a:t>Here the multiple correlation coefficient is given as</a:t>
            </a:r>
          </a:p>
          <a:p>
            <a:r>
              <a:rPr lang="en-US" sz="2100" b="1" dirty="0" smtClean="0"/>
              <a:t>r</a:t>
            </a:r>
            <a:r>
              <a:rPr lang="en-US" sz="2100" b="1" baseline="-25000" dirty="0" smtClean="0"/>
              <a:t>y.12345</a:t>
            </a:r>
            <a:r>
              <a:rPr lang="en-US" sz="2100" b="1" dirty="0" smtClean="0"/>
              <a:t>= 0.917660</a:t>
            </a:r>
            <a:endParaRPr lang="en-US" sz="2100" dirty="0" smtClean="0"/>
          </a:p>
          <a:p>
            <a:r>
              <a:rPr lang="en-US" sz="2100" dirty="0" smtClean="0"/>
              <a:t>We now test for the significance of  the multiple correlation coefficient. So we test</a:t>
            </a:r>
          </a:p>
          <a:p>
            <a:r>
              <a:rPr lang="en-US" sz="2100" b="1" dirty="0" smtClean="0"/>
              <a:t>H</a:t>
            </a:r>
            <a:r>
              <a:rPr lang="en-US" sz="2100" b="1" baseline="-25000" dirty="0" smtClean="0"/>
              <a:t>0</a:t>
            </a:r>
            <a:r>
              <a:rPr lang="en-US" sz="2100" b="1" dirty="0" smtClean="0"/>
              <a:t>: ρ</a:t>
            </a:r>
            <a:r>
              <a:rPr lang="en-US" sz="2100" b="1" baseline="-25000" dirty="0" smtClean="0"/>
              <a:t>y.12345</a:t>
            </a:r>
            <a:r>
              <a:rPr lang="en-US" sz="2100" b="1" dirty="0" smtClean="0"/>
              <a:t>=0 </a:t>
            </a:r>
            <a:r>
              <a:rPr lang="en-US" sz="2100" b="1" dirty="0" err="1" smtClean="0"/>
              <a:t>vs</a:t>
            </a:r>
            <a:r>
              <a:rPr lang="en-US" sz="2100" b="1" dirty="0" smtClean="0"/>
              <a:t> H</a:t>
            </a:r>
            <a:r>
              <a:rPr lang="en-US" sz="2100" b="1" baseline="-25000" dirty="0" smtClean="0"/>
              <a:t>1</a:t>
            </a:r>
            <a:r>
              <a:rPr lang="en-US" sz="2100" b="1" dirty="0" smtClean="0"/>
              <a:t>: not H</a:t>
            </a:r>
            <a:r>
              <a:rPr lang="en-US" sz="2100" b="1" baseline="-25000" dirty="0" smtClean="0"/>
              <a:t>0	</a:t>
            </a:r>
            <a:endParaRPr lang="en-US" sz="2100" dirty="0" smtClean="0"/>
          </a:p>
          <a:p>
            <a:r>
              <a:rPr lang="en-US" sz="2100" dirty="0" smtClean="0"/>
              <a:t>The test statistic </a:t>
            </a:r>
            <a:r>
              <a:rPr lang="en-US" sz="2100" b="1" dirty="0" err="1" smtClean="0"/>
              <a:t>F</a:t>
            </a:r>
            <a:r>
              <a:rPr lang="en-US" sz="2100" dirty="0" err="1" smtClean="0"/>
              <a:t>,under</a:t>
            </a:r>
            <a:r>
              <a:rPr lang="en-US" sz="2100" dirty="0" smtClean="0"/>
              <a:t> H</a:t>
            </a:r>
            <a:r>
              <a:rPr lang="en-US" sz="2100" baseline="-25000" dirty="0" smtClean="0"/>
              <a:t>0</a:t>
            </a:r>
            <a:r>
              <a:rPr lang="en-US" sz="2100" dirty="0" smtClean="0"/>
              <a:t>, follows an </a:t>
            </a:r>
            <a:r>
              <a:rPr lang="en-US" sz="2100" b="1" dirty="0" smtClean="0"/>
              <a:t>F</a:t>
            </a:r>
            <a:r>
              <a:rPr lang="en-US" sz="2100" dirty="0" smtClean="0"/>
              <a:t> distribution with </a:t>
            </a:r>
            <a:r>
              <a:rPr lang="en-US" sz="2100" dirty="0" err="1" smtClean="0"/>
              <a:t>df</a:t>
            </a:r>
            <a:r>
              <a:rPr lang="en-US" sz="2100" dirty="0" smtClean="0"/>
              <a:t>=(6,18)</a:t>
            </a:r>
            <a:r>
              <a:rPr lang="en-US" sz="2100" b="1" dirty="0" smtClean="0"/>
              <a:t>. </a:t>
            </a:r>
            <a:r>
              <a:rPr lang="en-US" sz="2100" dirty="0" smtClean="0"/>
              <a:t>Its value is </a:t>
            </a:r>
            <a:r>
              <a:rPr lang="en-US" sz="2100" b="1" dirty="0" smtClean="0"/>
              <a:t>15.9873</a:t>
            </a:r>
            <a:endParaRPr lang="en-US" sz="2100" dirty="0" smtClean="0"/>
          </a:p>
          <a:p>
            <a:r>
              <a:rPr lang="en-US" sz="2100" dirty="0" smtClean="0"/>
              <a:t>We reject H</a:t>
            </a:r>
            <a:r>
              <a:rPr lang="en-US" sz="2100" baseline="-25000" dirty="0" smtClean="0"/>
              <a:t>0 </a:t>
            </a:r>
            <a:r>
              <a:rPr lang="en-US" sz="2100" dirty="0" err="1" smtClean="0"/>
              <a:t>iff</a:t>
            </a:r>
            <a:r>
              <a:rPr lang="en-US" sz="2100" dirty="0" smtClean="0"/>
              <a:t>  </a:t>
            </a:r>
            <a:r>
              <a:rPr lang="en-US" sz="2100" b="1" dirty="0" smtClean="0"/>
              <a:t>F&gt;F</a:t>
            </a:r>
            <a:r>
              <a:rPr lang="en-US" sz="2100" b="1" baseline="-25000" dirty="0" smtClean="0"/>
              <a:t>α;6,18</a:t>
            </a:r>
            <a:r>
              <a:rPr lang="en-US" sz="2100" b="1" dirty="0" smtClean="0"/>
              <a:t>=2.66130</a:t>
            </a:r>
            <a:endParaRPr lang="en-US" sz="2100" dirty="0" smtClean="0"/>
          </a:p>
          <a:p>
            <a:r>
              <a:rPr lang="en-US" sz="2100" b="1" dirty="0" smtClean="0"/>
              <a:t>Here F&gt; F</a:t>
            </a:r>
            <a:r>
              <a:rPr lang="en-US" sz="2100" b="1" baseline="-25000" dirty="0" smtClean="0"/>
              <a:t>α;6,18</a:t>
            </a:r>
            <a:r>
              <a:rPr lang="en-US" sz="2100" b="1" dirty="0" smtClean="0"/>
              <a:t> ,hence we reject H</a:t>
            </a:r>
            <a:r>
              <a:rPr lang="en-US" sz="2100" b="1" baseline="-25000" dirty="0" smtClean="0"/>
              <a:t>0 </a:t>
            </a:r>
            <a:r>
              <a:rPr lang="en-US" sz="2100" b="1" dirty="0" smtClean="0"/>
              <a:t>at 5% level of significance. </a:t>
            </a:r>
            <a:endParaRPr lang="en-US" sz="2100" dirty="0" smtClean="0"/>
          </a:p>
          <a:p>
            <a:r>
              <a:rPr lang="en-US" sz="2100" b="1" dirty="0" smtClean="0"/>
              <a:t>i.e. r</a:t>
            </a:r>
            <a:r>
              <a:rPr lang="en-US" sz="2100" b="1" baseline="-25000" dirty="0" smtClean="0"/>
              <a:t>y.12345  </a:t>
            </a:r>
            <a:r>
              <a:rPr lang="en-US" sz="2100" b="1" dirty="0" smtClean="0"/>
              <a:t>is significantly different from zero.</a:t>
            </a:r>
            <a:endParaRPr lang="en-US" sz="2100" dirty="0" smtClean="0"/>
          </a:p>
          <a:p>
            <a:r>
              <a:rPr lang="en-US" sz="2100" b="1" dirty="0" smtClean="0"/>
              <a:t>Thus we may conclude that in the light of the given data  these factors all taken together have an effect on the response at 5% level of significance. </a:t>
            </a:r>
            <a:endParaRPr lang="en-US" sz="2100" dirty="0" smtClean="0"/>
          </a:p>
          <a:p>
            <a:r>
              <a:rPr lang="en-US" sz="2100" dirty="0" smtClean="0"/>
              <a:t>Now we try to find out those 5 factors which can be used as predictors .</a:t>
            </a:r>
          </a:p>
          <a:p>
            <a:endParaRPr lang="en-US" sz="2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848600" cy="6169152"/>
          </a:xfrm>
        </p:spPr>
        <p:txBody>
          <a:bodyPr>
            <a:normAutofit/>
          </a:bodyPr>
          <a:lstStyle/>
          <a:p>
            <a:pPr>
              <a:buNone/>
            </a:pPr>
            <a:r>
              <a:rPr lang="en-US" dirty="0" smtClean="0">
                <a:latin typeface="Arial Black" pitchFamily="34" charset="0"/>
              </a:rPr>
              <a:t>(1)We now calculate the correlation coefficients of the response with the different factors. The values are given below:</a:t>
            </a:r>
          </a:p>
          <a:p>
            <a:r>
              <a:rPr lang="en-US" sz="1900" b="1" dirty="0" smtClean="0"/>
              <a:t>r</a:t>
            </a:r>
            <a:r>
              <a:rPr lang="en-US" sz="1900" b="1" baseline="-25000" dirty="0" smtClean="0"/>
              <a:t>y1</a:t>
            </a:r>
            <a:r>
              <a:rPr lang="en-US" sz="1900" b="1" dirty="0" smtClean="0"/>
              <a:t>= 0.87220;        r</a:t>
            </a:r>
            <a:r>
              <a:rPr lang="en-US" sz="1900" b="1" baseline="-25000" dirty="0" smtClean="0"/>
              <a:t>y2</a:t>
            </a:r>
            <a:r>
              <a:rPr lang="en-US" sz="1900" b="1" dirty="0" smtClean="0"/>
              <a:t>=0.72326;   r</a:t>
            </a:r>
            <a:r>
              <a:rPr lang="en-US" sz="1900" b="1" baseline="-25000" dirty="0" smtClean="0"/>
              <a:t>y3</a:t>
            </a:r>
            <a:r>
              <a:rPr lang="en-US" sz="1900" b="1" dirty="0" smtClean="0"/>
              <a:t>=0.29704;   r</a:t>
            </a:r>
            <a:r>
              <a:rPr lang="en-US" sz="1900" b="1" baseline="-25000" dirty="0" smtClean="0"/>
              <a:t>y4</a:t>
            </a:r>
            <a:r>
              <a:rPr lang="en-US" sz="1900" b="1" dirty="0" smtClean="0"/>
              <a:t>=0.01933;   r</a:t>
            </a:r>
            <a:r>
              <a:rPr lang="en-US" sz="1900" b="1" baseline="-25000" dirty="0" smtClean="0"/>
              <a:t>y5</a:t>
            </a:r>
            <a:r>
              <a:rPr lang="en-US" sz="1900" b="1" dirty="0" smtClean="0"/>
              <a:t>=0.17287</a:t>
            </a:r>
            <a:endParaRPr lang="en-US" sz="1900" dirty="0" smtClean="0"/>
          </a:p>
          <a:p>
            <a:r>
              <a:rPr lang="en-US" sz="1900" dirty="0" smtClean="0"/>
              <a:t>Since </a:t>
            </a:r>
            <a:r>
              <a:rPr lang="en-US" sz="1900" b="1" dirty="0" smtClean="0"/>
              <a:t>ry1</a:t>
            </a:r>
            <a:r>
              <a:rPr lang="en-US" sz="1900" dirty="0" smtClean="0"/>
              <a:t> is maximum we test  for its significance. So we test</a:t>
            </a:r>
          </a:p>
          <a:p>
            <a:r>
              <a:rPr lang="en-US" sz="1900" b="1" dirty="0" smtClean="0"/>
              <a:t>H</a:t>
            </a:r>
            <a:r>
              <a:rPr lang="en-US" sz="1900" b="1" baseline="-25000" dirty="0" smtClean="0"/>
              <a:t>0</a:t>
            </a:r>
            <a:r>
              <a:rPr lang="en-US" sz="1900" b="1" dirty="0" smtClean="0"/>
              <a:t>: ρ</a:t>
            </a:r>
            <a:r>
              <a:rPr lang="en-US" sz="1900" b="1" baseline="-25000" dirty="0" smtClean="0"/>
              <a:t>y1</a:t>
            </a:r>
            <a:r>
              <a:rPr lang="en-US" sz="1900" b="1" dirty="0" smtClean="0"/>
              <a:t>=0 </a:t>
            </a:r>
            <a:r>
              <a:rPr lang="en-US" sz="1900" b="1" dirty="0" err="1" smtClean="0"/>
              <a:t>vs</a:t>
            </a:r>
            <a:r>
              <a:rPr lang="en-US" sz="1900" b="1" dirty="0" smtClean="0"/>
              <a:t>  H</a:t>
            </a:r>
            <a:r>
              <a:rPr lang="en-US" sz="1900" b="1" baseline="-25000" dirty="0" smtClean="0"/>
              <a:t>1</a:t>
            </a:r>
            <a:r>
              <a:rPr lang="en-US" sz="1900" b="1" dirty="0" smtClean="0"/>
              <a:t>: not H</a:t>
            </a:r>
            <a:r>
              <a:rPr lang="en-US" sz="1900" b="1" baseline="-25000" dirty="0" smtClean="0"/>
              <a:t>0</a:t>
            </a:r>
            <a:endParaRPr lang="en-US" sz="1900" dirty="0" smtClean="0"/>
          </a:p>
          <a:p>
            <a:r>
              <a:rPr lang="en-US" sz="1900" dirty="0" smtClean="0"/>
              <a:t>We get the value of the test statistic as:  </a:t>
            </a:r>
          </a:p>
          <a:p>
            <a:r>
              <a:rPr lang="en-US" sz="1900" b="1" dirty="0" smtClean="0"/>
              <a:t>F</a:t>
            </a:r>
            <a:r>
              <a:rPr lang="en-US" sz="1900" b="1" baseline="-25000" dirty="0" smtClean="0"/>
              <a:t>obs</a:t>
            </a:r>
            <a:r>
              <a:rPr lang="en-US" sz="1900" b="1" dirty="0" smtClean="0"/>
              <a:t>=69.9474;   </a:t>
            </a:r>
            <a:endParaRPr lang="en-US" sz="1900" dirty="0" smtClean="0"/>
          </a:p>
          <a:p>
            <a:r>
              <a:rPr lang="en-US" sz="1900" b="1" dirty="0" smtClean="0"/>
              <a:t>F</a:t>
            </a:r>
            <a:r>
              <a:rPr lang="en-US" sz="1900" b="1" baseline="-25000" dirty="0" smtClean="0"/>
              <a:t>0.05;1,22</a:t>
            </a:r>
            <a:r>
              <a:rPr lang="en-US" sz="1900" b="1" dirty="0" smtClean="0"/>
              <a:t> =4.30095       </a:t>
            </a:r>
            <a:endParaRPr lang="en-US" sz="1900" dirty="0" smtClean="0"/>
          </a:p>
          <a:p>
            <a:r>
              <a:rPr lang="en-US" sz="1900" b="1" dirty="0" smtClean="0"/>
              <a:t>Since F</a:t>
            </a:r>
            <a:r>
              <a:rPr lang="en-US" sz="1900" b="1" baseline="-25000" dirty="0" smtClean="0"/>
              <a:t>obs</a:t>
            </a:r>
            <a:r>
              <a:rPr lang="en-US" sz="1900" b="1" dirty="0" smtClean="0"/>
              <a:t>&gt;F</a:t>
            </a:r>
            <a:r>
              <a:rPr lang="en-US" sz="1900" b="1" baseline="-25000" dirty="0" smtClean="0"/>
              <a:t>0.05;(1,22)</a:t>
            </a:r>
            <a:r>
              <a:rPr lang="en-US" sz="1900" b="1" dirty="0" smtClean="0"/>
              <a:t> so we reject  H</a:t>
            </a:r>
            <a:r>
              <a:rPr lang="en-US" sz="1900" b="1" baseline="-25000" dirty="0" smtClean="0"/>
              <a:t>0 </a:t>
            </a:r>
            <a:r>
              <a:rPr lang="en-US" sz="1900" b="1" dirty="0" smtClean="0"/>
              <a:t>and conclude that  x</a:t>
            </a:r>
            <a:r>
              <a:rPr lang="en-US" sz="1900" b="1" baseline="-25000" dirty="0" smtClean="0"/>
              <a:t>1</a:t>
            </a:r>
            <a:r>
              <a:rPr lang="en-US" sz="1900" b="1" dirty="0" smtClean="0"/>
              <a:t> i.e. Number of screens is a significant factor.</a:t>
            </a:r>
            <a:endParaRPr lang="en-US" sz="1900" dirty="0" smtClean="0"/>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848600" cy="6092952"/>
          </a:xfrm>
        </p:spPr>
        <p:txBody>
          <a:bodyPr>
            <a:normAutofit/>
          </a:bodyPr>
          <a:lstStyle/>
          <a:p>
            <a:pPr>
              <a:buNone/>
            </a:pPr>
            <a:r>
              <a:rPr lang="en-US" dirty="0" smtClean="0">
                <a:latin typeface="Arial Black" pitchFamily="34" charset="0"/>
              </a:rPr>
              <a:t>(2) Next we calculate the first order partial correlation coefficients between  y and the other factors given x</a:t>
            </a:r>
            <a:r>
              <a:rPr lang="en-US" baseline="-25000" dirty="0" smtClean="0">
                <a:latin typeface="Arial Black" pitchFamily="34" charset="0"/>
              </a:rPr>
              <a:t>1</a:t>
            </a:r>
            <a:r>
              <a:rPr lang="en-US" dirty="0" smtClean="0">
                <a:latin typeface="Arial Black" pitchFamily="34" charset="0"/>
              </a:rPr>
              <a:t>. The values are given below.</a:t>
            </a:r>
          </a:p>
          <a:p>
            <a:r>
              <a:rPr lang="en-US" sz="1900" b="1" dirty="0" smtClean="0"/>
              <a:t>r</a:t>
            </a:r>
            <a:r>
              <a:rPr lang="en-US" sz="1900" b="1" baseline="-25000" dirty="0" smtClean="0"/>
              <a:t>y2.1</a:t>
            </a:r>
            <a:r>
              <a:rPr lang="en-US" sz="1900" b="1" dirty="0" smtClean="0"/>
              <a:t>=0.45717;      r</a:t>
            </a:r>
            <a:r>
              <a:rPr lang="en-US" sz="1900" b="1" baseline="-25000" dirty="0" smtClean="0"/>
              <a:t>y3.1</a:t>
            </a:r>
            <a:r>
              <a:rPr lang="en-US" sz="1900" b="1" dirty="0" smtClean="0"/>
              <a:t>=0.42012;  r</a:t>
            </a:r>
            <a:r>
              <a:rPr lang="en-US" sz="1900" b="1" baseline="-25000" dirty="0" smtClean="0"/>
              <a:t>y4.1</a:t>
            </a:r>
            <a:r>
              <a:rPr lang="en-US" sz="1900" b="1" dirty="0" smtClean="0"/>
              <a:t>=0.32998;  r</a:t>
            </a:r>
            <a:r>
              <a:rPr lang="en-US" sz="1900" b="1" baseline="-25000" dirty="0" smtClean="0"/>
              <a:t>y5.1</a:t>
            </a:r>
            <a:r>
              <a:rPr lang="en-US" sz="1900" b="1" dirty="0" smtClean="0"/>
              <a:t>=0.12146</a:t>
            </a:r>
            <a:endParaRPr lang="en-US" sz="1900" dirty="0" smtClean="0"/>
          </a:p>
          <a:p>
            <a:r>
              <a:rPr lang="en-US" sz="1900" dirty="0" smtClean="0"/>
              <a:t>Since </a:t>
            </a:r>
            <a:r>
              <a:rPr lang="en-US" sz="1900" b="1" dirty="0" smtClean="0"/>
              <a:t>r</a:t>
            </a:r>
            <a:r>
              <a:rPr lang="en-US" sz="1900" b="1" baseline="-25000" dirty="0" smtClean="0"/>
              <a:t>y2.1</a:t>
            </a:r>
            <a:r>
              <a:rPr lang="en-US" sz="1900" dirty="0" smtClean="0"/>
              <a:t> is maximum we test  for its significance. So we test</a:t>
            </a:r>
          </a:p>
          <a:p>
            <a:r>
              <a:rPr lang="en-US" sz="1900" b="1" dirty="0" smtClean="0"/>
              <a:t>H</a:t>
            </a:r>
            <a:r>
              <a:rPr lang="en-US" sz="1900" b="1" baseline="-25000" dirty="0" smtClean="0"/>
              <a:t>0</a:t>
            </a:r>
            <a:r>
              <a:rPr lang="en-US" sz="1900" b="1" dirty="0" smtClean="0"/>
              <a:t>: ρ</a:t>
            </a:r>
            <a:r>
              <a:rPr lang="en-US" sz="1900" b="1" baseline="-25000" dirty="0" smtClean="0"/>
              <a:t>y2.1</a:t>
            </a:r>
            <a:r>
              <a:rPr lang="en-US" sz="1900" b="1" dirty="0" smtClean="0"/>
              <a:t>=0 </a:t>
            </a:r>
            <a:r>
              <a:rPr lang="en-US" sz="1900" b="1" dirty="0" err="1" smtClean="0"/>
              <a:t>vs</a:t>
            </a:r>
            <a:r>
              <a:rPr lang="en-US" sz="1900" b="1" dirty="0" smtClean="0"/>
              <a:t> H</a:t>
            </a:r>
            <a:r>
              <a:rPr lang="en-US" sz="1900" b="1" baseline="-25000" dirty="0" smtClean="0"/>
              <a:t>1</a:t>
            </a:r>
            <a:r>
              <a:rPr lang="en-US" sz="1900" b="1" dirty="0" smtClean="0"/>
              <a:t>:not H</a:t>
            </a:r>
            <a:r>
              <a:rPr lang="en-US" sz="1900" b="1" baseline="-25000" dirty="0" smtClean="0"/>
              <a:t>0</a:t>
            </a:r>
            <a:endParaRPr lang="en-US" sz="1900" dirty="0" smtClean="0"/>
          </a:p>
          <a:p>
            <a:r>
              <a:rPr lang="en-US" sz="1900" dirty="0" smtClean="0"/>
              <a:t>We get the value of the test statistic as:  </a:t>
            </a:r>
          </a:p>
          <a:p>
            <a:r>
              <a:rPr lang="en-US" sz="1900" b="1" dirty="0" smtClean="0"/>
              <a:t>F</a:t>
            </a:r>
            <a:r>
              <a:rPr lang="en-US" sz="1900" b="1" baseline="-25000" dirty="0" smtClean="0"/>
              <a:t>obs</a:t>
            </a:r>
            <a:r>
              <a:rPr lang="en-US" sz="1900" b="1" dirty="0" smtClean="0"/>
              <a:t>=5.54882;   </a:t>
            </a:r>
            <a:endParaRPr lang="en-US" sz="1900" dirty="0" smtClean="0"/>
          </a:p>
          <a:p>
            <a:r>
              <a:rPr lang="en-US" sz="1900" b="1" dirty="0" smtClean="0"/>
              <a:t>F</a:t>
            </a:r>
            <a:r>
              <a:rPr lang="en-US" sz="1900" b="1" baseline="-25000" dirty="0" smtClean="0"/>
              <a:t>0.05;1,21</a:t>
            </a:r>
            <a:r>
              <a:rPr lang="en-US" sz="1900" b="1" dirty="0" smtClean="0"/>
              <a:t>=4.32479        </a:t>
            </a:r>
            <a:endParaRPr lang="en-US" sz="1900" dirty="0" smtClean="0"/>
          </a:p>
          <a:p>
            <a:r>
              <a:rPr lang="en-US" sz="1900" b="1" dirty="0" smtClean="0"/>
              <a:t>Since F</a:t>
            </a:r>
            <a:r>
              <a:rPr lang="en-US" sz="1900" b="1" baseline="-25000" dirty="0" smtClean="0"/>
              <a:t>obs</a:t>
            </a:r>
            <a:r>
              <a:rPr lang="en-US" sz="1900" b="1" dirty="0" smtClean="0"/>
              <a:t>&gt;F</a:t>
            </a:r>
            <a:r>
              <a:rPr lang="en-US" sz="1900" b="1" baseline="-25000" dirty="0" smtClean="0"/>
              <a:t>0.05;1,21</a:t>
            </a:r>
            <a:r>
              <a:rPr lang="en-US" sz="1900" b="1" dirty="0" smtClean="0"/>
              <a:t>  so we reject  H</a:t>
            </a:r>
            <a:r>
              <a:rPr lang="en-US" sz="1900" b="1" baseline="-25000" dirty="0" smtClean="0"/>
              <a:t>0</a:t>
            </a:r>
            <a:r>
              <a:rPr lang="en-US" sz="1900" b="1" dirty="0" smtClean="0"/>
              <a:t> and conclude that x</a:t>
            </a:r>
            <a:r>
              <a:rPr lang="en-US" sz="1900" b="1" baseline="-25000" dirty="0" smtClean="0"/>
              <a:t>2</a:t>
            </a:r>
            <a:r>
              <a:rPr lang="en-US" sz="1900" b="1" dirty="0" smtClean="0"/>
              <a:t> i.e. Production budget  is a significant factor</a:t>
            </a:r>
            <a:r>
              <a:rPr lang="en-US" sz="1900" dirty="0" smtClean="0"/>
              <a: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848600" cy="6169152"/>
          </a:xfrm>
        </p:spPr>
        <p:txBody>
          <a:bodyPr>
            <a:normAutofit fontScale="85000" lnSpcReduction="20000"/>
          </a:bodyPr>
          <a:lstStyle/>
          <a:p>
            <a:pPr>
              <a:buNone/>
            </a:pPr>
            <a:r>
              <a:rPr lang="en-US" sz="2800" dirty="0" smtClean="0">
                <a:latin typeface="Arial Black" pitchFamily="34" charset="0"/>
              </a:rPr>
              <a:t>(3) Now we calculate the 2nd order partial correlation coefficients between the response and the other factors given x</a:t>
            </a:r>
            <a:r>
              <a:rPr lang="en-US" sz="2800" baseline="-25000" dirty="0" smtClean="0">
                <a:latin typeface="Arial Black" pitchFamily="34" charset="0"/>
              </a:rPr>
              <a:t>1</a:t>
            </a:r>
            <a:r>
              <a:rPr lang="en-US" sz="2800" dirty="0" smtClean="0">
                <a:latin typeface="Arial Black" pitchFamily="34" charset="0"/>
              </a:rPr>
              <a:t> and x</a:t>
            </a:r>
            <a:r>
              <a:rPr lang="en-US" sz="2800" baseline="-25000" dirty="0" smtClean="0">
                <a:latin typeface="Arial Black" pitchFamily="34" charset="0"/>
              </a:rPr>
              <a:t>2</a:t>
            </a:r>
            <a:r>
              <a:rPr lang="en-US" sz="2800" dirty="0" smtClean="0">
                <a:latin typeface="Arial Black" pitchFamily="34" charset="0"/>
              </a:rPr>
              <a:t>. The values are given:</a:t>
            </a:r>
          </a:p>
          <a:p>
            <a:r>
              <a:rPr lang="en-US" sz="2200" b="1" dirty="0" smtClean="0"/>
              <a:t>r</a:t>
            </a:r>
            <a:r>
              <a:rPr lang="en-US" sz="2200" b="1" baseline="-25000" dirty="0" smtClean="0"/>
              <a:t>y3.12</a:t>
            </a:r>
            <a:r>
              <a:rPr lang="en-US" sz="2200" b="1" dirty="0" smtClean="0"/>
              <a:t>=0.29648;      r</a:t>
            </a:r>
            <a:r>
              <a:rPr lang="en-US" sz="2200" b="1" baseline="-25000" dirty="0" smtClean="0"/>
              <a:t>y4.12</a:t>
            </a:r>
            <a:r>
              <a:rPr lang="en-US" sz="2200" b="1" dirty="0" smtClean="0"/>
              <a:t>=0.22606;   r</a:t>
            </a:r>
            <a:r>
              <a:rPr lang="en-US" sz="2200" b="1" baseline="-25000" dirty="0" smtClean="0"/>
              <a:t>y5.12</a:t>
            </a:r>
            <a:r>
              <a:rPr lang="en-US" sz="2200" b="1" dirty="0" smtClean="0"/>
              <a:t>= -0.04607</a:t>
            </a:r>
            <a:endParaRPr lang="en-US" sz="2200" dirty="0" smtClean="0"/>
          </a:p>
          <a:p>
            <a:r>
              <a:rPr lang="en-US" sz="2200" dirty="0" smtClean="0"/>
              <a:t>Since </a:t>
            </a:r>
            <a:r>
              <a:rPr lang="en-US" sz="2200" b="1" dirty="0" smtClean="0"/>
              <a:t>r</a:t>
            </a:r>
            <a:r>
              <a:rPr lang="en-US" sz="2200" b="1" baseline="-25000" dirty="0" smtClean="0"/>
              <a:t>y3.12</a:t>
            </a:r>
            <a:r>
              <a:rPr lang="en-US" sz="2200" dirty="0" smtClean="0"/>
              <a:t> is maximum, we test  for its significance. So we test</a:t>
            </a:r>
          </a:p>
          <a:p>
            <a:r>
              <a:rPr lang="en-US" sz="2200" b="1" dirty="0" smtClean="0"/>
              <a:t>H</a:t>
            </a:r>
            <a:r>
              <a:rPr lang="en-US" sz="2200" b="1" baseline="-25000" dirty="0" smtClean="0"/>
              <a:t>0</a:t>
            </a:r>
            <a:r>
              <a:rPr lang="en-US" sz="2200" b="1" dirty="0" smtClean="0"/>
              <a:t>: ρ</a:t>
            </a:r>
            <a:r>
              <a:rPr lang="en-US" sz="2200" b="1" baseline="-25000" dirty="0" smtClean="0"/>
              <a:t>y3.12</a:t>
            </a:r>
            <a:r>
              <a:rPr lang="en-US" sz="2200" b="1" dirty="0" smtClean="0"/>
              <a:t>=0 </a:t>
            </a:r>
            <a:r>
              <a:rPr lang="en-US" sz="2200" b="1" dirty="0" err="1" smtClean="0"/>
              <a:t>vs</a:t>
            </a:r>
            <a:r>
              <a:rPr lang="en-US" sz="2200" b="1" dirty="0" smtClean="0"/>
              <a:t>  H</a:t>
            </a:r>
            <a:r>
              <a:rPr lang="en-US" sz="2200" b="1" baseline="-25000" dirty="0" smtClean="0"/>
              <a:t>1</a:t>
            </a:r>
            <a:r>
              <a:rPr lang="en-US" sz="2200" b="1" dirty="0" smtClean="0"/>
              <a:t>: not H</a:t>
            </a:r>
            <a:r>
              <a:rPr lang="en-US" sz="2200" b="1" baseline="-25000" dirty="0" smtClean="0"/>
              <a:t>0</a:t>
            </a:r>
            <a:endParaRPr lang="en-US" sz="2200" dirty="0" smtClean="0"/>
          </a:p>
          <a:p>
            <a:r>
              <a:rPr lang="en-US" sz="2200" dirty="0" smtClean="0"/>
              <a:t>We get the value of the test statistic as:  </a:t>
            </a:r>
          </a:p>
          <a:p>
            <a:r>
              <a:rPr lang="en-US" sz="2200" b="1" dirty="0" smtClean="0"/>
              <a:t>F </a:t>
            </a:r>
            <a:r>
              <a:rPr lang="en-US" sz="2200" b="1" baseline="-25000" dirty="0" err="1" smtClean="0"/>
              <a:t>obs</a:t>
            </a:r>
            <a:r>
              <a:rPr lang="en-US" sz="2200" b="1" dirty="0" smtClean="0"/>
              <a:t>=1.92743</a:t>
            </a:r>
            <a:endParaRPr lang="en-US" sz="2200" dirty="0" smtClean="0"/>
          </a:p>
          <a:p>
            <a:r>
              <a:rPr lang="en-US" sz="2200" b="1" dirty="0" smtClean="0"/>
              <a:t>F</a:t>
            </a:r>
            <a:r>
              <a:rPr lang="en-US" sz="2200" b="1" baseline="-25000" dirty="0" smtClean="0"/>
              <a:t>0.05;1,20</a:t>
            </a:r>
            <a:r>
              <a:rPr lang="en-US" sz="2200" b="1" dirty="0" smtClean="0"/>
              <a:t> =4.35124  </a:t>
            </a:r>
            <a:endParaRPr lang="en-US" sz="2200" dirty="0" smtClean="0"/>
          </a:p>
          <a:p>
            <a:r>
              <a:rPr lang="en-US" sz="2200" b="1" dirty="0" smtClean="0"/>
              <a:t>Since F</a:t>
            </a:r>
            <a:r>
              <a:rPr lang="en-US" sz="2200" b="1" baseline="-25000" dirty="0" smtClean="0"/>
              <a:t>obs</a:t>
            </a:r>
            <a:r>
              <a:rPr lang="en-US" sz="2200" b="1" dirty="0" smtClean="0"/>
              <a:t>&lt;F</a:t>
            </a:r>
            <a:r>
              <a:rPr lang="en-US" sz="2200" b="1" baseline="-25000" dirty="0" smtClean="0"/>
              <a:t>0.05;1,20</a:t>
            </a:r>
            <a:r>
              <a:rPr lang="en-US" sz="2200" b="1" dirty="0" smtClean="0"/>
              <a:t>  so we accept H</a:t>
            </a:r>
            <a:r>
              <a:rPr lang="en-US" sz="2200" b="1" baseline="-25000" dirty="0" smtClean="0"/>
              <a:t>0</a:t>
            </a:r>
            <a:r>
              <a:rPr lang="en-US" sz="2200" b="1" dirty="0" smtClean="0"/>
              <a:t> and conclude that release timing is not a significant factor and hence  the remaining factors do not affect the response </a:t>
            </a:r>
            <a:r>
              <a:rPr lang="en-US" sz="2200" b="1" dirty="0" smtClean="0"/>
              <a:t>as </a:t>
            </a:r>
            <a:r>
              <a:rPr lang="en-US" sz="2200" b="1" dirty="0" smtClean="0"/>
              <a:t>well. So number of screens  and production budget are  the only factors that affect the response. </a:t>
            </a:r>
            <a:r>
              <a:rPr lang="en-US" b="1" dirty="0" smtClean="0"/>
              <a:t>We fit a final regression equation treating only  these two variables  as predictors. We get it as: </a:t>
            </a:r>
          </a:p>
          <a:p>
            <a:pPr>
              <a:buNone/>
            </a:pPr>
            <a:endParaRPr lang="en-US" dirty="0" smtClean="0"/>
          </a:p>
          <a:p>
            <a:pPr>
              <a:buNone/>
            </a:pPr>
            <a:r>
              <a:rPr lang="en-US" b="1" dirty="0" smtClean="0">
                <a:solidFill>
                  <a:srgbClr val="FF0000"/>
                </a:solidFill>
              </a:rPr>
              <a:t>  The regression equation is given by</a:t>
            </a:r>
            <a:endParaRPr lang="en-US" dirty="0" smtClean="0">
              <a:solidFill>
                <a:srgbClr val="FF0000"/>
              </a:solidFill>
            </a:endParaRPr>
          </a:p>
          <a:p>
            <a:pPr>
              <a:buNone/>
            </a:pPr>
            <a:r>
              <a:rPr lang="en-US" b="1" i="1" dirty="0" smtClean="0">
                <a:solidFill>
                  <a:srgbClr val="FF0000"/>
                </a:solidFill>
              </a:rPr>
              <a:t>		y=30+0.104*No of screens+.198*production budget</a:t>
            </a:r>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162800" cy="838200"/>
          </a:xfrm>
        </p:spPr>
        <p:style>
          <a:lnRef idx="0">
            <a:schemeClr val="accent4"/>
          </a:lnRef>
          <a:fillRef idx="3">
            <a:schemeClr val="accent4"/>
          </a:fillRef>
          <a:effectRef idx="3">
            <a:schemeClr val="accent4"/>
          </a:effectRef>
          <a:fontRef idx="minor">
            <a:schemeClr val="lt1"/>
          </a:fontRef>
        </p:style>
        <p:txBody>
          <a:bodyPr>
            <a:noAutofit/>
          </a:bodyPr>
          <a:lstStyle/>
          <a:p>
            <a:r>
              <a:rPr lang="en-US" sz="4400" u="sng" dirty="0" smtClean="0"/>
              <a:t> </a:t>
            </a:r>
            <a:r>
              <a:rPr lang="en-US" sz="5400" b="1" u="sng" dirty="0" smtClean="0">
                <a:solidFill>
                  <a:srgbClr val="33CCCC"/>
                </a:solidFill>
              </a:rPr>
              <a:t>INTRODUCTION:</a:t>
            </a:r>
            <a:endParaRPr lang="en-US" sz="5400" dirty="0">
              <a:solidFill>
                <a:srgbClr val="33CCCC"/>
              </a:solidFill>
            </a:endParaRPr>
          </a:p>
        </p:txBody>
      </p:sp>
      <p:sp>
        <p:nvSpPr>
          <p:cNvPr id="396289" name="Rectangle 1"/>
          <p:cNvSpPr>
            <a:spLocks noChangeArrowheads="1"/>
          </p:cNvSpPr>
          <p:nvPr/>
        </p:nvSpPr>
        <p:spPr bwMode="auto">
          <a:xfrm>
            <a:off x="533400" y="1295400"/>
            <a:ext cx="7467600" cy="504753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term </a:t>
            </a:r>
            <a:r>
              <a:rPr kumimoji="0" lang="en-US" sz="3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‘Box office’</a:t>
            </a:r>
            <a:r>
              <a:rPr kumimoji="0" lang="en-US" sz="3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is used in the context of the film industry. It refers to the amount of business a particular movie makes .The movie industry is a business with a high profile, and a highly variable revenue stream. </a:t>
            </a:r>
          </a:p>
          <a:p>
            <a:r>
              <a:rPr lang="en-US" sz="3200" dirty="0" smtClean="0">
                <a:solidFill>
                  <a:schemeClr val="tx1"/>
                </a:solidFill>
              </a:rPr>
              <a:t>A single movie can be the difference between millions of dollars of profits or losses for a studio in a given year.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396289"/>
                                        </p:tgtEl>
                                        <p:attrNameLst>
                                          <p:attrName>style.visibility</p:attrName>
                                        </p:attrNameLst>
                                      </p:cBhvr>
                                      <p:to>
                                        <p:strVal val="visible"/>
                                      </p:to>
                                    </p:set>
                                    <p:animEffect transition="in" filter="fade">
                                      <p:cBhvr>
                                        <p:cTn id="13" dur="800" decel="100000"/>
                                        <p:tgtEl>
                                          <p:spTgt spid="396289"/>
                                        </p:tgtEl>
                                      </p:cBhvr>
                                    </p:animEffect>
                                    <p:anim calcmode="lin" valueType="num">
                                      <p:cBhvr>
                                        <p:cTn id="14" dur="800" decel="100000" fill="hold"/>
                                        <p:tgtEl>
                                          <p:spTgt spid="396289"/>
                                        </p:tgtEl>
                                        <p:attrNameLst>
                                          <p:attrName>style.rotation</p:attrName>
                                        </p:attrNameLst>
                                      </p:cBhvr>
                                      <p:tavLst>
                                        <p:tav tm="0">
                                          <p:val>
                                            <p:fltVal val="-90"/>
                                          </p:val>
                                        </p:tav>
                                        <p:tav tm="100000">
                                          <p:val>
                                            <p:fltVal val="0"/>
                                          </p:val>
                                        </p:tav>
                                      </p:tavLst>
                                    </p:anim>
                                    <p:anim calcmode="lin" valueType="num">
                                      <p:cBhvr>
                                        <p:cTn id="15" dur="800" decel="100000" fill="hold"/>
                                        <p:tgtEl>
                                          <p:spTgt spid="396289"/>
                                        </p:tgtEl>
                                        <p:attrNameLst>
                                          <p:attrName>ppt_x</p:attrName>
                                        </p:attrNameLst>
                                      </p:cBhvr>
                                      <p:tavLst>
                                        <p:tav tm="0">
                                          <p:val>
                                            <p:strVal val="#ppt_x+0.4"/>
                                          </p:val>
                                        </p:tav>
                                        <p:tav tm="100000">
                                          <p:val>
                                            <p:strVal val="#ppt_x-0.05"/>
                                          </p:val>
                                        </p:tav>
                                      </p:tavLst>
                                    </p:anim>
                                    <p:anim calcmode="lin" valueType="num">
                                      <p:cBhvr>
                                        <p:cTn id="16" dur="800" decel="100000" fill="hold"/>
                                        <p:tgtEl>
                                          <p:spTgt spid="396289"/>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396289"/>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39628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9628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3174267" cy="707886"/>
          </a:xfrm>
          <a:prstGeom prst="rect">
            <a:avLst/>
          </a:prstGeom>
        </p:spPr>
        <p:txBody>
          <a:bodyPr wrap="none">
            <a:spAutoFit/>
          </a:bodyPr>
          <a:lstStyle/>
          <a:p>
            <a:pPr algn="just"/>
            <a:r>
              <a:rPr lang="en-US" sz="4000" b="1" u="sng" dirty="0" smtClean="0">
                <a:solidFill>
                  <a:schemeClr val="accent2">
                    <a:lumMod val="75000"/>
                  </a:schemeClr>
                </a:solidFill>
              </a:rPr>
              <a:t>Conclusion</a:t>
            </a:r>
            <a:endParaRPr lang="en-US" sz="4000" dirty="0">
              <a:solidFill>
                <a:schemeClr val="accent2">
                  <a:lumMod val="75000"/>
                </a:schemeClr>
              </a:solidFill>
            </a:endParaRPr>
          </a:p>
        </p:txBody>
      </p:sp>
      <p:sp>
        <p:nvSpPr>
          <p:cNvPr id="1025" name="Rectangle 1"/>
          <p:cNvSpPr>
            <a:spLocks noChangeArrowheads="1"/>
          </p:cNvSpPr>
          <p:nvPr/>
        </p:nvSpPr>
        <p:spPr bwMode="auto">
          <a:xfrm>
            <a:off x="152400" y="838200"/>
            <a:ext cx="6705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From our analysis , we find the following genre wise regression model for predicting opening weekend collection. We also predict our response from </a:t>
            </a:r>
            <a:r>
              <a:rPr lang="en-US" sz="2400" dirty="0" smtClean="0">
                <a:solidFill>
                  <a:srgbClr val="FF0000"/>
                </a:solidFill>
                <a:latin typeface="Calibri" pitchFamily="34" charset="0"/>
                <a:ea typeface="Times New Roman" pitchFamily="18" charset="0"/>
                <a:cs typeface="Times New Roman" pitchFamily="18" charset="0"/>
              </a:rPr>
              <a:t>some</a:t>
            </a:r>
            <a:r>
              <a:rPr kumimoji="0" lang="en-US" sz="24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random </a:t>
            </a:r>
            <a:r>
              <a:rPr kumimoji="0" lang="en-US" sz="24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movies taken from the year 2014 and </a:t>
            </a:r>
            <a:r>
              <a:rPr kumimoji="0" lang="en-US" sz="24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compare them with the original values.</a:t>
            </a:r>
            <a:endParaRPr kumimoji="0" lang="en-US" sz="2400" b="0" i="0" u="none" strike="noStrike" cap="none" normalizeH="0" baseline="0" dirty="0" smtClean="0">
              <a:ln>
                <a:noFill/>
              </a:ln>
              <a:solidFill>
                <a:srgbClr val="FF0000"/>
              </a:solidFill>
              <a:effectLst/>
              <a:latin typeface="Arial" pitchFamily="34" charset="0"/>
              <a:cs typeface="Arial" pitchFamily="34" charset="0"/>
            </a:endParaRPr>
          </a:p>
        </p:txBody>
      </p:sp>
      <p:sp>
        <p:nvSpPr>
          <p:cNvPr id="8" name="Rectangle 7"/>
          <p:cNvSpPr/>
          <p:nvPr/>
        </p:nvSpPr>
        <p:spPr>
          <a:xfrm>
            <a:off x="304800" y="2895600"/>
            <a:ext cx="1619354" cy="58477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Action</a:t>
            </a:r>
            <a:endPar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28" name="Rectangle 4"/>
          <p:cNvSpPr>
            <a:spLocks noChangeArrowheads="1"/>
          </p:cNvSpPr>
          <p:nvPr/>
        </p:nvSpPr>
        <p:spPr bwMode="auto">
          <a:xfrm>
            <a:off x="304800" y="3505200"/>
            <a:ext cx="76962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66"/>
                </a:solidFill>
                <a:effectLst/>
                <a:latin typeface="Calibri" pitchFamily="34" charset="0"/>
                <a:ea typeface="Times New Roman" pitchFamily="18" charset="0"/>
                <a:cs typeface="Times New Roman" pitchFamily="18" charset="0"/>
              </a:rPr>
              <a:t>Regression equation</a:t>
            </a:r>
            <a:r>
              <a:rPr kumimoji="0" lang="en-US" sz="2800" b="0" i="0" u="none" strike="noStrike" cap="none" normalizeH="0" baseline="0" dirty="0" smtClean="0">
                <a:ln>
                  <a:noFill/>
                </a:ln>
                <a:solidFill>
                  <a:srgbClr val="000066"/>
                </a:solidFill>
                <a:effectLst/>
                <a:latin typeface="Calibri" pitchFamily="34" charset="0"/>
                <a:ea typeface="Times New Roman" pitchFamily="18" charset="0"/>
                <a:cs typeface="Times New Roman" pitchFamily="18" charset="0"/>
              </a:rPr>
              <a:t>:</a:t>
            </a:r>
            <a:endParaRPr kumimoji="0" lang="en-US" sz="2800" b="0" i="0" u="none" strike="noStrike" cap="none" normalizeH="0" baseline="0" dirty="0" smtClean="0">
              <a:ln>
                <a:noFill/>
              </a:ln>
              <a:solidFill>
                <a:srgbClr val="000066"/>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B0F0"/>
                </a:solidFill>
                <a:effectLst/>
                <a:latin typeface="Calibri" pitchFamily="34" charset="0"/>
                <a:ea typeface="Times New Roman" pitchFamily="18" charset="0"/>
                <a:cs typeface="Times New Roman" pitchFamily="18" charset="0"/>
              </a:rPr>
              <a:t>y=- 19.5 + 0.0240*no of screens + 0.318*critic rating</a:t>
            </a:r>
            <a:endParaRPr kumimoji="0" lang="en-US" sz="2800" b="0" i="0" u="none" strike="noStrike" cap="none" normalizeH="0" baseline="0" dirty="0" smtClean="0">
              <a:ln>
                <a:noFill/>
              </a:ln>
              <a:solidFill>
                <a:srgbClr val="00B0F0"/>
              </a:solidFill>
              <a:effectLst/>
              <a:latin typeface="Arial" pitchFamily="34" charset="0"/>
              <a:cs typeface="Arial" pitchFamily="34" charset="0"/>
            </a:endParaRPr>
          </a:p>
        </p:txBody>
      </p:sp>
      <p:sp>
        <p:nvSpPr>
          <p:cNvPr id="7" name="Rectangle 6"/>
          <p:cNvSpPr/>
          <p:nvPr/>
        </p:nvSpPr>
        <p:spPr>
          <a:xfrm>
            <a:off x="304800" y="4953000"/>
            <a:ext cx="2438400" cy="52322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Animation</a:t>
            </a:r>
            <a:endParaRPr 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Rectangle 2"/>
          <p:cNvSpPr>
            <a:spLocks noChangeArrowheads="1"/>
          </p:cNvSpPr>
          <p:nvPr/>
        </p:nvSpPr>
        <p:spPr bwMode="auto">
          <a:xfrm>
            <a:off x="304800" y="5638800"/>
            <a:ext cx="5257800"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66"/>
                </a:solidFill>
                <a:effectLst/>
                <a:latin typeface="Calibri" pitchFamily="34" charset="0"/>
                <a:ea typeface="Times New Roman" pitchFamily="18" charset="0"/>
                <a:cs typeface="Times New Roman" pitchFamily="18" charset="0"/>
              </a:rPr>
              <a:t>Regression equation:</a:t>
            </a:r>
            <a:endParaRPr kumimoji="0" lang="en-US" sz="2400" b="1" i="0" u="none" strike="noStrike" cap="none" normalizeH="0" baseline="0" dirty="0" smtClean="0">
              <a:ln>
                <a:noFill/>
              </a:ln>
              <a:solidFill>
                <a:srgbClr val="000066"/>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B0F0"/>
                </a:solidFill>
                <a:effectLst/>
                <a:latin typeface="Calibri" pitchFamily="34" charset="0"/>
                <a:ea typeface="Times New Roman" pitchFamily="18" charset="0"/>
                <a:cs typeface="Times New Roman" pitchFamily="18" charset="0"/>
              </a:rPr>
              <a:t>y = 56.8+0.184*production budget</a:t>
            </a:r>
            <a:endParaRPr kumimoji="0" lang="en-US" sz="2800" b="0" i="0" u="none" strike="noStrike" cap="none" normalizeH="0" baseline="0" dirty="0" smtClean="0">
              <a:ln>
                <a:noFill/>
              </a:ln>
              <a:solidFill>
                <a:srgbClr val="00B0F0"/>
              </a:solidFill>
              <a:effectLst/>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52400"/>
            <a:ext cx="3048000"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t>
            </a:r>
            <a:r>
              <a:rPr lang="en-US" sz="4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omedy</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27" name="Rectangle 3"/>
          <p:cNvSpPr>
            <a:spLocks noChangeArrowheads="1"/>
          </p:cNvSpPr>
          <p:nvPr/>
        </p:nvSpPr>
        <p:spPr bwMode="auto">
          <a:xfrm>
            <a:off x="152400" y="1066800"/>
            <a:ext cx="4532075"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66"/>
                </a:solidFill>
                <a:effectLst/>
                <a:latin typeface="Calibri" pitchFamily="34" charset="0"/>
                <a:ea typeface="Times New Roman" pitchFamily="18" charset="0"/>
                <a:cs typeface="Times New Roman" pitchFamily="18" charset="0"/>
              </a:rPr>
              <a:t>Regression equation</a:t>
            </a: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B0F0"/>
                </a:solidFill>
                <a:effectLst/>
                <a:latin typeface="Calibri" pitchFamily="34" charset="0"/>
                <a:ea typeface="Times New Roman" pitchFamily="18" charset="0"/>
                <a:cs typeface="Times New Roman" pitchFamily="18" charset="0"/>
              </a:rPr>
              <a:t>y=6.9 + 0.0158* no of screens</a:t>
            </a:r>
            <a:endParaRPr kumimoji="0" lang="en-US" sz="2800" b="0" i="0" u="none" strike="noStrike" cap="none" normalizeH="0" baseline="0" dirty="0" smtClean="0">
              <a:ln>
                <a:noFill/>
              </a:ln>
              <a:solidFill>
                <a:srgbClr val="00B0F0"/>
              </a:solidFill>
              <a:effectLst/>
              <a:latin typeface="Arial" pitchFamily="34" charset="0"/>
              <a:cs typeface="Arial" pitchFamily="34" charset="0"/>
            </a:endParaRPr>
          </a:p>
        </p:txBody>
      </p:sp>
      <p:sp>
        <p:nvSpPr>
          <p:cNvPr id="8" name="Rectangle 7"/>
          <p:cNvSpPr/>
          <p:nvPr/>
        </p:nvSpPr>
        <p:spPr>
          <a:xfrm>
            <a:off x="304800" y="2209800"/>
            <a:ext cx="2743200"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Drama</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28" name="Rectangle 4"/>
          <p:cNvSpPr>
            <a:spLocks noChangeArrowheads="1"/>
          </p:cNvSpPr>
          <p:nvPr/>
        </p:nvSpPr>
        <p:spPr bwMode="auto">
          <a:xfrm>
            <a:off x="228600" y="3200400"/>
            <a:ext cx="8860759"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66"/>
                </a:solidFill>
                <a:effectLst/>
                <a:latin typeface="Calibri" pitchFamily="34" charset="0"/>
                <a:ea typeface="Times New Roman" pitchFamily="18" charset="0"/>
                <a:cs typeface="Times New Roman" pitchFamily="18" charset="0"/>
              </a:rPr>
              <a:t>Regression equation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B0F0"/>
                </a:solidFill>
                <a:effectLst/>
                <a:latin typeface="Calibri" pitchFamily="34" charset="0"/>
                <a:ea typeface="Times New Roman" pitchFamily="18" charset="0"/>
                <a:cs typeface="Times New Roman" pitchFamily="18" charset="0"/>
              </a:rPr>
              <a:t>y = 30.0 + 0.0104*no of screens + 0.198*production budget</a:t>
            </a:r>
            <a:endParaRPr kumimoji="0" lang="en-US" sz="2800" b="0" i="0" u="none" strike="noStrike" cap="none" normalizeH="0" baseline="0" dirty="0" smtClean="0">
              <a:ln>
                <a:noFill/>
              </a:ln>
              <a:solidFill>
                <a:srgbClr val="00B0F0"/>
              </a:solidFill>
              <a:effectLst/>
              <a:latin typeface="Arial" pitchFamily="34" charset="0"/>
              <a:cs typeface="Arial" pitchFamily="34" charset="0"/>
            </a:endParaRPr>
          </a:p>
        </p:txBody>
      </p:sp>
      <p:sp>
        <p:nvSpPr>
          <p:cNvPr id="10" name="Rectangle 9"/>
          <p:cNvSpPr/>
          <p:nvPr/>
        </p:nvSpPr>
        <p:spPr>
          <a:xfrm>
            <a:off x="381000" y="4343400"/>
            <a:ext cx="2743200"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Thriller</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29" name="Rectangle 5"/>
          <p:cNvSpPr>
            <a:spLocks noChangeArrowheads="1"/>
          </p:cNvSpPr>
          <p:nvPr/>
        </p:nvSpPr>
        <p:spPr bwMode="auto">
          <a:xfrm>
            <a:off x="228600" y="5334000"/>
            <a:ext cx="5262403"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66"/>
                </a:solidFill>
                <a:effectLst/>
                <a:latin typeface="Calibri" pitchFamily="34" charset="0"/>
                <a:ea typeface="Times New Roman" pitchFamily="18" charset="0"/>
                <a:cs typeface="Times New Roman" pitchFamily="18" charset="0"/>
              </a:rPr>
              <a:t>Regression equation:</a:t>
            </a:r>
            <a:endParaRPr kumimoji="0" lang="en-US" sz="2800" b="0" i="0" u="none" strike="noStrike" cap="none" normalizeH="0" baseline="0" dirty="0" smtClean="0">
              <a:ln>
                <a:noFill/>
              </a:ln>
              <a:solidFill>
                <a:srgbClr val="000066"/>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B0F0"/>
                </a:solidFill>
                <a:effectLst/>
                <a:latin typeface="Calibri" pitchFamily="34" charset="0"/>
                <a:ea typeface="Times New Roman" pitchFamily="18" charset="0"/>
                <a:cs typeface="Times New Roman" pitchFamily="18" charset="0"/>
              </a:rPr>
              <a:t>y=21.5+ 0.0155* no of screens</a:t>
            </a:r>
            <a:endParaRPr kumimoji="0" lang="en-US" sz="3200" b="0" i="0" u="none" strike="noStrike" cap="none" normalizeH="0" baseline="0" dirty="0" smtClean="0">
              <a:ln>
                <a:noFill/>
              </a:ln>
              <a:solidFill>
                <a:srgbClr val="00B0F0"/>
              </a:solidFill>
              <a:effectLst/>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0"/>
          <a:ext cx="8534400" cy="6583680"/>
        </p:xfrm>
        <a:graphic>
          <a:graphicData uri="http://schemas.openxmlformats.org/drawingml/2006/table">
            <a:tbl>
              <a:tblPr firstRow="1" bandRow="1">
                <a:tableStyleId>{21E4AEA4-8DFA-4A89-87EB-49C32662AFE0}</a:tableStyleId>
              </a:tblPr>
              <a:tblGrid>
                <a:gridCol w="1422400"/>
                <a:gridCol w="1422400"/>
                <a:gridCol w="1422400"/>
                <a:gridCol w="1422400"/>
                <a:gridCol w="1422400"/>
                <a:gridCol w="1422400"/>
              </a:tblGrid>
              <a:tr h="580813">
                <a:tc>
                  <a:txBody>
                    <a:bodyPr/>
                    <a:lstStyle/>
                    <a:p>
                      <a:r>
                        <a:rPr lang="en-US" sz="2800" dirty="0" smtClean="0"/>
                        <a:t>Genre</a:t>
                      </a:r>
                      <a:endParaRPr lang="en-US" sz="2800" dirty="0"/>
                    </a:p>
                  </a:txBody>
                  <a:tcPr/>
                </a:tc>
                <a:tc>
                  <a:txBody>
                    <a:bodyPr/>
                    <a:lstStyle/>
                    <a:p>
                      <a:r>
                        <a:rPr lang="en-US" sz="2800" dirty="0" smtClean="0"/>
                        <a:t>Movie</a:t>
                      </a:r>
                      <a:endParaRPr lang="en-US" sz="2800" dirty="0"/>
                    </a:p>
                  </a:txBody>
                  <a:tcPr/>
                </a:tc>
                <a:tc>
                  <a:txBody>
                    <a:bodyPr/>
                    <a:lstStyle/>
                    <a:p>
                      <a:pPr algn="ctr"/>
                      <a:r>
                        <a:rPr lang="en-US" sz="1800" dirty="0" smtClean="0"/>
                        <a:t>Predictor     1</a:t>
                      </a:r>
                      <a:endParaRPr lang="en-US" sz="1800" dirty="0"/>
                    </a:p>
                  </a:txBody>
                  <a:tcPr/>
                </a:tc>
                <a:tc>
                  <a:txBody>
                    <a:bodyPr/>
                    <a:lstStyle/>
                    <a:p>
                      <a:r>
                        <a:rPr lang="en-US" sz="1800" dirty="0" smtClean="0"/>
                        <a:t>Predictor </a:t>
                      </a:r>
                    </a:p>
                    <a:p>
                      <a:r>
                        <a:rPr lang="en-US" sz="1800" dirty="0" smtClean="0"/>
                        <a:t>         2</a:t>
                      </a:r>
                      <a:endParaRPr lang="en-US" sz="1800" dirty="0"/>
                    </a:p>
                  </a:txBody>
                  <a:tcPr/>
                </a:tc>
                <a:tc>
                  <a:txBody>
                    <a:bodyPr/>
                    <a:lstStyle/>
                    <a:p>
                      <a:r>
                        <a:rPr lang="en-US" dirty="0" smtClean="0"/>
                        <a:t>      Y observed</a:t>
                      </a:r>
                      <a:endParaRPr lang="en-US" dirty="0"/>
                    </a:p>
                  </a:txBody>
                  <a:tcPr/>
                </a:tc>
                <a:tc>
                  <a:txBody>
                    <a:bodyPr/>
                    <a:lstStyle/>
                    <a:p>
                      <a:r>
                        <a:rPr lang="en-US" dirty="0" smtClean="0"/>
                        <a:t>      Y  </a:t>
                      </a:r>
                    </a:p>
                    <a:p>
                      <a:r>
                        <a:rPr lang="en-US" dirty="0" smtClean="0"/>
                        <a:t>predicted</a:t>
                      </a:r>
                      <a:endParaRPr lang="en-US" dirty="0"/>
                    </a:p>
                  </a:txBody>
                  <a:tcPr/>
                </a:tc>
              </a:tr>
              <a:tr h="829733">
                <a:tc>
                  <a:txBody>
                    <a:bodyPr/>
                    <a:lstStyle/>
                    <a:p>
                      <a:r>
                        <a:rPr lang="en-US" dirty="0" smtClean="0"/>
                        <a:t>Action</a:t>
                      </a:r>
                      <a:endParaRPr lang="en-US" dirty="0"/>
                    </a:p>
                  </a:txBody>
                  <a:tcPr/>
                </a:tc>
                <a:tc>
                  <a:txBody>
                    <a:bodyPr/>
                    <a:lstStyle/>
                    <a:p>
                      <a:r>
                        <a:rPr lang="en-US" dirty="0" smtClean="0"/>
                        <a:t>Need For</a:t>
                      </a:r>
                    </a:p>
                    <a:p>
                      <a:r>
                        <a:rPr lang="en-US" dirty="0" smtClean="0"/>
                        <a:t>  Speed</a:t>
                      </a:r>
                      <a:endParaRPr lang="en-US" dirty="0"/>
                    </a:p>
                  </a:txBody>
                  <a:tcPr/>
                </a:tc>
                <a:tc>
                  <a:txBody>
                    <a:bodyPr/>
                    <a:lstStyle/>
                    <a:p>
                      <a:r>
                        <a:rPr lang="en-US" dirty="0" smtClean="0"/>
                        <a:t> No of screens</a:t>
                      </a:r>
                    </a:p>
                    <a:p>
                      <a:r>
                        <a:rPr lang="en-US" dirty="0" smtClean="0"/>
                        <a:t>=3115</a:t>
                      </a:r>
                      <a:endParaRPr lang="en-US" dirty="0"/>
                    </a:p>
                  </a:txBody>
                  <a:tcPr/>
                </a:tc>
                <a:tc>
                  <a:txBody>
                    <a:bodyPr/>
                    <a:lstStyle/>
                    <a:p>
                      <a:r>
                        <a:rPr lang="en-US" dirty="0" err="1" smtClean="0"/>
                        <a:t>Metacritic</a:t>
                      </a:r>
                      <a:endParaRPr lang="en-US" dirty="0" smtClean="0"/>
                    </a:p>
                    <a:p>
                      <a:r>
                        <a:rPr lang="en-US" dirty="0" smtClean="0"/>
                        <a:t> Rating</a:t>
                      </a:r>
                    </a:p>
                    <a:p>
                      <a:r>
                        <a:rPr lang="en-US" dirty="0" smtClean="0"/>
                        <a:t>=40</a:t>
                      </a:r>
                      <a:endParaRPr lang="en-US" dirty="0"/>
                    </a:p>
                  </a:txBody>
                  <a:tcPr/>
                </a:tc>
                <a:tc>
                  <a:txBody>
                    <a:bodyPr/>
                    <a:lstStyle/>
                    <a:p>
                      <a:pPr algn="ctr"/>
                      <a:r>
                        <a:rPr lang="en-US" dirty="0" smtClean="0"/>
                        <a:t>64.9984</a:t>
                      </a:r>
                      <a:endParaRPr lang="en-US" dirty="0"/>
                    </a:p>
                  </a:txBody>
                  <a:tcPr/>
                </a:tc>
                <a:tc>
                  <a:txBody>
                    <a:bodyPr/>
                    <a:lstStyle/>
                    <a:p>
                      <a:pPr algn="ctr"/>
                      <a:r>
                        <a:rPr lang="en-US" dirty="0" smtClean="0"/>
                        <a:t>67.98</a:t>
                      </a:r>
                      <a:endParaRPr lang="en-US" dirty="0"/>
                    </a:p>
                  </a:txBody>
                  <a:tcPr/>
                </a:tc>
              </a:tr>
              <a:tr h="1078653">
                <a:tc>
                  <a:txBody>
                    <a:bodyPr/>
                    <a:lstStyle/>
                    <a:p>
                      <a:r>
                        <a:rPr lang="en-US" dirty="0" smtClean="0"/>
                        <a:t>Animation</a:t>
                      </a:r>
                      <a:endParaRPr lang="en-US" dirty="0"/>
                    </a:p>
                  </a:txBody>
                  <a:tcPr/>
                </a:tc>
                <a:tc>
                  <a:txBody>
                    <a:bodyPr/>
                    <a:lstStyle/>
                    <a:p>
                      <a:r>
                        <a:rPr lang="en-US" dirty="0" smtClean="0"/>
                        <a:t>Mr. Peabody &amp; Sherman</a:t>
                      </a:r>
                    </a:p>
                    <a:p>
                      <a:endParaRPr lang="en-US" dirty="0"/>
                    </a:p>
                  </a:txBody>
                  <a:tcPr/>
                </a:tc>
                <a:tc>
                  <a:txBody>
                    <a:bodyPr/>
                    <a:lstStyle/>
                    <a:p>
                      <a:r>
                        <a:rPr lang="en-US" dirty="0" smtClean="0"/>
                        <a:t>Production</a:t>
                      </a:r>
                      <a:r>
                        <a:rPr lang="en-US" baseline="0" dirty="0" smtClean="0"/>
                        <a:t> Budget</a:t>
                      </a:r>
                    </a:p>
                    <a:p>
                      <a:r>
                        <a:rPr lang="en-US" baseline="0" dirty="0" smtClean="0"/>
                        <a:t>=145 million</a:t>
                      </a:r>
                      <a:endParaRPr lang="en-US" dirty="0"/>
                    </a:p>
                  </a:txBody>
                  <a:tcPr/>
                </a:tc>
                <a:tc>
                  <a:txBody>
                    <a:bodyPr/>
                    <a:lstStyle/>
                    <a:p>
                      <a:pPr algn="ctr"/>
                      <a:r>
                        <a:rPr lang="en-US" sz="4800" dirty="0" smtClean="0"/>
                        <a:t>-</a:t>
                      </a:r>
                      <a:endParaRPr lang="en-US" sz="4800" dirty="0"/>
                    </a:p>
                  </a:txBody>
                  <a:tcPr/>
                </a:tc>
                <a:tc>
                  <a:txBody>
                    <a:bodyPr/>
                    <a:lstStyle/>
                    <a:p>
                      <a:pPr algn="ctr"/>
                      <a:r>
                        <a:rPr lang="en-US" dirty="0" smtClean="0"/>
                        <a:t>75.3334</a:t>
                      </a:r>
                    </a:p>
                    <a:p>
                      <a:endParaRPr lang="en-US" dirty="0"/>
                    </a:p>
                  </a:txBody>
                  <a:tcPr/>
                </a:tc>
                <a:tc>
                  <a:txBody>
                    <a:bodyPr/>
                    <a:lstStyle/>
                    <a:p>
                      <a:pPr algn="ctr"/>
                      <a:r>
                        <a:rPr lang="en-US" dirty="0" smtClean="0"/>
                        <a:t>83.4800</a:t>
                      </a:r>
                    </a:p>
                    <a:p>
                      <a:pPr algn="ctr"/>
                      <a:endParaRPr lang="en-US" dirty="0"/>
                    </a:p>
                  </a:txBody>
                  <a:tcPr/>
                </a:tc>
              </a:tr>
              <a:tr h="1078653">
                <a:tc>
                  <a:txBody>
                    <a:bodyPr/>
                    <a:lstStyle/>
                    <a:p>
                      <a:r>
                        <a:rPr lang="en-US" dirty="0" smtClean="0"/>
                        <a:t>Comedy</a:t>
                      </a:r>
                      <a:endParaRPr lang="en-US" dirty="0"/>
                    </a:p>
                  </a:txBody>
                  <a:tcPr/>
                </a:tc>
                <a:tc>
                  <a:txBody>
                    <a:bodyPr/>
                    <a:lstStyle/>
                    <a:p>
                      <a:r>
                        <a:rPr lang="en-US" dirty="0" smtClean="0"/>
                        <a:t>Muppet most wanted</a:t>
                      </a:r>
                    </a:p>
                    <a:p>
                      <a:endParaRPr lang="en-US" dirty="0"/>
                    </a:p>
                  </a:txBody>
                  <a:tcPr/>
                </a:tc>
                <a:tc>
                  <a:txBody>
                    <a:bodyPr/>
                    <a:lstStyle/>
                    <a:p>
                      <a:r>
                        <a:rPr lang="en-US" dirty="0" smtClean="0"/>
                        <a:t>No of screens</a:t>
                      </a:r>
                    </a:p>
                    <a:p>
                      <a:r>
                        <a:rPr lang="en-US" dirty="0" smtClean="0"/>
                        <a:t>=3194</a:t>
                      </a:r>
                      <a:endParaRPr lang="en-US" dirty="0"/>
                    </a:p>
                  </a:txBody>
                  <a:tcPr/>
                </a:tc>
                <a:tc>
                  <a:txBody>
                    <a:bodyPr/>
                    <a:lstStyle/>
                    <a:p>
                      <a:pPr algn="ctr"/>
                      <a:r>
                        <a:rPr lang="en-US" sz="4800" dirty="0" smtClean="0"/>
                        <a:t>-</a:t>
                      </a:r>
                      <a:endParaRPr lang="en-US" sz="4800" dirty="0"/>
                    </a:p>
                  </a:txBody>
                  <a:tcPr/>
                </a:tc>
                <a:tc>
                  <a:txBody>
                    <a:bodyPr/>
                    <a:lstStyle/>
                    <a:p>
                      <a:pPr algn="ctr"/>
                      <a:r>
                        <a:rPr lang="en-US" sz="1800" dirty="0" smtClean="0"/>
                        <a:t>64.2163</a:t>
                      </a:r>
                    </a:p>
                    <a:p>
                      <a:endParaRPr lang="en-US" dirty="0"/>
                    </a:p>
                  </a:txBody>
                  <a:tcPr/>
                </a:tc>
                <a:tc>
                  <a:txBody>
                    <a:bodyPr/>
                    <a:lstStyle/>
                    <a:p>
                      <a:pPr algn="ctr"/>
                      <a:r>
                        <a:rPr lang="en-US" dirty="0" smtClean="0"/>
                        <a:t>57.3652</a:t>
                      </a:r>
                    </a:p>
                    <a:p>
                      <a:pPr algn="ctr"/>
                      <a:endParaRPr lang="en-US" dirty="0"/>
                    </a:p>
                  </a:txBody>
                  <a:tcPr/>
                </a:tc>
              </a:tr>
              <a:tr h="1327573">
                <a:tc>
                  <a:txBody>
                    <a:bodyPr/>
                    <a:lstStyle/>
                    <a:p>
                      <a:r>
                        <a:rPr lang="en-US" dirty="0" smtClean="0"/>
                        <a:t>Drama</a:t>
                      </a:r>
                      <a:endParaRPr lang="en-US" dirty="0"/>
                    </a:p>
                  </a:txBody>
                  <a:tcPr/>
                </a:tc>
                <a:tc>
                  <a:txBody>
                    <a:bodyPr/>
                    <a:lstStyle/>
                    <a:p>
                      <a:r>
                        <a:rPr lang="en-US" dirty="0" smtClean="0"/>
                        <a:t>300:rise of an empire</a:t>
                      </a:r>
                    </a:p>
                    <a:p>
                      <a:endParaRPr lang="en-US" dirty="0"/>
                    </a:p>
                  </a:txBody>
                  <a:tcPr/>
                </a:tc>
                <a:tc>
                  <a:txBody>
                    <a:bodyPr/>
                    <a:lstStyle/>
                    <a:p>
                      <a:r>
                        <a:rPr lang="en-US" dirty="0" smtClean="0"/>
                        <a:t>production budget =110 million</a:t>
                      </a:r>
                    </a:p>
                    <a:p>
                      <a:endParaRPr lang="en-US" dirty="0"/>
                    </a:p>
                  </a:txBody>
                  <a:tcPr/>
                </a:tc>
                <a:tc>
                  <a:txBody>
                    <a:bodyPr/>
                    <a:lstStyle/>
                    <a:p>
                      <a:r>
                        <a:rPr lang="en-US" dirty="0" smtClean="0"/>
                        <a:t>  No of      screens =3470</a:t>
                      </a:r>
                    </a:p>
                    <a:p>
                      <a:endParaRPr lang="en-US" dirty="0"/>
                    </a:p>
                  </a:txBody>
                  <a:tcPr/>
                </a:tc>
                <a:tc>
                  <a:txBody>
                    <a:bodyPr/>
                    <a:lstStyle/>
                    <a:p>
                      <a:r>
                        <a:rPr lang="en-US" dirty="0" smtClean="0"/>
                        <a:t>     81.9211 </a:t>
                      </a:r>
                    </a:p>
                    <a:p>
                      <a:endParaRPr lang="en-US" dirty="0"/>
                    </a:p>
                  </a:txBody>
                  <a:tcPr/>
                </a:tc>
                <a:tc>
                  <a:txBody>
                    <a:bodyPr/>
                    <a:lstStyle/>
                    <a:p>
                      <a:pPr algn="ctr"/>
                      <a:r>
                        <a:rPr lang="en-US" dirty="0" smtClean="0"/>
                        <a:t>87.8680</a:t>
                      </a:r>
                    </a:p>
                    <a:p>
                      <a:pPr algn="ctr"/>
                      <a:endParaRPr lang="en-US" dirty="0"/>
                    </a:p>
                  </a:txBody>
                  <a:tcPr/>
                </a:tc>
              </a:tr>
              <a:tr h="1078653">
                <a:tc>
                  <a:txBody>
                    <a:bodyPr/>
                    <a:lstStyle/>
                    <a:p>
                      <a:r>
                        <a:rPr lang="en-US" dirty="0" smtClean="0"/>
                        <a:t>Thriller</a:t>
                      </a:r>
                      <a:endParaRPr lang="en-US" dirty="0"/>
                    </a:p>
                  </a:txBody>
                  <a:tcPr/>
                </a:tc>
                <a:tc>
                  <a:txBody>
                    <a:bodyPr/>
                    <a:lstStyle/>
                    <a:p>
                      <a:r>
                        <a:rPr lang="en-US" dirty="0" smtClean="0"/>
                        <a:t>Non stop</a:t>
                      </a:r>
                    </a:p>
                    <a:p>
                      <a:endParaRPr lang="en-US" dirty="0"/>
                    </a:p>
                  </a:txBody>
                  <a:tcPr/>
                </a:tc>
                <a:tc>
                  <a:txBody>
                    <a:bodyPr/>
                    <a:lstStyle/>
                    <a:p>
                      <a:r>
                        <a:rPr lang="en-US" dirty="0" smtClean="0"/>
                        <a:t>No of screens =3090</a:t>
                      </a:r>
                    </a:p>
                    <a:p>
                      <a:endParaRPr lang="en-US" dirty="0"/>
                    </a:p>
                  </a:txBody>
                  <a:tcPr/>
                </a:tc>
                <a:tc>
                  <a:txBody>
                    <a:bodyPr/>
                    <a:lstStyle/>
                    <a:p>
                      <a:pPr algn="ctr"/>
                      <a:r>
                        <a:rPr lang="en-US" sz="4800" dirty="0" smtClean="0"/>
                        <a:t>-</a:t>
                      </a:r>
                    </a:p>
                    <a:p>
                      <a:endParaRPr lang="en-US" dirty="0"/>
                    </a:p>
                  </a:txBody>
                  <a:tcPr/>
                </a:tc>
                <a:tc>
                  <a:txBody>
                    <a:bodyPr/>
                    <a:lstStyle/>
                    <a:p>
                      <a:pPr algn="ctr"/>
                      <a:r>
                        <a:rPr lang="en-US" dirty="0" smtClean="0"/>
                        <a:t>73.3049</a:t>
                      </a:r>
                    </a:p>
                    <a:p>
                      <a:endParaRPr lang="en-US" dirty="0"/>
                    </a:p>
                  </a:txBody>
                  <a:tcPr/>
                </a:tc>
                <a:tc>
                  <a:txBody>
                    <a:bodyPr/>
                    <a:lstStyle/>
                    <a:p>
                      <a:pPr algn="ctr"/>
                      <a:r>
                        <a:rPr lang="en-US" dirty="0" smtClean="0"/>
                        <a:t>   69.3950</a:t>
                      </a:r>
                    </a:p>
                    <a:p>
                      <a:endParaRPr lang="en-US" dirty="0"/>
                    </a:p>
                  </a:txBody>
                  <a:tcPr/>
                </a:tc>
              </a:tr>
            </a:tbl>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7" name="Rectangle 1"/>
          <p:cNvSpPr>
            <a:spLocks noChangeArrowheads="1"/>
          </p:cNvSpPr>
          <p:nvPr/>
        </p:nvSpPr>
        <p:spPr bwMode="auto">
          <a:xfrm>
            <a:off x="304800" y="457200"/>
            <a:ext cx="8305800" cy="56938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It’s not surprising, therefore, that movie studios are intensely interested in predicting revenues from movies; the popular nature of the product results in great interest in gross revenues from the general public as well.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statistical analysis of the box office revenue is also highly important for the creative industries and also a source of interest for the fans.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As we know, producing movie is one of the riskiest businesses, the movie industry being highly dynamic. The involvement of various factors makes it more ambiguous. Here our objective is to set up a model for predicting the box office success.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13697"/>
                                        </p:tgtEl>
                                        <p:attrNameLst>
                                          <p:attrName>style.visibility</p:attrName>
                                        </p:attrNameLst>
                                      </p:cBhvr>
                                      <p:to>
                                        <p:strVal val="visible"/>
                                      </p:to>
                                    </p:set>
                                    <p:anim calcmode="lin" valueType="num">
                                      <p:cBhvr>
                                        <p:cTn id="7" dur="500" fill="hold"/>
                                        <p:tgtEl>
                                          <p:spTgt spid="413697"/>
                                        </p:tgtEl>
                                        <p:attrNameLst>
                                          <p:attrName>ppt_w</p:attrName>
                                        </p:attrNameLst>
                                      </p:cBhvr>
                                      <p:tavLst>
                                        <p:tav tm="0">
                                          <p:val>
                                            <p:fltVal val="0"/>
                                          </p:val>
                                        </p:tav>
                                        <p:tav tm="100000">
                                          <p:val>
                                            <p:strVal val="#ppt_w"/>
                                          </p:val>
                                        </p:tav>
                                      </p:tavLst>
                                    </p:anim>
                                    <p:anim calcmode="lin" valueType="num">
                                      <p:cBhvr>
                                        <p:cTn id="8" dur="500" fill="hold"/>
                                        <p:tgtEl>
                                          <p:spTgt spid="41369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828800" y="381000"/>
            <a:ext cx="3505200" cy="52322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chemeClr val="accent1">
                    <a:lumMod val="50000"/>
                  </a:schemeClr>
                </a:solidFill>
                <a:effectLst/>
                <a:latin typeface="Broadway" pitchFamily="82" charset="0"/>
                <a:ea typeface="Times New Roman" pitchFamily="18" charset="0"/>
                <a:cs typeface="Times New Roman" pitchFamily="18" charset="0"/>
              </a:rPr>
              <a:t>OBJECTIVE:</a:t>
            </a:r>
            <a:endParaRPr kumimoji="0" lang="en-US" sz="2800" b="0" i="0" u="none" strike="noStrike" cap="none" normalizeH="0" baseline="0" dirty="0" smtClean="0">
              <a:ln>
                <a:noFill/>
              </a:ln>
              <a:solidFill>
                <a:schemeClr val="accent1">
                  <a:lumMod val="50000"/>
                </a:schemeClr>
              </a:solidFill>
              <a:effectLst/>
              <a:latin typeface="Arial" pitchFamily="34" charset="0"/>
              <a:cs typeface="Arial" pitchFamily="34" charset="0"/>
            </a:endParaRPr>
          </a:p>
        </p:txBody>
      </p:sp>
      <p:sp>
        <p:nvSpPr>
          <p:cNvPr id="3" name="Oval 2"/>
          <p:cNvSpPr/>
          <p:nvPr/>
        </p:nvSpPr>
        <p:spPr>
          <a:xfrm>
            <a:off x="533400" y="13716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Rectangle 2"/>
          <p:cNvSpPr>
            <a:spLocks noChangeArrowheads="1"/>
          </p:cNvSpPr>
          <p:nvPr/>
        </p:nvSpPr>
        <p:spPr bwMode="auto">
          <a:xfrm>
            <a:off x="990600" y="1295400"/>
            <a:ext cx="6858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We know that the opening weekend box office performance of a particular movie largely determines its total revenue. Hence for simplicity, we try to predict only the opening weekend performance of a movie.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Oval 4"/>
          <p:cNvSpPr/>
          <p:nvPr/>
        </p:nvSpPr>
        <p:spPr>
          <a:xfrm>
            <a:off x="609600" y="37338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3"/>
          <p:cNvSpPr>
            <a:spLocks noChangeArrowheads="1"/>
          </p:cNvSpPr>
          <p:nvPr/>
        </p:nvSpPr>
        <p:spPr bwMode="auto">
          <a:xfrm>
            <a:off x="1066800" y="3657600"/>
            <a:ext cx="68580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Now we know that different type of films has different classes of audiences. Thus taking movies without considering their genre (type) will not be meaningful.</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Oval 6"/>
          <p:cNvSpPr/>
          <p:nvPr/>
        </p:nvSpPr>
        <p:spPr>
          <a:xfrm>
            <a:off x="609600" y="54102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4"/>
          <p:cNvSpPr>
            <a:spLocks noChangeArrowheads="1"/>
          </p:cNvSpPr>
          <p:nvPr/>
        </p:nvSpPr>
        <p:spPr bwMode="auto">
          <a:xfrm>
            <a:off x="1143000" y="5410200"/>
            <a:ext cx="6096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Hence our objective is to find different models for predicting the box office success for different types of movies</a:t>
            </a: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667000" y="304800"/>
            <a:ext cx="2667000" cy="92333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5400" b="1" i="0" u="sng" strike="noStrike" cap="none" normalizeH="0" baseline="0" dirty="0" smtClean="0">
                <a:ln>
                  <a:noFill/>
                </a:ln>
                <a:solidFill>
                  <a:schemeClr val="tx1"/>
                </a:solidFill>
                <a:effectLst/>
                <a:latin typeface="Broadway" pitchFamily="82" charset="0"/>
                <a:ea typeface="Times New Roman" pitchFamily="18" charset="0"/>
                <a:cs typeface="Times New Roman" pitchFamily="18" charset="0"/>
              </a:rPr>
              <a:t>DATA:</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81000" y="1905000"/>
            <a:ext cx="3775393" cy="646331"/>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en-US" sz="3600" b="1" dirty="0" smtClean="0"/>
              <a:t>Source of data:</a:t>
            </a:r>
            <a:endParaRPr lang="en-US" sz="3600" dirty="0"/>
          </a:p>
        </p:txBody>
      </p:sp>
      <p:sp>
        <p:nvSpPr>
          <p:cNvPr id="18435" name="Rectangle 3"/>
          <p:cNvSpPr>
            <a:spLocks noChangeArrowheads="1"/>
          </p:cNvSpPr>
          <p:nvPr/>
        </p:nvSpPr>
        <p:spPr bwMode="auto">
          <a:xfrm>
            <a:off x="304800" y="2743200"/>
            <a:ext cx="60960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We have collected our data from the following websites: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990600" y="4114800"/>
            <a:ext cx="4387740" cy="584775"/>
          </a:xfrm>
          <a:prstGeom prst="rect">
            <a:avLst/>
          </a:prstGeom>
          <a:noFill/>
        </p:spPr>
        <p:txBody>
          <a:bodyPr wrap="none" lIns="91440" tIns="45720" rIns="91440" bIns="45720">
            <a:spAutoFit/>
          </a:bodyPr>
          <a:lstStyle/>
          <a:p>
            <a:pPr algn="ctr"/>
            <a:r>
              <a:rPr lang="en-US"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www.boxofficemojo</a:t>
            </a:r>
            <a:endParaRPr lang="en-US" sz="32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2" name="Rectangle 11"/>
          <p:cNvSpPr/>
          <p:nvPr/>
        </p:nvSpPr>
        <p:spPr>
          <a:xfrm>
            <a:off x="990600" y="4648200"/>
            <a:ext cx="3877985" cy="646331"/>
          </a:xfrm>
          <a:prstGeom prst="rect">
            <a:avLst/>
          </a:prstGeom>
          <a:noFill/>
        </p:spPr>
        <p:txBody>
          <a:bodyPr wrap="none" lIns="91440" tIns="45720" rIns="91440" bIns="45720">
            <a:spAutoFit/>
          </a:bodyPr>
          <a:lstStyle/>
          <a:p>
            <a:pPr algn="ctr"/>
            <a:r>
              <a:rPr lang="en-US" sz="36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tx1">
                    <a:lumMod val="95000"/>
                    <a:lumOff val="5000"/>
                  </a:schemeClr>
                </a:solidFill>
                <a:effectLst>
                  <a:outerShdw blurRad="50800" dist="40000" dir="5400000" algn="tl" rotWithShape="0">
                    <a:srgbClr val="000000">
                      <a:shade val="5000"/>
                      <a:satMod val="120000"/>
                      <a:alpha val="33000"/>
                    </a:srgbClr>
                  </a:outerShdw>
                </a:effectLst>
              </a:rPr>
              <a:t>www.imdb.com</a:t>
            </a:r>
            <a:endParaRPr 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tx1">
                  <a:lumMod val="95000"/>
                  <a:lumOff val="5000"/>
                </a:schemeClr>
              </a:solidFill>
              <a:effectLst>
                <a:outerShdw blurRad="50800" dist="40000" dir="5400000" algn="tl" rotWithShape="0">
                  <a:srgbClr val="000000">
                    <a:shade val="5000"/>
                    <a:satMod val="120000"/>
                    <a:alpha val="33000"/>
                  </a:srgbClr>
                </a:outerShdw>
              </a:effectLst>
            </a:endParaRPr>
          </a:p>
        </p:txBody>
      </p:sp>
      <p:sp>
        <p:nvSpPr>
          <p:cNvPr id="13" name="Oval 12"/>
          <p:cNvSpPr/>
          <p:nvPr/>
        </p:nvSpPr>
        <p:spPr>
          <a:xfrm>
            <a:off x="381000" y="43434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14400" y="5181600"/>
            <a:ext cx="4586512" cy="584775"/>
          </a:xfrm>
          <a:prstGeom prst="rect">
            <a:avLst/>
          </a:prstGeom>
          <a:noFill/>
        </p:spPr>
        <p:txBody>
          <a:bodyPr wrap="none" lIns="91440" tIns="45720" rIns="91440" bIns="45720">
            <a:spAutoFit/>
          </a:bodyPr>
          <a:lstStyle/>
          <a:p>
            <a:pPr algn="ctr"/>
            <a:r>
              <a:rPr lang="en-US" sz="3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rPr>
              <a:t>www.metacritic.com</a:t>
            </a:r>
            <a:endParaRPr lang="en-US" sz="3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endParaRPr>
          </a:p>
        </p:txBody>
      </p:sp>
      <p:sp>
        <p:nvSpPr>
          <p:cNvPr id="15" name="Oval 14"/>
          <p:cNvSpPr/>
          <p:nvPr/>
        </p:nvSpPr>
        <p:spPr>
          <a:xfrm>
            <a:off x="381000" y="49530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81000" y="54102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838200"/>
            <a:ext cx="7213834" cy="461665"/>
          </a:xfrm>
          <a:prstGeom prst="rect">
            <a:avLst/>
          </a:prstGeom>
          <a:noFill/>
        </p:spPr>
        <p:txBody>
          <a:bodyPr wrap="none" rtlCol="0">
            <a:spAutoFit/>
          </a:bodyPr>
          <a:lstStyle/>
          <a:p>
            <a:r>
              <a:rPr lang="en-US" sz="2400" dirty="0" smtClean="0">
                <a:solidFill>
                  <a:srgbClr val="C00000"/>
                </a:solidFill>
              </a:rPr>
              <a:t>The variables used for our analysis are as follows</a:t>
            </a:r>
            <a:endParaRPr lang="en-US" sz="2400" dirty="0">
              <a:solidFill>
                <a:srgbClr val="C00000"/>
              </a:solidFill>
            </a:endParaRPr>
          </a:p>
        </p:txBody>
      </p:sp>
      <p:sp>
        <p:nvSpPr>
          <p:cNvPr id="7" name="TextBox 6"/>
          <p:cNvSpPr txBox="1"/>
          <p:nvPr/>
        </p:nvSpPr>
        <p:spPr>
          <a:xfrm>
            <a:off x="457200" y="1524000"/>
            <a:ext cx="7989688" cy="5078313"/>
          </a:xfrm>
          <a:prstGeom prst="rect">
            <a:avLst/>
          </a:prstGeom>
          <a:noFill/>
        </p:spPr>
        <p:txBody>
          <a:bodyPr wrap="none" rtlCol="0">
            <a:spAutoFit/>
          </a:bodyPr>
          <a:lstStyle/>
          <a:p>
            <a:r>
              <a:rPr lang="en-US" b="1" dirty="0" smtClean="0"/>
              <a:t>RESPONSE:</a:t>
            </a:r>
            <a:r>
              <a:rPr lang="en-US" dirty="0" smtClean="0"/>
              <a:t> </a:t>
            </a:r>
            <a:r>
              <a:rPr lang="en-US" sz="2400" dirty="0" smtClean="0">
                <a:solidFill>
                  <a:srgbClr val="0070C0"/>
                </a:solidFill>
              </a:rPr>
              <a:t>Our response  is opening weekend </a:t>
            </a:r>
          </a:p>
          <a:p>
            <a:r>
              <a:rPr lang="en-US" sz="2400" dirty="0" smtClean="0">
                <a:solidFill>
                  <a:srgbClr val="0070C0"/>
                </a:solidFill>
              </a:rPr>
              <a:t>                   box office collection</a:t>
            </a:r>
          </a:p>
          <a:p>
            <a:endParaRPr lang="en-US" dirty="0" smtClean="0"/>
          </a:p>
          <a:p>
            <a:r>
              <a:rPr lang="en-US" sz="2000" dirty="0" smtClean="0">
                <a:solidFill>
                  <a:srgbClr val="FF0000"/>
                </a:solidFill>
              </a:rPr>
              <a:t>For the prediction purpose ,we have taken into account the following </a:t>
            </a:r>
          </a:p>
          <a:p>
            <a:r>
              <a:rPr lang="en-US" sz="2000" dirty="0" smtClean="0">
                <a:solidFill>
                  <a:srgbClr val="FF0000"/>
                </a:solidFill>
              </a:rPr>
              <a:t>Covariates</a:t>
            </a:r>
          </a:p>
          <a:p>
            <a:endParaRPr lang="en-US" sz="2000" dirty="0" smtClean="0">
              <a:solidFill>
                <a:srgbClr val="FF0000"/>
              </a:solidFill>
            </a:endParaRPr>
          </a:p>
          <a:p>
            <a:r>
              <a:rPr lang="en-US" b="1" dirty="0" smtClean="0">
                <a:solidFill>
                  <a:srgbClr val="002060"/>
                </a:solidFill>
              </a:rPr>
              <a:t>1.Production Budget</a:t>
            </a:r>
          </a:p>
          <a:p>
            <a:endParaRPr lang="en-US" b="1" dirty="0" smtClean="0">
              <a:solidFill>
                <a:srgbClr val="002060"/>
              </a:solidFill>
            </a:endParaRPr>
          </a:p>
          <a:p>
            <a:r>
              <a:rPr lang="en-US" b="1" dirty="0" smtClean="0">
                <a:solidFill>
                  <a:srgbClr val="002060"/>
                </a:solidFill>
              </a:rPr>
              <a:t>2.No of screens</a:t>
            </a:r>
          </a:p>
          <a:p>
            <a:endParaRPr lang="en-US" b="1" dirty="0" smtClean="0">
              <a:solidFill>
                <a:srgbClr val="002060"/>
              </a:solidFill>
            </a:endParaRPr>
          </a:p>
          <a:p>
            <a:r>
              <a:rPr lang="en-US" b="1" dirty="0" smtClean="0">
                <a:solidFill>
                  <a:srgbClr val="002060"/>
                </a:solidFill>
              </a:rPr>
              <a:t>3.Metacritic rating</a:t>
            </a:r>
          </a:p>
          <a:p>
            <a:endParaRPr lang="en-US" b="1" dirty="0" smtClean="0">
              <a:solidFill>
                <a:srgbClr val="002060"/>
              </a:solidFill>
            </a:endParaRPr>
          </a:p>
          <a:p>
            <a:r>
              <a:rPr lang="en-US" b="1" dirty="0" smtClean="0">
                <a:solidFill>
                  <a:srgbClr val="002060"/>
                </a:solidFill>
              </a:rPr>
              <a:t>4.Star Power.</a:t>
            </a:r>
          </a:p>
          <a:p>
            <a:endParaRPr lang="en-US" b="1" dirty="0" smtClean="0">
              <a:solidFill>
                <a:srgbClr val="002060"/>
              </a:solidFill>
            </a:endParaRPr>
          </a:p>
          <a:p>
            <a:r>
              <a:rPr lang="en-US" b="1" dirty="0" smtClean="0">
                <a:solidFill>
                  <a:srgbClr val="002060"/>
                </a:solidFill>
              </a:rPr>
              <a:t>5.Release Timing</a:t>
            </a:r>
          </a:p>
          <a:p>
            <a:endParaRPr lang="en-US" b="1" dirty="0" smtClean="0">
              <a:solidFill>
                <a:srgbClr val="002060"/>
              </a:solidFill>
            </a:endParaRPr>
          </a:p>
          <a:p>
            <a:r>
              <a:rPr lang="en-US" b="1" dirty="0" smtClean="0">
                <a:solidFill>
                  <a:srgbClr val="002060"/>
                </a:solidFill>
              </a:rPr>
              <a:t>6.Sequel</a:t>
            </a:r>
            <a:endParaRPr lang="en-US" b="1" dirty="0">
              <a:solidFill>
                <a:srgbClr val="002060"/>
              </a:solidFill>
            </a:endParaRPr>
          </a:p>
        </p:txBody>
      </p:sp>
    </p:spTree>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671691"/>
            <a:ext cx="6488018" cy="5909310"/>
          </a:xfrm>
          <a:prstGeom prst="rect">
            <a:avLst/>
          </a:prstGeom>
          <a:noFill/>
        </p:spPr>
        <p:txBody>
          <a:bodyPr wrap="square" rtlCol="0">
            <a:spAutoFit/>
          </a:bodyPr>
          <a:lstStyle/>
          <a:p>
            <a:r>
              <a:rPr lang="en-US" b="1" dirty="0" smtClean="0"/>
              <a:t>For any kind of analysis, we must check whether our</a:t>
            </a:r>
          </a:p>
          <a:p>
            <a:r>
              <a:rPr lang="en-US" b="1" dirty="0" smtClean="0"/>
              <a:t> response variable follows a normal distribution or not.</a:t>
            </a:r>
          </a:p>
          <a:p>
            <a:r>
              <a:rPr lang="en-US" b="1" dirty="0" smtClean="0"/>
              <a:t> We first perform the Shapiro-</a:t>
            </a:r>
            <a:r>
              <a:rPr lang="en-US" b="1" dirty="0" err="1" smtClean="0"/>
              <a:t>Wilk’s</a:t>
            </a:r>
            <a:r>
              <a:rPr lang="en-US" b="1" dirty="0" smtClean="0"/>
              <a:t> normality test.</a:t>
            </a:r>
          </a:p>
          <a:p>
            <a:endParaRPr lang="en-US" b="1" dirty="0" smtClean="0"/>
          </a:p>
          <a:p>
            <a:r>
              <a:rPr lang="en-US" b="1" dirty="0" smtClean="0"/>
              <a:t>At first we applied Shapiro- </a:t>
            </a:r>
            <a:r>
              <a:rPr lang="en-US" b="1" dirty="0" err="1" smtClean="0"/>
              <a:t>Wilk’s</a:t>
            </a:r>
            <a:r>
              <a:rPr lang="en-US" b="1" dirty="0" smtClean="0"/>
              <a:t> test on our response y (opening weekend box office collection). The p-value obtained in this test is = 1.136e-13(&lt;0.05)</a:t>
            </a:r>
          </a:p>
          <a:p>
            <a:endParaRPr lang="en-US" b="1" dirty="0" smtClean="0"/>
          </a:p>
          <a:p>
            <a:r>
              <a:rPr lang="en-US" b="1" dirty="0" smtClean="0"/>
              <a:t>As our response is not normal we need to transform it to </a:t>
            </a:r>
            <a:r>
              <a:rPr lang="en-US" b="1" dirty="0" smtClean="0"/>
              <a:t>a normal variable </a:t>
            </a:r>
            <a:r>
              <a:rPr lang="en-US" b="1" dirty="0" smtClean="0"/>
              <a:t>taking some transformation.</a:t>
            </a:r>
          </a:p>
          <a:p>
            <a:endParaRPr lang="en-US" b="1" dirty="0" smtClean="0"/>
          </a:p>
          <a:p>
            <a:r>
              <a:rPr lang="en-US" b="1" dirty="0" smtClean="0"/>
              <a:t>After checking some transformation we finally come to a conclusion that fourth-root transformation whose p-value after using </a:t>
            </a:r>
            <a:r>
              <a:rPr lang="en-US" b="1" dirty="0" err="1" smtClean="0"/>
              <a:t>shapiro-Wilks</a:t>
            </a:r>
            <a:r>
              <a:rPr lang="en-US" b="1" dirty="0" smtClean="0"/>
              <a:t>’ Test comes out to be =0.6187 .</a:t>
            </a:r>
          </a:p>
          <a:p>
            <a:endParaRPr lang="en-US" b="1" dirty="0" smtClean="0"/>
          </a:p>
          <a:p>
            <a:r>
              <a:rPr lang="en-US" b="1" dirty="0" smtClean="0"/>
              <a:t>Thus we choose fourth root of y as our response.</a:t>
            </a:r>
          </a:p>
          <a:p>
            <a:endParaRPr lang="en-US" dirty="0" smtClean="0"/>
          </a:p>
          <a:p>
            <a:endParaRPr lang="en-US" dirty="0" smtClean="0"/>
          </a:p>
          <a:p>
            <a:endParaRPr lang="en-US" dirty="0"/>
          </a:p>
        </p:txBody>
      </p:sp>
      <p:sp>
        <p:nvSpPr>
          <p:cNvPr id="5" name="TextBox 4"/>
          <p:cNvSpPr txBox="1"/>
          <p:nvPr/>
        </p:nvSpPr>
        <p:spPr>
          <a:xfrm>
            <a:off x="2971800" y="0"/>
            <a:ext cx="2383986" cy="646331"/>
          </a:xfrm>
          <a:prstGeom prst="rect">
            <a:avLst/>
          </a:prstGeom>
          <a:noFill/>
        </p:spPr>
        <p:txBody>
          <a:bodyPr wrap="none" rtlCol="0">
            <a:spAutoFit/>
          </a:bodyPr>
          <a:lstStyle/>
          <a:p>
            <a:r>
              <a:rPr lang="en-US" sz="3600" dirty="0" smtClean="0">
                <a:solidFill>
                  <a:srgbClr val="FF0000"/>
                </a:solidFill>
              </a:rPr>
              <a:t>Normality</a:t>
            </a:r>
            <a:endParaRPr lang="en-US" sz="3600" dirty="0">
              <a:solidFill>
                <a:srgbClr val="FF0000"/>
              </a:solidFill>
            </a:endParaRPr>
          </a:p>
        </p:txBody>
      </p:sp>
      <p:sp>
        <p:nvSpPr>
          <p:cNvPr id="6" name="Oval 5"/>
          <p:cNvSpPr/>
          <p:nvPr/>
        </p:nvSpPr>
        <p:spPr>
          <a:xfrm>
            <a:off x="304800" y="7620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21336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04800" y="32004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04800" y="42672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4800" y="57150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33401"/>
            <a:ext cx="8241904" cy="6678751"/>
          </a:xfrm>
          <a:prstGeom prst="rect">
            <a:avLst/>
          </a:prstGeom>
          <a:noFill/>
        </p:spPr>
        <p:txBody>
          <a:bodyPr wrap="square" rtlCol="0">
            <a:spAutoFit/>
          </a:bodyPr>
          <a:lstStyle/>
          <a:p>
            <a:endParaRPr lang="en-US" dirty="0" smtClean="0"/>
          </a:p>
          <a:p>
            <a:r>
              <a:rPr lang="en-US" sz="2000" b="1" dirty="0" smtClean="0">
                <a:solidFill>
                  <a:srgbClr val="002060"/>
                </a:solidFill>
              </a:rPr>
              <a:t>We selected the time period 2012-13 for our analysis and we collect our data from the movies of this time interval.</a:t>
            </a:r>
          </a:p>
          <a:p>
            <a:r>
              <a:rPr lang="en-US" sz="2000" b="1" dirty="0" smtClean="0">
                <a:solidFill>
                  <a:srgbClr val="002060"/>
                </a:solidFill>
              </a:rPr>
              <a:t>By simple random sampling method we selected 117 movies from all the movies of 2012-2013.</a:t>
            </a:r>
          </a:p>
          <a:p>
            <a:r>
              <a:rPr lang="en-US" sz="2000" b="1" dirty="0" smtClean="0">
                <a:solidFill>
                  <a:srgbClr val="002060"/>
                </a:solidFill>
              </a:rPr>
              <a:t>Before doing so we at first divided the movies on the basis of </a:t>
            </a:r>
            <a:r>
              <a:rPr lang="en-US" sz="3200" b="1" u="sng" dirty="0" smtClean="0">
                <a:solidFill>
                  <a:srgbClr val="002060"/>
                </a:solidFill>
              </a:rPr>
              <a:t> </a:t>
            </a:r>
            <a:r>
              <a:rPr lang="en-US" sz="2000" b="1" i="1" u="sng" dirty="0" smtClean="0">
                <a:solidFill>
                  <a:schemeClr val="tx1">
                    <a:lumMod val="95000"/>
                    <a:lumOff val="5000"/>
                  </a:schemeClr>
                </a:solidFill>
              </a:rPr>
              <a:t>genre.</a:t>
            </a:r>
            <a:endParaRPr lang="en-US" sz="2000" b="1" i="1" dirty="0" smtClean="0">
              <a:solidFill>
                <a:schemeClr val="tx1">
                  <a:lumMod val="95000"/>
                  <a:lumOff val="5000"/>
                </a:schemeClr>
              </a:solidFill>
            </a:endParaRPr>
          </a:p>
          <a:p>
            <a:r>
              <a:rPr lang="en-US" sz="2000" b="1" dirty="0" smtClean="0">
                <a:solidFill>
                  <a:srgbClr val="002060"/>
                </a:solidFill>
              </a:rPr>
              <a:t>since we know that different type of films has different classes of audience and hence the analysis of </a:t>
            </a:r>
          </a:p>
          <a:p>
            <a:r>
              <a:rPr lang="en-US" sz="2000" b="1" dirty="0" smtClean="0">
                <a:solidFill>
                  <a:srgbClr val="002060"/>
                </a:solidFill>
              </a:rPr>
              <a:t>all the films taking together will not be meaningful.</a:t>
            </a:r>
          </a:p>
          <a:p>
            <a:endParaRPr lang="en-US" sz="2000" b="1" dirty="0" smtClean="0">
              <a:solidFill>
                <a:srgbClr val="002060"/>
              </a:solidFill>
            </a:endParaRPr>
          </a:p>
          <a:p>
            <a:r>
              <a:rPr lang="en-US" sz="2000" b="1" dirty="0" smtClean="0">
                <a:solidFill>
                  <a:srgbClr val="002060"/>
                </a:solidFill>
              </a:rPr>
              <a:t>      So we need to classify the selected films into a number of</a:t>
            </a:r>
          </a:p>
          <a:p>
            <a:r>
              <a:rPr lang="en-US" sz="2000" b="1" dirty="0" smtClean="0">
                <a:solidFill>
                  <a:srgbClr val="002060"/>
                </a:solidFill>
              </a:rPr>
              <a:t> mutually exclusive and exhaustive genres. So we divide the movies</a:t>
            </a:r>
          </a:p>
          <a:p>
            <a:r>
              <a:rPr lang="en-US" sz="2000" b="1" dirty="0" smtClean="0">
                <a:solidFill>
                  <a:srgbClr val="002060"/>
                </a:solidFill>
              </a:rPr>
              <a:t> into five major genres namely </a:t>
            </a:r>
          </a:p>
          <a:p>
            <a:r>
              <a:rPr lang="en-US" sz="2000" b="1" dirty="0" smtClean="0">
                <a:solidFill>
                  <a:srgbClr val="002060"/>
                </a:solidFill>
              </a:rPr>
              <a:t>(A) action</a:t>
            </a:r>
          </a:p>
          <a:p>
            <a:r>
              <a:rPr lang="en-US" sz="2000" b="1" dirty="0" smtClean="0">
                <a:solidFill>
                  <a:srgbClr val="002060"/>
                </a:solidFill>
              </a:rPr>
              <a:t>(B) animation</a:t>
            </a:r>
          </a:p>
          <a:p>
            <a:r>
              <a:rPr lang="en-US" sz="2000" b="1" dirty="0" smtClean="0">
                <a:solidFill>
                  <a:srgbClr val="002060"/>
                </a:solidFill>
              </a:rPr>
              <a:t>(C) comedy</a:t>
            </a:r>
          </a:p>
          <a:p>
            <a:r>
              <a:rPr lang="en-US" sz="2000" b="1" dirty="0" smtClean="0">
                <a:solidFill>
                  <a:srgbClr val="002060"/>
                </a:solidFill>
              </a:rPr>
              <a:t>(D) drama</a:t>
            </a:r>
          </a:p>
          <a:p>
            <a:r>
              <a:rPr lang="en-US" sz="2000" b="1" dirty="0" smtClean="0">
                <a:solidFill>
                  <a:srgbClr val="002060"/>
                </a:solidFill>
              </a:rPr>
              <a:t>(E) thriller</a:t>
            </a:r>
          </a:p>
          <a:p>
            <a:endParaRPr lang="en-US" b="1" dirty="0"/>
          </a:p>
        </p:txBody>
      </p:sp>
      <p:sp>
        <p:nvSpPr>
          <p:cNvPr id="6" name="TextBox 5"/>
          <p:cNvSpPr txBox="1"/>
          <p:nvPr/>
        </p:nvSpPr>
        <p:spPr>
          <a:xfrm>
            <a:off x="2590800" y="228600"/>
            <a:ext cx="2888932" cy="461665"/>
          </a:xfrm>
          <a:prstGeom prst="rect">
            <a:avLst/>
          </a:prstGeom>
          <a:noFill/>
        </p:spPr>
        <p:txBody>
          <a:bodyPr wrap="none" rtlCol="0">
            <a:spAutoFit/>
          </a:bodyPr>
          <a:lstStyle/>
          <a:p>
            <a:r>
              <a:rPr lang="en-US" sz="2400" b="1" dirty="0" smtClean="0">
                <a:solidFill>
                  <a:srgbClr val="FF0000"/>
                </a:solidFill>
              </a:rPr>
              <a:t>Choice of Movies</a:t>
            </a:r>
            <a:endParaRPr lang="en-US" sz="2400" b="1" dirty="0">
              <a:solidFill>
                <a:srgbClr val="FF0000"/>
              </a:solidFill>
            </a:endParaRPr>
          </a:p>
        </p:txBody>
      </p:sp>
      <p:sp>
        <p:nvSpPr>
          <p:cNvPr id="7" name="Oval 6"/>
          <p:cNvSpPr/>
          <p:nvPr/>
        </p:nvSpPr>
        <p:spPr>
          <a:xfrm>
            <a:off x="152400" y="8382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8600" y="41910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52400" y="22860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blinds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390</TotalTime>
  <Words>2997</Words>
  <Application>Microsoft Office PowerPoint</Application>
  <PresentationFormat>On-screen Show (4:3)</PresentationFormat>
  <Paragraphs>322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Slide 1</vt:lpstr>
      <vt:lpstr>Slide 2</vt:lpstr>
      <vt:lpstr> INTRODUCTION:</vt:lpstr>
      <vt:lpstr>Slide 4</vt:lpstr>
      <vt:lpstr>Slide 5</vt:lpstr>
      <vt:lpstr>Slide 6</vt:lpstr>
      <vt:lpstr>Slide 7</vt:lpstr>
      <vt:lpstr>Slide 8</vt:lpstr>
      <vt:lpstr>Slide 9</vt:lpstr>
      <vt:lpstr>Slide 10</vt:lpstr>
      <vt:lpstr>   analysis </vt:lpstr>
      <vt:lpstr>   action</vt:lpstr>
      <vt:lpstr>Slide 13</vt:lpstr>
      <vt:lpstr>Slide 14</vt:lpstr>
      <vt:lpstr>Slide 15</vt:lpstr>
      <vt:lpstr>           ANIMATION</vt:lpstr>
      <vt:lpstr>Slide 17</vt:lpstr>
      <vt:lpstr>Slide 18</vt:lpstr>
      <vt:lpstr>     COMEDY</vt:lpstr>
      <vt:lpstr>Slide 20</vt:lpstr>
      <vt:lpstr>Slide 21</vt:lpstr>
      <vt:lpstr>   THRILLER</vt:lpstr>
      <vt:lpstr>Slide 23</vt:lpstr>
      <vt:lpstr>Slide 24</vt:lpstr>
      <vt:lpstr>      DRAMA</vt:lpstr>
      <vt:lpstr>Slide 26</vt:lpstr>
      <vt:lpstr>Slide 27</vt:lpstr>
      <vt:lpstr>Slide 28</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SANTU</dc:creator>
  <cp:lastModifiedBy>Indrabati</cp:lastModifiedBy>
  <cp:revision>75</cp:revision>
  <dcterms:created xsi:type="dcterms:W3CDTF">2006-08-16T00:00:00Z</dcterms:created>
  <dcterms:modified xsi:type="dcterms:W3CDTF">2014-04-15T15:05:22Z</dcterms:modified>
</cp:coreProperties>
</file>