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899D-CBE6-454D-ADA2-2D95CA1FF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3D6AA-951A-6544-9CD8-C5AC84E0D6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FD6849-35BB-5A4A-AEF9-54C08578D838}"/>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5" name="Footer Placeholder 4">
            <a:extLst>
              <a:ext uri="{FF2B5EF4-FFF2-40B4-BE49-F238E27FC236}">
                <a16:creationId xmlns:a16="http://schemas.microsoft.com/office/drawing/2014/main" id="{9D04AD33-0A2C-C343-8633-3FA25C5C2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E5381-EDFE-C84C-AA74-B1F86978E20E}"/>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52107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23A3-03D1-6746-95F9-401832BB33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B37006-9866-824D-982E-44C558B01C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FF98A-23C5-CB41-A43A-2DA435AB3CFC}"/>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5" name="Footer Placeholder 4">
            <a:extLst>
              <a:ext uri="{FF2B5EF4-FFF2-40B4-BE49-F238E27FC236}">
                <a16:creationId xmlns:a16="http://schemas.microsoft.com/office/drawing/2014/main" id="{734663DA-31ED-B844-9F37-16D24FABB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77973-65C0-484F-B9F6-48530687C2DC}"/>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158363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29784-B0FE-C046-BC82-03CBBAEA28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2B63DF-098E-BE44-AB2D-890BC76EAD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E4C6A-467C-A841-841C-1D47BA4EEEBC}"/>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5" name="Footer Placeholder 4">
            <a:extLst>
              <a:ext uri="{FF2B5EF4-FFF2-40B4-BE49-F238E27FC236}">
                <a16:creationId xmlns:a16="http://schemas.microsoft.com/office/drawing/2014/main" id="{EE655CAD-5614-2A4D-ABA7-FEB6C780B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49AEE-D479-1541-9DF6-60F4C7A737D3}"/>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366176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E7C6-E218-8746-9116-1CE8E960E1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F69D55-BB41-9643-B861-ED4733267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AB562-8EB6-F643-9D8B-BB27E970594E}"/>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5" name="Footer Placeholder 4">
            <a:extLst>
              <a:ext uri="{FF2B5EF4-FFF2-40B4-BE49-F238E27FC236}">
                <a16:creationId xmlns:a16="http://schemas.microsoft.com/office/drawing/2014/main" id="{2D9BCCD9-3C21-9D42-9104-382D1E78A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D9D8A-4B19-E84B-B949-D30AD4BE1426}"/>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33397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BD1F-B30D-AD4B-841A-F5F00C06B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332F2-144B-5B47-BD8C-2421C6F1F9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AE2596-4945-7E4E-B3BB-B4631B5942D3}"/>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5" name="Footer Placeholder 4">
            <a:extLst>
              <a:ext uri="{FF2B5EF4-FFF2-40B4-BE49-F238E27FC236}">
                <a16:creationId xmlns:a16="http://schemas.microsoft.com/office/drawing/2014/main" id="{D70D9DC5-6EF5-B14F-A2BF-1C49414DE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2AAC3-82C7-F241-9236-47CE24FD02C3}"/>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112372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7E6-264C-494E-82FC-F5718D37F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0745D3-C8DA-644C-8F8F-9B2F5B14ED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B7ABBD-3EBC-2945-B5DC-51D7E1D615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0A8D40-467B-B642-886E-562D2AE4CC94}"/>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6" name="Footer Placeholder 5">
            <a:extLst>
              <a:ext uri="{FF2B5EF4-FFF2-40B4-BE49-F238E27FC236}">
                <a16:creationId xmlns:a16="http://schemas.microsoft.com/office/drawing/2014/main" id="{9C6F0249-11F5-854A-A4B2-BAA8995B9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16B38-D5E3-1740-A243-4946307656F1}"/>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406545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682-AF56-1E48-A2CC-3C29D491E5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51043-DE97-7746-946C-A25BFD54BA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AB1142-E67F-BA47-9AEF-7AEEFB6EB0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15A8D7-CB87-5845-8AE6-F9677A0DDD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447235-2832-7A4E-AEA1-85A7A2E8FD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05ACEC-12AF-4843-938E-3C5DF771DE8F}"/>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8" name="Footer Placeholder 7">
            <a:extLst>
              <a:ext uri="{FF2B5EF4-FFF2-40B4-BE49-F238E27FC236}">
                <a16:creationId xmlns:a16="http://schemas.microsoft.com/office/drawing/2014/main" id="{AD7648C3-3E0D-1646-B1D9-674A7B1B84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8C9651-AF6E-4041-B3B0-F6A0C224EBF6}"/>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100888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0584-02E2-E048-9586-B533824E91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BBC2B6-093E-514F-8642-8D01E833C888}"/>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4" name="Footer Placeholder 3">
            <a:extLst>
              <a:ext uri="{FF2B5EF4-FFF2-40B4-BE49-F238E27FC236}">
                <a16:creationId xmlns:a16="http://schemas.microsoft.com/office/drawing/2014/main" id="{44B24A3D-BBBB-DB4F-B2D9-78A6D20EC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8D5D7-70AA-1D4C-B950-4B90A57AFD33}"/>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32611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FBF4F-FA3D-B748-B773-BFF04266AA45}"/>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3" name="Footer Placeholder 2">
            <a:extLst>
              <a:ext uri="{FF2B5EF4-FFF2-40B4-BE49-F238E27FC236}">
                <a16:creationId xmlns:a16="http://schemas.microsoft.com/office/drawing/2014/main" id="{A7C32D7C-E33F-4749-B199-4D087DC1A6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D04584-D169-4B4F-94BD-E42CB48B1E2B}"/>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129458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051E-A7A9-E44C-A8A2-5C8229DCD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744E1B-92D4-4F48-9AB5-A35D3EEC5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B95EA8-01C1-854C-A78D-B5CE91C8E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C79403-3139-8B4A-8C0E-F10306F12399}"/>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6" name="Footer Placeholder 5">
            <a:extLst>
              <a:ext uri="{FF2B5EF4-FFF2-40B4-BE49-F238E27FC236}">
                <a16:creationId xmlns:a16="http://schemas.microsoft.com/office/drawing/2014/main" id="{8D225660-4604-664C-BB6A-C3035A661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D3B7E-77A8-F844-8358-92B261383EBC}"/>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183282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A2CE-46B1-EF4D-8A6C-FC7686887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315031-90F8-0F40-AB53-2FF2DB5C5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AAFA16-8AD9-A647-BD49-5436EE610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81792C-32DB-6844-A846-AE6D916167C0}"/>
              </a:ext>
            </a:extLst>
          </p:cNvPr>
          <p:cNvSpPr>
            <a:spLocks noGrp="1"/>
          </p:cNvSpPr>
          <p:nvPr>
            <p:ph type="dt" sz="half" idx="10"/>
          </p:nvPr>
        </p:nvSpPr>
        <p:spPr/>
        <p:txBody>
          <a:bodyPr/>
          <a:lstStyle/>
          <a:p>
            <a:fld id="{5F7DF480-7FDF-4F45-BD12-EFA0C72B93E5}" type="datetimeFigureOut">
              <a:rPr lang="en-US" smtClean="0"/>
              <a:t>10/20/21</a:t>
            </a:fld>
            <a:endParaRPr lang="en-US"/>
          </a:p>
        </p:txBody>
      </p:sp>
      <p:sp>
        <p:nvSpPr>
          <p:cNvPr id="6" name="Footer Placeholder 5">
            <a:extLst>
              <a:ext uri="{FF2B5EF4-FFF2-40B4-BE49-F238E27FC236}">
                <a16:creationId xmlns:a16="http://schemas.microsoft.com/office/drawing/2014/main" id="{E1B06EFF-8916-8747-A6C5-5251C8632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A329A-7FD3-6F46-A908-8F8645A701BA}"/>
              </a:ext>
            </a:extLst>
          </p:cNvPr>
          <p:cNvSpPr>
            <a:spLocks noGrp="1"/>
          </p:cNvSpPr>
          <p:nvPr>
            <p:ph type="sldNum" sz="quarter" idx="12"/>
          </p:nvPr>
        </p:nvSpPr>
        <p:spPr/>
        <p:txBody>
          <a:bodyPr/>
          <a:lstStyle/>
          <a:p>
            <a:fld id="{195DA96A-47B4-F340-B451-B25793C68F91}" type="slidenum">
              <a:rPr lang="en-US" smtClean="0"/>
              <a:t>‹#›</a:t>
            </a:fld>
            <a:endParaRPr lang="en-US"/>
          </a:p>
        </p:txBody>
      </p:sp>
    </p:spTree>
    <p:extLst>
      <p:ext uri="{BB962C8B-B14F-4D97-AF65-F5344CB8AC3E}">
        <p14:creationId xmlns:p14="http://schemas.microsoft.com/office/powerpoint/2010/main" val="216411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54DCC1-285C-E047-A79E-8C549FBE9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0A8A5-824F-1246-B9C5-A4079B3FF8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46061-11B0-1F4D-B71E-93ABD6DCFC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DF480-7FDF-4F45-BD12-EFA0C72B93E5}" type="datetimeFigureOut">
              <a:rPr lang="en-US" smtClean="0"/>
              <a:t>10/20/21</a:t>
            </a:fld>
            <a:endParaRPr lang="en-US"/>
          </a:p>
        </p:txBody>
      </p:sp>
      <p:sp>
        <p:nvSpPr>
          <p:cNvPr id="5" name="Footer Placeholder 4">
            <a:extLst>
              <a:ext uri="{FF2B5EF4-FFF2-40B4-BE49-F238E27FC236}">
                <a16:creationId xmlns:a16="http://schemas.microsoft.com/office/drawing/2014/main" id="{F7D930C1-F26B-7F42-9D5D-83FCEEA1F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C54CA9-B457-4F41-AF95-E19EA50F63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DA96A-47B4-F340-B451-B25793C68F91}" type="slidenum">
              <a:rPr lang="en-US" smtClean="0"/>
              <a:t>‹#›</a:t>
            </a:fld>
            <a:endParaRPr lang="en-US"/>
          </a:p>
        </p:txBody>
      </p:sp>
    </p:spTree>
    <p:extLst>
      <p:ext uri="{BB962C8B-B14F-4D97-AF65-F5344CB8AC3E}">
        <p14:creationId xmlns:p14="http://schemas.microsoft.com/office/powerpoint/2010/main" val="2055062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F5397D-3785-E746-B4D3-7E86D2BE8DD6}"/>
              </a:ext>
            </a:extLst>
          </p:cNvPr>
          <p:cNvSpPr txBox="1"/>
          <p:nvPr/>
        </p:nvSpPr>
        <p:spPr>
          <a:xfrm>
            <a:off x="783771" y="285008"/>
            <a:ext cx="9915897" cy="492443"/>
          </a:xfrm>
          <a:prstGeom prst="rect">
            <a:avLst/>
          </a:prstGeom>
          <a:noFill/>
        </p:spPr>
        <p:txBody>
          <a:bodyPr wrap="square" rtlCol="0">
            <a:spAutoFit/>
          </a:bodyPr>
          <a:lstStyle/>
          <a:p>
            <a:r>
              <a:rPr lang="en-US" sz="2600" b="1" dirty="0"/>
              <a:t>Star Hotels – ML model for predicting hotel cancelations</a:t>
            </a:r>
          </a:p>
        </p:txBody>
      </p:sp>
      <p:sp>
        <p:nvSpPr>
          <p:cNvPr id="5" name="TextBox 4">
            <a:extLst>
              <a:ext uri="{FF2B5EF4-FFF2-40B4-BE49-F238E27FC236}">
                <a16:creationId xmlns:a16="http://schemas.microsoft.com/office/drawing/2014/main" id="{98943E09-93C5-D347-8085-CB03AE1C536C}"/>
              </a:ext>
            </a:extLst>
          </p:cNvPr>
          <p:cNvSpPr txBox="1"/>
          <p:nvPr/>
        </p:nvSpPr>
        <p:spPr>
          <a:xfrm>
            <a:off x="783770" y="1056903"/>
            <a:ext cx="10747169" cy="2000548"/>
          </a:xfrm>
          <a:prstGeom prst="rect">
            <a:avLst/>
          </a:prstGeom>
          <a:noFill/>
        </p:spPr>
        <p:txBody>
          <a:bodyPr wrap="square" rtlCol="0">
            <a:spAutoFit/>
          </a:bodyPr>
          <a:lstStyle/>
          <a:p>
            <a:r>
              <a:rPr lang="en-US" sz="2000" b="1" dirty="0"/>
              <a:t>Problem </a:t>
            </a:r>
            <a:r>
              <a:rPr lang="en-US" sz="2000" dirty="0"/>
              <a:t>– Significant number of hotel bookings are called off due to no-show or cancelations.</a:t>
            </a:r>
          </a:p>
          <a:p>
            <a:endParaRPr lang="en-US" sz="2000" dirty="0"/>
          </a:p>
          <a:p>
            <a:r>
              <a:rPr lang="en-US" sz="2000" b="1" dirty="0"/>
              <a:t>Business Impact due to Cancelations</a:t>
            </a:r>
            <a:r>
              <a:rPr lang="en-US" sz="2000" dirty="0"/>
              <a:t> – </a:t>
            </a:r>
          </a:p>
          <a:p>
            <a:pPr marL="742950" lvl="1" indent="-285750">
              <a:buFont typeface="Arial" panose="020B0604020202020204" pitchFamily="34" charset="0"/>
              <a:buChar char="•"/>
            </a:pPr>
            <a:r>
              <a:rPr lang="en-US" sz="1600" b="1" dirty="0"/>
              <a:t>Loss of Revenue </a:t>
            </a:r>
            <a:r>
              <a:rPr lang="en-US" sz="1600" dirty="0"/>
              <a:t>when hotel cannot re-sell the room </a:t>
            </a:r>
          </a:p>
          <a:p>
            <a:pPr marL="742950" lvl="1" indent="-285750">
              <a:buFont typeface="Arial" panose="020B0604020202020204" pitchFamily="34" charset="0"/>
              <a:buChar char="•"/>
            </a:pPr>
            <a:r>
              <a:rPr lang="en-US" sz="1600" b="1" dirty="0"/>
              <a:t>Additional cost of distribution channels </a:t>
            </a:r>
            <a:r>
              <a:rPr lang="en-US" sz="1600" dirty="0"/>
              <a:t>(publicity to help sell these rooms)</a:t>
            </a:r>
          </a:p>
          <a:p>
            <a:pPr marL="742950" lvl="1" indent="-285750">
              <a:buFont typeface="Arial" panose="020B0604020202020204" pitchFamily="34" charset="0"/>
              <a:buChar char="•"/>
            </a:pPr>
            <a:r>
              <a:rPr lang="en-US" sz="1600" b="1" dirty="0"/>
              <a:t>Reduced Profit Margin</a:t>
            </a:r>
            <a:r>
              <a:rPr lang="en-US" sz="1600" dirty="0"/>
              <a:t>- lowered prices to help sell these rooms</a:t>
            </a:r>
          </a:p>
          <a:p>
            <a:pPr marL="742950" lvl="1" indent="-285750">
              <a:buFont typeface="Arial" panose="020B0604020202020204" pitchFamily="34" charset="0"/>
              <a:buChar char="•"/>
            </a:pPr>
            <a:r>
              <a:rPr lang="en-US" sz="1600" b="1" dirty="0"/>
              <a:t>Human Resources </a:t>
            </a:r>
            <a:r>
              <a:rPr lang="en-US" sz="1600" dirty="0"/>
              <a:t>to make arrangements for guest (who canceled)</a:t>
            </a:r>
            <a:endParaRPr lang="en-US" sz="1600" b="1" dirty="0"/>
          </a:p>
        </p:txBody>
      </p:sp>
      <p:sp>
        <p:nvSpPr>
          <p:cNvPr id="6" name="TextBox 5">
            <a:extLst>
              <a:ext uri="{FF2B5EF4-FFF2-40B4-BE49-F238E27FC236}">
                <a16:creationId xmlns:a16="http://schemas.microsoft.com/office/drawing/2014/main" id="{3FEBED7B-D9DF-804E-822F-5C1316610F5F}"/>
              </a:ext>
            </a:extLst>
          </p:cNvPr>
          <p:cNvSpPr txBox="1"/>
          <p:nvPr/>
        </p:nvSpPr>
        <p:spPr>
          <a:xfrm>
            <a:off x="783769" y="3336903"/>
            <a:ext cx="5082641" cy="2616101"/>
          </a:xfrm>
          <a:prstGeom prst="rect">
            <a:avLst/>
          </a:prstGeom>
          <a:noFill/>
        </p:spPr>
        <p:txBody>
          <a:bodyPr wrap="square" rtlCol="0">
            <a:spAutoFit/>
          </a:bodyPr>
          <a:lstStyle/>
          <a:p>
            <a:r>
              <a:rPr lang="en-US" sz="2000" dirty="0"/>
              <a:t>Attributes </a:t>
            </a:r>
            <a:r>
              <a:rPr lang="en-US" sz="1600" dirty="0"/>
              <a:t>–</a:t>
            </a:r>
          </a:p>
          <a:p>
            <a:pPr marL="742950" lvl="1" indent="-285750">
              <a:buFont typeface="Arial" panose="020B0604020202020204" pitchFamily="34" charset="0"/>
              <a:buChar char="•"/>
            </a:pPr>
            <a:r>
              <a:rPr lang="en-US" sz="1600" dirty="0"/>
              <a:t>No of adults</a:t>
            </a:r>
          </a:p>
          <a:p>
            <a:pPr marL="742950" lvl="1" indent="-285750">
              <a:buFont typeface="Arial" panose="020B0604020202020204" pitchFamily="34" charset="0"/>
              <a:buChar char="•"/>
            </a:pPr>
            <a:r>
              <a:rPr lang="en-US" sz="1600" dirty="0"/>
              <a:t>No of children</a:t>
            </a:r>
          </a:p>
          <a:p>
            <a:pPr marL="742950" lvl="1" indent="-285750">
              <a:buFont typeface="Arial" panose="020B0604020202020204" pitchFamily="34" charset="0"/>
              <a:buChar char="•"/>
            </a:pPr>
            <a:r>
              <a:rPr lang="en-US" sz="1600" dirty="0"/>
              <a:t>No of weekend nights in booking</a:t>
            </a:r>
          </a:p>
          <a:p>
            <a:pPr marL="742950" lvl="1" indent="-285750">
              <a:buFont typeface="Arial" panose="020B0604020202020204" pitchFamily="34" charset="0"/>
              <a:buChar char="•"/>
            </a:pPr>
            <a:r>
              <a:rPr lang="en-US" sz="1600" dirty="0"/>
              <a:t>No of weekday nights in booking</a:t>
            </a:r>
          </a:p>
          <a:p>
            <a:pPr marL="742950" lvl="1" indent="-285750">
              <a:buFont typeface="Arial" panose="020B0604020202020204" pitchFamily="34" charset="0"/>
              <a:buChar char="•"/>
            </a:pPr>
            <a:r>
              <a:rPr lang="en-US" sz="1600" dirty="0"/>
              <a:t>Type of Meal plan option selected</a:t>
            </a:r>
          </a:p>
          <a:p>
            <a:pPr marL="742950" lvl="1" indent="-285750">
              <a:buFont typeface="Arial" panose="020B0604020202020204" pitchFamily="34" charset="0"/>
              <a:buChar char="•"/>
            </a:pPr>
            <a:r>
              <a:rPr lang="en-US" sz="1600" dirty="0"/>
              <a:t>If a car parking is required?</a:t>
            </a:r>
          </a:p>
          <a:p>
            <a:pPr marL="742950" lvl="1" indent="-285750">
              <a:buFont typeface="Arial" panose="020B0604020202020204" pitchFamily="34" charset="0"/>
              <a:buChar char="•"/>
            </a:pPr>
            <a:r>
              <a:rPr lang="en-US" sz="1600" dirty="0"/>
              <a:t>Type of room reserved in booking</a:t>
            </a:r>
          </a:p>
          <a:p>
            <a:pPr marL="742950" lvl="1" indent="-285750">
              <a:buFont typeface="Arial" panose="020B0604020202020204" pitchFamily="34" charset="0"/>
              <a:buChar char="•"/>
            </a:pPr>
            <a:r>
              <a:rPr lang="en-US" sz="1600" dirty="0"/>
              <a:t>Lead time (between booking &amp; check-in)</a:t>
            </a:r>
          </a:p>
          <a:p>
            <a:pPr marL="742950" lvl="1" indent="-285750">
              <a:buFont typeface="Arial" panose="020B0604020202020204" pitchFamily="34" charset="0"/>
              <a:buChar char="•"/>
            </a:pPr>
            <a:r>
              <a:rPr lang="en-US" sz="1600" dirty="0"/>
              <a:t>Arrival year, month &amp; date </a:t>
            </a:r>
          </a:p>
        </p:txBody>
      </p:sp>
      <p:sp>
        <p:nvSpPr>
          <p:cNvPr id="7" name="TextBox 6">
            <a:extLst>
              <a:ext uri="{FF2B5EF4-FFF2-40B4-BE49-F238E27FC236}">
                <a16:creationId xmlns:a16="http://schemas.microsoft.com/office/drawing/2014/main" id="{F0060554-8DE9-A347-9A9C-AC853A3E668C}"/>
              </a:ext>
            </a:extLst>
          </p:cNvPr>
          <p:cNvSpPr txBox="1"/>
          <p:nvPr/>
        </p:nvSpPr>
        <p:spPr>
          <a:xfrm>
            <a:off x="5866410" y="3336903"/>
            <a:ext cx="5082641" cy="2062103"/>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r>
              <a:rPr lang="en-US" sz="1600" dirty="0"/>
              <a:t>Market Segment </a:t>
            </a:r>
          </a:p>
          <a:p>
            <a:pPr marL="742950" lvl="1" indent="-285750">
              <a:buFont typeface="Arial" panose="020B0604020202020204" pitchFamily="34" charset="0"/>
              <a:buChar char="•"/>
            </a:pPr>
            <a:r>
              <a:rPr lang="en-US" sz="1600" dirty="0"/>
              <a:t>Is guest a repeat guest?</a:t>
            </a:r>
          </a:p>
          <a:p>
            <a:pPr marL="742950" lvl="1" indent="-285750">
              <a:buFont typeface="Arial" panose="020B0604020202020204" pitchFamily="34" charset="0"/>
              <a:buChar char="•"/>
            </a:pPr>
            <a:r>
              <a:rPr lang="en-US" sz="1600" dirty="0"/>
              <a:t>No of previous cancelations by guest</a:t>
            </a:r>
          </a:p>
          <a:p>
            <a:pPr marL="742950" lvl="1" indent="-285750">
              <a:buFont typeface="Arial" panose="020B0604020202020204" pitchFamily="34" charset="0"/>
              <a:buChar char="•"/>
            </a:pPr>
            <a:r>
              <a:rPr lang="en-US" sz="1600" dirty="0"/>
              <a:t>No of previous bookings not canceled by guest</a:t>
            </a:r>
          </a:p>
          <a:p>
            <a:pPr marL="742950" lvl="1" indent="-285750">
              <a:buFont typeface="Arial" panose="020B0604020202020204" pitchFamily="34" charset="0"/>
              <a:buChar char="•"/>
            </a:pPr>
            <a:r>
              <a:rPr lang="en-US" sz="1600" dirty="0"/>
              <a:t>Average price per room</a:t>
            </a:r>
          </a:p>
          <a:p>
            <a:pPr marL="742950" lvl="1" indent="-285750">
              <a:buFont typeface="Arial" panose="020B0604020202020204" pitchFamily="34" charset="0"/>
              <a:buChar char="•"/>
            </a:pPr>
            <a:r>
              <a:rPr lang="en-US" sz="1600" dirty="0"/>
              <a:t>No. of special requests</a:t>
            </a:r>
          </a:p>
          <a:p>
            <a:pPr marL="742950" lvl="1" indent="-285750">
              <a:buFont typeface="Arial" panose="020B0604020202020204" pitchFamily="34" charset="0"/>
              <a:buChar char="•"/>
            </a:pPr>
            <a:endParaRPr lang="en-US" sz="1600" dirty="0"/>
          </a:p>
        </p:txBody>
      </p:sp>
      <p:sp>
        <p:nvSpPr>
          <p:cNvPr id="8" name="TextBox 7">
            <a:extLst>
              <a:ext uri="{FF2B5EF4-FFF2-40B4-BE49-F238E27FC236}">
                <a16:creationId xmlns:a16="http://schemas.microsoft.com/office/drawing/2014/main" id="{89DD6CC1-838E-C846-AE22-EAB146A44E77}"/>
              </a:ext>
            </a:extLst>
          </p:cNvPr>
          <p:cNvSpPr txBox="1"/>
          <p:nvPr/>
        </p:nvSpPr>
        <p:spPr>
          <a:xfrm>
            <a:off x="5537797" y="5414395"/>
            <a:ext cx="5792191" cy="830997"/>
          </a:xfrm>
          <a:prstGeom prst="rect">
            <a:avLst/>
          </a:prstGeom>
          <a:noFill/>
        </p:spPr>
        <p:txBody>
          <a:bodyPr wrap="square" rtlCol="0">
            <a:spAutoFit/>
          </a:bodyPr>
          <a:lstStyle/>
          <a:p>
            <a:endParaRPr lang="en-US" sz="1600" b="1" dirty="0">
              <a:solidFill>
                <a:srgbClr val="0070C0"/>
              </a:solidFill>
            </a:endParaRPr>
          </a:p>
          <a:p>
            <a:pPr lvl="1"/>
            <a:r>
              <a:rPr lang="en-US" sz="1600" b="1" dirty="0">
                <a:solidFill>
                  <a:srgbClr val="0070C0"/>
                </a:solidFill>
              </a:rPr>
              <a:t>Predictor </a:t>
            </a:r>
            <a:r>
              <a:rPr lang="en-US" sz="1600" b="1" dirty="0">
                <a:solidFill>
                  <a:srgbClr val="0070C0"/>
                </a:solidFill>
                <a:sym typeface="Wingdings" pitchFamily="2" charset="2"/>
              </a:rPr>
              <a:t> </a:t>
            </a:r>
            <a:r>
              <a:rPr lang="en-US" sz="1600" b="1" dirty="0">
                <a:solidFill>
                  <a:srgbClr val="0070C0"/>
                </a:solidFill>
              </a:rPr>
              <a:t>Booking Status: Canceled or Not Canceled  </a:t>
            </a:r>
          </a:p>
          <a:p>
            <a:pPr marL="742950" lvl="1" indent="-285750">
              <a:buFont typeface="Arial" panose="020B0604020202020204" pitchFamily="34" charset="0"/>
              <a:buChar char="•"/>
            </a:pPr>
            <a:endParaRPr lang="en-US" sz="1600" b="1" dirty="0">
              <a:solidFill>
                <a:srgbClr val="0070C0"/>
              </a:solidFill>
            </a:endParaRPr>
          </a:p>
        </p:txBody>
      </p:sp>
    </p:spTree>
    <p:extLst>
      <p:ext uri="{BB962C8B-B14F-4D97-AF65-F5344CB8AC3E}">
        <p14:creationId xmlns:p14="http://schemas.microsoft.com/office/powerpoint/2010/main" val="74829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4A44F6-E757-2544-8B02-83154B14C763}"/>
              </a:ext>
            </a:extLst>
          </p:cNvPr>
          <p:cNvPicPr>
            <a:picLocks noChangeAspect="1"/>
          </p:cNvPicPr>
          <p:nvPr/>
        </p:nvPicPr>
        <p:blipFill>
          <a:blip r:embed="rId2"/>
          <a:stretch>
            <a:fillRect/>
          </a:stretch>
        </p:blipFill>
        <p:spPr>
          <a:xfrm>
            <a:off x="6602680" y="1227119"/>
            <a:ext cx="5290986" cy="3855519"/>
          </a:xfrm>
          <a:prstGeom prst="rect">
            <a:avLst/>
          </a:prstGeom>
        </p:spPr>
      </p:pic>
      <p:sp>
        <p:nvSpPr>
          <p:cNvPr id="2" name="Rectangle 1">
            <a:extLst>
              <a:ext uri="{FF2B5EF4-FFF2-40B4-BE49-F238E27FC236}">
                <a16:creationId xmlns:a16="http://schemas.microsoft.com/office/drawing/2014/main" id="{F676FB22-B58A-3940-BA2E-B877286A26DC}"/>
              </a:ext>
            </a:extLst>
          </p:cNvPr>
          <p:cNvSpPr/>
          <p:nvPr/>
        </p:nvSpPr>
        <p:spPr>
          <a:xfrm>
            <a:off x="506680" y="775857"/>
            <a:ext cx="6096000" cy="5262979"/>
          </a:xfrm>
          <a:prstGeom prst="rect">
            <a:avLst/>
          </a:prstGeom>
        </p:spPr>
        <p:txBody>
          <a:bodyPr wrap="square">
            <a:spAutoFit/>
          </a:bodyPr>
          <a:lstStyle/>
          <a:p>
            <a:r>
              <a:rPr lang="en-US" sz="1600" b="1" dirty="0"/>
              <a:t>Attributes contributing to No_Cancelations</a:t>
            </a:r>
          </a:p>
          <a:p>
            <a:r>
              <a:rPr lang="en-US" sz="1600" dirty="0"/>
              <a:t>- No_of_adults, No_of_special_requests, type_meal_plan_selected_MealPlan1, required_car_parking_space_1, &amp; repeated_guests</a:t>
            </a:r>
          </a:p>
          <a:p>
            <a:endParaRPr lang="en-US" sz="1600" dirty="0"/>
          </a:p>
          <a:p>
            <a:r>
              <a:rPr lang="en-US" sz="1600" dirty="0"/>
              <a:t>- Repeated_guests contribute the maximum to No_Cancelations (intuitive as they have likely had prior good experience staying at the hotel). Guests that are specific in their requests or their requirements like meal plan &amp; parking or planning to stay with larger group are also less likely to cancel intuitively</a:t>
            </a:r>
          </a:p>
          <a:p>
            <a:endParaRPr lang="en-US" sz="1600" dirty="0"/>
          </a:p>
          <a:p>
            <a:endParaRPr lang="en-US" sz="1600" b="1" dirty="0"/>
          </a:p>
          <a:p>
            <a:r>
              <a:rPr lang="en-US" sz="1600" b="1" dirty="0"/>
              <a:t>- Attributes contributing to Cancelations</a:t>
            </a:r>
          </a:p>
          <a:p>
            <a:r>
              <a:rPr lang="en-US" sz="1600" dirty="0"/>
              <a:t>    - No_of_weekend_nights, no_of_week_nights, avg_price_per_room, cbrt_lead_time, binned_no_of_previous_cancellations_1_canceled_prior_bookings</a:t>
            </a:r>
          </a:p>
          <a:p>
            <a:r>
              <a:rPr lang="en-US" sz="1600" dirty="0"/>
              <a:t>- Guests who have previously canceled a booking (intuitive given past behavior) or bookings with more expensive rates are the most contributing to Cancelations. Guests who plan longer stays covering many weekdays, weekends, or planning way in advance (months before checking) are likely to contribute to Cancelations</a:t>
            </a:r>
          </a:p>
        </p:txBody>
      </p:sp>
    </p:spTree>
    <p:extLst>
      <p:ext uri="{BB962C8B-B14F-4D97-AF65-F5344CB8AC3E}">
        <p14:creationId xmlns:p14="http://schemas.microsoft.com/office/powerpoint/2010/main" val="348321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F51DA-7995-B144-B8EF-FBA65B1A8C7F}"/>
              </a:ext>
            </a:extLst>
          </p:cNvPr>
          <p:cNvSpPr txBox="1"/>
          <p:nvPr/>
        </p:nvSpPr>
        <p:spPr>
          <a:xfrm>
            <a:off x="693683" y="274498"/>
            <a:ext cx="9915897" cy="492443"/>
          </a:xfrm>
          <a:prstGeom prst="rect">
            <a:avLst/>
          </a:prstGeom>
          <a:noFill/>
        </p:spPr>
        <p:txBody>
          <a:bodyPr wrap="square" rtlCol="0">
            <a:spAutoFit/>
          </a:bodyPr>
          <a:lstStyle/>
          <a:p>
            <a:r>
              <a:rPr lang="en-US" sz="2600" b="1" dirty="0"/>
              <a:t>Decision Tree Comparison</a:t>
            </a:r>
          </a:p>
        </p:txBody>
      </p:sp>
      <p:sp>
        <p:nvSpPr>
          <p:cNvPr id="7" name="TextBox 6">
            <a:extLst>
              <a:ext uri="{FF2B5EF4-FFF2-40B4-BE49-F238E27FC236}">
                <a16:creationId xmlns:a16="http://schemas.microsoft.com/office/drawing/2014/main" id="{D1524F7D-56F2-1D49-9C11-3A30BF4A3501}"/>
              </a:ext>
            </a:extLst>
          </p:cNvPr>
          <p:cNvSpPr txBox="1"/>
          <p:nvPr/>
        </p:nvSpPr>
        <p:spPr>
          <a:xfrm>
            <a:off x="693683" y="3247077"/>
            <a:ext cx="7662041" cy="646331"/>
          </a:xfrm>
          <a:prstGeom prst="rect">
            <a:avLst/>
          </a:prstGeom>
          <a:noFill/>
        </p:spPr>
        <p:txBody>
          <a:bodyPr wrap="square" rtlCol="0">
            <a:spAutoFit/>
          </a:bodyPr>
          <a:lstStyle/>
          <a:p>
            <a:r>
              <a:rPr lang="en-US" sz="1200" b="1" dirty="0"/>
              <a:t>* The dataset had ~65% no-cancelations and 35% cancelations. Weights 0.35 &amp; 0.65 were assigned to booking status 1 (no cancelations) &amp; 0 (cancelations) so the decision tree maybe balanced. In cost complexity (post-) pruning, an alpha value of 0.01 was chose to maximize F1 score on both training &amp; testing datasets without loss of information </a:t>
            </a:r>
          </a:p>
        </p:txBody>
      </p:sp>
      <p:sp>
        <p:nvSpPr>
          <p:cNvPr id="8" name="TextBox 7">
            <a:extLst>
              <a:ext uri="{FF2B5EF4-FFF2-40B4-BE49-F238E27FC236}">
                <a16:creationId xmlns:a16="http://schemas.microsoft.com/office/drawing/2014/main" id="{A26B0A14-3D54-E341-8966-D32600A041D3}"/>
              </a:ext>
            </a:extLst>
          </p:cNvPr>
          <p:cNvSpPr txBox="1"/>
          <p:nvPr/>
        </p:nvSpPr>
        <p:spPr>
          <a:xfrm>
            <a:off x="693684" y="4172608"/>
            <a:ext cx="7756634" cy="1815882"/>
          </a:xfrm>
          <a:prstGeom prst="rect">
            <a:avLst/>
          </a:prstGeom>
          <a:noFill/>
        </p:spPr>
        <p:txBody>
          <a:bodyPr wrap="square" rtlCol="0">
            <a:spAutoFit/>
          </a:bodyPr>
          <a:lstStyle/>
          <a:p>
            <a:pPr marL="285750" indent="-285750">
              <a:buFontTx/>
              <a:buChar char="-"/>
            </a:pPr>
            <a:r>
              <a:rPr lang="en-US" sz="1600" dirty="0"/>
              <a:t>Unlike a normal decision tree which is prone to overfitting, both grid search hyperparameter i.e., pre pruning &amp; cost complexity i.e., post pruning are giving generalized results on both training &amp; testing datasets</a:t>
            </a:r>
          </a:p>
          <a:p>
            <a:pPr marL="285750" indent="-285750">
              <a:buFontTx/>
              <a:buChar char="-"/>
            </a:pPr>
            <a:r>
              <a:rPr lang="en-US" sz="1600" dirty="0"/>
              <a:t>In comparison to all models sklearn, statsmodel (default, AUC-ROC optimization, recall-precision), cost complexity/ post pruned decision tree,  – </a:t>
            </a:r>
            <a:r>
              <a:rPr lang="en-US" sz="1600" b="1" dirty="0"/>
              <a:t>the grid search hyperparameter / pre tuned decision tree has the highest F1 score and is able to explain 86% of information contained in the dataset</a:t>
            </a:r>
          </a:p>
        </p:txBody>
      </p:sp>
      <p:pic>
        <p:nvPicPr>
          <p:cNvPr id="4" name="Picture 3">
            <a:extLst>
              <a:ext uri="{FF2B5EF4-FFF2-40B4-BE49-F238E27FC236}">
                <a16:creationId xmlns:a16="http://schemas.microsoft.com/office/drawing/2014/main" id="{689F2CB2-8EA3-E647-801D-3941B71A304D}"/>
              </a:ext>
            </a:extLst>
          </p:cNvPr>
          <p:cNvPicPr>
            <a:picLocks noChangeAspect="1"/>
          </p:cNvPicPr>
          <p:nvPr/>
        </p:nvPicPr>
        <p:blipFill>
          <a:blip r:embed="rId2"/>
          <a:stretch>
            <a:fillRect/>
          </a:stretch>
        </p:blipFill>
        <p:spPr>
          <a:xfrm>
            <a:off x="646385" y="826388"/>
            <a:ext cx="7756635" cy="2137747"/>
          </a:xfrm>
          <a:prstGeom prst="rect">
            <a:avLst/>
          </a:prstGeom>
        </p:spPr>
      </p:pic>
    </p:spTree>
    <p:extLst>
      <p:ext uri="{BB962C8B-B14F-4D97-AF65-F5344CB8AC3E}">
        <p14:creationId xmlns:p14="http://schemas.microsoft.com/office/powerpoint/2010/main" val="138187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E08E3F-4F48-324B-92B6-9B02F86248BA}"/>
              </a:ext>
            </a:extLst>
          </p:cNvPr>
          <p:cNvPicPr>
            <a:picLocks noChangeAspect="1"/>
          </p:cNvPicPr>
          <p:nvPr/>
        </p:nvPicPr>
        <p:blipFill>
          <a:blip r:embed="rId2"/>
          <a:stretch>
            <a:fillRect/>
          </a:stretch>
        </p:blipFill>
        <p:spPr>
          <a:xfrm>
            <a:off x="4054636" y="399393"/>
            <a:ext cx="7667596" cy="5307724"/>
          </a:xfrm>
          <a:prstGeom prst="rect">
            <a:avLst/>
          </a:prstGeom>
        </p:spPr>
      </p:pic>
      <p:sp>
        <p:nvSpPr>
          <p:cNvPr id="5" name="Rectangle 4">
            <a:extLst>
              <a:ext uri="{FF2B5EF4-FFF2-40B4-BE49-F238E27FC236}">
                <a16:creationId xmlns:a16="http://schemas.microsoft.com/office/drawing/2014/main" id="{B65957AD-1FE7-4948-99B2-AA39438E89E9}"/>
              </a:ext>
            </a:extLst>
          </p:cNvPr>
          <p:cNvSpPr/>
          <p:nvPr/>
        </p:nvSpPr>
        <p:spPr>
          <a:xfrm>
            <a:off x="262759" y="105103"/>
            <a:ext cx="3791877" cy="6247864"/>
          </a:xfrm>
          <a:prstGeom prst="rect">
            <a:avLst/>
          </a:prstGeom>
        </p:spPr>
        <p:txBody>
          <a:bodyPr wrap="square">
            <a:spAutoFit/>
          </a:bodyPr>
          <a:lstStyle/>
          <a:p>
            <a:endParaRPr lang="en-US" sz="1200" dirty="0"/>
          </a:p>
          <a:p>
            <a:r>
              <a:rPr lang="en-US" sz="1600" b="1" dirty="0"/>
              <a:t>Important Attributes</a:t>
            </a:r>
          </a:p>
          <a:p>
            <a:endParaRPr lang="en-US" sz="1200" dirty="0"/>
          </a:p>
          <a:p>
            <a:r>
              <a:rPr lang="en-US" sz="1200" dirty="0"/>
              <a:t>   - bookings with higher lead times had a pattern of higher cancelations as well</a:t>
            </a:r>
          </a:p>
          <a:p>
            <a:endParaRPr lang="en-US" sz="1200" dirty="0"/>
          </a:p>
          <a:p>
            <a:r>
              <a:rPr lang="en-US" sz="1200" dirty="0"/>
              <a:t>   - bookings with more no. of special requests had a pattern of lower cancelations</a:t>
            </a:r>
          </a:p>
          <a:p>
            <a:endParaRPr lang="en-US" sz="1200" dirty="0"/>
          </a:p>
          <a:p>
            <a:r>
              <a:rPr lang="en-US" sz="1200" dirty="0"/>
              <a:t>   - market segment online was excluded from regression fit, as it had collinear dependencies on other attributes, however included in the decision tree model, as trees are immune to multicollinearity. Online market segment was found to have some of the higher min, median, max avg_price_per_room values compared to any other market segment like offline, aviation, complimentary etc.,</a:t>
            </a:r>
          </a:p>
          <a:p>
            <a:endParaRPr lang="en-US" sz="1200" dirty="0"/>
          </a:p>
          <a:p>
            <a:r>
              <a:rPr lang="en-US" sz="1200" dirty="0"/>
              <a:t>   - avg price per room was found to be higher for canceled bookings than for not canceled bookings (across the board for all market segments) during the EDA process</a:t>
            </a:r>
          </a:p>
          <a:p>
            <a:endParaRPr lang="en-US" sz="1200" dirty="0"/>
          </a:p>
          <a:p>
            <a:r>
              <a:rPr lang="en-US" sz="1200" dirty="0"/>
              <a:t>   - higher no of week nights indicates longer booking duration, which as was observed from the regression fit, has a higher odds of booking cancelations (similar for no of weekend nights) </a:t>
            </a:r>
          </a:p>
          <a:p>
            <a:endParaRPr lang="en-US" sz="1200" dirty="0"/>
          </a:p>
          <a:p>
            <a:r>
              <a:rPr lang="en-US" sz="1200" dirty="0"/>
              <a:t>   - arrival_month winter (Sep-Feb) was found to have a lesser percentage of booking cancelations than arrival_month summer (March-Aug). Although, also noticed number of bookings in summer months are higher than number of bookings in winter months</a:t>
            </a:r>
          </a:p>
          <a:p>
            <a:endParaRPr lang="en-US" sz="1200" dirty="0"/>
          </a:p>
          <a:p>
            <a:r>
              <a:rPr lang="en-US" sz="1200" dirty="0"/>
              <a:t>   - a repeated guest is less likely to cancel a booking </a:t>
            </a:r>
          </a:p>
        </p:txBody>
      </p:sp>
    </p:spTree>
    <p:extLst>
      <p:ext uri="{BB962C8B-B14F-4D97-AF65-F5344CB8AC3E}">
        <p14:creationId xmlns:p14="http://schemas.microsoft.com/office/powerpoint/2010/main" val="119030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5E6732-08B1-914A-9E41-8422FFDB1C87}"/>
              </a:ext>
            </a:extLst>
          </p:cNvPr>
          <p:cNvSpPr txBox="1"/>
          <p:nvPr/>
        </p:nvSpPr>
        <p:spPr>
          <a:xfrm>
            <a:off x="693683" y="274498"/>
            <a:ext cx="9915897" cy="492443"/>
          </a:xfrm>
          <a:prstGeom prst="rect">
            <a:avLst/>
          </a:prstGeom>
          <a:noFill/>
        </p:spPr>
        <p:txBody>
          <a:bodyPr wrap="square" rtlCol="0">
            <a:spAutoFit/>
          </a:bodyPr>
          <a:lstStyle/>
          <a:p>
            <a:r>
              <a:rPr lang="en-US" sz="2600" b="1" dirty="0"/>
              <a:t>Recommendations</a:t>
            </a:r>
          </a:p>
        </p:txBody>
      </p:sp>
      <p:sp>
        <p:nvSpPr>
          <p:cNvPr id="3" name="TextBox 2">
            <a:extLst>
              <a:ext uri="{FF2B5EF4-FFF2-40B4-BE49-F238E27FC236}">
                <a16:creationId xmlns:a16="http://schemas.microsoft.com/office/drawing/2014/main" id="{A5964C4D-645B-9145-BA47-CCB779B564B1}"/>
              </a:ext>
            </a:extLst>
          </p:cNvPr>
          <p:cNvSpPr txBox="1"/>
          <p:nvPr/>
        </p:nvSpPr>
        <p:spPr>
          <a:xfrm>
            <a:off x="798787" y="893380"/>
            <a:ext cx="10499834"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ML model is able to predict cancelations or no cancelations for bookings with a confidence of ~86%. Hotel policies for staffing,  publicity and dynamic room pricing need to take into consideration the odds for cancelations &amp; have contingency plans in place</a:t>
            </a:r>
          </a:p>
          <a:p>
            <a:pPr marL="285750" indent="-285750">
              <a:buFont typeface="Arial" panose="020B0604020202020204" pitchFamily="34" charset="0"/>
              <a:buChar char="•"/>
            </a:pPr>
            <a:r>
              <a:rPr lang="en-US" sz="1600" dirty="0"/>
              <a:t>Lead time was identified as the most important feature with a longer lead time increasing the odds for cancelations. Policies need to be introduced to restrict how far in advance bookings can be made before the check in date</a:t>
            </a:r>
          </a:p>
          <a:p>
            <a:pPr marL="285750" indent="-285750">
              <a:buFont typeface="Arial" panose="020B0604020202020204" pitchFamily="34" charset="0"/>
              <a:buChar char="•"/>
            </a:pPr>
            <a:r>
              <a:rPr lang="en-US" sz="1600" dirty="0"/>
              <a:t> Similarly, hotel policies need to restrict the length of hotel stay as bookings made for longer stay periods were also found to have increased odds of cancelations </a:t>
            </a:r>
          </a:p>
          <a:p>
            <a:pPr marL="285750" indent="-285750">
              <a:buFont typeface="Arial" panose="020B0604020202020204" pitchFamily="34" charset="0"/>
              <a:buChar char="•"/>
            </a:pPr>
            <a:r>
              <a:rPr lang="en-US" sz="1600" dirty="0"/>
              <a:t>The repeat guests (although few) were identified to have lower odds of cancelations. Hotel policies need to incentivize current &amp; previous guests to increase conversion as repeated guests</a:t>
            </a:r>
          </a:p>
          <a:p>
            <a:pPr marL="285750" indent="-285750">
              <a:buFont typeface="Arial" panose="020B0604020202020204" pitchFamily="34" charset="0"/>
              <a:buChar char="•"/>
            </a:pPr>
            <a:r>
              <a:rPr lang="en-US" sz="1600" dirty="0"/>
              <a:t> More bookings (as well as more cancelations) were found to occur over months (March - August) than months (September - February). Broadly policies and plans can be formulated estimating business on this biannual basis </a:t>
            </a:r>
          </a:p>
          <a:p>
            <a:pPr marL="285750" indent="-285750">
              <a:buFont typeface="Arial" panose="020B0604020202020204" pitchFamily="34" charset="0"/>
              <a:buChar char="•"/>
            </a:pPr>
            <a:r>
              <a:rPr lang="en-US" sz="1600" dirty="0"/>
              <a:t>Majority of customers preferred Room Type 1. As well, this room has a pattern of not having as many bookings cancelled. The room has to be adequately marketed, and priced in order to capitalize on its strengths</a:t>
            </a:r>
          </a:p>
          <a:p>
            <a:pPr marL="285750" indent="-285750">
              <a:buFont typeface="Arial" panose="020B0604020202020204" pitchFamily="34" charset="0"/>
              <a:buChar char="•"/>
            </a:pPr>
            <a:r>
              <a:rPr lang="en-US" sz="1600" dirty="0"/>
              <a:t>Across all market segments, avg price per room has been higher in instances where bookings have been canceled than in instances where bookings have not been canceled. More competition information is required to ensure that our pricing is competitive to retain guests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372687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E29150-7117-444E-9DF2-53B5418FDFA2}"/>
              </a:ext>
            </a:extLst>
          </p:cNvPr>
          <p:cNvSpPr txBox="1"/>
          <p:nvPr/>
        </p:nvSpPr>
        <p:spPr>
          <a:xfrm>
            <a:off x="783771" y="285008"/>
            <a:ext cx="9915897" cy="492443"/>
          </a:xfrm>
          <a:prstGeom prst="rect">
            <a:avLst/>
          </a:prstGeom>
          <a:noFill/>
        </p:spPr>
        <p:txBody>
          <a:bodyPr wrap="square" rtlCol="0">
            <a:spAutoFit/>
          </a:bodyPr>
          <a:lstStyle/>
          <a:p>
            <a:r>
              <a:rPr lang="en-US" sz="2600" b="1" dirty="0"/>
              <a:t>Key Findings – Exploratory Data Analysis </a:t>
            </a:r>
          </a:p>
        </p:txBody>
      </p:sp>
      <p:pic>
        <p:nvPicPr>
          <p:cNvPr id="8" name="Picture 7">
            <a:extLst>
              <a:ext uri="{FF2B5EF4-FFF2-40B4-BE49-F238E27FC236}">
                <a16:creationId xmlns:a16="http://schemas.microsoft.com/office/drawing/2014/main" id="{C999CE7C-5641-254D-A5E9-8310F01C17C2}"/>
              </a:ext>
            </a:extLst>
          </p:cNvPr>
          <p:cNvPicPr>
            <a:picLocks noChangeAspect="1"/>
          </p:cNvPicPr>
          <p:nvPr/>
        </p:nvPicPr>
        <p:blipFill>
          <a:blip r:embed="rId2"/>
          <a:stretch>
            <a:fillRect/>
          </a:stretch>
        </p:blipFill>
        <p:spPr>
          <a:xfrm>
            <a:off x="468417" y="1264263"/>
            <a:ext cx="7319749" cy="2624515"/>
          </a:xfrm>
          <a:prstGeom prst="rect">
            <a:avLst/>
          </a:prstGeom>
        </p:spPr>
      </p:pic>
      <p:sp>
        <p:nvSpPr>
          <p:cNvPr id="9" name="TextBox 8">
            <a:extLst>
              <a:ext uri="{FF2B5EF4-FFF2-40B4-BE49-F238E27FC236}">
                <a16:creationId xmlns:a16="http://schemas.microsoft.com/office/drawing/2014/main" id="{6F385E71-3A06-674C-898D-5E0058839262}"/>
              </a:ext>
            </a:extLst>
          </p:cNvPr>
          <p:cNvSpPr txBox="1"/>
          <p:nvPr/>
        </p:nvSpPr>
        <p:spPr>
          <a:xfrm>
            <a:off x="8156028" y="2011052"/>
            <a:ext cx="3636054" cy="646331"/>
          </a:xfrm>
          <a:prstGeom prst="rect">
            <a:avLst/>
          </a:prstGeom>
          <a:noFill/>
        </p:spPr>
        <p:txBody>
          <a:bodyPr wrap="square" rtlCol="0">
            <a:spAutoFit/>
          </a:bodyPr>
          <a:lstStyle/>
          <a:p>
            <a:pPr marL="285750" indent="-285750">
              <a:buFontTx/>
              <a:buChar char="-"/>
            </a:pPr>
            <a:r>
              <a:rPr lang="en-US" dirty="0"/>
              <a:t>Most bookings are made for 2 adults &amp; 0 children</a:t>
            </a:r>
          </a:p>
        </p:txBody>
      </p:sp>
      <p:pic>
        <p:nvPicPr>
          <p:cNvPr id="10" name="Picture 9">
            <a:extLst>
              <a:ext uri="{FF2B5EF4-FFF2-40B4-BE49-F238E27FC236}">
                <a16:creationId xmlns:a16="http://schemas.microsoft.com/office/drawing/2014/main" id="{02BAD402-29E3-5E41-A318-06133C148C03}"/>
              </a:ext>
            </a:extLst>
          </p:cNvPr>
          <p:cNvPicPr>
            <a:picLocks noChangeAspect="1"/>
          </p:cNvPicPr>
          <p:nvPr/>
        </p:nvPicPr>
        <p:blipFill>
          <a:blip r:embed="rId3"/>
          <a:stretch>
            <a:fillRect/>
          </a:stretch>
        </p:blipFill>
        <p:spPr>
          <a:xfrm>
            <a:off x="568593" y="3888778"/>
            <a:ext cx="7119396" cy="2591019"/>
          </a:xfrm>
          <a:prstGeom prst="rect">
            <a:avLst/>
          </a:prstGeom>
        </p:spPr>
      </p:pic>
      <p:sp>
        <p:nvSpPr>
          <p:cNvPr id="11" name="TextBox 10">
            <a:extLst>
              <a:ext uri="{FF2B5EF4-FFF2-40B4-BE49-F238E27FC236}">
                <a16:creationId xmlns:a16="http://schemas.microsoft.com/office/drawing/2014/main" id="{25D19936-55F1-FC4B-B769-88623463A6E8}"/>
              </a:ext>
            </a:extLst>
          </p:cNvPr>
          <p:cNvSpPr txBox="1"/>
          <p:nvPr/>
        </p:nvSpPr>
        <p:spPr>
          <a:xfrm>
            <a:off x="8156028" y="4351502"/>
            <a:ext cx="3636054" cy="923330"/>
          </a:xfrm>
          <a:prstGeom prst="rect">
            <a:avLst/>
          </a:prstGeom>
          <a:noFill/>
        </p:spPr>
        <p:txBody>
          <a:bodyPr wrap="square" rtlCol="0">
            <a:spAutoFit/>
          </a:bodyPr>
          <a:lstStyle/>
          <a:p>
            <a:r>
              <a:rPr lang="en-US" dirty="0"/>
              <a:t>- Majority of the bookings are made over the weekdays (spread over 1-3 days) in comparison to weekends</a:t>
            </a:r>
          </a:p>
        </p:txBody>
      </p:sp>
    </p:spTree>
    <p:extLst>
      <p:ext uri="{BB962C8B-B14F-4D97-AF65-F5344CB8AC3E}">
        <p14:creationId xmlns:p14="http://schemas.microsoft.com/office/powerpoint/2010/main" val="401812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4E7C84-C651-694D-834F-A06893B189E7}"/>
              </a:ext>
            </a:extLst>
          </p:cNvPr>
          <p:cNvPicPr>
            <a:picLocks noChangeAspect="1"/>
          </p:cNvPicPr>
          <p:nvPr/>
        </p:nvPicPr>
        <p:blipFill>
          <a:blip r:embed="rId2"/>
          <a:stretch>
            <a:fillRect/>
          </a:stretch>
        </p:blipFill>
        <p:spPr>
          <a:xfrm>
            <a:off x="0" y="590550"/>
            <a:ext cx="5693410" cy="3333288"/>
          </a:xfrm>
          <a:prstGeom prst="rect">
            <a:avLst/>
          </a:prstGeom>
        </p:spPr>
      </p:pic>
      <p:pic>
        <p:nvPicPr>
          <p:cNvPr id="5" name="Picture 4">
            <a:extLst>
              <a:ext uri="{FF2B5EF4-FFF2-40B4-BE49-F238E27FC236}">
                <a16:creationId xmlns:a16="http://schemas.microsoft.com/office/drawing/2014/main" id="{0A787D6D-D662-4245-8646-29FC3487B62A}"/>
              </a:ext>
            </a:extLst>
          </p:cNvPr>
          <p:cNvPicPr>
            <a:picLocks noChangeAspect="1"/>
          </p:cNvPicPr>
          <p:nvPr/>
        </p:nvPicPr>
        <p:blipFill>
          <a:blip r:embed="rId3"/>
          <a:stretch>
            <a:fillRect/>
          </a:stretch>
        </p:blipFill>
        <p:spPr>
          <a:xfrm>
            <a:off x="6358759" y="831332"/>
            <a:ext cx="5487407" cy="2851723"/>
          </a:xfrm>
          <a:prstGeom prst="rect">
            <a:avLst/>
          </a:prstGeom>
        </p:spPr>
      </p:pic>
      <p:cxnSp>
        <p:nvCxnSpPr>
          <p:cNvPr id="7" name="Straight Arrow Connector 6">
            <a:extLst>
              <a:ext uri="{FF2B5EF4-FFF2-40B4-BE49-F238E27FC236}">
                <a16:creationId xmlns:a16="http://schemas.microsoft.com/office/drawing/2014/main" id="{0A3598E2-122E-8841-9CAD-461A9D8616D5}"/>
              </a:ext>
            </a:extLst>
          </p:cNvPr>
          <p:cNvCxnSpPr>
            <a:endCxn id="5" idx="1"/>
          </p:cNvCxnSpPr>
          <p:nvPr/>
        </p:nvCxnSpPr>
        <p:spPr>
          <a:xfrm>
            <a:off x="5801710" y="2257193"/>
            <a:ext cx="55704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36720A-958A-5845-B87B-0751537AB1C3}"/>
              </a:ext>
            </a:extLst>
          </p:cNvPr>
          <p:cNvSpPr txBox="1"/>
          <p:nvPr/>
        </p:nvSpPr>
        <p:spPr>
          <a:xfrm>
            <a:off x="321090" y="4082770"/>
            <a:ext cx="11525075" cy="2308324"/>
          </a:xfrm>
          <a:prstGeom prst="rect">
            <a:avLst/>
          </a:prstGeom>
          <a:noFill/>
        </p:spPr>
        <p:txBody>
          <a:bodyPr wrap="square" rtlCol="0">
            <a:spAutoFit/>
          </a:bodyPr>
          <a:lstStyle/>
          <a:p>
            <a:pPr marL="285750" indent="-285750">
              <a:buFontTx/>
              <a:buChar char="-"/>
            </a:pPr>
            <a:r>
              <a:rPr lang="en-US" dirty="0"/>
              <a:t>Majority of guests book closer to check in-date with both average &amp; median falling under 3 months (90 days)</a:t>
            </a:r>
          </a:p>
          <a:p>
            <a:pPr marL="285750" indent="-285750">
              <a:buFontTx/>
              <a:buChar char="-"/>
            </a:pPr>
            <a:r>
              <a:rPr lang="en-US" dirty="0"/>
              <a:t>Lead time (time between booking &amp; check-in) is right skewed with several outliers booking more than 6 months (240 days) in advance</a:t>
            </a:r>
          </a:p>
          <a:p>
            <a:pPr marL="285750" indent="-285750">
              <a:buFontTx/>
              <a:buChar char="-"/>
            </a:pPr>
            <a:r>
              <a:rPr lang="en-US" dirty="0"/>
              <a:t>The lead time was transformed via a cube-root transformation (to treat skewness). As the lead time increases, it was observed that the odds of (Cancelation : No Cancelation) increases as well.</a:t>
            </a:r>
          </a:p>
          <a:p>
            <a:pPr marL="285750" indent="-285750">
              <a:buFontTx/>
              <a:buChar char="-"/>
            </a:pPr>
            <a:endParaRPr lang="en-US" dirty="0"/>
          </a:p>
          <a:p>
            <a:pPr marL="742950" lvl="1" indent="-285750">
              <a:buFontTx/>
              <a:buChar char="-"/>
            </a:pPr>
            <a:r>
              <a:rPr lang="en-US" dirty="0"/>
              <a:t>Hotel should introduce policies to restrict how far in advance a booking can be made to decrease the odds for cancelations</a:t>
            </a:r>
          </a:p>
        </p:txBody>
      </p:sp>
    </p:spTree>
    <p:extLst>
      <p:ext uri="{BB962C8B-B14F-4D97-AF65-F5344CB8AC3E}">
        <p14:creationId xmlns:p14="http://schemas.microsoft.com/office/powerpoint/2010/main" val="77398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A92BE5-2E43-024A-A8F2-5B01A21D3A7A}"/>
              </a:ext>
            </a:extLst>
          </p:cNvPr>
          <p:cNvPicPr>
            <a:picLocks noChangeAspect="1"/>
          </p:cNvPicPr>
          <p:nvPr/>
        </p:nvPicPr>
        <p:blipFill>
          <a:blip r:embed="rId2"/>
          <a:stretch>
            <a:fillRect/>
          </a:stretch>
        </p:blipFill>
        <p:spPr>
          <a:xfrm>
            <a:off x="276334" y="189843"/>
            <a:ext cx="5880395" cy="3888171"/>
          </a:xfrm>
          <a:prstGeom prst="rect">
            <a:avLst/>
          </a:prstGeom>
        </p:spPr>
      </p:pic>
      <p:sp>
        <p:nvSpPr>
          <p:cNvPr id="6" name="TextBox 5">
            <a:extLst>
              <a:ext uri="{FF2B5EF4-FFF2-40B4-BE49-F238E27FC236}">
                <a16:creationId xmlns:a16="http://schemas.microsoft.com/office/drawing/2014/main" id="{6411F538-A7C2-7042-A83E-05C812FA9737}"/>
              </a:ext>
            </a:extLst>
          </p:cNvPr>
          <p:cNvSpPr txBox="1"/>
          <p:nvPr/>
        </p:nvSpPr>
        <p:spPr>
          <a:xfrm>
            <a:off x="276333" y="4512514"/>
            <a:ext cx="6134725" cy="1323439"/>
          </a:xfrm>
          <a:prstGeom prst="rect">
            <a:avLst/>
          </a:prstGeom>
          <a:noFill/>
        </p:spPr>
        <p:txBody>
          <a:bodyPr wrap="square" rtlCol="0">
            <a:spAutoFit/>
          </a:bodyPr>
          <a:lstStyle/>
          <a:p>
            <a:pPr marL="285750" indent="-285750">
              <a:buFontTx/>
              <a:buChar char="-"/>
            </a:pPr>
            <a:r>
              <a:rPr lang="en-US" sz="1600" dirty="0"/>
              <a:t>Majority of guests  have no special requests. Some have 1 or 2 requests and only a minority of guests have up-to 5 special requests</a:t>
            </a:r>
          </a:p>
          <a:p>
            <a:pPr marL="285750" indent="-285750">
              <a:buFontTx/>
              <a:buChar char="-"/>
            </a:pPr>
            <a:endParaRPr lang="en-US" sz="1600" dirty="0"/>
          </a:p>
          <a:p>
            <a:pPr marL="285750" indent="-285750">
              <a:buFontTx/>
              <a:buChar char="-"/>
            </a:pPr>
            <a:r>
              <a:rPr lang="en-US" sz="1600" dirty="0"/>
              <a:t>More bookings are canceled when no special requests are made. Bookings with 3 or more special requests have 0 cancelations</a:t>
            </a:r>
          </a:p>
        </p:txBody>
      </p:sp>
      <p:pic>
        <p:nvPicPr>
          <p:cNvPr id="8" name="Picture 7">
            <a:extLst>
              <a:ext uri="{FF2B5EF4-FFF2-40B4-BE49-F238E27FC236}">
                <a16:creationId xmlns:a16="http://schemas.microsoft.com/office/drawing/2014/main" id="{C30DAB92-648F-9D45-8F5C-89BEA4C04C83}"/>
              </a:ext>
            </a:extLst>
          </p:cNvPr>
          <p:cNvPicPr>
            <a:picLocks noChangeAspect="1"/>
          </p:cNvPicPr>
          <p:nvPr/>
        </p:nvPicPr>
        <p:blipFill>
          <a:blip r:embed="rId3"/>
          <a:stretch>
            <a:fillRect/>
          </a:stretch>
        </p:blipFill>
        <p:spPr>
          <a:xfrm>
            <a:off x="6156729" y="447017"/>
            <a:ext cx="5995290" cy="3452321"/>
          </a:xfrm>
          <a:prstGeom prst="rect">
            <a:avLst/>
          </a:prstGeom>
        </p:spPr>
      </p:pic>
      <p:sp>
        <p:nvSpPr>
          <p:cNvPr id="9" name="TextBox 8">
            <a:extLst>
              <a:ext uri="{FF2B5EF4-FFF2-40B4-BE49-F238E27FC236}">
                <a16:creationId xmlns:a16="http://schemas.microsoft.com/office/drawing/2014/main" id="{0146E1B3-E029-794E-8F5F-28D4DE5DF219}"/>
              </a:ext>
            </a:extLst>
          </p:cNvPr>
          <p:cNvSpPr txBox="1"/>
          <p:nvPr/>
        </p:nvSpPr>
        <p:spPr>
          <a:xfrm>
            <a:off x="6547944" y="4512513"/>
            <a:ext cx="5604075" cy="861774"/>
          </a:xfrm>
          <a:prstGeom prst="rect">
            <a:avLst/>
          </a:prstGeom>
          <a:noFill/>
        </p:spPr>
        <p:txBody>
          <a:bodyPr wrap="square" rtlCol="0">
            <a:spAutoFit/>
          </a:bodyPr>
          <a:lstStyle/>
          <a:p>
            <a:pPr marL="285750" indent="-285750">
              <a:buFontTx/>
              <a:buChar char="-"/>
            </a:pPr>
            <a:r>
              <a:rPr lang="en-US" sz="1600" dirty="0"/>
              <a:t>Average price per room is skewed right with outliers in the range &gt;</a:t>
            </a:r>
            <a:r>
              <a:rPr lang="en-IN" dirty="0"/>
              <a:t>£ 200</a:t>
            </a:r>
          </a:p>
          <a:p>
            <a:endParaRPr lang="en-US" sz="1600" dirty="0"/>
          </a:p>
        </p:txBody>
      </p:sp>
    </p:spTree>
    <p:extLst>
      <p:ext uri="{BB962C8B-B14F-4D97-AF65-F5344CB8AC3E}">
        <p14:creationId xmlns:p14="http://schemas.microsoft.com/office/powerpoint/2010/main" val="338131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6FAB8-F3CB-9240-9447-ECBF90DE8903}"/>
              </a:ext>
            </a:extLst>
          </p:cNvPr>
          <p:cNvSpPr txBox="1"/>
          <p:nvPr/>
        </p:nvSpPr>
        <p:spPr>
          <a:xfrm>
            <a:off x="367862" y="339906"/>
            <a:ext cx="5604075" cy="1323439"/>
          </a:xfrm>
          <a:prstGeom prst="rect">
            <a:avLst/>
          </a:prstGeom>
          <a:noFill/>
        </p:spPr>
        <p:txBody>
          <a:bodyPr wrap="square" rtlCol="0">
            <a:spAutoFit/>
          </a:bodyPr>
          <a:lstStyle/>
          <a:p>
            <a:pPr marL="285750" indent="-285750">
              <a:buFontTx/>
              <a:buChar char="-"/>
            </a:pPr>
            <a:r>
              <a:rPr lang="en-US" sz="1600" dirty="0"/>
              <a:t>Out of 40,000+ guests, less than 1500 guests indicated needing a parking spot </a:t>
            </a:r>
          </a:p>
          <a:p>
            <a:pPr marL="285750" indent="-285750">
              <a:buFontTx/>
              <a:buChar char="-"/>
            </a:pPr>
            <a:r>
              <a:rPr lang="en-US" sz="1600" dirty="0"/>
              <a:t>Out of 40,000+ guests, less than 1500 guests were found to be repeat guests</a:t>
            </a:r>
            <a:endParaRPr lang="en-IN" dirty="0"/>
          </a:p>
          <a:p>
            <a:endParaRPr lang="en-US" sz="1600" dirty="0"/>
          </a:p>
        </p:txBody>
      </p:sp>
      <p:pic>
        <p:nvPicPr>
          <p:cNvPr id="4" name="Picture 3">
            <a:extLst>
              <a:ext uri="{FF2B5EF4-FFF2-40B4-BE49-F238E27FC236}">
                <a16:creationId xmlns:a16="http://schemas.microsoft.com/office/drawing/2014/main" id="{8AAC2F0D-5CAE-5D4D-8921-55E535874349}"/>
              </a:ext>
            </a:extLst>
          </p:cNvPr>
          <p:cNvPicPr>
            <a:picLocks noChangeAspect="1"/>
          </p:cNvPicPr>
          <p:nvPr/>
        </p:nvPicPr>
        <p:blipFill>
          <a:blip r:embed="rId2"/>
          <a:stretch>
            <a:fillRect/>
          </a:stretch>
        </p:blipFill>
        <p:spPr>
          <a:xfrm>
            <a:off x="367862" y="1842770"/>
            <a:ext cx="5341985" cy="3002499"/>
          </a:xfrm>
          <a:prstGeom prst="rect">
            <a:avLst/>
          </a:prstGeom>
        </p:spPr>
      </p:pic>
      <p:sp>
        <p:nvSpPr>
          <p:cNvPr id="5" name="TextBox 4">
            <a:extLst>
              <a:ext uri="{FF2B5EF4-FFF2-40B4-BE49-F238E27FC236}">
                <a16:creationId xmlns:a16="http://schemas.microsoft.com/office/drawing/2014/main" id="{F98C4340-BE7A-AC4A-B489-72259FE8F9B1}"/>
              </a:ext>
            </a:extLst>
          </p:cNvPr>
          <p:cNvSpPr txBox="1"/>
          <p:nvPr/>
        </p:nvSpPr>
        <p:spPr>
          <a:xfrm>
            <a:off x="367862" y="5024694"/>
            <a:ext cx="5604075" cy="1077218"/>
          </a:xfrm>
          <a:prstGeom prst="rect">
            <a:avLst/>
          </a:prstGeom>
          <a:noFill/>
        </p:spPr>
        <p:txBody>
          <a:bodyPr wrap="square" rtlCol="0">
            <a:spAutoFit/>
          </a:bodyPr>
          <a:lstStyle/>
          <a:p>
            <a:pPr marL="285750" indent="-285750">
              <a:buFontTx/>
              <a:buChar char="-"/>
            </a:pPr>
            <a:r>
              <a:rPr lang="en-US" sz="1600" dirty="0"/>
              <a:t>Out of the &lt;1500 repeat guests, more than 60% have 0 prior canceled bookings and only less than 10% have more than 1 prior canceled bookings </a:t>
            </a:r>
            <a:endParaRPr lang="en-IN" dirty="0"/>
          </a:p>
          <a:p>
            <a:endParaRPr lang="en-US" sz="1600" dirty="0"/>
          </a:p>
        </p:txBody>
      </p:sp>
      <p:pic>
        <p:nvPicPr>
          <p:cNvPr id="7" name="Picture 6">
            <a:extLst>
              <a:ext uri="{FF2B5EF4-FFF2-40B4-BE49-F238E27FC236}">
                <a16:creationId xmlns:a16="http://schemas.microsoft.com/office/drawing/2014/main" id="{A0159AE2-5DE8-E240-8C02-5D9ADDB6929C}"/>
              </a:ext>
            </a:extLst>
          </p:cNvPr>
          <p:cNvPicPr>
            <a:picLocks noChangeAspect="1"/>
          </p:cNvPicPr>
          <p:nvPr/>
        </p:nvPicPr>
        <p:blipFill>
          <a:blip r:embed="rId3"/>
          <a:stretch>
            <a:fillRect/>
          </a:stretch>
        </p:blipFill>
        <p:spPr>
          <a:xfrm>
            <a:off x="6239431" y="1420482"/>
            <a:ext cx="5683411" cy="3847074"/>
          </a:xfrm>
          <a:prstGeom prst="rect">
            <a:avLst/>
          </a:prstGeom>
        </p:spPr>
      </p:pic>
      <p:sp>
        <p:nvSpPr>
          <p:cNvPr id="8" name="TextBox 7">
            <a:extLst>
              <a:ext uri="{FF2B5EF4-FFF2-40B4-BE49-F238E27FC236}">
                <a16:creationId xmlns:a16="http://schemas.microsoft.com/office/drawing/2014/main" id="{C9613CB5-B30F-5149-954B-816ACABD034B}"/>
              </a:ext>
            </a:extLst>
          </p:cNvPr>
          <p:cNvSpPr txBox="1"/>
          <p:nvPr/>
        </p:nvSpPr>
        <p:spPr>
          <a:xfrm>
            <a:off x="6318767" y="513327"/>
            <a:ext cx="5604075" cy="830997"/>
          </a:xfrm>
          <a:prstGeom prst="rect">
            <a:avLst/>
          </a:prstGeom>
          <a:noFill/>
        </p:spPr>
        <p:txBody>
          <a:bodyPr wrap="square" rtlCol="0">
            <a:spAutoFit/>
          </a:bodyPr>
          <a:lstStyle/>
          <a:p>
            <a:pPr marL="285750" indent="-285750">
              <a:buFontTx/>
              <a:buChar char="-"/>
            </a:pPr>
            <a:r>
              <a:rPr lang="en-US" sz="1600" dirty="0"/>
              <a:t>Dataset has entries between July 2017- August 2019</a:t>
            </a:r>
          </a:p>
          <a:p>
            <a:pPr marL="285750" indent="-285750">
              <a:buFontTx/>
              <a:buChar char="-"/>
            </a:pPr>
            <a:r>
              <a:rPr lang="en-US" sz="1600" dirty="0"/>
              <a:t>Summer (March-August) &amp; Winter (September-February)</a:t>
            </a:r>
          </a:p>
          <a:p>
            <a:endParaRPr lang="en-US" sz="1600" dirty="0"/>
          </a:p>
        </p:txBody>
      </p:sp>
      <p:sp>
        <p:nvSpPr>
          <p:cNvPr id="9" name="TextBox 8">
            <a:extLst>
              <a:ext uri="{FF2B5EF4-FFF2-40B4-BE49-F238E27FC236}">
                <a16:creationId xmlns:a16="http://schemas.microsoft.com/office/drawing/2014/main" id="{97CCF8C6-F466-8147-8E72-8EFEDA840C68}"/>
              </a:ext>
            </a:extLst>
          </p:cNvPr>
          <p:cNvSpPr txBox="1"/>
          <p:nvPr/>
        </p:nvSpPr>
        <p:spPr>
          <a:xfrm>
            <a:off x="6318767" y="5343714"/>
            <a:ext cx="5604075" cy="1323439"/>
          </a:xfrm>
          <a:prstGeom prst="rect">
            <a:avLst/>
          </a:prstGeom>
          <a:noFill/>
        </p:spPr>
        <p:txBody>
          <a:bodyPr wrap="square" rtlCol="0">
            <a:spAutoFit/>
          </a:bodyPr>
          <a:lstStyle/>
          <a:p>
            <a:pPr marL="285750" indent="-285750">
              <a:buFontTx/>
              <a:buChar char="-"/>
            </a:pPr>
            <a:r>
              <a:rPr lang="en-US" sz="1600" dirty="0"/>
              <a:t>More bookings are made over the summer months (26K+) over the winter months (15K+). About 40% and 20% of all bookings are canceled in summer and winter months respectively</a:t>
            </a:r>
          </a:p>
          <a:p>
            <a:endParaRPr lang="en-US" sz="1600" dirty="0"/>
          </a:p>
        </p:txBody>
      </p:sp>
    </p:spTree>
    <p:extLst>
      <p:ext uri="{BB962C8B-B14F-4D97-AF65-F5344CB8AC3E}">
        <p14:creationId xmlns:p14="http://schemas.microsoft.com/office/powerpoint/2010/main" val="83025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7231C0-5194-8141-A1F1-096B46AB266E}"/>
              </a:ext>
            </a:extLst>
          </p:cNvPr>
          <p:cNvPicPr>
            <a:picLocks noChangeAspect="1"/>
          </p:cNvPicPr>
          <p:nvPr/>
        </p:nvPicPr>
        <p:blipFill>
          <a:blip r:embed="rId2"/>
          <a:stretch>
            <a:fillRect/>
          </a:stretch>
        </p:blipFill>
        <p:spPr>
          <a:xfrm>
            <a:off x="554289" y="1527241"/>
            <a:ext cx="5009860" cy="3903980"/>
          </a:xfrm>
          <a:prstGeom prst="rect">
            <a:avLst/>
          </a:prstGeom>
        </p:spPr>
      </p:pic>
      <p:sp>
        <p:nvSpPr>
          <p:cNvPr id="4" name="TextBox 3">
            <a:extLst>
              <a:ext uri="{FF2B5EF4-FFF2-40B4-BE49-F238E27FC236}">
                <a16:creationId xmlns:a16="http://schemas.microsoft.com/office/drawing/2014/main" id="{BEA20844-EF2B-5C47-A979-9FC290CBE26F}"/>
              </a:ext>
            </a:extLst>
          </p:cNvPr>
          <p:cNvSpPr txBox="1"/>
          <p:nvPr/>
        </p:nvSpPr>
        <p:spPr>
          <a:xfrm>
            <a:off x="554290" y="198016"/>
            <a:ext cx="5009860" cy="1323439"/>
          </a:xfrm>
          <a:prstGeom prst="rect">
            <a:avLst/>
          </a:prstGeom>
          <a:noFill/>
        </p:spPr>
        <p:txBody>
          <a:bodyPr wrap="square" rtlCol="0">
            <a:spAutoFit/>
          </a:bodyPr>
          <a:lstStyle/>
          <a:p>
            <a:pPr marL="285750" indent="-285750">
              <a:buFontTx/>
              <a:buChar char="-"/>
            </a:pPr>
            <a:r>
              <a:rPr lang="en-US" sz="1600" dirty="0"/>
              <a:t>Majority of customers have the following room order preference: Room type 1 &gt;  type 4 &gt; type 6</a:t>
            </a:r>
          </a:p>
          <a:p>
            <a:pPr marL="285750" indent="-285750">
              <a:buFontTx/>
              <a:buChar char="-"/>
            </a:pPr>
            <a:r>
              <a:rPr lang="en-US" sz="1600" dirty="0"/>
              <a:t>Cancelation follows the following room order preference: Room type 1 &lt; type 4 &lt; type 6</a:t>
            </a:r>
          </a:p>
          <a:p>
            <a:endParaRPr lang="en-US" sz="1600" dirty="0"/>
          </a:p>
        </p:txBody>
      </p:sp>
      <p:sp>
        <p:nvSpPr>
          <p:cNvPr id="5" name="TextBox 4">
            <a:extLst>
              <a:ext uri="{FF2B5EF4-FFF2-40B4-BE49-F238E27FC236}">
                <a16:creationId xmlns:a16="http://schemas.microsoft.com/office/drawing/2014/main" id="{54B94CE5-A9A0-2842-A2AA-90562FBF1A80}"/>
              </a:ext>
            </a:extLst>
          </p:cNvPr>
          <p:cNvSpPr txBox="1"/>
          <p:nvPr/>
        </p:nvSpPr>
        <p:spPr>
          <a:xfrm>
            <a:off x="554289" y="5431221"/>
            <a:ext cx="5009860" cy="1077218"/>
          </a:xfrm>
          <a:prstGeom prst="rect">
            <a:avLst/>
          </a:prstGeom>
          <a:noFill/>
        </p:spPr>
        <p:txBody>
          <a:bodyPr wrap="square" rtlCol="0">
            <a:spAutoFit/>
          </a:bodyPr>
          <a:lstStyle/>
          <a:p>
            <a:pPr marL="285750" indent="-285750">
              <a:buFontTx/>
              <a:buChar char="-"/>
            </a:pPr>
            <a:r>
              <a:rPr lang="en-US" sz="1600" dirty="0"/>
              <a:t>Hence, a guest preferring a room type 1 is less likely to cancel. Hotel needs to communicate these findings to market each room appropriately</a:t>
            </a:r>
          </a:p>
          <a:p>
            <a:endParaRPr lang="en-US" sz="1600" dirty="0"/>
          </a:p>
        </p:txBody>
      </p:sp>
      <p:pic>
        <p:nvPicPr>
          <p:cNvPr id="9" name="Picture 8">
            <a:extLst>
              <a:ext uri="{FF2B5EF4-FFF2-40B4-BE49-F238E27FC236}">
                <a16:creationId xmlns:a16="http://schemas.microsoft.com/office/drawing/2014/main" id="{F9D8A7D0-8227-DB43-BFCB-0F867FD82D94}"/>
              </a:ext>
            </a:extLst>
          </p:cNvPr>
          <p:cNvPicPr>
            <a:picLocks noChangeAspect="1"/>
          </p:cNvPicPr>
          <p:nvPr/>
        </p:nvPicPr>
        <p:blipFill>
          <a:blip r:embed="rId3"/>
          <a:stretch>
            <a:fillRect/>
          </a:stretch>
        </p:blipFill>
        <p:spPr>
          <a:xfrm>
            <a:off x="6278227" y="113934"/>
            <a:ext cx="5192735" cy="4291270"/>
          </a:xfrm>
          <a:prstGeom prst="rect">
            <a:avLst/>
          </a:prstGeom>
        </p:spPr>
      </p:pic>
      <p:sp>
        <p:nvSpPr>
          <p:cNvPr id="10" name="TextBox 9">
            <a:extLst>
              <a:ext uri="{FF2B5EF4-FFF2-40B4-BE49-F238E27FC236}">
                <a16:creationId xmlns:a16="http://schemas.microsoft.com/office/drawing/2014/main" id="{7E0E43D5-BCDB-FA4D-957F-E842BA2839D1}"/>
              </a:ext>
            </a:extLst>
          </p:cNvPr>
          <p:cNvSpPr txBox="1"/>
          <p:nvPr/>
        </p:nvSpPr>
        <p:spPr>
          <a:xfrm>
            <a:off x="6278227" y="4602228"/>
            <a:ext cx="5241143" cy="2062103"/>
          </a:xfrm>
          <a:prstGeom prst="rect">
            <a:avLst/>
          </a:prstGeom>
          <a:noFill/>
        </p:spPr>
        <p:txBody>
          <a:bodyPr wrap="square" rtlCol="0">
            <a:spAutoFit/>
          </a:bodyPr>
          <a:lstStyle/>
          <a:p>
            <a:pPr marL="285750" indent="-285750">
              <a:buFontTx/>
              <a:buChar char="-"/>
            </a:pPr>
            <a:r>
              <a:rPr lang="en-US" sz="1600" dirty="0"/>
              <a:t>Room prices are dynamic in nature. Prices are higher in online market segment, than other segments like aviation, corporate and offline</a:t>
            </a:r>
          </a:p>
          <a:p>
            <a:pPr marL="285750" indent="-285750">
              <a:buFontTx/>
              <a:buChar char="-"/>
            </a:pPr>
            <a:r>
              <a:rPr lang="en-US" sz="1600" dirty="0"/>
              <a:t>Across all segments, bookings have been canceled in instances where prices are higher &amp; not canceled when prices are lower</a:t>
            </a:r>
          </a:p>
          <a:p>
            <a:pPr marL="285750" indent="-285750">
              <a:buFontTx/>
              <a:buChar char="-"/>
            </a:pPr>
            <a:r>
              <a:rPr lang="en-US" sz="1600" dirty="0"/>
              <a:t>There are no cancelations in Complimentary category</a:t>
            </a:r>
          </a:p>
          <a:p>
            <a:endParaRPr lang="en-US" sz="1600" dirty="0"/>
          </a:p>
        </p:txBody>
      </p:sp>
    </p:spTree>
    <p:extLst>
      <p:ext uri="{BB962C8B-B14F-4D97-AF65-F5344CB8AC3E}">
        <p14:creationId xmlns:p14="http://schemas.microsoft.com/office/powerpoint/2010/main" val="347174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C347EA-2288-EE40-9C76-A73A9564070E}"/>
              </a:ext>
            </a:extLst>
          </p:cNvPr>
          <p:cNvPicPr>
            <a:picLocks noChangeAspect="1"/>
          </p:cNvPicPr>
          <p:nvPr/>
        </p:nvPicPr>
        <p:blipFill>
          <a:blip r:embed="rId2"/>
          <a:stretch>
            <a:fillRect/>
          </a:stretch>
        </p:blipFill>
        <p:spPr>
          <a:xfrm>
            <a:off x="3722109" y="620110"/>
            <a:ext cx="8469891" cy="5129049"/>
          </a:xfrm>
          <a:prstGeom prst="rect">
            <a:avLst/>
          </a:prstGeom>
        </p:spPr>
      </p:pic>
      <p:sp>
        <p:nvSpPr>
          <p:cNvPr id="6" name="TextBox 5">
            <a:extLst>
              <a:ext uri="{FF2B5EF4-FFF2-40B4-BE49-F238E27FC236}">
                <a16:creationId xmlns:a16="http://schemas.microsoft.com/office/drawing/2014/main" id="{526DE5B9-D72D-BB47-A827-B8EE4D0C97E4}"/>
              </a:ext>
            </a:extLst>
          </p:cNvPr>
          <p:cNvSpPr txBox="1"/>
          <p:nvPr/>
        </p:nvSpPr>
        <p:spPr>
          <a:xfrm>
            <a:off x="318862" y="839525"/>
            <a:ext cx="3422821" cy="5262979"/>
          </a:xfrm>
          <a:prstGeom prst="rect">
            <a:avLst/>
          </a:prstGeom>
          <a:noFill/>
        </p:spPr>
        <p:txBody>
          <a:bodyPr wrap="square" rtlCol="0">
            <a:spAutoFit/>
          </a:bodyPr>
          <a:lstStyle/>
          <a:p>
            <a:pPr marL="285750" indent="-285750">
              <a:buFontTx/>
              <a:buChar char="-"/>
            </a:pPr>
            <a:r>
              <a:rPr lang="en-US" sz="1600" dirty="0"/>
              <a:t>Correlation observed b/w price per room &amp; no of adults &amp; children which makes intuitive sense</a:t>
            </a:r>
          </a:p>
          <a:p>
            <a:pPr marL="285750" indent="-285750">
              <a:buFontTx/>
              <a:buChar char="-"/>
            </a:pPr>
            <a:r>
              <a:rPr lang="en-US" sz="1600" dirty="0"/>
              <a:t>Correlation observed b/w no of week nights and weekend nights (as longer stays will cover more of both)</a:t>
            </a:r>
          </a:p>
          <a:p>
            <a:pPr marL="285750" indent="-285750">
              <a:buFontTx/>
              <a:buChar char="-"/>
            </a:pPr>
            <a:r>
              <a:rPr lang="en-US" sz="1600" dirty="0"/>
              <a:t>Linear correlation observed b/w lead time &amp; no of week nights indicating longer trips are booked in advance</a:t>
            </a:r>
          </a:p>
          <a:p>
            <a:pPr marL="285750" indent="-285750">
              <a:buFontTx/>
              <a:buChar char="-"/>
            </a:pPr>
            <a:r>
              <a:rPr lang="en-US" sz="1600" dirty="0"/>
              <a:t>Strong relationship observed between previous bookings not canceled &amp; no of previous cancelations (verified by statistical tests)</a:t>
            </a:r>
          </a:p>
          <a:p>
            <a:pPr marL="285750" indent="-285750">
              <a:buFontTx/>
              <a:buChar char="-"/>
            </a:pPr>
            <a:r>
              <a:rPr lang="en-US" sz="1600" dirty="0"/>
              <a:t>Weak correlation observed b/w lead time &amp; price with odd of cancelations being high for both high lead time and high price</a:t>
            </a:r>
          </a:p>
          <a:p>
            <a:endParaRPr lang="en-US" sz="1600" dirty="0"/>
          </a:p>
        </p:txBody>
      </p:sp>
      <p:sp>
        <p:nvSpPr>
          <p:cNvPr id="2" name="TextBox 1">
            <a:extLst>
              <a:ext uri="{FF2B5EF4-FFF2-40B4-BE49-F238E27FC236}">
                <a16:creationId xmlns:a16="http://schemas.microsoft.com/office/drawing/2014/main" id="{45476F3F-E391-CE43-8845-D90029AD3235}"/>
              </a:ext>
            </a:extLst>
          </p:cNvPr>
          <p:cNvSpPr txBox="1"/>
          <p:nvPr/>
        </p:nvSpPr>
        <p:spPr>
          <a:xfrm>
            <a:off x="3722109" y="5830074"/>
            <a:ext cx="8469891" cy="461665"/>
          </a:xfrm>
          <a:prstGeom prst="rect">
            <a:avLst/>
          </a:prstGeom>
          <a:noFill/>
        </p:spPr>
        <p:txBody>
          <a:bodyPr wrap="square" rtlCol="0">
            <a:spAutoFit/>
          </a:bodyPr>
          <a:lstStyle/>
          <a:p>
            <a:r>
              <a:rPr lang="en-US" sz="1200" b="1" dirty="0"/>
              <a:t>*multicollinearity needs to be treated for solving logistic regression models. Decision trees are however immune to linearly correlated attributes</a:t>
            </a:r>
          </a:p>
        </p:txBody>
      </p:sp>
    </p:spTree>
    <p:extLst>
      <p:ext uri="{BB962C8B-B14F-4D97-AF65-F5344CB8AC3E}">
        <p14:creationId xmlns:p14="http://schemas.microsoft.com/office/powerpoint/2010/main" val="372753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115BD-6839-2741-A79F-17DE0B634587}"/>
              </a:ext>
            </a:extLst>
          </p:cNvPr>
          <p:cNvSpPr txBox="1"/>
          <p:nvPr/>
        </p:nvSpPr>
        <p:spPr>
          <a:xfrm>
            <a:off x="693683" y="274498"/>
            <a:ext cx="9915897" cy="492443"/>
          </a:xfrm>
          <a:prstGeom prst="rect">
            <a:avLst/>
          </a:prstGeom>
          <a:noFill/>
        </p:spPr>
        <p:txBody>
          <a:bodyPr wrap="square" rtlCol="0">
            <a:spAutoFit/>
          </a:bodyPr>
          <a:lstStyle/>
          <a:p>
            <a:r>
              <a:rPr lang="en-US" sz="2600" b="1" dirty="0"/>
              <a:t>Model Evaluation Criteria</a:t>
            </a:r>
          </a:p>
        </p:txBody>
      </p:sp>
      <p:sp>
        <p:nvSpPr>
          <p:cNvPr id="3" name="Rectangle 2">
            <a:extLst>
              <a:ext uri="{FF2B5EF4-FFF2-40B4-BE49-F238E27FC236}">
                <a16:creationId xmlns:a16="http://schemas.microsoft.com/office/drawing/2014/main" id="{D454F902-EFA1-9241-AEF5-76B48E1A53CD}"/>
              </a:ext>
            </a:extLst>
          </p:cNvPr>
          <p:cNvSpPr/>
          <p:nvPr/>
        </p:nvSpPr>
        <p:spPr>
          <a:xfrm>
            <a:off x="693683" y="918324"/>
            <a:ext cx="11382703" cy="4031873"/>
          </a:xfrm>
          <a:prstGeom prst="rect">
            <a:avLst/>
          </a:prstGeom>
        </p:spPr>
        <p:txBody>
          <a:bodyPr wrap="square">
            <a:spAutoFit/>
          </a:bodyPr>
          <a:lstStyle/>
          <a:p>
            <a:r>
              <a:rPr lang="en-US" sz="1600" dirty="0"/>
              <a:t>Model can make a wrong prediction as:</a:t>
            </a:r>
          </a:p>
          <a:p>
            <a:endParaRPr lang="en-US" sz="1600" dirty="0"/>
          </a:p>
          <a:p>
            <a:pPr marL="285750" indent="-285750">
              <a:buFontTx/>
              <a:buChar char="-"/>
            </a:pPr>
            <a:r>
              <a:rPr lang="en-US" sz="1600" dirty="0"/>
              <a:t>Predicting a person will cancel a booking, when a person will not cancel the booking (False Negatives).</a:t>
            </a:r>
          </a:p>
          <a:p>
            <a:r>
              <a:rPr lang="en-US" sz="1600" dirty="0"/>
              <a:t>This will result in loss of potential revenue &amp; business for the hotel chain</a:t>
            </a:r>
          </a:p>
          <a:p>
            <a:endParaRPr lang="en-US" sz="1600" dirty="0"/>
          </a:p>
          <a:p>
            <a:r>
              <a:rPr lang="en-US" sz="1600" dirty="0"/>
              <a:t>- Predicting a person will not cancel a booking, when a person will cancel the booking (False Positives)</a:t>
            </a:r>
          </a:p>
          <a:p>
            <a:r>
              <a:rPr lang="en-US" sz="1600" dirty="0"/>
              <a:t>This will result in last minute cancellations -loss of revenue due to hiring of human resources for guests who will no longer come, as well as profit-margin loss in case of trying to price the room cheap to get last minute bookings</a:t>
            </a:r>
          </a:p>
          <a:p>
            <a:endParaRPr lang="en-US" sz="1600" dirty="0"/>
          </a:p>
          <a:p>
            <a:pPr marL="285750" indent="-285750">
              <a:buFont typeface="Arial" panose="020B0604020202020204" pitchFamily="34" charset="0"/>
              <a:buChar char="•"/>
            </a:pPr>
            <a:r>
              <a:rPr lang="en-US" sz="1600" b="1" dirty="0"/>
              <a:t>F1_score should be maximized. The greater the F1_score higher the chances of identifying both the classes correctly</a:t>
            </a:r>
          </a:p>
          <a:p>
            <a:pPr marL="285750" indent="-285750">
              <a:buFont typeface="Arial" panose="020B0604020202020204" pitchFamily="34" charset="0"/>
              <a:buChar char="•"/>
            </a:pPr>
            <a:endParaRPr lang="en-US" sz="1600" b="1" dirty="0"/>
          </a:p>
          <a:p>
            <a:r>
              <a:rPr lang="en-US" sz="1600" dirty="0"/>
              <a:t>The dataset was split 70%-30% to be used for training &amp; testing purposes. </a:t>
            </a:r>
          </a:p>
          <a:p>
            <a:r>
              <a:rPr lang="en-US" sz="1600" dirty="0"/>
              <a:t>	- Logistic Regression model was fit using Sklearn &amp; Stats libraries (Model was further trained &amp; refined)</a:t>
            </a:r>
          </a:p>
          <a:p>
            <a:r>
              <a:rPr lang="en-US" sz="1600" dirty="0"/>
              <a:t>	- Decision trees was used for classification (Model was further pre/post pruned for comparison &amp; refinement)</a:t>
            </a:r>
          </a:p>
          <a:p>
            <a:endParaRPr lang="en-US" sz="1600" dirty="0"/>
          </a:p>
          <a:p>
            <a:r>
              <a:rPr lang="en-US" sz="1600" dirty="0"/>
              <a:t>- Accuracy, Precision, Recall &amp; F1 score metrics were evaluated &amp; important attributes for predictions were identified</a:t>
            </a:r>
          </a:p>
        </p:txBody>
      </p:sp>
    </p:spTree>
    <p:extLst>
      <p:ext uri="{BB962C8B-B14F-4D97-AF65-F5344CB8AC3E}">
        <p14:creationId xmlns:p14="http://schemas.microsoft.com/office/powerpoint/2010/main" val="291727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90DA52-F61F-6041-A8CC-26A3B87913D7}"/>
              </a:ext>
            </a:extLst>
          </p:cNvPr>
          <p:cNvSpPr txBox="1"/>
          <p:nvPr/>
        </p:nvSpPr>
        <p:spPr>
          <a:xfrm>
            <a:off x="693683" y="274498"/>
            <a:ext cx="9915897" cy="492443"/>
          </a:xfrm>
          <a:prstGeom prst="rect">
            <a:avLst/>
          </a:prstGeom>
          <a:noFill/>
        </p:spPr>
        <p:txBody>
          <a:bodyPr wrap="square" rtlCol="0">
            <a:spAutoFit/>
          </a:bodyPr>
          <a:lstStyle/>
          <a:p>
            <a:r>
              <a:rPr lang="en-US" sz="2600" b="1" dirty="0"/>
              <a:t>Logistic Regression Model Comparison</a:t>
            </a:r>
          </a:p>
        </p:txBody>
      </p:sp>
      <p:sp>
        <p:nvSpPr>
          <p:cNvPr id="7" name="TextBox 6">
            <a:extLst>
              <a:ext uri="{FF2B5EF4-FFF2-40B4-BE49-F238E27FC236}">
                <a16:creationId xmlns:a16="http://schemas.microsoft.com/office/drawing/2014/main" id="{5911AE13-FBAE-F64C-A3BC-F8A9D4D01E40}"/>
              </a:ext>
            </a:extLst>
          </p:cNvPr>
          <p:cNvSpPr txBox="1"/>
          <p:nvPr/>
        </p:nvSpPr>
        <p:spPr>
          <a:xfrm>
            <a:off x="851338" y="3751651"/>
            <a:ext cx="6956231" cy="461665"/>
          </a:xfrm>
          <a:prstGeom prst="rect">
            <a:avLst/>
          </a:prstGeom>
          <a:noFill/>
        </p:spPr>
        <p:txBody>
          <a:bodyPr wrap="square" rtlCol="0">
            <a:spAutoFit/>
          </a:bodyPr>
          <a:lstStyle/>
          <a:p>
            <a:r>
              <a:rPr lang="en-US" sz="1200" b="1" dirty="0"/>
              <a:t>*default threshold is 0.5, AUC-ROC optimization gives a threshold of 0.65 (with high precision) &amp; Precision-Recall curve optimization gives a threshold of 0.56 (balanced high of both recall &amp; precision)</a:t>
            </a:r>
          </a:p>
        </p:txBody>
      </p:sp>
      <p:sp>
        <p:nvSpPr>
          <p:cNvPr id="8" name="TextBox 7">
            <a:extLst>
              <a:ext uri="{FF2B5EF4-FFF2-40B4-BE49-F238E27FC236}">
                <a16:creationId xmlns:a16="http://schemas.microsoft.com/office/drawing/2014/main" id="{21FCD3E4-63DC-5849-BD71-08F793097396}"/>
              </a:ext>
            </a:extLst>
          </p:cNvPr>
          <p:cNvSpPr txBox="1"/>
          <p:nvPr/>
        </p:nvSpPr>
        <p:spPr>
          <a:xfrm>
            <a:off x="851338" y="4382814"/>
            <a:ext cx="6956231" cy="1815882"/>
          </a:xfrm>
          <a:prstGeom prst="rect">
            <a:avLst/>
          </a:prstGeom>
          <a:noFill/>
        </p:spPr>
        <p:txBody>
          <a:bodyPr wrap="square" rtlCol="0">
            <a:spAutoFit/>
          </a:bodyPr>
          <a:lstStyle/>
          <a:p>
            <a:pPr marL="285750" indent="-285750">
              <a:buFontTx/>
              <a:buChar char="-"/>
            </a:pPr>
            <a:r>
              <a:rPr lang="en-US" sz="1600" dirty="0"/>
              <a:t>The models are able to give generalized performance on both the training as well as the testing datasets </a:t>
            </a:r>
          </a:p>
          <a:p>
            <a:pPr marL="285750" indent="-285750">
              <a:buFontTx/>
              <a:buChar char="-"/>
            </a:pPr>
            <a:r>
              <a:rPr lang="en-US" sz="1600" dirty="0"/>
              <a:t>Model using sklearn library gives F1 values of 0.843 &amp; 0.845 on training &amp; testing datasets, i.e. able to explain over 84.5% of the information</a:t>
            </a:r>
          </a:p>
          <a:p>
            <a:pPr marL="285750" indent="-285750">
              <a:buFontTx/>
              <a:buChar char="-"/>
            </a:pPr>
            <a:r>
              <a:rPr lang="en-US" sz="1600" dirty="0"/>
              <a:t>Optimized threshold for stats library was found to be ~0.56 with a balanced high precision &amp; recall. This model gives F1 values of 0.824 &amp; 0.825 on training &amp; testing datasets, i.e. able to explain over 82.4% of the information</a:t>
            </a:r>
          </a:p>
        </p:txBody>
      </p:sp>
      <p:pic>
        <p:nvPicPr>
          <p:cNvPr id="10" name="Picture 9">
            <a:extLst>
              <a:ext uri="{FF2B5EF4-FFF2-40B4-BE49-F238E27FC236}">
                <a16:creationId xmlns:a16="http://schemas.microsoft.com/office/drawing/2014/main" id="{8F5DAC54-2945-2241-A5E5-55F2662734FD}"/>
              </a:ext>
            </a:extLst>
          </p:cNvPr>
          <p:cNvPicPr>
            <a:picLocks noChangeAspect="1"/>
          </p:cNvPicPr>
          <p:nvPr/>
        </p:nvPicPr>
        <p:blipFill>
          <a:blip r:embed="rId2"/>
          <a:stretch>
            <a:fillRect/>
          </a:stretch>
        </p:blipFill>
        <p:spPr>
          <a:xfrm>
            <a:off x="693683" y="2260687"/>
            <a:ext cx="7620323" cy="1486607"/>
          </a:xfrm>
          <a:prstGeom prst="rect">
            <a:avLst/>
          </a:prstGeom>
        </p:spPr>
      </p:pic>
      <p:pic>
        <p:nvPicPr>
          <p:cNvPr id="12" name="Picture 11">
            <a:extLst>
              <a:ext uri="{FF2B5EF4-FFF2-40B4-BE49-F238E27FC236}">
                <a16:creationId xmlns:a16="http://schemas.microsoft.com/office/drawing/2014/main" id="{899BD6C5-3615-EC4C-811E-DA7D77679DDE}"/>
              </a:ext>
            </a:extLst>
          </p:cNvPr>
          <p:cNvPicPr>
            <a:picLocks noChangeAspect="1"/>
          </p:cNvPicPr>
          <p:nvPr/>
        </p:nvPicPr>
        <p:blipFill>
          <a:blip r:embed="rId3"/>
          <a:stretch>
            <a:fillRect/>
          </a:stretch>
        </p:blipFill>
        <p:spPr>
          <a:xfrm>
            <a:off x="693683" y="894645"/>
            <a:ext cx="7620323" cy="1463660"/>
          </a:xfrm>
          <a:prstGeom prst="rect">
            <a:avLst/>
          </a:prstGeom>
        </p:spPr>
      </p:pic>
    </p:spTree>
    <p:extLst>
      <p:ext uri="{BB962C8B-B14F-4D97-AF65-F5344CB8AC3E}">
        <p14:creationId xmlns:p14="http://schemas.microsoft.com/office/powerpoint/2010/main" val="1584498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1938</Words>
  <Application>Microsoft Macintosh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Rochita Sundar</dc:creator>
  <cp:lastModifiedBy>Rochita Sundar</cp:lastModifiedBy>
  <cp:revision>45</cp:revision>
  <dcterms:created xsi:type="dcterms:W3CDTF">2021-10-20T07:19:25Z</dcterms:created>
  <dcterms:modified xsi:type="dcterms:W3CDTF">2021-10-21T06:46:00Z</dcterms:modified>
</cp:coreProperties>
</file>