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8" r:id="rId2"/>
    <p:sldId id="257" r:id="rId3"/>
    <p:sldId id="261" r:id="rId4"/>
    <p:sldId id="263" r:id="rId5"/>
    <p:sldId id="262" r:id="rId6"/>
    <p:sldId id="259" r:id="rId7"/>
    <p:sldId id="26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p:restoredTop sz="94656"/>
  </p:normalViewPr>
  <p:slideViewPr>
    <p:cSldViewPr snapToGrid="0" snapToObjects="1">
      <p:cViewPr varScale="1">
        <p:scale>
          <a:sx n="107" d="100"/>
          <a:sy n="107"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A537F-E4D3-7845-A689-691760D52D2D}"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3F3C9-B231-A249-9226-07FF6E32F0AA}" type="slidenum">
              <a:rPr lang="en-US" smtClean="0"/>
              <a:t>‹#›</a:t>
            </a:fld>
            <a:endParaRPr lang="en-US"/>
          </a:p>
        </p:txBody>
      </p:sp>
    </p:spTree>
    <p:extLst>
      <p:ext uri="{BB962C8B-B14F-4D97-AF65-F5344CB8AC3E}">
        <p14:creationId xmlns:p14="http://schemas.microsoft.com/office/powerpoint/2010/main" val="370606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3F3C9-B231-A249-9226-07FF6E32F0AA}" type="slidenum">
              <a:rPr lang="en-US" smtClean="0"/>
              <a:t>9</a:t>
            </a:fld>
            <a:endParaRPr lang="en-US"/>
          </a:p>
        </p:txBody>
      </p:sp>
    </p:spTree>
    <p:extLst>
      <p:ext uri="{BB962C8B-B14F-4D97-AF65-F5344CB8AC3E}">
        <p14:creationId xmlns:p14="http://schemas.microsoft.com/office/powerpoint/2010/main" val="297642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D74-5AC8-BB4E-937F-8ECF47BEE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E13199-CB1B-954E-9687-1A05367AA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AA438A-09F3-2C41-A00F-8AF59C659FFE}"/>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9F491C29-9AE4-8840-A3D3-909554CB5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AB4E5-A10A-9844-997B-D798B0BF174D}"/>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263861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5BB6-5F26-0044-8963-434D3C58C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52F54-F94F-0243-8AE5-6993B604B0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90E2A-DEB1-FB4E-AD12-0CB955D29BE1}"/>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F1C6C6DD-8C52-E44F-9F89-1FDAFB27F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D069C-F169-D34A-99A8-D42264BC495E}"/>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237759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0C864-5F78-044B-BE7A-DEEBE4D9D6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E8B9AE-6408-CB4D-A993-F8518E394B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4712D-4502-AF42-BD08-71C99338F5D0}"/>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4535F1D5-5D98-9249-A69F-CB603E58E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3DD4C-4C22-A64E-A7F6-97796E22229C}"/>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385126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4431-7124-1C48-B2D4-EFD1C2B03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13EF2-6B83-A847-B250-46690C641E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FBDCD-3A02-124B-9C13-117D14B202AA}"/>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C805A1BE-A9F3-7645-B420-C88531E20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1973D-5438-2645-9BA2-C1A1A4DC4A58}"/>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82931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0DAA-A5C6-574F-A28C-6DE7AEA7B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D44C01-1A4C-7D4A-B345-CC737CC92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2A29-7D85-D540-B941-0221D5AFA8BA}"/>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D4D5D671-537A-4A4E-B7CE-4EBE482F5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DC800-3736-2A43-BB06-2FAB9FED6D0A}"/>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87374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E495-7277-6149-9444-30E72909B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265F9-9D9E-C948-965E-6169F95F8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DB944-AF57-1643-8769-6E50027262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7B299-B02D-4249-B569-00B21839ADFD}"/>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6" name="Footer Placeholder 5">
            <a:extLst>
              <a:ext uri="{FF2B5EF4-FFF2-40B4-BE49-F238E27FC236}">
                <a16:creationId xmlns:a16="http://schemas.microsoft.com/office/drawing/2014/main" id="{345A7F5F-157A-644E-8862-19F2B0772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E620D-3F75-5742-977B-FCB00667E89C}"/>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256990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79E9-2AFB-8A4B-BB24-CD800DB61F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C311D1-1D99-EC44-9D81-0DEB26E52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A2F467-B04C-9F43-BC95-59DC20BB7E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76761B-1CDE-AE4B-896C-5F9990622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924F8-11D4-4B4D-873F-CD5654B17E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2C9979-99BA-4746-B319-6226E2203FB1}"/>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8" name="Footer Placeholder 7">
            <a:extLst>
              <a:ext uri="{FF2B5EF4-FFF2-40B4-BE49-F238E27FC236}">
                <a16:creationId xmlns:a16="http://schemas.microsoft.com/office/drawing/2014/main" id="{5FBAF130-90DA-2E42-B4DC-8E01F12D74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85A32-E6EE-074A-AE71-551BC75D0043}"/>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289661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7F71-CA17-2D45-8FF8-B5F342649F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D7B09B-FAF9-B94B-BBB0-26918CC8BAF4}"/>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4" name="Footer Placeholder 3">
            <a:extLst>
              <a:ext uri="{FF2B5EF4-FFF2-40B4-BE49-F238E27FC236}">
                <a16:creationId xmlns:a16="http://schemas.microsoft.com/office/drawing/2014/main" id="{F2F7BE30-BB75-C74A-9A20-31E3FBAF01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34F4E-CF98-7F4B-8675-7DD7D14E6153}"/>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261035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753D3-8D8F-0746-A552-C89A4F36FE9C}"/>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3" name="Footer Placeholder 2">
            <a:extLst>
              <a:ext uri="{FF2B5EF4-FFF2-40B4-BE49-F238E27FC236}">
                <a16:creationId xmlns:a16="http://schemas.microsoft.com/office/drawing/2014/main" id="{F4AA03DB-79EA-4442-BEDF-0E9CE58C3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FDCBF-09F6-2843-812C-D213B608F93E}"/>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82444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6440-1ED1-A34D-95FB-B74335DEE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AA70F-B586-C84C-BD61-49A5A62E4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90FEB-9490-8E49-8434-662A8A5BF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AEED20-4BE5-344A-A08C-3E1EDF92F658}"/>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6" name="Footer Placeholder 5">
            <a:extLst>
              <a:ext uri="{FF2B5EF4-FFF2-40B4-BE49-F238E27FC236}">
                <a16:creationId xmlns:a16="http://schemas.microsoft.com/office/drawing/2014/main" id="{FE6873A8-07D6-4C4B-AB74-BE133583B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73101-3D3E-644E-A19E-BA190B06A7BD}"/>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390939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FF7C-5C6E-B94E-B1C5-8860D9D64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938AC-25B3-244A-83DE-8AB0B7207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642F89-3113-FD4B-BDFF-2C19689EF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AED3BB-27D0-3A49-BC36-B1F408ACC866}"/>
              </a:ext>
            </a:extLst>
          </p:cNvPr>
          <p:cNvSpPr>
            <a:spLocks noGrp="1"/>
          </p:cNvSpPr>
          <p:nvPr>
            <p:ph type="dt" sz="half" idx="10"/>
          </p:nvPr>
        </p:nvSpPr>
        <p:spPr/>
        <p:txBody>
          <a:bodyPr/>
          <a:lstStyle/>
          <a:p>
            <a:fld id="{88A6A753-CFAE-9548-8ABA-22C047969BDE}" type="datetimeFigureOut">
              <a:rPr lang="en-US" smtClean="0"/>
              <a:t>11/18/21</a:t>
            </a:fld>
            <a:endParaRPr lang="en-US"/>
          </a:p>
        </p:txBody>
      </p:sp>
      <p:sp>
        <p:nvSpPr>
          <p:cNvPr id="6" name="Footer Placeholder 5">
            <a:extLst>
              <a:ext uri="{FF2B5EF4-FFF2-40B4-BE49-F238E27FC236}">
                <a16:creationId xmlns:a16="http://schemas.microsoft.com/office/drawing/2014/main" id="{A6C4E4AF-F52A-B447-B1A0-0026213DA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29370-1D0F-C349-ACA8-460F40435427}"/>
              </a:ext>
            </a:extLst>
          </p:cNvPr>
          <p:cNvSpPr>
            <a:spLocks noGrp="1"/>
          </p:cNvSpPr>
          <p:nvPr>
            <p:ph type="sldNum" sz="quarter" idx="12"/>
          </p:nvPr>
        </p:nvSpPr>
        <p:spPr/>
        <p:txBody>
          <a:bodyPr/>
          <a:lstStyle/>
          <a:p>
            <a:fld id="{61DC59C0-0E8A-B94F-8D65-94AA5747C97A}" type="slidenum">
              <a:rPr lang="en-US" smtClean="0"/>
              <a:t>‹#›</a:t>
            </a:fld>
            <a:endParaRPr lang="en-US"/>
          </a:p>
        </p:txBody>
      </p:sp>
    </p:spTree>
    <p:extLst>
      <p:ext uri="{BB962C8B-B14F-4D97-AF65-F5344CB8AC3E}">
        <p14:creationId xmlns:p14="http://schemas.microsoft.com/office/powerpoint/2010/main" val="164709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6C0B1D-977E-9442-BF23-01B29D45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3DB87F-227E-8849-8E9B-B1CD14FD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85DF3-5CFA-F941-BCA7-C763B1E44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6A753-CFAE-9548-8ABA-22C047969BDE}" type="datetimeFigureOut">
              <a:rPr lang="en-US" smtClean="0"/>
              <a:t>11/18/21</a:t>
            </a:fld>
            <a:endParaRPr lang="en-US"/>
          </a:p>
        </p:txBody>
      </p:sp>
      <p:sp>
        <p:nvSpPr>
          <p:cNvPr id="5" name="Footer Placeholder 4">
            <a:extLst>
              <a:ext uri="{FF2B5EF4-FFF2-40B4-BE49-F238E27FC236}">
                <a16:creationId xmlns:a16="http://schemas.microsoft.com/office/drawing/2014/main" id="{911A5CFC-C23D-AC4B-888C-AA9D67FF3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DE7718-633B-FD40-B386-66E033917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C59C0-0E8A-B94F-8D65-94AA5747C97A}" type="slidenum">
              <a:rPr lang="en-US" smtClean="0"/>
              <a:t>‹#›</a:t>
            </a:fld>
            <a:endParaRPr lang="en-US"/>
          </a:p>
        </p:txBody>
      </p:sp>
    </p:spTree>
    <p:extLst>
      <p:ext uri="{BB962C8B-B14F-4D97-AF65-F5344CB8AC3E}">
        <p14:creationId xmlns:p14="http://schemas.microsoft.com/office/powerpoint/2010/main" val="63579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47646-E3B2-3942-9C0C-2D05EA27F845}"/>
              </a:ext>
            </a:extLst>
          </p:cNvPr>
          <p:cNvSpPr txBox="1"/>
          <p:nvPr/>
        </p:nvSpPr>
        <p:spPr>
          <a:xfrm>
            <a:off x="843148" y="403761"/>
            <a:ext cx="10390909" cy="461665"/>
          </a:xfrm>
          <a:prstGeom prst="rect">
            <a:avLst/>
          </a:prstGeom>
          <a:noFill/>
        </p:spPr>
        <p:txBody>
          <a:bodyPr wrap="square" rtlCol="0">
            <a:spAutoFit/>
          </a:bodyPr>
          <a:lstStyle/>
          <a:p>
            <a:pPr algn="just"/>
            <a:r>
              <a:rPr lang="en-US" sz="2400" b="1" dirty="0"/>
              <a:t>ML based solution for predicting US work visa application status outcomes</a:t>
            </a:r>
          </a:p>
        </p:txBody>
      </p:sp>
      <p:sp>
        <p:nvSpPr>
          <p:cNvPr id="5" name="TextBox 4">
            <a:extLst>
              <a:ext uri="{FF2B5EF4-FFF2-40B4-BE49-F238E27FC236}">
                <a16:creationId xmlns:a16="http://schemas.microsoft.com/office/drawing/2014/main" id="{E9F49114-593C-6447-8C55-8901FD3F1BFA}"/>
              </a:ext>
            </a:extLst>
          </p:cNvPr>
          <p:cNvSpPr txBox="1"/>
          <p:nvPr/>
        </p:nvSpPr>
        <p:spPr>
          <a:xfrm>
            <a:off x="546265" y="1056904"/>
            <a:ext cx="11067803" cy="830997"/>
          </a:xfrm>
          <a:prstGeom prst="rect">
            <a:avLst/>
          </a:prstGeom>
          <a:noFill/>
        </p:spPr>
        <p:txBody>
          <a:bodyPr wrap="square" rtlCol="0">
            <a:spAutoFit/>
          </a:bodyPr>
          <a:lstStyle/>
          <a:p>
            <a:pPr algn="just"/>
            <a:r>
              <a:rPr lang="en-IN" sz="1600" b="1" dirty="0"/>
              <a:t>Need:</a:t>
            </a:r>
            <a:r>
              <a:rPr lang="en-IN" sz="1600" dirty="0"/>
              <a:t>  Number of US work visa applicants are increasing 10 folds compared to previous years and process of reviewing the same is becoming more tedious. This calls for a machine learning solution that can help in shortlisting candidates having higher chances of VISA approval by studying the following attributes -</a:t>
            </a:r>
          </a:p>
        </p:txBody>
      </p:sp>
      <p:sp>
        <p:nvSpPr>
          <p:cNvPr id="6" name="TextBox 5">
            <a:extLst>
              <a:ext uri="{FF2B5EF4-FFF2-40B4-BE49-F238E27FC236}">
                <a16:creationId xmlns:a16="http://schemas.microsoft.com/office/drawing/2014/main" id="{07B423D8-5B40-4446-9CBA-77831622A556}"/>
              </a:ext>
            </a:extLst>
          </p:cNvPr>
          <p:cNvSpPr txBox="1"/>
          <p:nvPr/>
        </p:nvSpPr>
        <p:spPr>
          <a:xfrm>
            <a:off x="843148" y="2354137"/>
            <a:ext cx="4857008" cy="2893100"/>
          </a:xfrm>
          <a:prstGeom prst="rect">
            <a:avLst/>
          </a:prstGeom>
          <a:noFill/>
        </p:spPr>
        <p:txBody>
          <a:bodyPr wrap="square" rtlCol="0">
            <a:spAutoFit/>
          </a:bodyPr>
          <a:lstStyle/>
          <a:p>
            <a:pPr marL="285750" indent="-285750" algn="just">
              <a:buFont typeface="Courier New" panose="02070309020205020404" pitchFamily="49" charset="0"/>
              <a:buChar char="o"/>
            </a:pPr>
            <a:r>
              <a:rPr lang="en-IN" sz="1400" b="1" i="1" dirty="0"/>
              <a:t>case_id: </a:t>
            </a:r>
            <a:r>
              <a:rPr lang="en-IN" sz="1400" dirty="0"/>
              <a:t>ID of each visa application</a:t>
            </a:r>
          </a:p>
          <a:p>
            <a:pPr marL="285750" indent="-285750" algn="just">
              <a:buFont typeface="Courier New" panose="02070309020205020404" pitchFamily="49" charset="0"/>
              <a:buChar char="o"/>
            </a:pPr>
            <a:r>
              <a:rPr lang="en-IN" sz="1400" b="1" i="1" dirty="0"/>
              <a:t>continent: </a:t>
            </a:r>
            <a:r>
              <a:rPr lang="en-IN" sz="1400" dirty="0"/>
              <a:t>Information of continent of the employee</a:t>
            </a:r>
          </a:p>
          <a:p>
            <a:pPr marL="285750" indent="-285750" algn="just">
              <a:buFont typeface="Courier New" panose="02070309020205020404" pitchFamily="49" charset="0"/>
              <a:buChar char="o"/>
            </a:pPr>
            <a:r>
              <a:rPr lang="en-IN" sz="1400" b="1" i="1" dirty="0"/>
              <a:t>education_of_employee: </a:t>
            </a:r>
            <a:r>
              <a:rPr lang="en-IN" sz="1400" dirty="0"/>
              <a:t>Information of education of the employee</a:t>
            </a:r>
          </a:p>
          <a:p>
            <a:pPr marL="285750" indent="-285750" algn="just">
              <a:buFont typeface="Courier New" panose="02070309020205020404" pitchFamily="49" charset="0"/>
              <a:buChar char="o"/>
            </a:pPr>
            <a:r>
              <a:rPr lang="en-IN" sz="1400" b="1" i="1" dirty="0"/>
              <a:t>has_job_experience: </a:t>
            </a:r>
            <a:r>
              <a:rPr lang="en-IN" sz="1400" dirty="0"/>
              <a:t>Does the employee has any job experience? Y= Yes; N = No</a:t>
            </a:r>
          </a:p>
          <a:p>
            <a:pPr marL="285750" indent="-285750" algn="just">
              <a:buFont typeface="Courier New" panose="02070309020205020404" pitchFamily="49" charset="0"/>
              <a:buChar char="o"/>
            </a:pPr>
            <a:r>
              <a:rPr lang="en-IN" sz="1400" b="1" i="1" dirty="0"/>
              <a:t>requires_job_training: </a:t>
            </a:r>
            <a:r>
              <a:rPr lang="en-IN" sz="1400" dirty="0"/>
              <a:t>Does the employee require any job training? Y = Yes; N = No </a:t>
            </a:r>
          </a:p>
          <a:p>
            <a:pPr marL="285750" indent="-285750" algn="just">
              <a:buFont typeface="Courier New" panose="02070309020205020404" pitchFamily="49" charset="0"/>
              <a:buChar char="o"/>
            </a:pPr>
            <a:r>
              <a:rPr lang="en-IN" sz="1400" b="1" i="1" dirty="0"/>
              <a:t>no_of_employees: </a:t>
            </a:r>
            <a:r>
              <a:rPr lang="en-IN" sz="1400" dirty="0"/>
              <a:t>Number of employees in the employer's company</a:t>
            </a:r>
          </a:p>
          <a:p>
            <a:pPr marL="285750" indent="-285750" algn="just">
              <a:buFont typeface="Courier New" panose="02070309020205020404" pitchFamily="49" charset="0"/>
              <a:buChar char="o"/>
            </a:pPr>
            <a:r>
              <a:rPr lang="en-IN" sz="1400" b="1" i="1" dirty="0"/>
              <a:t>yr_of_estab: </a:t>
            </a:r>
            <a:r>
              <a:rPr lang="en-IN" sz="1400" dirty="0"/>
              <a:t>Year in which the employer's company was established</a:t>
            </a:r>
          </a:p>
          <a:p>
            <a:pPr marL="285750" indent="-285750" algn="just">
              <a:buFont typeface="Courier New" panose="02070309020205020404" pitchFamily="49" charset="0"/>
              <a:buChar char="o"/>
            </a:pPr>
            <a:endParaRPr lang="en-IN" sz="1400" dirty="0"/>
          </a:p>
        </p:txBody>
      </p:sp>
      <p:sp>
        <p:nvSpPr>
          <p:cNvPr id="7" name="TextBox 6">
            <a:extLst>
              <a:ext uri="{FF2B5EF4-FFF2-40B4-BE49-F238E27FC236}">
                <a16:creationId xmlns:a16="http://schemas.microsoft.com/office/drawing/2014/main" id="{B7527CD8-3631-4042-BEE9-6D1DDC1D2FED}"/>
              </a:ext>
            </a:extLst>
          </p:cNvPr>
          <p:cNvSpPr txBox="1"/>
          <p:nvPr/>
        </p:nvSpPr>
        <p:spPr>
          <a:xfrm>
            <a:off x="6517574" y="2354137"/>
            <a:ext cx="4857008" cy="2677656"/>
          </a:xfrm>
          <a:prstGeom prst="rect">
            <a:avLst/>
          </a:prstGeom>
          <a:noFill/>
        </p:spPr>
        <p:txBody>
          <a:bodyPr wrap="square" rtlCol="0">
            <a:spAutoFit/>
          </a:bodyPr>
          <a:lstStyle/>
          <a:p>
            <a:pPr marL="285750" indent="-285750" algn="just">
              <a:buFont typeface="Courier New" panose="02070309020205020404" pitchFamily="49" charset="0"/>
              <a:buChar char="o"/>
            </a:pPr>
            <a:r>
              <a:rPr lang="en-IN" sz="1400" b="1" i="1" dirty="0"/>
              <a:t>region_of_employment: </a:t>
            </a:r>
            <a:r>
              <a:rPr lang="en-IN" sz="1400" dirty="0"/>
              <a:t>Information of foreign worker's intended region of employment in the US</a:t>
            </a:r>
          </a:p>
          <a:p>
            <a:pPr marL="285750" indent="-285750" algn="just">
              <a:buFont typeface="Courier New" panose="02070309020205020404" pitchFamily="49" charset="0"/>
              <a:buChar char="o"/>
            </a:pPr>
            <a:r>
              <a:rPr lang="en-IN" sz="1400" b="1" i="1" dirty="0"/>
              <a:t>prevailing wage: </a:t>
            </a:r>
            <a:r>
              <a:rPr lang="en-IN" sz="1400" dirty="0"/>
              <a:t>Average wage paid to similarly employed workers in a specific occupation in the area of intended employment. The purpose of the prevailing wage is to ensure that the foreign worker is not underpaid compared to other workers offering the same or similar service in the same area of employment</a:t>
            </a:r>
          </a:p>
          <a:p>
            <a:pPr marL="285750" indent="-285750" algn="just">
              <a:buFont typeface="Courier New" panose="02070309020205020404" pitchFamily="49" charset="0"/>
              <a:buChar char="o"/>
            </a:pPr>
            <a:r>
              <a:rPr lang="en-IN" sz="1400" b="1" i="1" dirty="0"/>
              <a:t>unit_of_wage: </a:t>
            </a:r>
            <a:r>
              <a:rPr lang="en-IN" sz="1400" dirty="0"/>
              <a:t>Unit of prevailing wage. Values include Hourly, Weekly, Monthly, and Yearly</a:t>
            </a:r>
          </a:p>
          <a:p>
            <a:pPr marL="285750" indent="-285750" algn="just">
              <a:buFont typeface="Courier New" panose="02070309020205020404" pitchFamily="49" charset="0"/>
              <a:buChar char="o"/>
            </a:pPr>
            <a:r>
              <a:rPr lang="en-IN" sz="1400" b="1" i="1" dirty="0"/>
              <a:t>full_time_position: </a:t>
            </a:r>
            <a:r>
              <a:rPr lang="en-IN" sz="1400" dirty="0"/>
              <a:t>Is the position of work full-time? Y = Full Time Position; N = Part Time Position</a:t>
            </a:r>
          </a:p>
        </p:txBody>
      </p:sp>
      <p:sp>
        <p:nvSpPr>
          <p:cNvPr id="8" name="Rectangle 7">
            <a:extLst>
              <a:ext uri="{FF2B5EF4-FFF2-40B4-BE49-F238E27FC236}">
                <a16:creationId xmlns:a16="http://schemas.microsoft.com/office/drawing/2014/main" id="{EC98AEA2-9C2B-0A41-8497-F5E28D255947}"/>
              </a:ext>
            </a:extLst>
          </p:cNvPr>
          <p:cNvSpPr/>
          <p:nvPr/>
        </p:nvSpPr>
        <p:spPr>
          <a:xfrm>
            <a:off x="4405746" y="5544196"/>
            <a:ext cx="7208322" cy="338554"/>
          </a:xfrm>
          <a:prstGeom prst="rect">
            <a:avLst/>
          </a:prstGeom>
        </p:spPr>
        <p:txBody>
          <a:bodyPr wrap="square">
            <a:spAutoFit/>
          </a:bodyPr>
          <a:lstStyle/>
          <a:p>
            <a:r>
              <a:rPr lang="en-IN" sz="1600" b="1" i="1" dirty="0">
                <a:solidFill>
                  <a:schemeClr val="accent5">
                    <a:lumMod val="50000"/>
                  </a:schemeClr>
                </a:solidFill>
              </a:rPr>
              <a:t>Predictor variable --&gt; case_status: </a:t>
            </a:r>
            <a:r>
              <a:rPr lang="en-IN" sz="1600" dirty="0">
                <a:solidFill>
                  <a:schemeClr val="accent5">
                    <a:lumMod val="50000"/>
                  </a:schemeClr>
                </a:solidFill>
              </a:rPr>
              <a:t>Flag indicating if the Visa was certified or denied</a:t>
            </a:r>
          </a:p>
        </p:txBody>
      </p:sp>
    </p:spTree>
    <p:extLst>
      <p:ext uri="{BB962C8B-B14F-4D97-AF65-F5344CB8AC3E}">
        <p14:creationId xmlns:p14="http://schemas.microsoft.com/office/powerpoint/2010/main" val="195917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1C7F4F-9F55-6344-8E0D-0B09B567B0A8}"/>
              </a:ext>
            </a:extLst>
          </p:cNvPr>
          <p:cNvSpPr txBox="1"/>
          <p:nvPr/>
        </p:nvSpPr>
        <p:spPr>
          <a:xfrm>
            <a:off x="439388" y="475013"/>
            <a:ext cx="2529444" cy="707886"/>
          </a:xfrm>
          <a:prstGeom prst="rect">
            <a:avLst/>
          </a:prstGeom>
          <a:noFill/>
        </p:spPr>
        <p:txBody>
          <a:bodyPr wrap="square" rtlCol="0">
            <a:spAutoFit/>
          </a:bodyPr>
          <a:lstStyle/>
          <a:p>
            <a:pPr algn="ctr"/>
            <a:r>
              <a:rPr lang="en-US" sz="2000" b="1" dirty="0"/>
              <a:t>XGBoost (tuned) Feature Importance</a:t>
            </a:r>
          </a:p>
        </p:txBody>
      </p:sp>
      <p:pic>
        <p:nvPicPr>
          <p:cNvPr id="3" name="Picture 2">
            <a:extLst>
              <a:ext uri="{FF2B5EF4-FFF2-40B4-BE49-F238E27FC236}">
                <a16:creationId xmlns:a16="http://schemas.microsoft.com/office/drawing/2014/main" id="{37D45677-CBB3-6B45-B073-6F8474EDA7D6}"/>
              </a:ext>
            </a:extLst>
          </p:cNvPr>
          <p:cNvPicPr>
            <a:picLocks noChangeAspect="1"/>
          </p:cNvPicPr>
          <p:nvPr/>
        </p:nvPicPr>
        <p:blipFill>
          <a:blip r:embed="rId2"/>
          <a:stretch>
            <a:fillRect/>
          </a:stretch>
        </p:blipFill>
        <p:spPr>
          <a:xfrm>
            <a:off x="2945082" y="308758"/>
            <a:ext cx="8838895" cy="6305797"/>
          </a:xfrm>
          <a:prstGeom prst="rect">
            <a:avLst/>
          </a:prstGeom>
        </p:spPr>
      </p:pic>
      <p:sp>
        <p:nvSpPr>
          <p:cNvPr id="7" name="TextBox 6">
            <a:extLst>
              <a:ext uri="{FF2B5EF4-FFF2-40B4-BE49-F238E27FC236}">
                <a16:creationId xmlns:a16="http://schemas.microsoft.com/office/drawing/2014/main" id="{78010DD0-0648-1D40-B043-0F8F8360D0A7}"/>
              </a:ext>
            </a:extLst>
          </p:cNvPr>
          <p:cNvSpPr txBox="1"/>
          <p:nvPr/>
        </p:nvSpPr>
        <p:spPr>
          <a:xfrm>
            <a:off x="280282" y="1503536"/>
            <a:ext cx="3032933" cy="3323987"/>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The findings from the optimized model is similar to what was observed post exploratory data analysis</a:t>
            </a:r>
          </a:p>
          <a:p>
            <a:pPr marL="285750" indent="-285750" algn="just">
              <a:buFont typeface="Arial" panose="020B0604020202020204" pitchFamily="34" charset="0"/>
              <a:buChar char="•"/>
            </a:pPr>
            <a:r>
              <a:rPr lang="en-IN" sz="1400" dirty="0"/>
              <a:t>Education of the employee was found to be the most important attribute having an influence on visa certifications</a:t>
            </a:r>
          </a:p>
          <a:p>
            <a:pPr marL="285750" indent="-285750" algn="just">
              <a:buFont typeface="Arial" panose="020B0604020202020204" pitchFamily="34" charset="0"/>
              <a:buChar char="•"/>
            </a:pPr>
            <a:r>
              <a:rPr lang="en-IN" sz="1400" dirty="0"/>
              <a:t>Other important attributes found were - if an employee has prior job experience, unit of wage, continent of the employee, &amp; region of employment in the US</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endParaRPr lang="en-IN" sz="1400" dirty="0"/>
          </a:p>
        </p:txBody>
      </p:sp>
    </p:spTree>
    <p:extLst>
      <p:ext uri="{BB962C8B-B14F-4D97-AF65-F5344CB8AC3E}">
        <p14:creationId xmlns:p14="http://schemas.microsoft.com/office/powerpoint/2010/main" val="84782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BE204-BE0A-E14B-9CD6-51C016BD1B66}"/>
              </a:ext>
            </a:extLst>
          </p:cNvPr>
          <p:cNvSpPr txBox="1"/>
          <p:nvPr/>
        </p:nvSpPr>
        <p:spPr>
          <a:xfrm>
            <a:off x="843148" y="403761"/>
            <a:ext cx="10390909" cy="461665"/>
          </a:xfrm>
          <a:prstGeom prst="rect">
            <a:avLst/>
          </a:prstGeom>
          <a:noFill/>
        </p:spPr>
        <p:txBody>
          <a:bodyPr wrap="square" rtlCol="0">
            <a:spAutoFit/>
          </a:bodyPr>
          <a:lstStyle/>
          <a:p>
            <a:pPr algn="ctr"/>
            <a:r>
              <a:rPr lang="en-US" sz="2400" b="1" dirty="0"/>
              <a:t>Insights and Recommendations</a:t>
            </a:r>
          </a:p>
        </p:txBody>
      </p:sp>
      <p:sp>
        <p:nvSpPr>
          <p:cNvPr id="3" name="TextBox 2">
            <a:extLst>
              <a:ext uri="{FF2B5EF4-FFF2-40B4-BE49-F238E27FC236}">
                <a16:creationId xmlns:a16="http://schemas.microsoft.com/office/drawing/2014/main" id="{662002EE-FC4E-7241-8585-2D3DCCB0D272}"/>
              </a:ext>
            </a:extLst>
          </p:cNvPr>
          <p:cNvSpPr txBox="1"/>
          <p:nvPr/>
        </p:nvSpPr>
        <p:spPr>
          <a:xfrm>
            <a:off x="261258" y="1140031"/>
            <a:ext cx="11649694" cy="2677656"/>
          </a:xfrm>
          <a:prstGeom prst="rect">
            <a:avLst/>
          </a:prstGeom>
          <a:noFill/>
        </p:spPr>
        <p:txBody>
          <a:bodyPr wrap="square" rtlCol="0">
            <a:spAutoFit/>
          </a:bodyPr>
          <a:lstStyle/>
          <a:p>
            <a:pPr marL="285750" indent="-285750" algn="just">
              <a:buFont typeface="Wingdings" pitchFamily="2" charset="2"/>
              <a:buChar char="v"/>
            </a:pPr>
            <a:r>
              <a:rPr lang="en-IN" sz="1400" dirty="0"/>
              <a:t>Based on the EDA and the XGBoost tuned model, the following features were identified as important for visas getting certified than denied</a:t>
            </a:r>
          </a:p>
          <a:p>
            <a:pPr lvl="1" algn="just"/>
            <a:r>
              <a:rPr lang="en-IN" sz="1400" b="1" i="1" dirty="0"/>
              <a:t>(1)  Education of employee </a:t>
            </a:r>
          </a:p>
          <a:p>
            <a:pPr marL="1200150" lvl="2" indent="-285750" algn="just">
              <a:buFont typeface="Courier New" panose="02070309020205020404" pitchFamily="49" charset="0"/>
              <a:buChar char="o"/>
            </a:pPr>
            <a:r>
              <a:rPr lang="en-IN" sz="1400" dirty="0"/>
              <a:t>an employee with only a high school certification has over 65% chance of visa getting denied in comparison to an employee with a doctorate degree with over a 85% chance of visa getting certified</a:t>
            </a:r>
          </a:p>
          <a:p>
            <a:pPr lvl="1" algn="just"/>
            <a:r>
              <a:rPr lang="en-IN" sz="1400" b="1" i="1" dirty="0"/>
              <a:t>(2)  Unit of wage </a:t>
            </a:r>
          </a:p>
          <a:p>
            <a:pPr marL="1200150" lvl="2" indent="-285750" algn="just">
              <a:buFont typeface="Courier New" panose="02070309020205020404" pitchFamily="49" charset="0"/>
              <a:buChar char="o"/>
            </a:pPr>
            <a:r>
              <a:rPr lang="en-IN" sz="1400" dirty="0"/>
              <a:t>an employee with an hourly pay likewise has over 65% chance of visa getting denied in comparison to an employee with a non-hourly pay (weekly, monthly or yearly) with over 70% chance of visa getting certified</a:t>
            </a:r>
          </a:p>
          <a:p>
            <a:pPr lvl="1" algn="just"/>
            <a:r>
              <a:rPr lang="en-IN" sz="1400" b="1" i="1" dirty="0"/>
              <a:t>(3)  Continent the employee is from &amp; Prior work experience of employee</a:t>
            </a:r>
          </a:p>
          <a:p>
            <a:pPr marL="1200150" lvl="2" indent="-285750" algn="just">
              <a:buFont typeface="Courier New" panose="02070309020205020404" pitchFamily="49" charset="0"/>
              <a:buChar char="o"/>
            </a:pPr>
            <a:r>
              <a:rPr lang="en-IN" sz="1400" dirty="0"/>
              <a:t>an employee from Europe has over 80% chance of visa getting certified</a:t>
            </a:r>
          </a:p>
          <a:p>
            <a:pPr marL="1200150" lvl="2" indent="-285750" algn="just">
              <a:buFont typeface="Courier New" panose="02070309020205020404" pitchFamily="49" charset="0"/>
              <a:buChar char="o"/>
            </a:pPr>
            <a:r>
              <a:rPr lang="en-IN" sz="1400" dirty="0"/>
              <a:t>an employee with prior work experience has over 75% chance of visa getting certified </a:t>
            </a:r>
          </a:p>
          <a:p>
            <a:pPr marL="800100" lvl="1" indent="-342900" algn="just">
              <a:buAutoNum type="arabicParenBoth" startAt="4"/>
            </a:pPr>
            <a:r>
              <a:rPr lang="en-IN" sz="1400" b="1" i="1" dirty="0"/>
              <a:t>Region of the US the employment opportunity is in </a:t>
            </a:r>
          </a:p>
          <a:p>
            <a:pPr marL="1200150" lvl="2" indent="-285750" algn="just">
              <a:buFont typeface="Courier New" panose="02070309020205020404" pitchFamily="49" charset="0"/>
              <a:buChar char="o"/>
            </a:pPr>
            <a:r>
              <a:rPr lang="en-IN" sz="1400" dirty="0"/>
              <a:t>over 70% cases getting certified if the region is Midwest or South</a:t>
            </a:r>
          </a:p>
        </p:txBody>
      </p:sp>
      <p:sp>
        <p:nvSpPr>
          <p:cNvPr id="4" name="TextBox 3">
            <a:extLst>
              <a:ext uri="{FF2B5EF4-FFF2-40B4-BE49-F238E27FC236}">
                <a16:creationId xmlns:a16="http://schemas.microsoft.com/office/drawing/2014/main" id="{75B32240-EBA9-2E43-9257-D6F0414F28F4}"/>
              </a:ext>
            </a:extLst>
          </p:cNvPr>
          <p:cNvSpPr txBox="1"/>
          <p:nvPr/>
        </p:nvSpPr>
        <p:spPr>
          <a:xfrm>
            <a:off x="261258" y="4197698"/>
            <a:ext cx="11649694" cy="1815882"/>
          </a:xfrm>
          <a:prstGeom prst="rect">
            <a:avLst/>
          </a:prstGeom>
          <a:noFill/>
        </p:spPr>
        <p:txBody>
          <a:bodyPr wrap="square" rtlCol="0">
            <a:spAutoFit/>
          </a:bodyPr>
          <a:lstStyle/>
          <a:p>
            <a:pPr marL="285750" indent="-285750" algn="just">
              <a:buFont typeface="Wingdings" pitchFamily="2" charset="2"/>
              <a:buChar char="v"/>
            </a:pPr>
            <a:r>
              <a:rPr lang="en-IN" sz="1400" dirty="0"/>
              <a:t>Attributes like if the job opportunity is full time/ part time ; if an employee requires further job training ; the annual prevailing wage of the occupation in the US ; year of establishment of the employer or the number of employees in the organization are not important attributes &amp; do not have much bearing on a case getting certified vs denied</a:t>
            </a:r>
          </a:p>
          <a:p>
            <a:pPr marL="285750" indent="-285750" algn="just">
              <a:buFont typeface="Wingdings" pitchFamily="2" charset="2"/>
              <a:buChar char="v"/>
            </a:pPr>
            <a:endParaRPr lang="en-IN" sz="1400" dirty="0"/>
          </a:p>
          <a:p>
            <a:pPr marL="285750" indent="-285750" algn="just">
              <a:buFont typeface="Wingdings" pitchFamily="2" charset="2"/>
              <a:buChar char="v"/>
            </a:pPr>
            <a:endParaRPr lang="en-IN" sz="1400" dirty="0"/>
          </a:p>
          <a:p>
            <a:pPr marL="285750" indent="-285750" algn="just">
              <a:buFont typeface="Wingdings" pitchFamily="2" charset="2"/>
              <a:buChar char="v"/>
            </a:pPr>
            <a:r>
              <a:rPr lang="en-IN" sz="1400" b="1" i="1" dirty="0"/>
              <a:t>The findings can help build a suitable profile of candidates to facilitate the process of visa approvals. </a:t>
            </a:r>
            <a:r>
              <a:rPr lang="en-IN" sz="1400" dirty="0"/>
              <a:t>Our model is able to capture over 80% of the information while making predictions. % certifications correctly identified is high as per test confusion matrix (&gt;88%) while % denied is on the lower end (~54%), which indicates requiring a re-evaluation of cases getting denied. This approach is still expected to save over 60% processing time</a:t>
            </a:r>
          </a:p>
        </p:txBody>
      </p:sp>
    </p:spTree>
    <p:extLst>
      <p:ext uri="{BB962C8B-B14F-4D97-AF65-F5344CB8AC3E}">
        <p14:creationId xmlns:p14="http://schemas.microsoft.com/office/powerpoint/2010/main" val="233750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FB69D-0E5C-9849-A85F-308DB2F06F35}"/>
              </a:ext>
            </a:extLst>
          </p:cNvPr>
          <p:cNvSpPr txBox="1"/>
          <p:nvPr/>
        </p:nvSpPr>
        <p:spPr>
          <a:xfrm>
            <a:off x="843148" y="403761"/>
            <a:ext cx="10390909" cy="461665"/>
          </a:xfrm>
          <a:prstGeom prst="rect">
            <a:avLst/>
          </a:prstGeom>
          <a:noFill/>
        </p:spPr>
        <p:txBody>
          <a:bodyPr wrap="square" rtlCol="0">
            <a:spAutoFit/>
          </a:bodyPr>
          <a:lstStyle/>
          <a:p>
            <a:pPr algn="ctr"/>
            <a:r>
              <a:rPr lang="en-US" sz="2400" b="1" dirty="0"/>
              <a:t>Exploratory Data Analysis – Univariate &amp; Bivariate</a:t>
            </a:r>
          </a:p>
        </p:txBody>
      </p:sp>
      <p:pic>
        <p:nvPicPr>
          <p:cNvPr id="6" name="Picture 5">
            <a:extLst>
              <a:ext uri="{FF2B5EF4-FFF2-40B4-BE49-F238E27FC236}">
                <a16:creationId xmlns:a16="http://schemas.microsoft.com/office/drawing/2014/main" id="{73576A55-4C45-AF49-A8FB-646B751E1B80}"/>
              </a:ext>
            </a:extLst>
          </p:cNvPr>
          <p:cNvPicPr>
            <a:picLocks noChangeAspect="1"/>
          </p:cNvPicPr>
          <p:nvPr/>
        </p:nvPicPr>
        <p:blipFill>
          <a:blip r:embed="rId2"/>
          <a:stretch>
            <a:fillRect/>
          </a:stretch>
        </p:blipFill>
        <p:spPr>
          <a:xfrm>
            <a:off x="426076" y="2011285"/>
            <a:ext cx="4775316" cy="2689395"/>
          </a:xfrm>
          <a:prstGeom prst="rect">
            <a:avLst/>
          </a:prstGeom>
        </p:spPr>
      </p:pic>
      <p:pic>
        <p:nvPicPr>
          <p:cNvPr id="3" name="Picture 2">
            <a:extLst>
              <a:ext uri="{FF2B5EF4-FFF2-40B4-BE49-F238E27FC236}">
                <a16:creationId xmlns:a16="http://schemas.microsoft.com/office/drawing/2014/main" id="{6C4566CC-8C56-7F4F-B2CE-621EA908298F}"/>
              </a:ext>
            </a:extLst>
          </p:cNvPr>
          <p:cNvPicPr>
            <a:picLocks noChangeAspect="1"/>
          </p:cNvPicPr>
          <p:nvPr/>
        </p:nvPicPr>
        <p:blipFill>
          <a:blip r:embed="rId3"/>
          <a:stretch>
            <a:fillRect/>
          </a:stretch>
        </p:blipFill>
        <p:spPr>
          <a:xfrm>
            <a:off x="7255824" y="1482943"/>
            <a:ext cx="4369375" cy="3890751"/>
          </a:xfrm>
          <a:prstGeom prst="rect">
            <a:avLst/>
          </a:prstGeom>
        </p:spPr>
      </p:pic>
      <p:cxnSp>
        <p:nvCxnSpPr>
          <p:cNvPr id="7" name="Straight Arrow Connector 6">
            <a:extLst>
              <a:ext uri="{FF2B5EF4-FFF2-40B4-BE49-F238E27FC236}">
                <a16:creationId xmlns:a16="http://schemas.microsoft.com/office/drawing/2014/main" id="{FB554948-A755-9541-A8CD-5690AC6A4FCF}"/>
              </a:ext>
            </a:extLst>
          </p:cNvPr>
          <p:cNvCxnSpPr>
            <a:cxnSpLocks/>
          </p:cNvCxnSpPr>
          <p:nvPr/>
        </p:nvCxnSpPr>
        <p:spPr>
          <a:xfrm>
            <a:off x="5407313" y="3196868"/>
            <a:ext cx="15813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D58C51-A9BC-8345-A31B-8142C55E1EF6}"/>
              </a:ext>
            </a:extLst>
          </p:cNvPr>
          <p:cNvSpPr txBox="1"/>
          <p:nvPr/>
        </p:nvSpPr>
        <p:spPr>
          <a:xfrm>
            <a:off x="5407313" y="2683823"/>
            <a:ext cx="1581315" cy="584775"/>
          </a:xfrm>
          <a:prstGeom prst="rect">
            <a:avLst/>
          </a:prstGeom>
          <a:noFill/>
        </p:spPr>
        <p:txBody>
          <a:bodyPr wrap="square" rtlCol="0">
            <a:spAutoFit/>
          </a:bodyPr>
          <a:lstStyle/>
          <a:p>
            <a:r>
              <a:rPr lang="en-US" sz="1600" dirty="0"/>
              <a:t>Binning into categories</a:t>
            </a:r>
          </a:p>
        </p:txBody>
      </p:sp>
      <p:sp>
        <p:nvSpPr>
          <p:cNvPr id="12" name="TextBox 11">
            <a:extLst>
              <a:ext uri="{FF2B5EF4-FFF2-40B4-BE49-F238E27FC236}">
                <a16:creationId xmlns:a16="http://schemas.microsoft.com/office/drawing/2014/main" id="{23733CE4-2CA2-A14E-AF32-F073E596CE7F}"/>
              </a:ext>
            </a:extLst>
          </p:cNvPr>
          <p:cNvSpPr txBox="1"/>
          <p:nvPr/>
        </p:nvSpPr>
        <p:spPr>
          <a:xfrm>
            <a:off x="617517" y="1151906"/>
            <a:ext cx="3075709" cy="338554"/>
          </a:xfrm>
          <a:prstGeom prst="rect">
            <a:avLst/>
          </a:prstGeom>
          <a:noFill/>
        </p:spPr>
        <p:txBody>
          <a:bodyPr wrap="square" rtlCol="0">
            <a:spAutoFit/>
          </a:bodyPr>
          <a:lstStyle/>
          <a:p>
            <a:pPr algn="just"/>
            <a:r>
              <a:rPr lang="en-US" sz="1600" b="1" dirty="0"/>
              <a:t>(1) Number of employees</a:t>
            </a:r>
          </a:p>
        </p:txBody>
      </p:sp>
      <p:sp>
        <p:nvSpPr>
          <p:cNvPr id="13" name="TextBox 12">
            <a:extLst>
              <a:ext uri="{FF2B5EF4-FFF2-40B4-BE49-F238E27FC236}">
                <a16:creationId xmlns:a16="http://schemas.microsoft.com/office/drawing/2014/main" id="{10FB53AD-2FED-0645-BE0C-7EEEE0D467B4}"/>
              </a:ext>
            </a:extLst>
          </p:cNvPr>
          <p:cNvSpPr txBox="1"/>
          <p:nvPr/>
        </p:nvSpPr>
        <p:spPr>
          <a:xfrm>
            <a:off x="426076" y="5373694"/>
            <a:ext cx="11199123"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distribution of number of employees is skewed right with several outliers. However, g</a:t>
            </a:r>
            <a:r>
              <a:rPr lang="en-IN" sz="1400" dirty="0"/>
              <a:t>reater than twice the number of cases (i.e., 65%) are certified than denied both for employers having lesser as well as more number of employees</a:t>
            </a:r>
            <a:endParaRPr lang="en-US" sz="1400" dirty="0"/>
          </a:p>
          <a:p>
            <a:pPr marL="285750" indent="-285750" algn="just">
              <a:buFont typeface="Arial" panose="020B0604020202020204" pitchFamily="34" charset="0"/>
              <a:buChar char="•"/>
            </a:pPr>
            <a:r>
              <a:rPr lang="en-US" sz="1400" dirty="0"/>
              <a:t>While a decision tree ML model is robust to outliers, binning into practical bins (3+) will decrease model building time &amp; help in visualizing the trend</a:t>
            </a:r>
          </a:p>
          <a:p>
            <a:pPr marL="285750" indent="-285750" algn="just">
              <a:buFont typeface="Arial" panose="020B0604020202020204" pitchFamily="34" charset="0"/>
              <a:buChar char="•"/>
            </a:pPr>
            <a:r>
              <a:rPr lang="en-IN" sz="1400" dirty="0"/>
              <a:t>58% are small sized companies (less than 2500 employees), 36% are medium sized and 6% are large sized companies (more than 7500 employees)</a:t>
            </a:r>
          </a:p>
        </p:txBody>
      </p:sp>
    </p:spTree>
    <p:extLst>
      <p:ext uri="{BB962C8B-B14F-4D97-AF65-F5344CB8AC3E}">
        <p14:creationId xmlns:p14="http://schemas.microsoft.com/office/powerpoint/2010/main" val="155224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0F1FF-6230-7944-BE75-F146C2C8A366}"/>
              </a:ext>
            </a:extLst>
          </p:cNvPr>
          <p:cNvSpPr txBox="1"/>
          <p:nvPr/>
        </p:nvSpPr>
        <p:spPr>
          <a:xfrm>
            <a:off x="612366" y="536104"/>
            <a:ext cx="4286992" cy="338554"/>
          </a:xfrm>
          <a:prstGeom prst="rect">
            <a:avLst/>
          </a:prstGeom>
          <a:noFill/>
        </p:spPr>
        <p:txBody>
          <a:bodyPr wrap="square" rtlCol="0">
            <a:spAutoFit/>
          </a:bodyPr>
          <a:lstStyle/>
          <a:p>
            <a:r>
              <a:rPr lang="en-US" sz="1600" b="1" dirty="0"/>
              <a:t>(2) Year of establishment of employers</a:t>
            </a:r>
          </a:p>
        </p:txBody>
      </p:sp>
      <p:pic>
        <p:nvPicPr>
          <p:cNvPr id="3" name="Picture 2">
            <a:extLst>
              <a:ext uri="{FF2B5EF4-FFF2-40B4-BE49-F238E27FC236}">
                <a16:creationId xmlns:a16="http://schemas.microsoft.com/office/drawing/2014/main" id="{17DEC317-C92B-EE4B-95E4-A64D1B5F1C02}"/>
              </a:ext>
            </a:extLst>
          </p:cNvPr>
          <p:cNvPicPr>
            <a:picLocks noChangeAspect="1"/>
          </p:cNvPicPr>
          <p:nvPr/>
        </p:nvPicPr>
        <p:blipFill>
          <a:blip r:embed="rId2"/>
          <a:stretch>
            <a:fillRect/>
          </a:stretch>
        </p:blipFill>
        <p:spPr>
          <a:xfrm>
            <a:off x="0" y="1225115"/>
            <a:ext cx="12192000" cy="3084453"/>
          </a:xfrm>
          <a:prstGeom prst="rect">
            <a:avLst/>
          </a:prstGeom>
        </p:spPr>
      </p:pic>
      <p:sp>
        <p:nvSpPr>
          <p:cNvPr id="4" name="TextBox 3">
            <a:extLst>
              <a:ext uri="{FF2B5EF4-FFF2-40B4-BE49-F238E27FC236}">
                <a16:creationId xmlns:a16="http://schemas.microsoft.com/office/drawing/2014/main" id="{AE5D3DDA-AE7D-9B48-B7F4-D1C7646E5224}"/>
              </a:ext>
            </a:extLst>
          </p:cNvPr>
          <p:cNvSpPr txBox="1"/>
          <p:nvPr/>
        </p:nvSpPr>
        <p:spPr>
          <a:xfrm>
            <a:off x="264405" y="4550160"/>
            <a:ext cx="11199123"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Distribution for year of establishment is skewed left. ~65% cases are certified for employer’s independent of year of establishment</a:t>
            </a:r>
          </a:p>
          <a:p>
            <a:pPr marL="285750" indent="-285750" algn="just">
              <a:buFont typeface="Arial" panose="020B0604020202020204" pitchFamily="34" charset="0"/>
              <a:buChar char="•"/>
            </a:pPr>
            <a:r>
              <a:rPr lang="en-US" sz="1400" dirty="0"/>
              <a:t>Binning likewise, we observe a</a:t>
            </a:r>
            <a:r>
              <a:rPr lang="en-IN" sz="1400" dirty="0"/>
              <a:t>round 61% of employers were established after 1990 and 39% of employers before 1990</a:t>
            </a:r>
          </a:p>
        </p:txBody>
      </p:sp>
    </p:spTree>
    <p:extLst>
      <p:ext uri="{BB962C8B-B14F-4D97-AF65-F5344CB8AC3E}">
        <p14:creationId xmlns:p14="http://schemas.microsoft.com/office/powerpoint/2010/main" val="413551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53C2F-D2AB-B642-91D2-7F0515CBC950}"/>
              </a:ext>
            </a:extLst>
          </p:cNvPr>
          <p:cNvSpPr txBox="1"/>
          <p:nvPr/>
        </p:nvSpPr>
        <p:spPr>
          <a:xfrm>
            <a:off x="612366" y="447968"/>
            <a:ext cx="4286992" cy="338554"/>
          </a:xfrm>
          <a:prstGeom prst="rect">
            <a:avLst/>
          </a:prstGeom>
          <a:noFill/>
        </p:spPr>
        <p:txBody>
          <a:bodyPr wrap="square" rtlCol="0">
            <a:spAutoFit/>
          </a:bodyPr>
          <a:lstStyle/>
          <a:p>
            <a:r>
              <a:rPr lang="en-US" sz="1600" b="1" dirty="0"/>
              <a:t>(3) Prevailing wage &amp; unit of wage</a:t>
            </a:r>
          </a:p>
        </p:txBody>
      </p:sp>
      <p:pic>
        <p:nvPicPr>
          <p:cNvPr id="4" name="Picture 3">
            <a:extLst>
              <a:ext uri="{FF2B5EF4-FFF2-40B4-BE49-F238E27FC236}">
                <a16:creationId xmlns:a16="http://schemas.microsoft.com/office/drawing/2014/main" id="{8BF7F0E9-A4DC-5645-B1A7-F351BAE52A7E}"/>
              </a:ext>
            </a:extLst>
          </p:cNvPr>
          <p:cNvPicPr>
            <a:picLocks noChangeAspect="1"/>
          </p:cNvPicPr>
          <p:nvPr/>
        </p:nvPicPr>
        <p:blipFill>
          <a:blip r:embed="rId2"/>
          <a:stretch>
            <a:fillRect/>
          </a:stretch>
        </p:blipFill>
        <p:spPr>
          <a:xfrm>
            <a:off x="3376975" y="794923"/>
            <a:ext cx="2682301" cy="2682301"/>
          </a:xfrm>
          <a:prstGeom prst="rect">
            <a:avLst/>
          </a:prstGeom>
        </p:spPr>
      </p:pic>
      <p:pic>
        <p:nvPicPr>
          <p:cNvPr id="6" name="Picture 5">
            <a:extLst>
              <a:ext uri="{FF2B5EF4-FFF2-40B4-BE49-F238E27FC236}">
                <a16:creationId xmlns:a16="http://schemas.microsoft.com/office/drawing/2014/main" id="{D37BED41-5002-8B4A-B942-E0C6339F7CAA}"/>
              </a:ext>
            </a:extLst>
          </p:cNvPr>
          <p:cNvPicPr>
            <a:picLocks noChangeAspect="1"/>
          </p:cNvPicPr>
          <p:nvPr/>
        </p:nvPicPr>
        <p:blipFill>
          <a:blip r:embed="rId3"/>
          <a:stretch>
            <a:fillRect/>
          </a:stretch>
        </p:blipFill>
        <p:spPr>
          <a:xfrm>
            <a:off x="6783789" y="447968"/>
            <a:ext cx="1791077" cy="3029256"/>
          </a:xfrm>
          <a:prstGeom prst="rect">
            <a:avLst/>
          </a:prstGeom>
        </p:spPr>
      </p:pic>
      <p:cxnSp>
        <p:nvCxnSpPr>
          <p:cNvPr id="8" name="Straight Arrow Connector 7">
            <a:extLst>
              <a:ext uri="{FF2B5EF4-FFF2-40B4-BE49-F238E27FC236}">
                <a16:creationId xmlns:a16="http://schemas.microsoft.com/office/drawing/2014/main" id="{1101647C-5F5F-FF4A-8247-E23D9C84E146}"/>
              </a:ext>
            </a:extLst>
          </p:cNvPr>
          <p:cNvCxnSpPr>
            <a:endCxn id="6" idx="1"/>
          </p:cNvCxnSpPr>
          <p:nvPr/>
        </p:nvCxnSpPr>
        <p:spPr>
          <a:xfrm>
            <a:off x="6059276" y="1962596"/>
            <a:ext cx="724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9DF43C2-AAD3-EB45-A4B5-A73A74D5254F}"/>
              </a:ext>
            </a:extLst>
          </p:cNvPr>
          <p:cNvPicPr>
            <a:picLocks noChangeAspect="1"/>
          </p:cNvPicPr>
          <p:nvPr/>
        </p:nvPicPr>
        <p:blipFill>
          <a:blip r:embed="rId4"/>
          <a:stretch>
            <a:fillRect/>
          </a:stretch>
        </p:blipFill>
        <p:spPr>
          <a:xfrm>
            <a:off x="8651958" y="685404"/>
            <a:ext cx="3540042" cy="2554383"/>
          </a:xfrm>
          <a:prstGeom prst="rect">
            <a:avLst/>
          </a:prstGeom>
        </p:spPr>
      </p:pic>
      <p:sp>
        <p:nvSpPr>
          <p:cNvPr id="11" name="TextBox 10">
            <a:extLst>
              <a:ext uri="{FF2B5EF4-FFF2-40B4-BE49-F238E27FC236}">
                <a16:creationId xmlns:a16="http://schemas.microsoft.com/office/drawing/2014/main" id="{DB41E9C5-2549-3548-9ACF-69FADD6C4F8A}"/>
              </a:ext>
            </a:extLst>
          </p:cNvPr>
          <p:cNvSpPr txBox="1"/>
          <p:nvPr/>
        </p:nvSpPr>
        <p:spPr>
          <a:xfrm>
            <a:off x="6783788" y="3449707"/>
            <a:ext cx="5408211" cy="307777"/>
          </a:xfrm>
          <a:prstGeom prst="rect">
            <a:avLst/>
          </a:prstGeom>
          <a:noFill/>
        </p:spPr>
        <p:txBody>
          <a:bodyPr wrap="square" rtlCol="0">
            <a:spAutoFit/>
          </a:bodyPr>
          <a:lstStyle/>
          <a:p>
            <a:pPr algn="ctr"/>
            <a:r>
              <a:rPr lang="en-IN" sz="1400" b="1" i="1" dirty="0"/>
              <a:t>Count &amp; % certification for visa statuses by unit of wage</a:t>
            </a:r>
          </a:p>
        </p:txBody>
      </p:sp>
      <p:sp>
        <p:nvSpPr>
          <p:cNvPr id="12" name="TextBox 11">
            <a:extLst>
              <a:ext uri="{FF2B5EF4-FFF2-40B4-BE49-F238E27FC236}">
                <a16:creationId xmlns:a16="http://schemas.microsoft.com/office/drawing/2014/main" id="{52DA998D-C63D-7847-9E75-B5A24C7D34CC}"/>
              </a:ext>
            </a:extLst>
          </p:cNvPr>
          <p:cNvSpPr txBox="1"/>
          <p:nvPr/>
        </p:nvSpPr>
        <p:spPr>
          <a:xfrm>
            <a:off x="339201" y="914593"/>
            <a:ext cx="3037774"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Unit of wage is assumed to be not hourly, when employee receives fixed salary irrespective of number of hours worked (i.e.,Week, Month, or Year) &amp; hourly otherwise (i.e., Hour)</a:t>
            </a:r>
          </a:p>
          <a:p>
            <a:pPr marL="285750" indent="-285750" algn="just">
              <a:buFont typeface="Arial" panose="020B0604020202020204" pitchFamily="34" charset="0"/>
              <a:buChar char="•"/>
            </a:pPr>
            <a:r>
              <a:rPr lang="en-IN" sz="1400" dirty="0"/>
              <a:t>Almost 92% of all entries are with unit_of_wage as not hourly &amp; only 8% entries as hourly</a:t>
            </a:r>
            <a:endParaRPr lang="en-US" sz="1400" dirty="0"/>
          </a:p>
          <a:p>
            <a:pPr marL="285750" indent="-285750" algn="just">
              <a:buFont typeface="Arial" panose="020B0604020202020204" pitchFamily="34" charset="0"/>
              <a:buChar char="•"/>
            </a:pPr>
            <a:r>
              <a:rPr lang="en-IN" sz="1400" dirty="0"/>
              <a:t>70% of cases are certified when the unit_of_wage is not hourly, and only 35% cases are certified when the unit_of_wage is hourly</a:t>
            </a:r>
          </a:p>
          <a:p>
            <a:pPr marL="285750" indent="-285750" algn="just">
              <a:buFont typeface="Arial" panose="020B0604020202020204" pitchFamily="34" charset="0"/>
              <a:buChar char="•"/>
            </a:pPr>
            <a:endParaRPr lang="en-IN" sz="1400" dirty="0"/>
          </a:p>
        </p:txBody>
      </p:sp>
      <p:pic>
        <p:nvPicPr>
          <p:cNvPr id="14" name="Picture 13">
            <a:extLst>
              <a:ext uri="{FF2B5EF4-FFF2-40B4-BE49-F238E27FC236}">
                <a16:creationId xmlns:a16="http://schemas.microsoft.com/office/drawing/2014/main" id="{E3772BB4-8322-7C41-8CF6-064BB770E1EB}"/>
              </a:ext>
            </a:extLst>
          </p:cNvPr>
          <p:cNvPicPr>
            <a:picLocks noChangeAspect="1"/>
          </p:cNvPicPr>
          <p:nvPr/>
        </p:nvPicPr>
        <p:blipFill>
          <a:blip r:embed="rId5"/>
          <a:stretch>
            <a:fillRect/>
          </a:stretch>
        </p:blipFill>
        <p:spPr>
          <a:xfrm>
            <a:off x="4061223" y="4253814"/>
            <a:ext cx="7816096" cy="2141950"/>
          </a:xfrm>
          <a:prstGeom prst="rect">
            <a:avLst/>
          </a:prstGeom>
        </p:spPr>
      </p:pic>
      <p:sp>
        <p:nvSpPr>
          <p:cNvPr id="15" name="TextBox 14">
            <a:extLst>
              <a:ext uri="{FF2B5EF4-FFF2-40B4-BE49-F238E27FC236}">
                <a16:creationId xmlns:a16="http://schemas.microsoft.com/office/drawing/2014/main" id="{AD94D8BC-8ED8-734C-B8EA-B1DD65079A19}"/>
              </a:ext>
            </a:extLst>
          </p:cNvPr>
          <p:cNvSpPr txBox="1"/>
          <p:nvPr/>
        </p:nvSpPr>
        <p:spPr>
          <a:xfrm>
            <a:off x="339201" y="4099925"/>
            <a:ext cx="3604838" cy="2462213"/>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Prevailing_wage was cleaned up to only contain annual wages</a:t>
            </a:r>
          </a:p>
          <a:p>
            <a:pPr marL="285750" indent="-285750" algn="just">
              <a:buFont typeface="Arial" panose="020B0604020202020204" pitchFamily="34" charset="0"/>
              <a:buChar char="•"/>
            </a:pPr>
            <a:r>
              <a:rPr lang="en-IN" sz="1400" dirty="0"/>
              <a:t>Values on the lower end (&lt;US$14K) are concerning as well there are outliers on the higher end (&gt;US$200K). These are not treated further as decision tree ML model is robust to outliers</a:t>
            </a:r>
          </a:p>
          <a:p>
            <a:pPr marL="285750" indent="-285750" algn="just">
              <a:buFont typeface="Arial" panose="020B0604020202020204" pitchFamily="34" charset="0"/>
              <a:buChar char="•"/>
            </a:pPr>
            <a:r>
              <a:rPr lang="en-IN" sz="1400" dirty="0"/>
              <a:t>General trend that ~ twice the cases are certified more than denied, dropping slightly &amp; increasing slightly on lower &amp; upper end of wages respectively</a:t>
            </a:r>
          </a:p>
        </p:txBody>
      </p:sp>
    </p:spTree>
    <p:extLst>
      <p:ext uri="{BB962C8B-B14F-4D97-AF65-F5344CB8AC3E}">
        <p14:creationId xmlns:p14="http://schemas.microsoft.com/office/powerpoint/2010/main" val="35923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7E6B5-9B2F-DB47-9CF3-924A21868839}"/>
              </a:ext>
            </a:extLst>
          </p:cNvPr>
          <p:cNvSpPr txBox="1"/>
          <p:nvPr/>
        </p:nvSpPr>
        <p:spPr>
          <a:xfrm>
            <a:off x="502197" y="757537"/>
            <a:ext cx="4286992" cy="338554"/>
          </a:xfrm>
          <a:prstGeom prst="rect">
            <a:avLst/>
          </a:prstGeom>
          <a:noFill/>
        </p:spPr>
        <p:txBody>
          <a:bodyPr wrap="square" rtlCol="0">
            <a:spAutoFit/>
          </a:bodyPr>
          <a:lstStyle/>
          <a:p>
            <a:r>
              <a:rPr lang="en-US" sz="1600" b="1" dirty="0"/>
              <a:t>(4) Continent of employee</a:t>
            </a:r>
          </a:p>
        </p:txBody>
      </p:sp>
      <p:pic>
        <p:nvPicPr>
          <p:cNvPr id="3" name="Picture 2">
            <a:extLst>
              <a:ext uri="{FF2B5EF4-FFF2-40B4-BE49-F238E27FC236}">
                <a16:creationId xmlns:a16="http://schemas.microsoft.com/office/drawing/2014/main" id="{E92750FD-DE1E-A249-9332-7669177AA368}"/>
              </a:ext>
            </a:extLst>
          </p:cNvPr>
          <p:cNvPicPr>
            <a:picLocks noChangeAspect="1"/>
          </p:cNvPicPr>
          <p:nvPr/>
        </p:nvPicPr>
        <p:blipFill>
          <a:blip r:embed="rId2"/>
          <a:stretch>
            <a:fillRect/>
          </a:stretch>
        </p:blipFill>
        <p:spPr>
          <a:xfrm>
            <a:off x="3711052" y="220200"/>
            <a:ext cx="8363433" cy="2867463"/>
          </a:xfrm>
          <a:prstGeom prst="rect">
            <a:avLst/>
          </a:prstGeom>
        </p:spPr>
      </p:pic>
      <p:sp>
        <p:nvSpPr>
          <p:cNvPr id="4" name="TextBox 3">
            <a:extLst>
              <a:ext uri="{FF2B5EF4-FFF2-40B4-BE49-F238E27FC236}">
                <a16:creationId xmlns:a16="http://schemas.microsoft.com/office/drawing/2014/main" id="{A8C82132-9BF1-8E4A-991E-5B479C8FCB9F}"/>
              </a:ext>
            </a:extLst>
          </p:cNvPr>
          <p:cNvSpPr txBox="1"/>
          <p:nvPr/>
        </p:nvSpPr>
        <p:spPr>
          <a:xfrm>
            <a:off x="4293717" y="3048554"/>
            <a:ext cx="7198102" cy="307777"/>
          </a:xfrm>
          <a:prstGeom prst="rect">
            <a:avLst/>
          </a:prstGeom>
          <a:noFill/>
        </p:spPr>
        <p:txBody>
          <a:bodyPr wrap="square" rtlCol="0">
            <a:spAutoFit/>
          </a:bodyPr>
          <a:lstStyle/>
          <a:p>
            <a:pPr algn="ctr"/>
            <a:r>
              <a:rPr lang="en-IN" sz="1400" b="1" i="1" dirty="0"/>
              <a:t>Count &amp; % certification for visa statuses by continent of employees</a:t>
            </a:r>
          </a:p>
        </p:txBody>
      </p:sp>
      <p:sp>
        <p:nvSpPr>
          <p:cNvPr id="5" name="TextBox 4">
            <a:extLst>
              <a:ext uri="{FF2B5EF4-FFF2-40B4-BE49-F238E27FC236}">
                <a16:creationId xmlns:a16="http://schemas.microsoft.com/office/drawing/2014/main" id="{197DD1F4-B905-7D4C-9E65-A30A35971EC7}"/>
              </a:ext>
            </a:extLst>
          </p:cNvPr>
          <p:cNvSpPr txBox="1"/>
          <p:nvPr/>
        </p:nvSpPr>
        <p:spPr>
          <a:xfrm>
            <a:off x="392686" y="1291658"/>
            <a:ext cx="3220847" cy="1600438"/>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Majority of employees (&gt;50%) are from Asia</a:t>
            </a:r>
          </a:p>
          <a:p>
            <a:pPr marL="285750" indent="-285750" algn="just">
              <a:buFont typeface="Arial" panose="020B0604020202020204" pitchFamily="34" charset="0"/>
              <a:buChar char="•"/>
            </a:pPr>
            <a:r>
              <a:rPr lang="en-IN" sz="1400" dirty="0"/>
              <a:t>Cases getting certified is highest for Europe (80%), then Africa (72%), then Asia (65%), &amp; least for S.America &amp; N.America (around 60%)</a:t>
            </a:r>
          </a:p>
          <a:p>
            <a:pPr marL="285750" indent="-285750" algn="just">
              <a:buFont typeface="Arial" panose="020B0604020202020204" pitchFamily="34" charset="0"/>
              <a:buChar char="•"/>
            </a:pPr>
            <a:endParaRPr lang="en-IN" sz="1400" dirty="0"/>
          </a:p>
        </p:txBody>
      </p:sp>
      <p:sp>
        <p:nvSpPr>
          <p:cNvPr id="6" name="TextBox 5">
            <a:extLst>
              <a:ext uri="{FF2B5EF4-FFF2-40B4-BE49-F238E27FC236}">
                <a16:creationId xmlns:a16="http://schemas.microsoft.com/office/drawing/2014/main" id="{18A3DD41-E334-5A44-9B37-59F9E99542A6}"/>
              </a:ext>
            </a:extLst>
          </p:cNvPr>
          <p:cNvSpPr txBox="1"/>
          <p:nvPr/>
        </p:nvSpPr>
        <p:spPr>
          <a:xfrm>
            <a:off x="502197" y="3625000"/>
            <a:ext cx="4286992" cy="338554"/>
          </a:xfrm>
          <a:prstGeom prst="rect">
            <a:avLst/>
          </a:prstGeom>
          <a:noFill/>
        </p:spPr>
        <p:txBody>
          <a:bodyPr wrap="square" rtlCol="0">
            <a:spAutoFit/>
          </a:bodyPr>
          <a:lstStyle/>
          <a:p>
            <a:r>
              <a:rPr lang="en-US" sz="1600" b="1" dirty="0"/>
              <a:t>(5) Education of employee</a:t>
            </a:r>
          </a:p>
        </p:txBody>
      </p:sp>
      <p:pic>
        <p:nvPicPr>
          <p:cNvPr id="8" name="Picture 7">
            <a:extLst>
              <a:ext uri="{FF2B5EF4-FFF2-40B4-BE49-F238E27FC236}">
                <a16:creationId xmlns:a16="http://schemas.microsoft.com/office/drawing/2014/main" id="{49B7E8CC-FF7F-EC4D-A7E8-8FCF8F7F5342}"/>
              </a:ext>
            </a:extLst>
          </p:cNvPr>
          <p:cNvPicPr>
            <a:picLocks noChangeAspect="1"/>
          </p:cNvPicPr>
          <p:nvPr/>
        </p:nvPicPr>
        <p:blipFill>
          <a:blip r:embed="rId3"/>
          <a:stretch>
            <a:fillRect/>
          </a:stretch>
        </p:blipFill>
        <p:spPr>
          <a:xfrm>
            <a:off x="3711053" y="3625001"/>
            <a:ext cx="2436360" cy="2862546"/>
          </a:xfrm>
          <a:prstGeom prst="rect">
            <a:avLst/>
          </a:prstGeom>
        </p:spPr>
      </p:pic>
      <p:sp>
        <p:nvSpPr>
          <p:cNvPr id="9" name="TextBox 8">
            <a:extLst>
              <a:ext uri="{FF2B5EF4-FFF2-40B4-BE49-F238E27FC236}">
                <a16:creationId xmlns:a16="http://schemas.microsoft.com/office/drawing/2014/main" id="{6A781248-D5A1-A143-A62A-F665040338D3}"/>
              </a:ext>
            </a:extLst>
          </p:cNvPr>
          <p:cNvSpPr txBox="1"/>
          <p:nvPr/>
        </p:nvSpPr>
        <p:spPr>
          <a:xfrm>
            <a:off x="4293717" y="6409331"/>
            <a:ext cx="7198102" cy="307777"/>
          </a:xfrm>
          <a:prstGeom prst="rect">
            <a:avLst/>
          </a:prstGeom>
          <a:noFill/>
        </p:spPr>
        <p:txBody>
          <a:bodyPr wrap="square" rtlCol="0">
            <a:spAutoFit/>
          </a:bodyPr>
          <a:lstStyle/>
          <a:p>
            <a:pPr algn="ctr"/>
            <a:r>
              <a:rPr lang="en-IN" sz="1400" b="1" i="1" dirty="0"/>
              <a:t>Count &amp; % certification for visa statuses by education of employees</a:t>
            </a:r>
          </a:p>
        </p:txBody>
      </p:sp>
      <p:pic>
        <p:nvPicPr>
          <p:cNvPr id="11" name="Picture 10">
            <a:extLst>
              <a:ext uri="{FF2B5EF4-FFF2-40B4-BE49-F238E27FC236}">
                <a16:creationId xmlns:a16="http://schemas.microsoft.com/office/drawing/2014/main" id="{95AB75C0-E300-6940-B2E8-D0D3A6936993}"/>
              </a:ext>
            </a:extLst>
          </p:cNvPr>
          <p:cNvPicPr>
            <a:picLocks noChangeAspect="1"/>
          </p:cNvPicPr>
          <p:nvPr/>
        </p:nvPicPr>
        <p:blipFill>
          <a:blip r:embed="rId4"/>
          <a:stretch>
            <a:fillRect/>
          </a:stretch>
        </p:blipFill>
        <p:spPr>
          <a:xfrm>
            <a:off x="6723119" y="3433532"/>
            <a:ext cx="4933953" cy="2898598"/>
          </a:xfrm>
          <a:prstGeom prst="rect">
            <a:avLst/>
          </a:prstGeom>
        </p:spPr>
      </p:pic>
      <p:sp>
        <p:nvSpPr>
          <p:cNvPr id="12" name="TextBox 11">
            <a:extLst>
              <a:ext uri="{FF2B5EF4-FFF2-40B4-BE49-F238E27FC236}">
                <a16:creationId xmlns:a16="http://schemas.microsoft.com/office/drawing/2014/main" id="{231125C2-5235-A04C-9663-2A2AB1204670}"/>
              </a:ext>
            </a:extLst>
          </p:cNvPr>
          <p:cNvSpPr txBox="1"/>
          <p:nvPr/>
        </p:nvSpPr>
        <p:spPr>
          <a:xfrm>
            <a:off x="392685" y="4111682"/>
            <a:ext cx="3220847"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Majority of employees have either a bachelor's (40%) or a master's (38%) and minority of applicants have either a doctorate (8%) or only a high school diploma (13%)</a:t>
            </a:r>
          </a:p>
          <a:p>
            <a:pPr marL="285750" indent="-285750" algn="just">
              <a:buFont typeface="Arial" panose="020B0604020202020204" pitchFamily="34" charset="0"/>
              <a:buChar char="•"/>
            </a:pPr>
            <a:r>
              <a:rPr lang="en-IN" sz="1400" dirty="0"/>
              <a:t>Cases getting certified is highest for doctorate degree (&gt;86%),followed by master degree (&gt;76%), then bachelor's (~62%) &amp; high school (&lt;35%)</a:t>
            </a:r>
          </a:p>
        </p:txBody>
      </p:sp>
    </p:spTree>
    <p:extLst>
      <p:ext uri="{BB962C8B-B14F-4D97-AF65-F5344CB8AC3E}">
        <p14:creationId xmlns:p14="http://schemas.microsoft.com/office/powerpoint/2010/main" val="380878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01721957-5FD2-4D4F-BDC2-2392BCA0EB6A}"/>
              </a:ext>
            </a:extLst>
          </p:cNvPr>
          <p:cNvPicPr>
            <a:picLocks noChangeAspect="1"/>
          </p:cNvPicPr>
          <p:nvPr/>
        </p:nvPicPr>
        <p:blipFill>
          <a:blip r:embed="rId2"/>
          <a:stretch>
            <a:fillRect/>
          </a:stretch>
        </p:blipFill>
        <p:spPr>
          <a:xfrm>
            <a:off x="815248" y="938511"/>
            <a:ext cx="9970265" cy="4199432"/>
          </a:xfrm>
          <a:prstGeom prst="rect">
            <a:avLst/>
          </a:prstGeom>
        </p:spPr>
      </p:pic>
      <p:sp>
        <p:nvSpPr>
          <p:cNvPr id="47" name="TextBox 46">
            <a:extLst>
              <a:ext uri="{FF2B5EF4-FFF2-40B4-BE49-F238E27FC236}">
                <a16:creationId xmlns:a16="http://schemas.microsoft.com/office/drawing/2014/main" id="{9CA3C3B2-0179-8240-9772-9D89B4E2A5D3}"/>
              </a:ext>
            </a:extLst>
          </p:cNvPr>
          <p:cNvSpPr txBox="1"/>
          <p:nvPr/>
        </p:nvSpPr>
        <p:spPr>
          <a:xfrm>
            <a:off x="815247" y="364008"/>
            <a:ext cx="9970265" cy="338554"/>
          </a:xfrm>
          <a:prstGeom prst="rect">
            <a:avLst/>
          </a:prstGeom>
          <a:noFill/>
        </p:spPr>
        <p:txBody>
          <a:bodyPr wrap="square" rtlCol="0">
            <a:spAutoFit/>
          </a:bodyPr>
          <a:lstStyle/>
          <a:p>
            <a:r>
              <a:rPr lang="en-US" sz="1600" b="1" dirty="0"/>
              <a:t>(6) Prior work experience of employees, if employees require job training, if employment is a full time opportunity</a:t>
            </a:r>
          </a:p>
        </p:txBody>
      </p:sp>
      <p:sp>
        <p:nvSpPr>
          <p:cNvPr id="48" name="TextBox 47">
            <a:extLst>
              <a:ext uri="{FF2B5EF4-FFF2-40B4-BE49-F238E27FC236}">
                <a16:creationId xmlns:a16="http://schemas.microsoft.com/office/drawing/2014/main" id="{532E6638-0643-674D-8D4E-73AE8249A009}"/>
              </a:ext>
            </a:extLst>
          </p:cNvPr>
          <p:cNvSpPr txBox="1"/>
          <p:nvPr/>
        </p:nvSpPr>
        <p:spPr>
          <a:xfrm>
            <a:off x="815247" y="5137943"/>
            <a:ext cx="9970265" cy="307777"/>
          </a:xfrm>
          <a:prstGeom prst="rect">
            <a:avLst/>
          </a:prstGeom>
          <a:noFill/>
        </p:spPr>
        <p:txBody>
          <a:bodyPr wrap="square" rtlCol="0">
            <a:spAutoFit/>
          </a:bodyPr>
          <a:lstStyle/>
          <a:p>
            <a:pPr algn="ctr"/>
            <a:r>
              <a:rPr lang="en-IN" sz="1400" b="1" i="1" dirty="0"/>
              <a:t>Count &amp; % certification for visa statuses for different attributes </a:t>
            </a:r>
          </a:p>
        </p:txBody>
      </p:sp>
      <p:sp>
        <p:nvSpPr>
          <p:cNvPr id="49" name="TextBox 48">
            <a:extLst>
              <a:ext uri="{FF2B5EF4-FFF2-40B4-BE49-F238E27FC236}">
                <a16:creationId xmlns:a16="http://schemas.microsoft.com/office/drawing/2014/main" id="{5C3AB39D-89F3-A347-9AB2-83B84CBF3ECA}"/>
              </a:ext>
            </a:extLst>
          </p:cNvPr>
          <p:cNvSpPr txBox="1"/>
          <p:nvPr/>
        </p:nvSpPr>
        <p:spPr>
          <a:xfrm>
            <a:off x="135748" y="5445720"/>
            <a:ext cx="11329262" cy="954107"/>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58% of all applicants have prior job experience and 42% do not. Cases certified is high for applicants with prior job experience (75%) &amp; low for applicants without prior job experience (~56%)</a:t>
            </a:r>
          </a:p>
          <a:p>
            <a:pPr marL="285750" indent="-285750" algn="just">
              <a:buFont typeface="Arial" panose="020B0604020202020204" pitchFamily="34" charset="0"/>
              <a:buChar char="•"/>
            </a:pPr>
            <a:r>
              <a:rPr lang="en-IN" sz="1400" dirty="0"/>
              <a:t>Majority do not require the employee to receive any additional job training &amp; are are full time rather than part time opportunities. These attribute were not found to have an impact on the case statuses with equal number of cases getting certified independent of the attributes</a:t>
            </a:r>
          </a:p>
        </p:txBody>
      </p:sp>
    </p:spTree>
    <p:extLst>
      <p:ext uri="{BB962C8B-B14F-4D97-AF65-F5344CB8AC3E}">
        <p14:creationId xmlns:p14="http://schemas.microsoft.com/office/powerpoint/2010/main" val="237353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6B94031-97DD-884F-A9E4-A70B7659FB8E}"/>
              </a:ext>
            </a:extLst>
          </p:cNvPr>
          <p:cNvSpPr txBox="1"/>
          <p:nvPr/>
        </p:nvSpPr>
        <p:spPr>
          <a:xfrm>
            <a:off x="815247" y="364008"/>
            <a:ext cx="9970265" cy="338554"/>
          </a:xfrm>
          <a:prstGeom prst="rect">
            <a:avLst/>
          </a:prstGeom>
          <a:noFill/>
        </p:spPr>
        <p:txBody>
          <a:bodyPr wrap="square" rtlCol="0">
            <a:spAutoFit/>
          </a:bodyPr>
          <a:lstStyle/>
          <a:p>
            <a:r>
              <a:rPr lang="en-US" sz="1600" b="1" dirty="0"/>
              <a:t>(7) Region of employment in the US</a:t>
            </a:r>
          </a:p>
        </p:txBody>
      </p:sp>
      <p:pic>
        <p:nvPicPr>
          <p:cNvPr id="13" name="Picture 12">
            <a:extLst>
              <a:ext uri="{FF2B5EF4-FFF2-40B4-BE49-F238E27FC236}">
                <a16:creationId xmlns:a16="http://schemas.microsoft.com/office/drawing/2014/main" id="{5FE754A7-694D-834D-B30F-262154DC78BB}"/>
              </a:ext>
            </a:extLst>
          </p:cNvPr>
          <p:cNvPicPr>
            <a:picLocks noChangeAspect="1"/>
          </p:cNvPicPr>
          <p:nvPr/>
        </p:nvPicPr>
        <p:blipFill>
          <a:blip r:embed="rId2"/>
          <a:stretch>
            <a:fillRect/>
          </a:stretch>
        </p:blipFill>
        <p:spPr>
          <a:xfrm>
            <a:off x="3621385" y="702561"/>
            <a:ext cx="3087887" cy="2893492"/>
          </a:xfrm>
          <a:prstGeom prst="rect">
            <a:avLst/>
          </a:prstGeom>
        </p:spPr>
      </p:pic>
      <p:pic>
        <p:nvPicPr>
          <p:cNvPr id="15" name="Picture 14">
            <a:extLst>
              <a:ext uri="{FF2B5EF4-FFF2-40B4-BE49-F238E27FC236}">
                <a16:creationId xmlns:a16="http://schemas.microsoft.com/office/drawing/2014/main" id="{F1F43C67-0C00-534B-B96C-253AB05F8648}"/>
              </a:ext>
            </a:extLst>
          </p:cNvPr>
          <p:cNvPicPr>
            <a:picLocks noChangeAspect="1"/>
          </p:cNvPicPr>
          <p:nvPr/>
        </p:nvPicPr>
        <p:blipFill>
          <a:blip r:embed="rId3"/>
          <a:stretch>
            <a:fillRect/>
          </a:stretch>
        </p:blipFill>
        <p:spPr>
          <a:xfrm>
            <a:off x="6803985" y="755178"/>
            <a:ext cx="5388015" cy="2788259"/>
          </a:xfrm>
          <a:prstGeom prst="rect">
            <a:avLst/>
          </a:prstGeom>
        </p:spPr>
      </p:pic>
      <p:sp>
        <p:nvSpPr>
          <p:cNvPr id="16" name="TextBox 15">
            <a:extLst>
              <a:ext uri="{FF2B5EF4-FFF2-40B4-BE49-F238E27FC236}">
                <a16:creationId xmlns:a16="http://schemas.microsoft.com/office/drawing/2014/main" id="{77ECEF06-A93A-3644-8955-DC846EBF1222}"/>
              </a:ext>
            </a:extLst>
          </p:cNvPr>
          <p:cNvSpPr txBox="1"/>
          <p:nvPr/>
        </p:nvSpPr>
        <p:spPr>
          <a:xfrm>
            <a:off x="4106430" y="3516465"/>
            <a:ext cx="7198102" cy="307777"/>
          </a:xfrm>
          <a:prstGeom prst="rect">
            <a:avLst/>
          </a:prstGeom>
          <a:noFill/>
        </p:spPr>
        <p:txBody>
          <a:bodyPr wrap="square" rtlCol="0">
            <a:spAutoFit/>
          </a:bodyPr>
          <a:lstStyle/>
          <a:p>
            <a:pPr algn="ctr"/>
            <a:r>
              <a:rPr lang="en-IN" sz="1400" b="1" i="1" dirty="0"/>
              <a:t>Count &amp; % certification for visa statuses by region of employment</a:t>
            </a:r>
          </a:p>
        </p:txBody>
      </p:sp>
      <p:sp>
        <p:nvSpPr>
          <p:cNvPr id="17" name="TextBox 16">
            <a:extLst>
              <a:ext uri="{FF2B5EF4-FFF2-40B4-BE49-F238E27FC236}">
                <a16:creationId xmlns:a16="http://schemas.microsoft.com/office/drawing/2014/main" id="{0CF79C50-4678-194D-AD9D-D8A0304808A5}"/>
              </a:ext>
            </a:extLst>
          </p:cNvPr>
          <p:cNvSpPr txBox="1"/>
          <p:nvPr/>
        </p:nvSpPr>
        <p:spPr>
          <a:xfrm>
            <a:off x="304033" y="918200"/>
            <a:ext cx="3317352" cy="2462213"/>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Majority of the applications are to Northeast (28.3%), then South (27.5%), then West (25.8%), Midwest (16.9%) and least to Island (1.5%) regions </a:t>
            </a:r>
          </a:p>
          <a:p>
            <a:pPr marL="285750" indent="-285750" algn="just">
              <a:buFont typeface="Arial" panose="020B0604020202020204" pitchFamily="34" charset="0"/>
              <a:buChar char="•"/>
            </a:pPr>
            <a:r>
              <a:rPr lang="en-IN" sz="1400" dirty="0"/>
              <a:t>Cases certified follows Midwest (75%), then South (70%), then Northeast, West, &amp; Island (60%) </a:t>
            </a:r>
          </a:p>
          <a:p>
            <a:pPr marL="285750" indent="-285750" algn="just">
              <a:buFont typeface="Arial" panose="020B0604020202020204" pitchFamily="34" charset="0"/>
              <a:buChar char="•"/>
            </a:pPr>
            <a:r>
              <a:rPr lang="en-IN" sz="1400" dirty="0"/>
              <a:t>Region of employment being Midwest is an important attribute contributing positively to a case being certified</a:t>
            </a:r>
          </a:p>
          <a:p>
            <a:pPr marL="285750" indent="-285750" algn="just">
              <a:buFont typeface="Arial" panose="020B0604020202020204" pitchFamily="34" charset="0"/>
              <a:buChar char="•"/>
            </a:pPr>
            <a:endParaRPr lang="en-IN" sz="1400" dirty="0"/>
          </a:p>
        </p:txBody>
      </p:sp>
      <p:sp>
        <p:nvSpPr>
          <p:cNvPr id="18" name="TextBox 17">
            <a:extLst>
              <a:ext uri="{FF2B5EF4-FFF2-40B4-BE49-F238E27FC236}">
                <a16:creationId xmlns:a16="http://schemas.microsoft.com/office/drawing/2014/main" id="{6550DF3F-1A39-AE46-A205-F613B820098D}"/>
              </a:ext>
            </a:extLst>
          </p:cNvPr>
          <p:cNvSpPr txBox="1"/>
          <p:nvPr/>
        </p:nvSpPr>
        <p:spPr>
          <a:xfrm>
            <a:off x="815246" y="4229092"/>
            <a:ext cx="9970265" cy="338554"/>
          </a:xfrm>
          <a:prstGeom prst="rect">
            <a:avLst/>
          </a:prstGeom>
          <a:noFill/>
        </p:spPr>
        <p:txBody>
          <a:bodyPr wrap="square" rtlCol="0">
            <a:spAutoFit/>
          </a:bodyPr>
          <a:lstStyle/>
          <a:p>
            <a:r>
              <a:rPr lang="en-US" sz="1600" b="1" dirty="0"/>
              <a:t>(7) Visa case status</a:t>
            </a:r>
          </a:p>
        </p:txBody>
      </p:sp>
      <p:pic>
        <p:nvPicPr>
          <p:cNvPr id="20" name="Picture 19">
            <a:extLst>
              <a:ext uri="{FF2B5EF4-FFF2-40B4-BE49-F238E27FC236}">
                <a16:creationId xmlns:a16="http://schemas.microsoft.com/office/drawing/2014/main" id="{6D5F454E-37B5-DA43-930A-AF6DFDEC4774}"/>
              </a:ext>
            </a:extLst>
          </p:cNvPr>
          <p:cNvPicPr>
            <a:picLocks noChangeAspect="1"/>
          </p:cNvPicPr>
          <p:nvPr/>
        </p:nvPicPr>
        <p:blipFill>
          <a:blip r:embed="rId4"/>
          <a:stretch>
            <a:fillRect/>
          </a:stretch>
        </p:blipFill>
        <p:spPr>
          <a:xfrm>
            <a:off x="5800378" y="3910144"/>
            <a:ext cx="1915318" cy="2947856"/>
          </a:xfrm>
          <a:prstGeom prst="rect">
            <a:avLst/>
          </a:prstGeom>
        </p:spPr>
      </p:pic>
      <p:sp>
        <p:nvSpPr>
          <p:cNvPr id="21" name="TextBox 20">
            <a:extLst>
              <a:ext uri="{FF2B5EF4-FFF2-40B4-BE49-F238E27FC236}">
                <a16:creationId xmlns:a16="http://schemas.microsoft.com/office/drawing/2014/main" id="{44B4435E-7962-6A44-AD11-407286377723}"/>
              </a:ext>
            </a:extLst>
          </p:cNvPr>
          <p:cNvSpPr txBox="1"/>
          <p:nvPr/>
        </p:nvSpPr>
        <p:spPr>
          <a:xfrm>
            <a:off x="789078" y="4886594"/>
            <a:ext cx="3317352" cy="523220"/>
          </a:xfrm>
          <a:prstGeom prst="rect">
            <a:avLst/>
          </a:prstGeom>
          <a:noFill/>
        </p:spPr>
        <p:txBody>
          <a:bodyPr wrap="square" rtlCol="0">
            <a:spAutoFit/>
          </a:bodyPr>
          <a:lstStyle/>
          <a:p>
            <a:pPr algn="just"/>
            <a:r>
              <a:rPr lang="en-IN" sz="1400" i="1" dirty="0"/>
              <a:t>Approximately, 67% of all cases are approved and 33% of all cases are denied</a:t>
            </a:r>
          </a:p>
        </p:txBody>
      </p:sp>
      <p:sp>
        <p:nvSpPr>
          <p:cNvPr id="2" name="TextBox 1">
            <a:extLst>
              <a:ext uri="{FF2B5EF4-FFF2-40B4-BE49-F238E27FC236}">
                <a16:creationId xmlns:a16="http://schemas.microsoft.com/office/drawing/2014/main" id="{24895211-972D-5040-B0D6-83D9D3ACED32}"/>
              </a:ext>
            </a:extLst>
          </p:cNvPr>
          <p:cNvSpPr txBox="1"/>
          <p:nvPr/>
        </p:nvSpPr>
        <p:spPr>
          <a:xfrm>
            <a:off x="8348353" y="6264544"/>
            <a:ext cx="3843647" cy="600164"/>
          </a:xfrm>
          <a:prstGeom prst="rect">
            <a:avLst/>
          </a:prstGeom>
          <a:noFill/>
        </p:spPr>
        <p:txBody>
          <a:bodyPr wrap="square" rtlCol="0">
            <a:spAutoFit/>
          </a:bodyPr>
          <a:lstStyle/>
          <a:p>
            <a:pPr algn="just"/>
            <a:r>
              <a:rPr lang="en-US" sz="1100" dirty="0"/>
              <a:t>Correlation score between attributes is not studied. Unlike linear regression, classification based on decision tress &amp; related ensemble methods are not affected by multicollinearity. </a:t>
            </a:r>
          </a:p>
        </p:txBody>
      </p:sp>
    </p:spTree>
    <p:extLst>
      <p:ext uri="{BB962C8B-B14F-4D97-AF65-F5344CB8AC3E}">
        <p14:creationId xmlns:p14="http://schemas.microsoft.com/office/powerpoint/2010/main" val="367263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DCAE0-7321-7843-AFA5-22796105FE61}"/>
              </a:ext>
            </a:extLst>
          </p:cNvPr>
          <p:cNvSpPr txBox="1"/>
          <p:nvPr/>
        </p:nvSpPr>
        <p:spPr>
          <a:xfrm>
            <a:off x="843148" y="403761"/>
            <a:ext cx="10390909" cy="461665"/>
          </a:xfrm>
          <a:prstGeom prst="rect">
            <a:avLst/>
          </a:prstGeom>
          <a:noFill/>
        </p:spPr>
        <p:txBody>
          <a:bodyPr wrap="square" rtlCol="0">
            <a:spAutoFit/>
          </a:bodyPr>
          <a:lstStyle/>
          <a:p>
            <a:pPr algn="ctr"/>
            <a:r>
              <a:rPr lang="en-US" sz="2400" b="1" dirty="0"/>
              <a:t>Model Evaluation Criteria</a:t>
            </a:r>
          </a:p>
        </p:txBody>
      </p:sp>
      <p:sp>
        <p:nvSpPr>
          <p:cNvPr id="3" name="TextBox 2">
            <a:extLst>
              <a:ext uri="{FF2B5EF4-FFF2-40B4-BE49-F238E27FC236}">
                <a16:creationId xmlns:a16="http://schemas.microsoft.com/office/drawing/2014/main" id="{203CB7B2-EDD1-3842-915F-E341B7BC9EF9}"/>
              </a:ext>
            </a:extLst>
          </p:cNvPr>
          <p:cNvSpPr txBox="1"/>
          <p:nvPr/>
        </p:nvSpPr>
        <p:spPr>
          <a:xfrm>
            <a:off x="843147" y="1038989"/>
            <a:ext cx="10390909" cy="5478423"/>
          </a:xfrm>
          <a:prstGeom prst="rect">
            <a:avLst/>
          </a:prstGeom>
          <a:noFill/>
        </p:spPr>
        <p:txBody>
          <a:bodyPr wrap="square" rtlCol="0">
            <a:spAutoFit/>
          </a:bodyPr>
          <a:lstStyle/>
          <a:p>
            <a:pPr algn="just"/>
            <a:r>
              <a:rPr lang="en-IN" sz="1400" dirty="0"/>
              <a:t>The model can make wrong predictions as:</a:t>
            </a:r>
          </a:p>
          <a:p>
            <a:pPr marL="285750" indent="-285750" algn="just">
              <a:buFont typeface="Arial" panose="020B0604020202020204" pitchFamily="34" charset="0"/>
              <a:buChar char="•"/>
            </a:pPr>
            <a:r>
              <a:rPr lang="en-IN" sz="1400" i="1" dirty="0"/>
              <a:t>Certifying a case when the required criteria are not met</a:t>
            </a:r>
          </a:p>
          <a:p>
            <a:pPr marL="742950" lvl="1" indent="-285750" algn="just">
              <a:buFont typeface="Courier New" panose="02070309020205020404" pitchFamily="49" charset="0"/>
              <a:buChar char="o"/>
            </a:pPr>
            <a:r>
              <a:rPr lang="en-IN" sz="1400" dirty="0"/>
              <a:t>This could have an adverse impact leading to job loss for citizens and locals in the US as well, the foreign workers will be hired at less than ideal pay for market rate &amp; their calibre</a:t>
            </a:r>
          </a:p>
          <a:p>
            <a:pPr marL="742950" lvl="1" indent="-285750" algn="just">
              <a:buFont typeface="Courier New" panose="02070309020205020404" pitchFamily="49" charset="0"/>
              <a:buChar char="o"/>
            </a:pPr>
            <a:endParaRPr lang="en-IN" sz="1400" dirty="0"/>
          </a:p>
          <a:p>
            <a:pPr marL="285750" indent="-285750" algn="just">
              <a:buFont typeface="Arial" panose="020B0604020202020204" pitchFamily="34" charset="0"/>
              <a:buChar char="•"/>
            </a:pPr>
            <a:r>
              <a:rPr lang="en-IN" sz="1400" i="1" dirty="0"/>
              <a:t>Denying a case when the required criteria are met</a:t>
            </a:r>
          </a:p>
          <a:p>
            <a:pPr marL="742950" lvl="1" indent="-285750" algn="just">
              <a:buFont typeface="Courier New" panose="02070309020205020404" pitchFamily="49" charset="0"/>
              <a:buChar char="o"/>
            </a:pPr>
            <a:r>
              <a:rPr lang="en-IN" sz="1400" dirty="0"/>
              <a:t>If cases are denied where criteria are met, it could also have an adverse impact leading to human resource shortages across occupations in the US, slowing down the economy</a:t>
            </a:r>
          </a:p>
          <a:p>
            <a:pPr marL="285750" indent="-285750" algn="just">
              <a:buFont typeface="Courier New" panose="02070309020205020404" pitchFamily="49" charset="0"/>
              <a:buChar char="o"/>
            </a:pPr>
            <a:endParaRPr lang="en-IN" sz="1400" dirty="0"/>
          </a:p>
          <a:p>
            <a:pPr algn="just"/>
            <a:r>
              <a:rPr lang="en-IN" sz="1400" i="1" dirty="0"/>
              <a:t>We would want F1-Score to be maximized, the greater the F1-Score higher the chances of predicting both the classes correctly</a:t>
            </a:r>
          </a:p>
          <a:p>
            <a:pPr algn="just"/>
            <a:endParaRPr lang="en-IN" sz="1400" i="1" dirty="0"/>
          </a:p>
          <a:p>
            <a:pPr algn="just"/>
            <a:r>
              <a:rPr lang="en-IN" sz="1400" dirty="0"/>
              <a:t>The dataset is split into 70:30 training : testing groups, and the following models are built &amp; optimized:</a:t>
            </a:r>
          </a:p>
          <a:p>
            <a:pPr marL="742950" lvl="1" indent="-285750" algn="just">
              <a:buFont typeface="Courier New" panose="02070309020205020404" pitchFamily="49" charset="0"/>
              <a:buChar char="o"/>
            </a:pPr>
            <a:r>
              <a:rPr lang="en-IN" sz="1400" dirty="0"/>
              <a:t>Decision Tree &amp; Hyperparameter Tuned Decision Tree</a:t>
            </a:r>
          </a:p>
          <a:p>
            <a:pPr marL="742950" lvl="1" indent="-285750" algn="just">
              <a:buFont typeface="Courier New" panose="02070309020205020404" pitchFamily="49" charset="0"/>
              <a:buChar char="o"/>
            </a:pPr>
            <a:r>
              <a:rPr lang="en-IN" sz="1400" dirty="0"/>
              <a:t>Random Forest &amp; Hyperparameter Tuned Random Forest</a:t>
            </a:r>
          </a:p>
          <a:p>
            <a:pPr marL="742950" lvl="1" indent="-285750" algn="just">
              <a:buFont typeface="Courier New" panose="02070309020205020404" pitchFamily="49" charset="0"/>
              <a:buChar char="o"/>
            </a:pPr>
            <a:r>
              <a:rPr lang="en-IN" sz="1400" dirty="0"/>
              <a:t>Bagging Classifier &amp; Hyperparameter Tuned Bagging Classifier</a:t>
            </a:r>
          </a:p>
          <a:p>
            <a:pPr lvl="1" algn="just"/>
            <a:r>
              <a:rPr lang="en-IN" sz="1400" dirty="0"/>
              <a:t>Boosting models –</a:t>
            </a:r>
          </a:p>
          <a:p>
            <a:pPr marL="742950" lvl="1" indent="-285750" algn="just">
              <a:buFont typeface="Courier New" panose="02070309020205020404" pitchFamily="49" charset="0"/>
              <a:buChar char="o"/>
            </a:pPr>
            <a:r>
              <a:rPr lang="en-IN" sz="1400" dirty="0"/>
              <a:t>AdaBoost Classifier &amp; Hyperparameter Tuned AdaBoost Classifier</a:t>
            </a:r>
          </a:p>
          <a:p>
            <a:pPr marL="742950" lvl="1" indent="-285750" algn="just">
              <a:buFont typeface="Courier New" panose="02070309020205020404" pitchFamily="49" charset="0"/>
              <a:buChar char="o"/>
            </a:pPr>
            <a:r>
              <a:rPr lang="en-IN" sz="1400" dirty="0"/>
              <a:t>Gradient Boosting Classifier &amp; Hyperparameter Tuned Gradient Boosting Classifier</a:t>
            </a:r>
          </a:p>
          <a:p>
            <a:pPr marL="742950" lvl="1" indent="-285750" algn="just">
              <a:buFont typeface="Courier New" panose="02070309020205020404" pitchFamily="49" charset="0"/>
              <a:buChar char="o"/>
            </a:pPr>
            <a:r>
              <a:rPr lang="en-IN" sz="1400" dirty="0"/>
              <a:t>XGBoost Classifier &amp; Hyperparameter Tuned XGBoost Classifier</a:t>
            </a:r>
          </a:p>
          <a:p>
            <a:pPr marL="742950" lvl="1" indent="-285750" algn="just">
              <a:buFont typeface="Courier New" panose="02070309020205020404" pitchFamily="49" charset="0"/>
              <a:buChar char="o"/>
            </a:pPr>
            <a:r>
              <a:rPr lang="en-IN" sz="1400" dirty="0"/>
              <a:t>Stacking classifier (Using Hyperparameter Tuned Decision Trees, Hyperparameter Tuned AdaBoost &amp; Gradient Boosting classifier as base estimators and Hyperparameter Tuned XGBoost Classifier as the final estimator)</a:t>
            </a:r>
          </a:p>
          <a:p>
            <a:pPr marL="742950" lvl="1" indent="-285750" algn="just">
              <a:buFont typeface="Courier New" panose="02070309020205020404" pitchFamily="49" charset="0"/>
              <a:buChar char="o"/>
            </a:pPr>
            <a:endParaRPr lang="en-IN" sz="1400" dirty="0"/>
          </a:p>
          <a:p>
            <a:pPr algn="just"/>
            <a:r>
              <a:rPr lang="en-IN" sz="1400" i="1" dirty="0"/>
              <a:t>The confusion matrix is plotted for testing dataset &amp; metrics – Accuracy, Recall, Precision and F1_score are studied and compared across models</a:t>
            </a:r>
          </a:p>
          <a:p>
            <a:pPr algn="just"/>
            <a:endParaRPr lang="en-IN" sz="1400" dirty="0"/>
          </a:p>
        </p:txBody>
      </p:sp>
    </p:spTree>
    <p:extLst>
      <p:ext uri="{BB962C8B-B14F-4D97-AF65-F5344CB8AC3E}">
        <p14:creationId xmlns:p14="http://schemas.microsoft.com/office/powerpoint/2010/main" val="327713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10CD6-5199-0D49-8E8C-A6E60249C92C}"/>
              </a:ext>
            </a:extLst>
          </p:cNvPr>
          <p:cNvSpPr txBox="1"/>
          <p:nvPr/>
        </p:nvSpPr>
        <p:spPr>
          <a:xfrm>
            <a:off x="843148" y="403761"/>
            <a:ext cx="10390909" cy="461665"/>
          </a:xfrm>
          <a:prstGeom prst="rect">
            <a:avLst/>
          </a:prstGeom>
          <a:noFill/>
        </p:spPr>
        <p:txBody>
          <a:bodyPr wrap="square" rtlCol="0">
            <a:spAutoFit/>
          </a:bodyPr>
          <a:lstStyle/>
          <a:p>
            <a:pPr algn="ctr"/>
            <a:r>
              <a:rPr lang="en-US" sz="2400" b="1" dirty="0"/>
              <a:t>Model Comparison</a:t>
            </a:r>
          </a:p>
        </p:txBody>
      </p:sp>
      <p:pic>
        <p:nvPicPr>
          <p:cNvPr id="5" name="Picture 4">
            <a:extLst>
              <a:ext uri="{FF2B5EF4-FFF2-40B4-BE49-F238E27FC236}">
                <a16:creationId xmlns:a16="http://schemas.microsoft.com/office/drawing/2014/main" id="{70B088AA-37A1-4549-BEA9-4575C2355976}"/>
              </a:ext>
            </a:extLst>
          </p:cNvPr>
          <p:cNvPicPr>
            <a:picLocks noChangeAspect="1"/>
          </p:cNvPicPr>
          <p:nvPr/>
        </p:nvPicPr>
        <p:blipFill>
          <a:blip r:embed="rId3"/>
          <a:stretch>
            <a:fillRect/>
          </a:stretch>
        </p:blipFill>
        <p:spPr>
          <a:xfrm>
            <a:off x="0" y="1051960"/>
            <a:ext cx="12192000" cy="1737753"/>
          </a:xfrm>
          <a:prstGeom prst="rect">
            <a:avLst/>
          </a:prstGeom>
        </p:spPr>
      </p:pic>
      <p:sp>
        <p:nvSpPr>
          <p:cNvPr id="7" name="TextBox 6">
            <a:extLst>
              <a:ext uri="{FF2B5EF4-FFF2-40B4-BE49-F238E27FC236}">
                <a16:creationId xmlns:a16="http://schemas.microsoft.com/office/drawing/2014/main" id="{2A66ACF5-1AD9-FA46-9525-074E88D83FA3}"/>
              </a:ext>
            </a:extLst>
          </p:cNvPr>
          <p:cNvSpPr txBox="1"/>
          <p:nvPr/>
        </p:nvSpPr>
        <p:spPr>
          <a:xfrm>
            <a:off x="344385" y="3083122"/>
            <a:ext cx="7457704"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Decision tree, Random forest (default &amp; tuned), Bagging classifier (default &amp; tuned) &amp; XGBoost  (default) were found to overfit the training dataset. This is concluded as the measured metrics are higher for training dataset than testing dataset for these ML models</a:t>
            </a:r>
          </a:p>
          <a:p>
            <a:pPr marL="285750" indent="-285750" algn="just">
              <a:buFont typeface="Arial" panose="020B0604020202020204" pitchFamily="34" charset="0"/>
              <a:buChar char="•"/>
            </a:pPr>
            <a:r>
              <a:rPr lang="en-IN" sz="1400" dirty="0"/>
              <a:t>Decision tree tuned, AdaBoost (default &amp; tuned), Gradient boost (default &amp; tuned) and XGBoost (tuned) were found to give generalized (similar) performance on the training &amp; testing datasets. Of these, </a:t>
            </a:r>
            <a:r>
              <a:rPr lang="en-IN" sz="1400" i="1" dirty="0"/>
              <a:t>the XGBoost_tuned has the highest F1 score </a:t>
            </a:r>
            <a:r>
              <a:rPr lang="en-IN" sz="1400" dirty="0"/>
              <a:t>(although all models have more or less similar performance)</a:t>
            </a:r>
          </a:p>
          <a:p>
            <a:pPr marL="285750" indent="-285750" algn="just">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XGBoost_tuned ML model is able and is able to explain over 80% of information (accuracy of 75% on test dataset &amp; F1 score of 82% on test dataset). </a:t>
            </a:r>
          </a:p>
          <a:p>
            <a:pPr marL="742950" lvl="1" indent="-285750">
              <a:buFont typeface="Courier New" panose="02070309020205020404" pitchFamily="49" charset="0"/>
              <a:buChar char="o"/>
            </a:pPr>
            <a:r>
              <a:rPr lang="en-IN" sz="1400" dirty="0"/>
              <a:t>The precision &amp; recall are likewise both high (77% &amp; 88% respectively)</a:t>
            </a:r>
          </a:p>
          <a:p>
            <a:pPr marL="742950" lvl="1" indent="-285750">
              <a:buFont typeface="Courier New" panose="02070309020205020404" pitchFamily="49" charset="0"/>
              <a:buChar char="o"/>
            </a:pPr>
            <a:r>
              <a:rPr lang="en-IN" sz="1400" dirty="0"/>
              <a:t>Confusion matrix (test data) is able to identify a higher % of cases getting certified (&gt;88%), but only a smaller % of cases getting denied correctly (~54%). This limitation has to be borne in mind, and perhaps a re-evaluation of cases getting denied can be carried out in case there is a a prevailing human resource shortage in the US (the model still considerably saves time)</a:t>
            </a:r>
          </a:p>
          <a:p>
            <a:pPr marL="285750" indent="-285750" algn="just">
              <a:buFont typeface="Arial" panose="020B0604020202020204" pitchFamily="34" charset="0"/>
              <a:buChar char="•"/>
            </a:pPr>
            <a:endParaRPr lang="en-IN" sz="1400" dirty="0"/>
          </a:p>
        </p:txBody>
      </p:sp>
      <p:sp>
        <p:nvSpPr>
          <p:cNvPr id="10" name="TextBox 9">
            <a:extLst>
              <a:ext uri="{FF2B5EF4-FFF2-40B4-BE49-F238E27FC236}">
                <a16:creationId xmlns:a16="http://schemas.microsoft.com/office/drawing/2014/main" id="{32A03A76-51E6-0B4E-9A31-654C3ACFCB7A}"/>
              </a:ext>
            </a:extLst>
          </p:cNvPr>
          <p:cNvSpPr txBox="1"/>
          <p:nvPr/>
        </p:nvSpPr>
        <p:spPr>
          <a:xfrm>
            <a:off x="8088379" y="6207292"/>
            <a:ext cx="3970815" cy="523220"/>
          </a:xfrm>
          <a:prstGeom prst="rect">
            <a:avLst/>
          </a:prstGeom>
          <a:noFill/>
        </p:spPr>
        <p:txBody>
          <a:bodyPr wrap="square" rtlCol="0">
            <a:spAutoFit/>
          </a:bodyPr>
          <a:lstStyle/>
          <a:p>
            <a:pPr algn="ctr"/>
            <a:r>
              <a:rPr lang="en-IN" sz="1400" b="1" i="1" dirty="0"/>
              <a:t>Confusion matrix (testing) &amp; metric score for training &amp; testing using XGBoost </a:t>
            </a:r>
            <a:r>
              <a:rPr lang="en-IN" sz="1400" b="1" i="1"/>
              <a:t>(tuned) model</a:t>
            </a:r>
            <a:endParaRPr lang="en-IN" sz="1400" b="1" i="1" dirty="0"/>
          </a:p>
        </p:txBody>
      </p:sp>
      <p:pic>
        <p:nvPicPr>
          <p:cNvPr id="4" name="Picture 3">
            <a:extLst>
              <a:ext uri="{FF2B5EF4-FFF2-40B4-BE49-F238E27FC236}">
                <a16:creationId xmlns:a16="http://schemas.microsoft.com/office/drawing/2014/main" id="{B99A42CE-E35A-9B4D-9B74-280E7FB19FF8}"/>
              </a:ext>
            </a:extLst>
          </p:cNvPr>
          <p:cNvPicPr>
            <a:picLocks noChangeAspect="1"/>
          </p:cNvPicPr>
          <p:nvPr/>
        </p:nvPicPr>
        <p:blipFill>
          <a:blip r:embed="rId4"/>
          <a:stretch>
            <a:fillRect/>
          </a:stretch>
        </p:blipFill>
        <p:spPr>
          <a:xfrm>
            <a:off x="8207829" y="2998622"/>
            <a:ext cx="3418114" cy="3208670"/>
          </a:xfrm>
          <a:prstGeom prst="rect">
            <a:avLst/>
          </a:prstGeom>
        </p:spPr>
      </p:pic>
    </p:spTree>
    <p:extLst>
      <p:ext uri="{BB962C8B-B14F-4D97-AF65-F5344CB8AC3E}">
        <p14:creationId xmlns:p14="http://schemas.microsoft.com/office/powerpoint/2010/main" val="400551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1955</Words>
  <Application>Microsoft Macintosh PowerPoint</Application>
  <PresentationFormat>Widescreen</PresentationFormat>
  <Paragraphs>100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Rochita Sundar</dc:creator>
  <cp:lastModifiedBy>Rochita Sundar</cp:lastModifiedBy>
  <cp:revision>98</cp:revision>
  <dcterms:created xsi:type="dcterms:W3CDTF">2021-11-15T06:38:57Z</dcterms:created>
  <dcterms:modified xsi:type="dcterms:W3CDTF">2021-11-19T06:09:26Z</dcterms:modified>
</cp:coreProperties>
</file>