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120" d="100"/>
          <a:sy n="120" d="100"/>
        </p:scale>
        <p:origin x="2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0915C-9FF7-3D40-A755-55CAE32A72E6}" type="datetimeFigureOut">
              <a:rPr lang="en-US" smtClean="0"/>
              <a:t>12/13/21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D242C-52CD-7D4B-A376-8B17BEC09EF8}" type="slidenum">
              <a:rPr lang="en-US" smtClean="0"/>
              <a:t>‹#›</a:t>
            </a:fld>
            <a:endParaRPr lang="en-US"/>
          </a:p>
        </p:txBody>
      </p:sp>
    </p:spTree>
    <p:extLst>
      <p:ext uri="{BB962C8B-B14F-4D97-AF65-F5344CB8AC3E}">
        <p14:creationId xmlns:p14="http://schemas.microsoft.com/office/powerpoint/2010/main" val="310539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ED242C-52CD-7D4B-A376-8B17BEC09EF8}" type="slidenum">
              <a:rPr lang="en-US" smtClean="0"/>
              <a:t>4</a:t>
            </a:fld>
            <a:endParaRPr lang="en-US"/>
          </a:p>
        </p:txBody>
      </p:sp>
    </p:spTree>
    <p:extLst>
      <p:ext uri="{BB962C8B-B14F-4D97-AF65-F5344CB8AC3E}">
        <p14:creationId xmlns:p14="http://schemas.microsoft.com/office/powerpoint/2010/main" val="69298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FFCC-4ED6-5F4B-95F2-2917BE7574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841531-42E3-1D4F-9EDA-BAE4EA6E6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BBEC6-5FD9-D444-B299-24DE96572FF5}"/>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A8CEE223-0020-A048-A1EE-E9BE62974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5FD72-F369-6E45-8D47-D2CC9AC41A48}"/>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42855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7B3E-92DC-684F-80A0-05EB0FCE5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44AB2-8A6B-E640-AAC9-02EACF68AE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40A77-DE75-1D4E-9D31-7568A84A6DBD}"/>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A99DD36F-F144-AA48-A2B1-BF8D197B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0527D-0F1B-934C-86F3-ACF864B57BFF}"/>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379796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B8005-ED37-9549-883A-0D05A96AA2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E12B2-EB14-C841-81BA-B092200953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2AA66-1697-6E48-9EF9-7BCCDA59B995}"/>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7AFCDCEC-7DAC-DA42-81E5-7A490515C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5498B-28F6-5B4B-B614-E483AE73ACE3}"/>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140673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5E9F-B995-3749-BA79-7A6E706E9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71283-7CF9-3643-B084-CAFF95B3A8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EFF21-636A-704F-B374-1CEB7B1D938B}"/>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C3BDBCB0-2EB8-DC4D-A1C9-02AEC03BE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74240-7B48-9644-A1A9-A105A134A38A}"/>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174336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49BA-2C6E-0744-9181-F3CECFE1C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5F4BB-4535-7049-BF7F-DBB7F2812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DE81BE-ABB4-D843-A126-4A64D7534394}"/>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55E4C32A-7798-ED4F-861A-A74EB626A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52405-EAFB-4743-90E9-1DB74DF282A9}"/>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172921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A9B9-9614-574E-8548-6A0DA3924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E0949-1E0D-174D-AAA7-C8D1B9BD47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80BE4-600F-BA4B-94CB-7B59F4531F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73FA16-9B30-964D-B2C9-87B2840C6E02}"/>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6" name="Footer Placeholder 5">
            <a:extLst>
              <a:ext uri="{FF2B5EF4-FFF2-40B4-BE49-F238E27FC236}">
                <a16:creationId xmlns:a16="http://schemas.microsoft.com/office/drawing/2014/main" id="{D68C3489-8184-A845-90DE-359C14F38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D8F24-CD95-5146-807C-BC31F67D0491}"/>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6247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3EF3-B8C6-4448-A808-F8D09E2AE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C2E78-4CF9-C146-8E6B-05A330D9C0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4EB1F1-5CE7-3F4D-91E3-3C4A421AA6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DD0AB-98D4-0C4F-A1C9-221D43151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7915C0-0C42-0C4B-994E-805F6D3690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67D8B9-225F-CE4C-966A-FD05FBF5ED9B}"/>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8" name="Footer Placeholder 7">
            <a:extLst>
              <a:ext uri="{FF2B5EF4-FFF2-40B4-BE49-F238E27FC236}">
                <a16:creationId xmlns:a16="http://schemas.microsoft.com/office/drawing/2014/main" id="{EC2E70D7-296F-6047-BA5C-045001A2C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E08FE-36E2-B14C-A511-68A39FB28297}"/>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34693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AA54-D172-E24F-B552-9772C9A010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C56905-C83C-A64B-A0D1-0DD7F8F2EC80}"/>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4" name="Footer Placeholder 3">
            <a:extLst>
              <a:ext uri="{FF2B5EF4-FFF2-40B4-BE49-F238E27FC236}">
                <a16:creationId xmlns:a16="http://schemas.microsoft.com/office/drawing/2014/main" id="{37E20A61-82FF-974D-96D4-2B96E5A4C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AB9874-784D-A24E-B37D-93A70E1F03DF}"/>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22503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B9DDE-F1A9-174A-B60E-E13984571B33}"/>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3" name="Footer Placeholder 2">
            <a:extLst>
              <a:ext uri="{FF2B5EF4-FFF2-40B4-BE49-F238E27FC236}">
                <a16:creationId xmlns:a16="http://schemas.microsoft.com/office/drawing/2014/main" id="{4FCCC8B2-C1A2-1844-AFFD-1F3F46DA4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E7D27-795D-B44A-A047-3D31D89F580C}"/>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426750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1D2C-69F1-EF4B-93CD-587BC4BE7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B4470-7926-C84A-9859-34667F367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36FF6D-15AF-3E4A-8BF7-1CC2C67DB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C0099A-6E16-B940-8FF4-222EAE974C6D}"/>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6" name="Footer Placeholder 5">
            <a:extLst>
              <a:ext uri="{FF2B5EF4-FFF2-40B4-BE49-F238E27FC236}">
                <a16:creationId xmlns:a16="http://schemas.microsoft.com/office/drawing/2014/main" id="{0C2D311A-F27C-FA41-8CF6-CF3E82694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B6AE6-12DE-9E4B-AF4C-3C2364C2CA31}"/>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200017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D81D-9CD0-BC4C-A3AC-65EAB56FB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9FF8B8-1360-604C-9465-EBAC4C3C1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BC1A6-99F9-F440-8D21-397732D18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3A89B4-291E-7049-B12B-535F5C740C93}"/>
              </a:ext>
            </a:extLst>
          </p:cNvPr>
          <p:cNvSpPr>
            <a:spLocks noGrp="1"/>
          </p:cNvSpPr>
          <p:nvPr>
            <p:ph type="dt" sz="half" idx="10"/>
          </p:nvPr>
        </p:nvSpPr>
        <p:spPr/>
        <p:txBody>
          <a:bodyPr/>
          <a:lstStyle/>
          <a:p>
            <a:fld id="{F4DA0D78-2C64-1C41-8921-DFF8BDD101F0}" type="datetimeFigureOut">
              <a:rPr lang="en-US" smtClean="0"/>
              <a:t>12/13/21</a:t>
            </a:fld>
            <a:endParaRPr lang="en-US"/>
          </a:p>
        </p:txBody>
      </p:sp>
      <p:sp>
        <p:nvSpPr>
          <p:cNvPr id="6" name="Footer Placeholder 5">
            <a:extLst>
              <a:ext uri="{FF2B5EF4-FFF2-40B4-BE49-F238E27FC236}">
                <a16:creationId xmlns:a16="http://schemas.microsoft.com/office/drawing/2014/main" id="{4BC37791-B731-4544-9588-286EED387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97D3E-0CFE-AE4C-B0A5-ED403016FA2F}"/>
              </a:ext>
            </a:extLst>
          </p:cNvPr>
          <p:cNvSpPr>
            <a:spLocks noGrp="1"/>
          </p:cNvSpPr>
          <p:nvPr>
            <p:ph type="sldNum" sz="quarter" idx="12"/>
          </p:nvPr>
        </p:nvSpPr>
        <p:spPr/>
        <p:txBody>
          <a:bodyPr/>
          <a:lstStyle/>
          <a:p>
            <a:fld id="{C88180EF-E715-D24D-9DFC-1428B5362A57}" type="slidenum">
              <a:rPr lang="en-US" smtClean="0"/>
              <a:t>‹#›</a:t>
            </a:fld>
            <a:endParaRPr lang="en-US"/>
          </a:p>
        </p:txBody>
      </p:sp>
    </p:spTree>
    <p:extLst>
      <p:ext uri="{BB962C8B-B14F-4D97-AF65-F5344CB8AC3E}">
        <p14:creationId xmlns:p14="http://schemas.microsoft.com/office/powerpoint/2010/main" val="407479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42A12-CF2C-E343-820A-ECBEDC7D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33A1B-46E0-3E47-82EC-60490B06E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701E-8E00-A34E-9214-531A0B833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A0D78-2C64-1C41-8921-DFF8BDD101F0}" type="datetimeFigureOut">
              <a:rPr lang="en-US" smtClean="0"/>
              <a:t>12/13/21</a:t>
            </a:fld>
            <a:endParaRPr lang="en-US"/>
          </a:p>
        </p:txBody>
      </p:sp>
      <p:sp>
        <p:nvSpPr>
          <p:cNvPr id="5" name="Footer Placeholder 4">
            <a:extLst>
              <a:ext uri="{FF2B5EF4-FFF2-40B4-BE49-F238E27FC236}">
                <a16:creationId xmlns:a16="http://schemas.microsoft.com/office/drawing/2014/main" id="{BE8FECA9-3A40-F747-B9CD-63946D8C2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BFB486-E667-B141-8874-48BAB1C4A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180EF-E715-D24D-9DFC-1428B5362A57}" type="slidenum">
              <a:rPr lang="en-US" smtClean="0"/>
              <a:t>‹#›</a:t>
            </a:fld>
            <a:endParaRPr lang="en-US"/>
          </a:p>
        </p:txBody>
      </p:sp>
    </p:spTree>
    <p:extLst>
      <p:ext uri="{BB962C8B-B14F-4D97-AF65-F5344CB8AC3E}">
        <p14:creationId xmlns:p14="http://schemas.microsoft.com/office/powerpoint/2010/main" val="159382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7E66CA-E250-FD44-B6CE-498037E42FC8}"/>
              </a:ext>
            </a:extLst>
          </p:cNvPr>
          <p:cNvSpPr txBox="1"/>
          <p:nvPr/>
        </p:nvSpPr>
        <p:spPr>
          <a:xfrm>
            <a:off x="1045030" y="510639"/>
            <a:ext cx="10177152" cy="830997"/>
          </a:xfrm>
          <a:prstGeom prst="rect">
            <a:avLst/>
          </a:prstGeom>
          <a:noFill/>
        </p:spPr>
        <p:txBody>
          <a:bodyPr wrap="square" rtlCol="0">
            <a:spAutoFit/>
          </a:bodyPr>
          <a:lstStyle/>
          <a:p>
            <a:pPr algn="ctr"/>
            <a:r>
              <a:rPr lang="en-US" sz="2400" b="1" dirty="0"/>
              <a:t>Maintenance Cost Minimization of Machinery for Wind Energy Production Using Machine Learning</a:t>
            </a:r>
          </a:p>
        </p:txBody>
      </p:sp>
      <p:sp>
        <p:nvSpPr>
          <p:cNvPr id="6" name="TextBox 5">
            <a:extLst>
              <a:ext uri="{FF2B5EF4-FFF2-40B4-BE49-F238E27FC236}">
                <a16:creationId xmlns:a16="http://schemas.microsoft.com/office/drawing/2014/main" id="{E3D7CD06-B9E0-934C-8BFC-D2F7BBABDF65}"/>
              </a:ext>
            </a:extLst>
          </p:cNvPr>
          <p:cNvSpPr txBox="1"/>
          <p:nvPr/>
        </p:nvSpPr>
        <p:spPr>
          <a:xfrm>
            <a:off x="712520" y="1947553"/>
            <a:ext cx="10842171"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Predictive maintenance – predicting failure patterns for wind energy production machinery to replace components before failure bringing down cost of operations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ML Predictive Model – Predictions are based off of data collected by sensors fitted to machinery (like temperature, humidity, wind speed etc.) &amp; of parts of wind turbine (gearbox, blades etc.)</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Maintenance cost = (Failures correctly predicted by model)*(</a:t>
            </a:r>
            <a:r>
              <a:rPr lang="en-IN" sz="1600" dirty="0"/>
              <a:t>Repair cost of $15K</a:t>
            </a:r>
            <a:r>
              <a:rPr lang="en-US" sz="1600" dirty="0"/>
              <a:t>) +</a:t>
            </a:r>
          </a:p>
          <a:p>
            <a:pPr lvl="1" algn="just"/>
            <a:r>
              <a:rPr lang="en-US" sz="1600" dirty="0"/>
              <a:t>		  (Failures not predicted by model)*(</a:t>
            </a:r>
            <a:r>
              <a:rPr lang="en-IN" sz="1600" dirty="0"/>
              <a:t>Replacement cost of $40K</a:t>
            </a:r>
            <a:r>
              <a:rPr lang="en-US" sz="1600" dirty="0"/>
              <a:t>) + </a:t>
            </a:r>
          </a:p>
          <a:p>
            <a:pPr lvl="1" algn="just"/>
            <a:r>
              <a:rPr lang="en-US" sz="1600" dirty="0"/>
              <a:t>		  (Failures incorrectly predicted by model)*(</a:t>
            </a:r>
            <a:r>
              <a:rPr lang="en-IN" sz="1600" dirty="0"/>
              <a:t>Inspection cost of $5K</a:t>
            </a:r>
            <a:r>
              <a:rPr lang="en-US" sz="1600" dirty="0"/>
              <a:t>) </a:t>
            </a:r>
          </a:p>
          <a:p>
            <a:pPr lvl="1" algn="just"/>
            <a:endParaRPr lang="en-US" sz="1600" dirty="0"/>
          </a:p>
          <a:p>
            <a:pPr marL="285750" indent="-285750" algn="just">
              <a:buFont typeface="Arial" panose="020B0604020202020204" pitchFamily="34" charset="0"/>
              <a:buChar char="•"/>
            </a:pPr>
            <a:r>
              <a:rPr lang="en-US" sz="1600" dirty="0"/>
              <a:t>Data collected consists of about 40,000 rows for ML model training &amp; validation and 10,000 rows for model testing. It has approximately 40 different (encrypted/ confidential) attributes of information on parts &amp; those collected from sensors and 1 target attribute with failure / no-failure status information</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34748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71FB-54A3-D845-9888-976348358581}"/>
              </a:ext>
            </a:extLst>
          </p:cNvPr>
          <p:cNvSpPr txBox="1"/>
          <p:nvPr/>
        </p:nvSpPr>
        <p:spPr>
          <a:xfrm>
            <a:off x="576842" y="230698"/>
            <a:ext cx="10370200" cy="815608"/>
          </a:xfrm>
          <a:prstGeom prst="rect">
            <a:avLst/>
          </a:prstGeom>
          <a:noFill/>
        </p:spPr>
        <p:txBody>
          <a:bodyPr wrap="square" rtlCol="0">
            <a:spAutoFit/>
          </a:bodyPr>
          <a:lstStyle/>
          <a:p>
            <a:pPr algn="just"/>
            <a:r>
              <a:rPr lang="en-US" sz="2400" b="1" dirty="0"/>
              <a:t>Univariate Analysis</a:t>
            </a:r>
          </a:p>
          <a:p>
            <a:pPr algn="just"/>
            <a:endParaRPr lang="en-US" sz="700" b="1" dirty="0"/>
          </a:p>
          <a:p>
            <a:pPr algn="just"/>
            <a:r>
              <a:rPr lang="en-US" sz="1600" dirty="0"/>
              <a:t>- Boxplot analysis of all 40 attributes (V1 to V40) &amp; target attribute was performed to assess scale and presence of outliers</a:t>
            </a:r>
          </a:p>
        </p:txBody>
      </p:sp>
      <p:pic>
        <p:nvPicPr>
          <p:cNvPr id="20" name="Picture 19">
            <a:extLst>
              <a:ext uri="{FF2B5EF4-FFF2-40B4-BE49-F238E27FC236}">
                <a16:creationId xmlns:a16="http://schemas.microsoft.com/office/drawing/2014/main" id="{A97FA977-C572-E44C-B7E5-64774ABBB95B}"/>
              </a:ext>
            </a:extLst>
          </p:cNvPr>
          <p:cNvPicPr>
            <a:picLocks noChangeAspect="1"/>
          </p:cNvPicPr>
          <p:nvPr/>
        </p:nvPicPr>
        <p:blipFill>
          <a:blip r:embed="rId2"/>
          <a:stretch>
            <a:fillRect/>
          </a:stretch>
        </p:blipFill>
        <p:spPr>
          <a:xfrm>
            <a:off x="1171589" y="1126748"/>
            <a:ext cx="8363382" cy="5480116"/>
          </a:xfrm>
          <a:prstGeom prst="rect">
            <a:avLst/>
          </a:prstGeom>
        </p:spPr>
      </p:pic>
      <p:sp>
        <p:nvSpPr>
          <p:cNvPr id="21" name="TextBox 20">
            <a:extLst>
              <a:ext uri="{FF2B5EF4-FFF2-40B4-BE49-F238E27FC236}">
                <a16:creationId xmlns:a16="http://schemas.microsoft.com/office/drawing/2014/main" id="{4AB43CBD-9441-EF44-845F-295F75F51F52}"/>
              </a:ext>
            </a:extLst>
          </p:cNvPr>
          <p:cNvSpPr txBox="1"/>
          <p:nvPr/>
        </p:nvSpPr>
        <p:spPr>
          <a:xfrm>
            <a:off x="4563726" y="5401936"/>
            <a:ext cx="4971245" cy="830997"/>
          </a:xfrm>
          <a:prstGeom prst="rect">
            <a:avLst/>
          </a:prstGeom>
          <a:noFill/>
        </p:spPr>
        <p:txBody>
          <a:bodyPr wrap="square" rtlCol="0">
            <a:spAutoFit/>
          </a:bodyPr>
          <a:lstStyle/>
          <a:p>
            <a:pPr algn="just"/>
            <a:r>
              <a:rPr lang="en-US" sz="1600" dirty="0"/>
              <a:t>- </a:t>
            </a:r>
            <a:r>
              <a:rPr lang="en-IN" sz="1600" dirty="0"/>
              <a:t>There are positive and negative outliers for all attributes "V1" to "V40". The scale of attributes are more or less the same (somewhere between -20 to +20)</a:t>
            </a:r>
            <a:endParaRPr lang="en-US" sz="1600" dirty="0"/>
          </a:p>
        </p:txBody>
      </p:sp>
      <p:sp>
        <p:nvSpPr>
          <p:cNvPr id="22" name="TextBox 21">
            <a:extLst>
              <a:ext uri="{FF2B5EF4-FFF2-40B4-BE49-F238E27FC236}">
                <a16:creationId xmlns:a16="http://schemas.microsoft.com/office/drawing/2014/main" id="{AFB83523-83EA-334F-97A9-AB862F4D50F1}"/>
              </a:ext>
            </a:extLst>
          </p:cNvPr>
          <p:cNvSpPr txBox="1"/>
          <p:nvPr/>
        </p:nvSpPr>
        <p:spPr>
          <a:xfrm>
            <a:off x="5559972" y="2953407"/>
            <a:ext cx="1492469" cy="307777"/>
          </a:xfrm>
          <a:prstGeom prst="rect">
            <a:avLst/>
          </a:prstGeom>
          <a:noFill/>
        </p:spPr>
        <p:txBody>
          <a:bodyPr wrap="square" rtlCol="0">
            <a:spAutoFit/>
          </a:bodyPr>
          <a:lstStyle/>
          <a:p>
            <a:r>
              <a:rPr lang="en-US" sz="1400" dirty="0"/>
              <a:t>V4 to V36</a:t>
            </a:r>
          </a:p>
        </p:txBody>
      </p:sp>
    </p:spTree>
    <p:extLst>
      <p:ext uri="{BB962C8B-B14F-4D97-AF65-F5344CB8AC3E}">
        <p14:creationId xmlns:p14="http://schemas.microsoft.com/office/powerpoint/2010/main" val="1590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2E851F-517D-5B47-B7A1-7AC86F4E8CAF}"/>
              </a:ext>
            </a:extLst>
          </p:cNvPr>
          <p:cNvSpPr txBox="1"/>
          <p:nvPr/>
        </p:nvSpPr>
        <p:spPr>
          <a:xfrm>
            <a:off x="576842" y="230698"/>
            <a:ext cx="10370200" cy="1169551"/>
          </a:xfrm>
          <a:prstGeom prst="rect">
            <a:avLst/>
          </a:prstGeom>
          <a:noFill/>
        </p:spPr>
        <p:txBody>
          <a:bodyPr wrap="square" rtlCol="0">
            <a:spAutoFit/>
          </a:bodyPr>
          <a:lstStyle/>
          <a:p>
            <a:pPr algn="just"/>
            <a:r>
              <a:rPr lang="en-US" sz="2400" b="1" dirty="0"/>
              <a:t>Univariate Analysis Continued &amp; Data Pre-processing</a:t>
            </a:r>
          </a:p>
          <a:p>
            <a:pPr algn="just"/>
            <a:endParaRPr lang="en-US" sz="700" b="1" dirty="0"/>
          </a:p>
          <a:p>
            <a:pPr algn="just"/>
            <a:endParaRPr lang="en-US" sz="700" b="1" dirty="0"/>
          </a:p>
          <a:p>
            <a:pPr algn="just"/>
            <a:r>
              <a:rPr lang="en-US" sz="1600" dirty="0"/>
              <a:t>- </a:t>
            </a:r>
            <a:r>
              <a:rPr lang="en-IN" sz="1600" dirty="0"/>
              <a:t>"Target" class is imbalanced with 37813 or 94.53% "No failures (i.e., 0)" and 2187 or 5.47% "Failures (i.e., 1)"</a:t>
            </a:r>
          </a:p>
          <a:p>
            <a:pPr algn="just"/>
            <a:endParaRPr lang="en-US" sz="1600" dirty="0"/>
          </a:p>
        </p:txBody>
      </p:sp>
      <p:pic>
        <p:nvPicPr>
          <p:cNvPr id="8" name="Picture 7">
            <a:extLst>
              <a:ext uri="{FF2B5EF4-FFF2-40B4-BE49-F238E27FC236}">
                <a16:creationId xmlns:a16="http://schemas.microsoft.com/office/drawing/2014/main" id="{4BAF1686-9095-884C-A67C-83EF8276DBF1}"/>
              </a:ext>
            </a:extLst>
          </p:cNvPr>
          <p:cNvPicPr>
            <a:picLocks noChangeAspect="1"/>
          </p:cNvPicPr>
          <p:nvPr/>
        </p:nvPicPr>
        <p:blipFill>
          <a:blip r:embed="rId2"/>
          <a:stretch>
            <a:fillRect/>
          </a:stretch>
        </p:blipFill>
        <p:spPr>
          <a:xfrm>
            <a:off x="3393615" y="1361612"/>
            <a:ext cx="3211778" cy="2045311"/>
          </a:xfrm>
          <a:prstGeom prst="rect">
            <a:avLst/>
          </a:prstGeom>
        </p:spPr>
      </p:pic>
      <p:sp>
        <p:nvSpPr>
          <p:cNvPr id="22" name="TextBox 21">
            <a:extLst>
              <a:ext uri="{FF2B5EF4-FFF2-40B4-BE49-F238E27FC236}">
                <a16:creationId xmlns:a16="http://schemas.microsoft.com/office/drawing/2014/main" id="{4056B8E5-B39A-244E-8D21-FD311293B558}"/>
              </a:ext>
            </a:extLst>
          </p:cNvPr>
          <p:cNvSpPr txBox="1"/>
          <p:nvPr/>
        </p:nvSpPr>
        <p:spPr>
          <a:xfrm>
            <a:off x="576842" y="4537837"/>
            <a:ext cx="6244372" cy="1600438"/>
          </a:xfrm>
          <a:prstGeom prst="rect">
            <a:avLst/>
          </a:prstGeom>
          <a:noFill/>
        </p:spPr>
        <p:txBody>
          <a:bodyPr wrap="square" rtlCol="0">
            <a:spAutoFit/>
          </a:bodyPr>
          <a:lstStyle/>
          <a:p>
            <a:pPr algn="just"/>
            <a:endParaRPr lang="en-US" sz="800" b="1" dirty="0"/>
          </a:p>
          <a:p>
            <a:pPr algn="just"/>
            <a:endParaRPr lang="en-US" sz="800" b="1" dirty="0"/>
          </a:p>
          <a:p>
            <a:pPr marL="285750" indent="-285750" algn="just">
              <a:buFontTx/>
              <a:buChar char="-"/>
            </a:pPr>
            <a:r>
              <a:rPr lang="en-IN" sz="1600" dirty="0"/>
              <a:t>Median of the attribute was used to impute any missing values in the attributes (i.e., for “V1” and “V2” which had 46 &amp; 39 missing values)</a:t>
            </a:r>
          </a:p>
          <a:p>
            <a:pPr marL="742950" lvl="1" indent="-285750" algn="just">
              <a:buFontTx/>
              <a:buChar char="-"/>
            </a:pPr>
            <a:r>
              <a:rPr lang="en-IN" sz="1600" dirty="0"/>
              <a:t>This was performed separately on training set and validation set to prevent any data leak!</a:t>
            </a:r>
          </a:p>
          <a:p>
            <a:pPr algn="just"/>
            <a:endParaRPr lang="en-US" dirty="0"/>
          </a:p>
        </p:txBody>
      </p:sp>
      <p:pic>
        <p:nvPicPr>
          <p:cNvPr id="24" name="Picture 23">
            <a:extLst>
              <a:ext uri="{FF2B5EF4-FFF2-40B4-BE49-F238E27FC236}">
                <a16:creationId xmlns:a16="http://schemas.microsoft.com/office/drawing/2014/main" id="{706FA819-3C62-814C-93A9-3AE5321D6CEF}"/>
              </a:ext>
            </a:extLst>
          </p:cNvPr>
          <p:cNvPicPr>
            <a:picLocks noChangeAspect="1"/>
          </p:cNvPicPr>
          <p:nvPr/>
        </p:nvPicPr>
        <p:blipFill>
          <a:blip r:embed="rId3"/>
          <a:stretch>
            <a:fillRect/>
          </a:stretch>
        </p:blipFill>
        <p:spPr>
          <a:xfrm>
            <a:off x="7176018" y="4653451"/>
            <a:ext cx="3771024" cy="1069919"/>
          </a:xfrm>
          <a:prstGeom prst="rect">
            <a:avLst/>
          </a:prstGeom>
        </p:spPr>
      </p:pic>
      <p:sp>
        <p:nvSpPr>
          <p:cNvPr id="29" name="TextBox 28">
            <a:extLst>
              <a:ext uri="{FF2B5EF4-FFF2-40B4-BE49-F238E27FC236}">
                <a16:creationId xmlns:a16="http://schemas.microsoft.com/office/drawing/2014/main" id="{80F89E9F-6A5A-4F46-A13E-C3D2B0F5A1EA}"/>
              </a:ext>
            </a:extLst>
          </p:cNvPr>
          <p:cNvSpPr txBox="1"/>
          <p:nvPr/>
        </p:nvSpPr>
        <p:spPr>
          <a:xfrm>
            <a:off x="7388773" y="5723370"/>
            <a:ext cx="4025462" cy="276999"/>
          </a:xfrm>
          <a:prstGeom prst="rect">
            <a:avLst/>
          </a:prstGeom>
          <a:noFill/>
        </p:spPr>
        <p:txBody>
          <a:bodyPr wrap="square" rtlCol="0">
            <a:spAutoFit/>
          </a:bodyPr>
          <a:lstStyle/>
          <a:p>
            <a:r>
              <a:rPr lang="en-US" sz="1200" dirty="0"/>
              <a:t>* Performed twice on training &amp; validation set independently</a:t>
            </a:r>
          </a:p>
        </p:txBody>
      </p:sp>
      <p:sp>
        <p:nvSpPr>
          <p:cNvPr id="30" name="TextBox 29">
            <a:extLst>
              <a:ext uri="{FF2B5EF4-FFF2-40B4-BE49-F238E27FC236}">
                <a16:creationId xmlns:a16="http://schemas.microsoft.com/office/drawing/2014/main" id="{4AE1FA2A-A9C9-E643-8643-FC3EC3FE5F0A}"/>
              </a:ext>
            </a:extLst>
          </p:cNvPr>
          <p:cNvSpPr txBox="1"/>
          <p:nvPr/>
        </p:nvSpPr>
        <p:spPr>
          <a:xfrm>
            <a:off x="576842" y="3678621"/>
            <a:ext cx="6599176" cy="830997"/>
          </a:xfrm>
          <a:prstGeom prst="rect">
            <a:avLst/>
          </a:prstGeom>
          <a:noFill/>
        </p:spPr>
        <p:txBody>
          <a:bodyPr wrap="square" rtlCol="0">
            <a:spAutoFit/>
          </a:bodyPr>
          <a:lstStyle/>
          <a:p>
            <a:pPr algn="just"/>
            <a:r>
              <a:rPr lang="en-US" sz="1600" dirty="0"/>
              <a:t>- Training set was split 70:30 for model training (fitting) &amp; model validation (further optimization &amp; tuning). Target class imbalance was maintained across  training &amp; validation splits</a:t>
            </a:r>
          </a:p>
        </p:txBody>
      </p:sp>
      <p:pic>
        <p:nvPicPr>
          <p:cNvPr id="36" name="Picture 35">
            <a:extLst>
              <a:ext uri="{FF2B5EF4-FFF2-40B4-BE49-F238E27FC236}">
                <a16:creationId xmlns:a16="http://schemas.microsoft.com/office/drawing/2014/main" id="{E8061E9D-DF00-3949-B11C-52519B5B02BF}"/>
              </a:ext>
            </a:extLst>
          </p:cNvPr>
          <p:cNvPicPr>
            <a:picLocks noChangeAspect="1"/>
          </p:cNvPicPr>
          <p:nvPr/>
        </p:nvPicPr>
        <p:blipFill>
          <a:blip r:embed="rId4"/>
          <a:stretch>
            <a:fillRect/>
          </a:stretch>
        </p:blipFill>
        <p:spPr>
          <a:xfrm>
            <a:off x="7313776" y="3437134"/>
            <a:ext cx="3547023" cy="799329"/>
          </a:xfrm>
          <a:prstGeom prst="rect">
            <a:avLst/>
          </a:prstGeom>
        </p:spPr>
      </p:pic>
    </p:spTree>
    <p:extLst>
      <p:ext uri="{BB962C8B-B14F-4D97-AF65-F5344CB8AC3E}">
        <p14:creationId xmlns:p14="http://schemas.microsoft.com/office/powerpoint/2010/main" val="93512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5D860-444B-4148-AC4B-467DE48B547C}"/>
              </a:ext>
            </a:extLst>
          </p:cNvPr>
          <p:cNvSpPr txBox="1"/>
          <p:nvPr/>
        </p:nvSpPr>
        <p:spPr>
          <a:xfrm>
            <a:off x="576842" y="230698"/>
            <a:ext cx="10370200" cy="569387"/>
          </a:xfrm>
          <a:prstGeom prst="rect">
            <a:avLst/>
          </a:prstGeom>
          <a:noFill/>
        </p:spPr>
        <p:txBody>
          <a:bodyPr wrap="square" rtlCol="0">
            <a:spAutoFit/>
          </a:bodyPr>
          <a:lstStyle/>
          <a:p>
            <a:pPr algn="just"/>
            <a:r>
              <a:rPr lang="en-US" sz="2400" b="1" dirty="0"/>
              <a:t>Model Evaluation Criteria &amp; Model Building</a:t>
            </a:r>
          </a:p>
          <a:p>
            <a:pPr algn="just"/>
            <a:endParaRPr lang="en-US" sz="700" b="1" dirty="0"/>
          </a:p>
        </p:txBody>
      </p:sp>
      <p:sp>
        <p:nvSpPr>
          <p:cNvPr id="3" name="TextBox 2">
            <a:extLst>
              <a:ext uri="{FF2B5EF4-FFF2-40B4-BE49-F238E27FC236}">
                <a16:creationId xmlns:a16="http://schemas.microsoft.com/office/drawing/2014/main" id="{A517FA1D-C596-5D4D-A463-6FEB0A117E51}"/>
              </a:ext>
            </a:extLst>
          </p:cNvPr>
          <p:cNvSpPr txBox="1"/>
          <p:nvPr/>
        </p:nvSpPr>
        <p:spPr>
          <a:xfrm>
            <a:off x="576842" y="1066630"/>
            <a:ext cx="6611007" cy="2831544"/>
          </a:xfrm>
          <a:prstGeom prst="rect">
            <a:avLst/>
          </a:prstGeom>
          <a:noFill/>
        </p:spPr>
        <p:txBody>
          <a:bodyPr wrap="square" rtlCol="0">
            <a:spAutoFit/>
          </a:bodyPr>
          <a:lstStyle/>
          <a:p>
            <a:r>
              <a:rPr lang="en-US" sz="1400" dirty="0"/>
              <a:t>- Creation of a customized metric: </a:t>
            </a:r>
          </a:p>
          <a:p>
            <a:r>
              <a:rPr lang="en-US" sz="1400" dirty="0"/>
              <a:t>	</a:t>
            </a:r>
            <a:r>
              <a:rPr lang="en-US" sz="1400" b="1" dirty="0"/>
              <a:t>(Minimum Cost)/(Cost Associated with the Machine Learning model)</a:t>
            </a:r>
          </a:p>
          <a:p>
            <a:r>
              <a:rPr lang="en-US" sz="1400" b="1" dirty="0"/>
              <a:t> Higher the value of the customized metric, better the performance of the model</a:t>
            </a:r>
          </a:p>
          <a:p>
            <a:endParaRPr lang="en-US" sz="1400" b="1" dirty="0"/>
          </a:p>
          <a:p>
            <a:endParaRPr lang="en-US" sz="1400" b="1" dirty="0"/>
          </a:p>
          <a:p>
            <a:r>
              <a:rPr lang="en-US" sz="1400" dirty="0"/>
              <a:t>- 7 different machine learning algorithms were fit on original training dataset</a:t>
            </a:r>
          </a:p>
          <a:p>
            <a:pPr marL="742950" lvl="1" indent="-285750">
              <a:buFontTx/>
              <a:buChar char="-"/>
            </a:pPr>
            <a:r>
              <a:rPr lang="en-US" sz="1400" dirty="0"/>
              <a:t>Logistic Regression</a:t>
            </a:r>
          </a:p>
          <a:p>
            <a:pPr marL="742950" lvl="1" indent="-285750">
              <a:buFontTx/>
              <a:buChar char="-"/>
            </a:pPr>
            <a:r>
              <a:rPr lang="en-US" sz="1400" dirty="0"/>
              <a:t>Decision Tree</a:t>
            </a:r>
          </a:p>
          <a:p>
            <a:pPr marL="742950" lvl="1" indent="-285750">
              <a:buFontTx/>
              <a:buChar char="-"/>
            </a:pPr>
            <a:r>
              <a:rPr lang="en-US" sz="1400" dirty="0"/>
              <a:t>Random Forest</a:t>
            </a:r>
          </a:p>
          <a:p>
            <a:pPr marL="742950" lvl="1" indent="-285750">
              <a:buFontTx/>
              <a:buChar char="-"/>
            </a:pPr>
            <a:r>
              <a:rPr lang="en-US" sz="1400" dirty="0"/>
              <a:t>Bagging Classifier</a:t>
            </a:r>
          </a:p>
          <a:p>
            <a:pPr marL="742950" lvl="1" indent="-285750">
              <a:buFontTx/>
              <a:buChar char="-"/>
            </a:pPr>
            <a:r>
              <a:rPr lang="en-US" sz="1400" dirty="0"/>
              <a:t>Boosting Classifiers (AdaBoost, Gradient Boost, XGBoost)</a:t>
            </a:r>
          </a:p>
          <a:p>
            <a:pPr lvl="1"/>
            <a:r>
              <a:rPr lang="en-US" sz="1200" b="1" dirty="0"/>
              <a:t>* 5 fold cross validation was performed to calculate an average customized metric score on training data set</a:t>
            </a:r>
          </a:p>
        </p:txBody>
      </p:sp>
      <p:pic>
        <p:nvPicPr>
          <p:cNvPr id="5" name="Picture 4">
            <a:extLst>
              <a:ext uri="{FF2B5EF4-FFF2-40B4-BE49-F238E27FC236}">
                <a16:creationId xmlns:a16="http://schemas.microsoft.com/office/drawing/2014/main" id="{62F9AE4A-1046-AC46-AB56-20600591AAAA}"/>
              </a:ext>
            </a:extLst>
          </p:cNvPr>
          <p:cNvPicPr>
            <a:picLocks noChangeAspect="1"/>
          </p:cNvPicPr>
          <p:nvPr/>
        </p:nvPicPr>
        <p:blipFill>
          <a:blip r:embed="rId3"/>
          <a:stretch>
            <a:fillRect/>
          </a:stretch>
        </p:blipFill>
        <p:spPr>
          <a:xfrm>
            <a:off x="7788962" y="794706"/>
            <a:ext cx="2561937" cy="1881881"/>
          </a:xfrm>
          <a:prstGeom prst="rect">
            <a:avLst/>
          </a:prstGeom>
        </p:spPr>
      </p:pic>
      <p:sp>
        <p:nvSpPr>
          <p:cNvPr id="6" name="TextBox 5">
            <a:extLst>
              <a:ext uri="{FF2B5EF4-FFF2-40B4-BE49-F238E27FC236}">
                <a16:creationId xmlns:a16="http://schemas.microsoft.com/office/drawing/2014/main" id="{5AE65FCD-5048-6549-851F-AA6450272C37}"/>
              </a:ext>
            </a:extLst>
          </p:cNvPr>
          <p:cNvSpPr txBox="1"/>
          <p:nvPr/>
        </p:nvSpPr>
        <p:spPr>
          <a:xfrm>
            <a:off x="7862754" y="2676587"/>
            <a:ext cx="3531476" cy="523220"/>
          </a:xfrm>
          <a:prstGeom prst="rect">
            <a:avLst/>
          </a:prstGeom>
          <a:noFill/>
        </p:spPr>
        <p:txBody>
          <a:bodyPr wrap="square" rtlCol="0">
            <a:spAutoFit/>
          </a:bodyPr>
          <a:lstStyle/>
          <a:p>
            <a:r>
              <a:rPr lang="en-IN" sz="1400" dirty="0"/>
              <a:t>Customized Metric:</a:t>
            </a:r>
          </a:p>
          <a:p>
            <a:r>
              <a:rPr lang="en-IN" sz="1400" dirty="0"/>
              <a:t>((TP + FN) * 15)/(TP*15 + FP*5 + FN*40)</a:t>
            </a:r>
            <a:endParaRPr lang="en-US" sz="1400" dirty="0"/>
          </a:p>
        </p:txBody>
      </p:sp>
      <p:sp>
        <p:nvSpPr>
          <p:cNvPr id="7" name="TextBox 6">
            <a:extLst>
              <a:ext uri="{FF2B5EF4-FFF2-40B4-BE49-F238E27FC236}">
                <a16:creationId xmlns:a16="http://schemas.microsoft.com/office/drawing/2014/main" id="{0B63A43A-A167-6F4F-A53B-29DA759F046C}"/>
              </a:ext>
            </a:extLst>
          </p:cNvPr>
          <p:cNvSpPr txBox="1"/>
          <p:nvPr/>
        </p:nvSpPr>
        <p:spPr>
          <a:xfrm>
            <a:off x="576842" y="4079479"/>
            <a:ext cx="6611007" cy="2677656"/>
          </a:xfrm>
          <a:prstGeom prst="rect">
            <a:avLst/>
          </a:prstGeom>
          <a:noFill/>
        </p:spPr>
        <p:txBody>
          <a:bodyPr wrap="square" rtlCol="0">
            <a:spAutoFit/>
          </a:bodyPr>
          <a:lstStyle/>
          <a:p>
            <a:r>
              <a:rPr lang="en-US" sz="1400" dirty="0"/>
              <a:t>- Class imbalance was handled by</a:t>
            </a:r>
          </a:p>
          <a:p>
            <a:pPr marL="742950" lvl="1" indent="-285750">
              <a:buFontTx/>
              <a:buChar char="-"/>
            </a:pPr>
            <a:r>
              <a:rPr lang="en-US" sz="1400" dirty="0"/>
              <a:t>Synthetic Minority Oversampling Technique (SMOTE)</a:t>
            </a:r>
          </a:p>
          <a:p>
            <a:pPr marL="742950" lvl="1" indent="-285750">
              <a:buFontTx/>
              <a:buChar char="-"/>
            </a:pPr>
            <a:r>
              <a:rPr lang="en-US" sz="1400" dirty="0"/>
              <a:t>Random Under sampler  </a:t>
            </a:r>
          </a:p>
          <a:p>
            <a:pPr lvl="1"/>
            <a:r>
              <a:rPr lang="en-US" sz="1400" dirty="0"/>
              <a:t>&amp; the 7 machine learning algorithms were fit again</a:t>
            </a:r>
          </a:p>
          <a:p>
            <a:pPr marL="628650" lvl="1" indent="-171450">
              <a:buFont typeface="Arial" panose="020B0604020202020204" pitchFamily="34" charset="0"/>
              <a:buChar char="•"/>
            </a:pPr>
            <a:r>
              <a:rPr lang="en-US" sz="1200" b="1" dirty="0"/>
              <a:t>5 fold cross validation was performed to calculate an average </a:t>
            </a:r>
          </a:p>
          <a:p>
            <a:pPr lvl="1"/>
            <a:r>
              <a:rPr lang="en-US" sz="1200" b="1" dirty="0"/>
              <a:t>        customized metric score on training dataset</a:t>
            </a:r>
          </a:p>
          <a:p>
            <a:pPr lvl="1"/>
            <a:endParaRPr lang="en-US" sz="1200" dirty="0"/>
          </a:p>
          <a:p>
            <a:pPr lvl="1"/>
            <a:endParaRPr lang="en-US" sz="1200" dirty="0"/>
          </a:p>
          <a:p>
            <a:r>
              <a:rPr lang="en-US" sz="1200" dirty="0"/>
              <a:t>-  </a:t>
            </a:r>
            <a:r>
              <a:rPr lang="en-US" sz="1400" dirty="0"/>
              <a:t>Model performance was evaluated on validation data set to assess if model generalizes well or is prone to overfitting/underfitting</a:t>
            </a:r>
          </a:p>
          <a:p>
            <a:endParaRPr lang="en-US" sz="1200" dirty="0"/>
          </a:p>
          <a:p>
            <a:pPr lvl="2"/>
            <a:endParaRPr lang="en-US" sz="1200" dirty="0"/>
          </a:p>
          <a:p>
            <a:pPr lvl="2"/>
            <a:endParaRPr lang="en-US" sz="1200" dirty="0"/>
          </a:p>
        </p:txBody>
      </p:sp>
      <p:pic>
        <p:nvPicPr>
          <p:cNvPr id="10" name="Picture 9">
            <a:extLst>
              <a:ext uri="{FF2B5EF4-FFF2-40B4-BE49-F238E27FC236}">
                <a16:creationId xmlns:a16="http://schemas.microsoft.com/office/drawing/2014/main" id="{662D9678-78D4-924D-A5D5-8832C58E8148}"/>
              </a:ext>
            </a:extLst>
          </p:cNvPr>
          <p:cNvPicPr>
            <a:picLocks noChangeAspect="1"/>
          </p:cNvPicPr>
          <p:nvPr/>
        </p:nvPicPr>
        <p:blipFill>
          <a:blip r:embed="rId4">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5903785" y="3914232"/>
            <a:ext cx="3917937" cy="1328115"/>
          </a:xfrm>
          <a:prstGeom prst="rect">
            <a:avLst/>
          </a:prstGeom>
        </p:spPr>
      </p:pic>
      <p:sp>
        <p:nvSpPr>
          <p:cNvPr id="11" name="TextBox 10">
            <a:extLst>
              <a:ext uri="{FF2B5EF4-FFF2-40B4-BE49-F238E27FC236}">
                <a16:creationId xmlns:a16="http://schemas.microsoft.com/office/drawing/2014/main" id="{F204E00A-EEB2-2649-A335-1FF3EA28838F}"/>
              </a:ext>
            </a:extLst>
          </p:cNvPr>
          <p:cNvSpPr txBox="1"/>
          <p:nvPr/>
        </p:nvSpPr>
        <p:spPr>
          <a:xfrm>
            <a:off x="5903784" y="5188231"/>
            <a:ext cx="3917937" cy="282610"/>
          </a:xfrm>
          <a:prstGeom prst="rect">
            <a:avLst/>
          </a:prstGeom>
          <a:noFill/>
        </p:spPr>
        <p:txBody>
          <a:bodyPr wrap="square" rtlCol="0">
            <a:spAutoFit/>
          </a:bodyPr>
          <a:lstStyle/>
          <a:p>
            <a:pPr algn="ctr"/>
            <a:r>
              <a:rPr lang="en-US" sz="1200" dirty="0"/>
              <a:t>SMOTE – adding synthetic minority class data points </a:t>
            </a:r>
          </a:p>
        </p:txBody>
      </p:sp>
      <p:pic>
        <p:nvPicPr>
          <p:cNvPr id="13" name="Picture 12">
            <a:extLst>
              <a:ext uri="{FF2B5EF4-FFF2-40B4-BE49-F238E27FC236}">
                <a16:creationId xmlns:a16="http://schemas.microsoft.com/office/drawing/2014/main" id="{16C446D4-8A53-2F4D-BD67-DFE5F2363FC8}"/>
              </a:ext>
            </a:extLst>
          </p:cNvPr>
          <p:cNvPicPr>
            <a:picLocks noChangeAspect="1"/>
          </p:cNvPicPr>
          <p:nvPr/>
        </p:nvPicPr>
        <p:blipFill>
          <a:blip r:embed="rId5"/>
          <a:stretch>
            <a:fillRect/>
          </a:stretch>
        </p:blipFill>
        <p:spPr>
          <a:xfrm>
            <a:off x="9985688" y="3898174"/>
            <a:ext cx="1948983" cy="1318244"/>
          </a:xfrm>
          <a:prstGeom prst="rect">
            <a:avLst/>
          </a:prstGeom>
        </p:spPr>
      </p:pic>
      <p:sp>
        <p:nvSpPr>
          <p:cNvPr id="14" name="TextBox 13">
            <a:extLst>
              <a:ext uri="{FF2B5EF4-FFF2-40B4-BE49-F238E27FC236}">
                <a16:creationId xmlns:a16="http://schemas.microsoft.com/office/drawing/2014/main" id="{D2A0E3AF-A2C0-2647-A19E-DA4457D10B2B}"/>
              </a:ext>
            </a:extLst>
          </p:cNvPr>
          <p:cNvSpPr txBox="1"/>
          <p:nvPr/>
        </p:nvSpPr>
        <p:spPr>
          <a:xfrm>
            <a:off x="10088547" y="5216418"/>
            <a:ext cx="1743263" cy="461665"/>
          </a:xfrm>
          <a:prstGeom prst="rect">
            <a:avLst/>
          </a:prstGeom>
          <a:noFill/>
        </p:spPr>
        <p:txBody>
          <a:bodyPr wrap="square" rtlCol="0">
            <a:spAutoFit/>
          </a:bodyPr>
          <a:lstStyle/>
          <a:p>
            <a:pPr algn="ctr"/>
            <a:r>
              <a:rPr lang="en-US" sz="1200" dirty="0"/>
              <a:t>Random under sampler of majority class </a:t>
            </a:r>
          </a:p>
        </p:txBody>
      </p:sp>
    </p:spTree>
    <p:extLst>
      <p:ext uri="{BB962C8B-B14F-4D97-AF65-F5344CB8AC3E}">
        <p14:creationId xmlns:p14="http://schemas.microsoft.com/office/powerpoint/2010/main" val="276260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C5209D-5349-E64F-947B-DE71412F1D80}"/>
              </a:ext>
            </a:extLst>
          </p:cNvPr>
          <p:cNvPicPr>
            <a:picLocks noChangeAspect="1"/>
          </p:cNvPicPr>
          <p:nvPr/>
        </p:nvPicPr>
        <p:blipFill>
          <a:blip r:embed="rId2"/>
          <a:stretch>
            <a:fillRect/>
          </a:stretch>
        </p:blipFill>
        <p:spPr>
          <a:xfrm>
            <a:off x="1204529" y="800085"/>
            <a:ext cx="7277319" cy="4207859"/>
          </a:xfrm>
          <a:prstGeom prst="rect">
            <a:avLst/>
          </a:prstGeom>
        </p:spPr>
      </p:pic>
      <p:sp>
        <p:nvSpPr>
          <p:cNvPr id="4" name="TextBox 3">
            <a:extLst>
              <a:ext uri="{FF2B5EF4-FFF2-40B4-BE49-F238E27FC236}">
                <a16:creationId xmlns:a16="http://schemas.microsoft.com/office/drawing/2014/main" id="{F629FD89-AA5A-A448-AC7C-07E5A14D863A}"/>
              </a:ext>
            </a:extLst>
          </p:cNvPr>
          <p:cNvSpPr txBox="1"/>
          <p:nvPr/>
        </p:nvSpPr>
        <p:spPr>
          <a:xfrm>
            <a:off x="576842" y="230698"/>
            <a:ext cx="10370200" cy="569387"/>
          </a:xfrm>
          <a:prstGeom prst="rect">
            <a:avLst/>
          </a:prstGeom>
          <a:noFill/>
        </p:spPr>
        <p:txBody>
          <a:bodyPr wrap="square" rtlCol="0">
            <a:spAutoFit/>
          </a:bodyPr>
          <a:lstStyle/>
          <a:p>
            <a:pPr algn="just"/>
            <a:r>
              <a:rPr lang="en-US" sz="2400" b="1" dirty="0"/>
              <a:t>Model Performance &amp; Selection</a:t>
            </a:r>
          </a:p>
          <a:p>
            <a:pPr algn="just"/>
            <a:endParaRPr lang="en-US" sz="700" b="1" dirty="0"/>
          </a:p>
        </p:txBody>
      </p:sp>
      <p:sp>
        <p:nvSpPr>
          <p:cNvPr id="5" name="TextBox 4">
            <a:extLst>
              <a:ext uri="{FF2B5EF4-FFF2-40B4-BE49-F238E27FC236}">
                <a16:creationId xmlns:a16="http://schemas.microsoft.com/office/drawing/2014/main" id="{D5238688-8203-2644-B490-A4EE069A1816}"/>
              </a:ext>
            </a:extLst>
          </p:cNvPr>
          <p:cNvSpPr txBox="1"/>
          <p:nvPr/>
        </p:nvSpPr>
        <p:spPr>
          <a:xfrm>
            <a:off x="1204529" y="5228661"/>
            <a:ext cx="9742513"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t>Models built on original dataset have given generalized performance on 5-fold cross-validation training and validation datasets unlike models built on oversampled or undersampled data sets which may be prone to overfitting &amp; slight underfitting respectively</a:t>
            </a:r>
          </a:p>
          <a:p>
            <a:pPr marL="285750" indent="-285750">
              <a:buFont typeface="Arial" panose="020B0604020202020204" pitchFamily="34" charset="0"/>
              <a:buChar char="•"/>
            </a:pPr>
            <a:r>
              <a:rPr lang="en-IN" sz="1400" dirty="0"/>
              <a:t>Mean cross validation scores on training sets are highest with XGBoost, Random Forest &amp; Bagging Classifiers (~77, ~71 and ~68% respectively). These models will be tuned further to try to increase performance</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69287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D23C7-3254-D34D-8A16-83D5A500545A}"/>
              </a:ext>
            </a:extLst>
          </p:cNvPr>
          <p:cNvSpPr txBox="1"/>
          <p:nvPr/>
        </p:nvSpPr>
        <p:spPr>
          <a:xfrm>
            <a:off x="576842" y="230698"/>
            <a:ext cx="10370200" cy="569387"/>
          </a:xfrm>
          <a:prstGeom prst="rect">
            <a:avLst/>
          </a:prstGeom>
          <a:noFill/>
        </p:spPr>
        <p:txBody>
          <a:bodyPr wrap="square" rtlCol="0">
            <a:spAutoFit/>
          </a:bodyPr>
          <a:lstStyle/>
          <a:p>
            <a:pPr algn="just"/>
            <a:r>
              <a:rPr lang="en-US" sz="2400" b="1" dirty="0"/>
              <a:t>Hyperparameter Tuning (RandomizedSearchCV)</a:t>
            </a:r>
          </a:p>
          <a:p>
            <a:pPr algn="just"/>
            <a:endParaRPr lang="en-US" sz="700" b="1" dirty="0"/>
          </a:p>
        </p:txBody>
      </p:sp>
      <p:pic>
        <p:nvPicPr>
          <p:cNvPr id="6" name="Picture 5">
            <a:extLst>
              <a:ext uri="{FF2B5EF4-FFF2-40B4-BE49-F238E27FC236}">
                <a16:creationId xmlns:a16="http://schemas.microsoft.com/office/drawing/2014/main" id="{8F2E478E-AEEC-AC41-B281-4CA8A608E02D}"/>
              </a:ext>
            </a:extLst>
          </p:cNvPr>
          <p:cNvPicPr>
            <a:picLocks noChangeAspect="1"/>
          </p:cNvPicPr>
          <p:nvPr/>
        </p:nvPicPr>
        <p:blipFill>
          <a:blip r:embed="rId2"/>
          <a:stretch>
            <a:fillRect/>
          </a:stretch>
        </p:blipFill>
        <p:spPr>
          <a:xfrm>
            <a:off x="2616046" y="800085"/>
            <a:ext cx="6291791" cy="2220632"/>
          </a:xfrm>
          <a:prstGeom prst="rect">
            <a:avLst/>
          </a:prstGeom>
        </p:spPr>
      </p:pic>
      <p:pic>
        <p:nvPicPr>
          <p:cNvPr id="15" name="Picture 14">
            <a:extLst>
              <a:ext uri="{FF2B5EF4-FFF2-40B4-BE49-F238E27FC236}">
                <a16:creationId xmlns:a16="http://schemas.microsoft.com/office/drawing/2014/main" id="{F525FE64-E96C-1044-8ABB-A12D4E02B481}"/>
              </a:ext>
            </a:extLst>
          </p:cNvPr>
          <p:cNvPicPr>
            <a:picLocks noChangeAspect="1"/>
          </p:cNvPicPr>
          <p:nvPr/>
        </p:nvPicPr>
        <p:blipFill>
          <a:blip r:embed="rId3"/>
          <a:stretch>
            <a:fillRect/>
          </a:stretch>
        </p:blipFill>
        <p:spPr>
          <a:xfrm>
            <a:off x="1748908" y="3020717"/>
            <a:ext cx="8022413" cy="1915028"/>
          </a:xfrm>
          <a:prstGeom prst="rect">
            <a:avLst/>
          </a:prstGeom>
        </p:spPr>
      </p:pic>
      <p:sp>
        <p:nvSpPr>
          <p:cNvPr id="16" name="TextBox 15">
            <a:extLst>
              <a:ext uri="{FF2B5EF4-FFF2-40B4-BE49-F238E27FC236}">
                <a16:creationId xmlns:a16="http://schemas.microsoft.com/office/drawing/2014/main" id="{F69B3134-DB05-CD42-B642-2E266D5437C4}"/>
              </a:ext>
            </a:extLst>
          </p:cNvPr>
          <p:cNvSpPr txBox="1"/>
          <p:nvPr/>
        </p:nvSpPr>
        <p:spPr>
          <a:xfrm>
            <a:off x="888857" y="5324354"/>
            <a:ext cx="9742513"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The XGBoost Tuned model with Random Search is giving the highest performance score (Minimum_Vs_Model_cost) of 0.821 on the Validation Set (The average cross validation Training performance score (Minimum_Vs_Model_cost) with this model is 0.80 indicating model may generalize well)</a:t>
            </a:r>
          </a:p>
          <a:p>
            <a:pPr marL="285750" indent="-285750">
              <a:buFont typeface="Arial" panose="020B0604020202020204" pitchFamily="34" charset="0"/>
              <a:buChar char="•"/>
            </a:pPr>
            <a:r>
              <a:rPr lang="en-IN" sz="1400" dirty="0"/>
              <a:t>Accuracy, Precision and F1 scores are likewise high</a:t>
            </a:r>
          </a:p>
        </p:txBody>
      </p:sp>
    </p:spTree>
    <p:extLst>
      <p:ext uri="{BB962C8B-B14F-4D97-AF65-F5344CB8AC3E}">
        <p14:creationId xmlns:p14="http://schemas.microsoft.com/office/powerpoint/2010/main" val="21954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90134-F57B-EA40-AF97-CEC870383F31}"/>
              </a:ext>
            </a:extLst>
          </p:cNvPr>
          <p:cNvSpPr txBox="1"/>
          <p:nvPr/>
        </p:nvSpPr>
        <p:spPr>
          <a:xfrm>
            <a:off x="576842" y="230698"/>
            <a:ext cx="10370200" cy="569387"/>
          </a:xfrm>
          <a:prstGeom prst="rect">
            <a:avLst/>
          </a:prstGeom>
          <a:noFill/>
        </p:spPr>
        <p:txBody>
          <a:bodyPr wrap="square" rtlCol="0">
            <a:spAutoFit/>
          </a:bodyPr>
          <a:lstStyle/>
          <a:p>
            <a:pPr algn="just"/>
            <a:r>
              <a:rPr lang="en-US" sz="2400" b="1" dirty="0"/>
              <a:t>Final Model – Test Performance</a:t>
            </a:r>
          </a:p>
          <a:p>
            <a:pPr algn="just"/>
            <a:endParaRPr lang="en-US" sz="700" b="1" dirty="0"/>
          </a:p>
        </p:txBody>
      </p:sp>
      <p:pic>
        <p:nvPicPr>
          <p:cNvPr id="4" name="Picture 3">
            <a:extLst>
              <a:ext uri="{FF2B5EF4-FFF2-40B4-BE49-F238E27FC236}">
                <a16:creationId xmlns:a16="http://schemas.microsoft.com/office/drawing/2014/main" id="{3EE73524-D0C7-DD40-AD89-67640B78D018}"/>
              </a:ext>
            </a:extLst>
          </p:cNvPr>
          <p:cNvPicPr>
            <a:picLocks noChangeAspect="1"/>
          </p:cNvPicPr>
          <p:nvPr/>
        </p:nvPicPr>
        <p:blipFill>
          <a:blip r:embed="rId2"/>
          <a:stretch>
            <a:fillRect/>
          </a:stretch>
        </p:blipFill>
        <p:spPr>
          <a:xfrm>
            <a:off x="1052551" y="978780"/>
            <a:ext cx="5143500" cy="762000"/>
          </a:xfrm>
          <a:prstGeom prst="rect">
            <a:avLst/>
          </a:prstGeom>
        </p:spPr>
      </p:pic>
      <p:pic>
        <p:nvPicPr>
          <p:cNvPr id="6" name="Picture 5">
            <a:extLst>
              <a:ext uri="{FF2B5EF4-FFF2-40B4-BE49-F238E27FC236}">
                <a16:creationId xmlns:a16="http://schemas.microsoft.com/office/drawing/2014/main" id="{5E407ED6-859B-2D48-8FFC-9EF33F9DBFAD}"/>
              </a:ext>
            </a:extLst>
          </p:cNvPr>
          <p:cNvPicPr>
            <a:picLocks noChangeAspect="1"/>
          </p:cNvPicPr>
          <p:nvPr/>
        </p:nvPicPr>
        <p:blipFill>
          <a:blip r:embed="rId3"/>
          <a:stretch>
            <a:fillRect/>
          </a:stretch>
        </p:blipFill>
        <p:spPr>
          <a:xfrm>
            <a:off x="7408678" y="978780"/>
            <a:ext cx="4016821" cy="2793852"/>
          </a:xfrm>
          <a:prstGeom prst="rect">
            <a:avLst/>
          </a:prstGeom>
        </p:spPr>
      </p:pic>
      <p:sp>
        <p:nvSpPr>
          <p:cNvPr id="7" name="TextBox 6">
            <a:extLst>
              <a:ext uri="{FF2B5EF4-FFF2-40B4-BE49-F238E27FC236}">
                <a16:creationId xmlns:a16="http://schemas.microsoft.com/office/drawing/2014/main" id="{B5B7A2DB-05BA-B041-9104-65725E765E32}"/>
              </a:ext>
            </a:extLst>
          </p:cNvPr>
          <p:cNvSpPr txBox="1"/>
          <p:nvPr/>
        </p:nvSpPr>
        <p:spPr>
          <a:xfrm>
            <a:off x="7894023" y="3772632"/>
            <a:ext cx="3531476" cy="523220"/>
          </a:xfrm>
          <a:prstGeom prst="rect">
            <a:avLst/>
          </a:prstGeom>
          <a:noFill/>
        </p:spPr>
        <p:txBody>
          <a:bodyPr wrap="square" rtlCol="0">
            <a:spAutoFit/>
          </a:bodyPr>
          <a:lstStyle/>
          <a:p>
            <a:r>
              <a:rPr lang="en-IN" sz="1400" dirty="0"/>
              <a:t>Minimum_Vs_Model_cost:</a:t>
            </a:r>
          </a:p>
          <a:p>
            <a:r>
              <a:rPr lang="en-IN" sz="1400" dirty="0"/>
              <a:t>((TP + FN) * 15)/(TP*15 + FP*5 + FN*40)</a:t>
            </a:r>
            <a:endParaRPr lang="en-US" sz="1400" dirty="0"/>
          </a:p>
        </p:txBody>
      </p:sp>
      <p:sp>
        <p:nvSpPr>
          <p:cNvPr id="8" name="TextBox 7">
            <a:extLst>
              <a:ext uri="{FF2B5EF4-FFF2-40B4-BE49-F238E27FC236}">
                <a16:creationId xmlns:a16="http://schemas.microsoft.com/office/drawing/2014/main" id="{C86F1B05-E492-CE45-A1AA-C82AD2EFB018}"/>
              </a:ext>
            </a:extLst>
          </p:cNvPr>
          <p:cNvSpPr txBox="1"/>
          <p:nvPr/>
        </p:nvSpPr>
        <p:spPr>
          <a:xfrm>
            <a:off x="576842" y="2116609"/>
            <a:ext cx="6256596" cy="2616101"/>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The XGBoost tuned model is generalizing well on the test data with a Minimum_Vs_Model_cost of 0.792. The model is able to make predictions resulting in a maintenance cost ~ (1/0.792 or ~1.26) times the minimum maintenance cost possible</a:t>
            </a:r>
          </a:p>
          <a:p>
            <a:pPr marL="285750" indent="-285750" algn="just">
              <a:buFont typeface="Arial" panose="020B0604020202020204" pitchFamily="34" charset="0"/>
              <a:buChar char="•"/>
            </a:pPr>
            <a:endParaRPr lang="en-IN" sz="1000" dirty="0"/>
          </a:p>
          <a:p>
            <a:pPr marL="285750" indent="-285750" algn="just">
              <a:buFont typeface="Arial" panose="020B0604020202020204" pitchFamily="34" charset="0"/>
              <a:buChar char="•"/>
            </a:pPr>
            <a:r>
              <a:rPr lang="en-IN" sz="1400" dirty="0"/>
              <a:t>From the confusion matrix, we can see the % for both False negatives (0.82%) and False positives (0.21%) are very small. The accuracy and precision scores for the model are high (0.95+) and the F1 score &amp; recall are decent (0.9 and 0.85)</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a:t>Furthermore, the data pre processing steps &amp; XGBoost tuned learning model were automated by building pipelines (for </a:t>
            </a:r>
            <a:r>
              <a:rPr lang="en-IN" sz="1400" dirty="0" err="1"/>
              <a:t>productionisation</a:t>
            </a:r>
            <a:r>
              <a:rPr lang="en-IN" sz="1400" dirty="0"/>
              <a:t>)</a:t>
            </a:r>
          </a:p>
          <a:p>
            <a:endParaRPr lang="en-US" sz="1400" dirty="0"/>
          </a:p>
        </p:txBody>
      </p:sp>
    </p:spTree>
    <p:extLst>
      <p:ext uri="{BB962C8B-B14F-4D97-AF65-F5344CB8AC3E}">
        <p14:creationId xmlns:p14="http://schemas.microsoft.com/office/powerpoint/2010/main" val="358261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21F95A-8E1C-A24B-A060-6415325F3B7D}"/>
              </a:ext>
            </a:extLst>
          </p:cNvPr>
          <p:cNvPicPr>
            <a:picLocks noChangeAspect="1"/>
          </p:cNvPicPr>
          <p:nvPr/>
        </p:nvPicPr>
        <p:blipFill>
          <a:blip r:embed="rId2"/>
          <a:stretch>
            <a:fillRect/>
          </a:stretch>
        </p:blipFill>
        <p:spPr>
          <a:xfrm>
            <a:off x="667447" y="0"/>
            <a:ext cx="6944324" cy="6858000"/>
          </a:xfrm>
          <a:prstGeom prst="rect">
            <a:avLst/>
          </a:prstGeom>
        </p:spPr>
      </p:pic>
      <p:sp>
        <p:nvSpPr>
          <p:cNvPr id="4" name="TextBox 3">
            <a:extLst>
              <a:ext uri="{FF2B5EF4-FFF2-40B4-BE49-F238E27FC236}">
                <a16:creationId xmlns:a16="http://schemas.microsoft.com/office/drawing/2014/main" id="{FF87FC25-364B-DC4E-83D3-799B8ECE4EFC}"/>
              </a:ext>
            </a:extLst>
          </p:cNvPr>
          <p:cNvSpPr txBox="1"/>
          <p:nvPr/>
        </p:nvSpPr>
        <p:spPr>
          <a:xfrm>
            <a:off x="7611771" y="1488558"/>
            <a:ext cx="4211634" cy="1015663"/>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a:t>The top attributes which have the maximum importance for making accurate failure/ no-failure predictions are "V18", "V39", "V26", "V3" &amp; "V10"</a:t>
            </a:r>
          </a:p>
          <a:p>
            <a:endParaRPr lang="en-US" dirty="0"/>
          </a:p>
        </p:txBody>
      </p:sp>
    </p:spTree>
    <p:extLst>
      <p:ext uri="{BB962C8B-B14F-4D97-AF65-F5344CB8AC3E}">
        <p14:creationId xmlns:p14="http://schemas.microsoft.com/office/powerpoint/2010/main" val="19681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CD1DB-28D0-A54D-B4D0-8030E0362A57}"/>
              </a:ext>
            </a:extLst>
          </p:cNvPr>
          <p:cNvSpPr txBox="1"/>
          <p:nvPr/>
        </p:nvSpPr>
        <p:spPr>
          <a:xfrm>
            <a:off x="576842" y="230698"/>
            <a:ext cx="10370200" cy="569387"/>
          </a:xfrm>
          <a:prstGeom prst="rect">
            <a:avLst/>
          </a:prstGeom>
          <a:noFill/>
        </p:spPr>
        <p:txBody>
          <a:bodyPr wrap="square" rtlCol="0">
            <a:spAutoFit/>
          </a:bodyPr>
          <a:lstStyle/>
          <a:p>
            <a:pPr algn="just"/>
            <a:r>
              <a:rPr lang="en-US" sz="2400" b="1" dirty="0"/>
              <a:t>Business Insights &amp; Conclusions</a:t>
            </a:r>
          </a:p>
          <a:p>
            <a:pPr algn="just"/>
            <a:endParaRPr lang="en-US" sz="700" b="1" dirty="0"/>
          </a:p>
        </p:txBody>
      </p:sp>
      <p:sp>
        <p:nvSpPr>
          <p:cNvPr id="3" name="TextBox 2">
            <a:extLst>
              <a:ext uri="{FF2B5EF4-FFF2-40B4-BE49-F238E27FC236}">
                <a16:creationId xmlns:a16="http://schemas.microsoft.com/office/drawing/2014/main" id="{73D0F9AF-7ADD-4A42-8325-CE95D9101D13}"/>
              </a:ext>
            </a:extLst>
          </p:cNvPr>
          <p:cNvSpPr txBox="1"/>
          <p:nvPr/>
        </p:nvSpPr>
        <p:spPr>
          <a:xfrm>
            <a:off x="1051558" y="965007"/>
            <a:ext cx="9420767" cy="3108543"/>
          </a:xfrm>
          <a:prstGeom prst="rect">
            <a:avLst/>
          </a:prstGeom>
          <a:noFill/>
        </p:spPr>
        <p:txBody>
          <a:bodyPr wrap="square" rtlCol="0">
            <a:spAutoFit/>
          </a:bodyPr>
          <a:lstStyle/>
          <a:p>
            <a:pPr marL="285750" indent="-285750">
              <a:buFont typeface="Arial" panose="020B0604020202020204" pitchFamily="34" charset="0"/>
              <a:buChar char="•"/>
            </a:pPr>
            <a:r>
              <a:rPr lang="en-IN" sz="1400" dirty="0"/>
              <a:t>A machine learning model has been built to minimize the total maintenance cost of machinery/processes used for wind energy production</a:t>
            </a:r>
          </a:p>
          <a:p>
            <a:pPr marL="742950" lvl="1" indent="-285750">
              <a:buFont typeface="Wingdings" pitchFamily="2" charset="2"/>
              <a:buChar char="§"/>
            </a:pPr>
            <a:r>
              <a:rPr lang="en-IN" sz="1400" dirty="0"/>
              <a:t>The final tuned model (XGBoost) was chosen after building ~7 different machine learning algorithms &amp; further optimizing for target class imbalance (having few "failures" and many "no failures" in dataset) as well as finetuning the algorithm performance (hyperparameter and cross validation techniques)</a:t>
            </a:r>
          </a:p>
          <a:p>
            <a:pPr marL="742950" lvl="1" indent="-285750">
              <a:buFont typeface="Wingdings" pitchFamily="2" charset="2"/>
              <a:buChar char="§"/>
            </a:pPr>
            <a:r>
              <a:rPr lang="en-IN" sz="1400" dirty="0"/>
              <a:t>A pipeline was additionally built to productionise the final chosen model</a:t>
            </a:r>
          </a:p>
          <a:p>
            <a:endParaRPr lang="en-IN" sz="1400" dirty="0"/>
          </a:p>
          <a:p>
            <a:pPr marL="285750" indent="-285750">
              <a:buFont typeface="Arial" panose="020B0604020202020204" pitchFamily="34" charset="0"/>
              <a:buChar char="•"/>
            </a:pPr>
            <a:r>
              <a:rPr lang="en-IN" sz="1400" dirty="0"/>
              <a:t>The model is expected to generalize well in terms of predictions &amp; expected to result in a maintenance cost ~1.26 times minimum possible maintenance cost. Having no model in place for predictions could potentially result in costs as high as ~2.67 minimum possible maintenance cost. Hence, productionising the model has a large cost saving advantage</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main attributes of importance for predicting failures vs. no failures were found to be "V18", "V39", "V26", "V3" &amp; "V10" in order of decreasing importance. This added knowledge can be used to refine the process of collecting more frequent sensor information to be used in improving the machine learning model to further decrease maintenance costs</a:t>
            </a:r>
          </a:p>
        </p:txBody>
      </p:sp>
    </p:spTree>
    <p:extLst>
      <p:ext uri="{BB962C8B-B14F-4D97-AF65-F5344CB8AC3E}">
        <p14:creationId xmlns:p14="http://schemas.microsoft.com/office/powerpoint/2010/main" val="1328479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1113</Words>
  <Application>Microsoft Macintosh PowerPoint</Application>
  <PresentationFormat>Widescreen</PresentationFormat>
  <Paragraphs>77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Rochita Sundar</dc:creator>
  <cp:lastModifiedBy>Rochita Sundar</cp:lastModifiedBy>
  <cp:revision>65</cp:revision>
  <cp:lastPrinted>2021-12-15T05:01:55Z</cp:lastPrinted>
  <dcterms:created xsi:type="dcterms:W3CDTF">2021-12-13T02:01:48Z</dcterms:created>
  <dcterms:modified xsi:type="dcterms:W3CDTF">2021-12-15T05:09:14Z</dcterms:modified>
</cp:coreProperties>
</file>