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F8ABD0-EB44-41AE-A8AD-DB84415B4E63}">
  <a:tblStyle styleId="{54F8ABD0-EB44-41AE-A8AD-DB84415B4E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a3b67f9b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a3b67f9b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74af010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74af010a1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7a3b67f9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7a3b67f9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4af010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974af010a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7a3b67f9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7a3b67f9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74af010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74af010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83d2e2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83d2e2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7a3b67f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7a3b67f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83d2e2c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83d2e2c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a3b67f9b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a3b67f9b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a3b67f9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a3b67f9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6c00ed87b_6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96c00ed87b_6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74af010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74af010a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74af010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974af010a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4af010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974af010a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7a3b67f9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7a3b67f9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74af010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974af010a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2"/>
                </a:solidFill>
              </a:rPr>
              <a:t>FIFA MONEY BALL 2023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30" name="Google Shape;130;p25"/>
          <p:cNvSpPr txBox="1"/>
          <p:nvPr>
            <p:ph idx="4294967295" type="subTitle"/>
          </p:nvPr>
        </p:nvSpPr>
        <p:spPr>
          <a:xfrm>
            <a:off x="311700" y="2148325"/>
            <a:ext cx="8520600" cy="628200"/>
          </a:xfrm>
          <a:prstGeom prst="rect">
            <a:avLst/>
          </a:prstGeom>
          <a:noFill/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Benfica Team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4"/>
          <p:cNvGraphicFramePr/>
          <p:nvPr/>
        </p:nvGraphicFramePr>
        <p:xfrm>
          <a:off x="127625" y="43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2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DATA PREPARATION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C9EF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4"/>
          <p:cNvSpPr/>
          <p:nvPr/>
        </p:nvSpPr>
        <p:spPr>
          <a:xfrm rot="10800000">
            <a:off x="4359919" y="3937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4"/>
          <p:cNvSpPr txBox="1"/>
          <p:nvPr/>
        </p:nvSpPr>
        <p:spPr>
          <a:xfrm>
            <a:off x="228975" y="810925"/>
            <a:ext cx="2904300" cy="1961100"/>
          </a:xfrm>
          <a:prstGeom prst="rect">
            <a:avLst/>
          </a:prstGeom>
          <a:solidFill>
            <a:srgbClr val="EDF0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Let’s examine the high correlated columns and see if we can leave aside columns with repetitive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We fine-tuned the correlation matrix and drop more columns. 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065" y="810925"/>
            <a:ext cx="5437909" cy="39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DEVELOPMENT PROCESS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127625" y="1247825"/>
            <a:ext cx="22317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Features we decided to kept 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Overall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Release clause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International reputation</a:t>
            </a:r>
            <a:endParaRPr sz="1100"/>
          </a:p>
        </p:txBody>
      </p:sp>
      <p:sp>
        <p:nvSpPr>
          <p:cNvPr id="235" name="Google Shape;235;p36"/>
          <p:cNvSpPr/>
          <p:nvPr/>
        </p:nvSpPr>
        <p:spPr>
          <a:xfrm rot="10800000">
            <a:off x="4359919" y="3937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graphicFrame>
        <p:nvGraphicFramePr>
          <p:cNvPr id="236" name="Google Shape;236;p36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43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ONE OF THE CANDIDATES MODEL TO BE DISCARD: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C9EF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made several tests to see the best features to keep for our predictive model.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checked the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R² and tried to find a result of &gt; 0.7 to have a good model.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36"/>
          <p:cNvSpPr/>
          <p:nvPr/>
        </p:nvSpPr>
        <p:spPr>
          <a:xfrm rot="10800000">
            <a:off x="4283719" y="4699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6"/>
          <p:cNvSpPr txBox="1"/>
          <p:nvPr/>
        </p:nvSpPr>
        <p:spPr>
          <a:xfrm>
            <a:off x="3355450" y="1491850"/>
            <a:ext cx="1927200" cy="524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R² near to </a:t>
            </a:r>
            <a:r>
              <a:rPr b="1" lang="fr" sz="1050">
                <a:solidFill>
                  <a:schemeClr val="dk1"/>
                </a:solidFill>
                <a:highlight>
                  <a:srgbClr val="CFE2F3"/>
                </a:highlight>
              </a:rPr>
              <a:t>1.0</a:t>
            </a:r>
            <a:endParaRPr b="1" sz="105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  <a:highlight>
                  <a:srgbClr val="CFE2F3"/>
                </a:highlight>
              </a:rPr>
              <a:t>Very suspicious</a:t>
            </a:r>
            <a:endParaRPr b="1" sz="9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6361800" y="1401300"/>
            <a:ext cx="2593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Let’s try to see </a:t>
            </a:r>
            <a:r>
              <a:rPr lang="fr" sz="1100"/>
              <a:t>which</a:t>
            </a:r>
            <a:r>
              <a:rPr lang="fr" sz="1100"/>
              <a:t> feature weights the most to use it for our predictive model.</a:t>
            </a:r>
            <a:endParaRPr sz="1100"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00" y="2430600"/>
            <a:ext cx="2663462" cy="2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375" y="2430600"/>
            <a:ext cx="2733511" cy="250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6"/>
          <p:cNvCxnSpPr/>
          <p:nvPr/>
        </p:nvCxnSpPr>
        <p:spPr>
          <a:xfrm>
            <a:off x="2230775" y="1756450"/>
            <a:ext cx="91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6"/>
          <p:cNvCxnSpPr/>
          <p:nvPr/>
        </p:nvCxnSpPr>
        <p:spPr>
          <a:xfrm>
            <a:off x="5354975" y="1756450"/>
            <a:ext cx="91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30592"/>
            <a:ext cx="2728401" cy="250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37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43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SOLUTION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have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analyzed if with any transformation of the more intuitive variable detected in the other candidate model, we obtain a better result with higher correlationship. We have done Overall^6 transformation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95772"/>
            <a:ext cx="3432397" cy="359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797" y="1395772"/>
            <a:ext cx="3404955" cy="359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8"/>
          <p:cNvGraphicFramePr/>
          <p:nvPr/>
        </p:nvGraphicFramePr>
        <p:xfrm>
          <a:off x="127625" y="78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47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FINAL PROPOSAL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have found a relationship between Overall and Market Value: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Market Value = intercept + coef*(Overall)^6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5" y="1437773"/>
            <a:ext cx="3724442" cy="35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473" y="1437774"/>
            <a:ext cx="2806350" cy="20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525" y="3583650"/>
            <a:ext cx="2533550" cy="15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451" y="3716675"/>
            <a:ext cx="1944625" cy="8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BUCKETIZATION PROCESS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5" y="1149600"/>
            <a:ext cx="38004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750" y="1296550"/>
            <a:ext cx="4791850" cy="299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75" y="3046050"/>
            <a:ext cx="3084527" cy="195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40"/>
          <p:cNvGraphicFramePr/>
          <p:nvPr/>
        </p:nvGraphicFramePr>
        <p:xfrm>
          <a:off x="127625" y="78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37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BUCKETIZATION PROCESS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Creation of buckets using as driver the Overall to obtain a mean of the market value in each bucket.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4294967295" type="subTitle"/>
          </p:nvPr>
        </p:nvSpPr>
        <p:spPr>
          <a:xfrm>
            <a:off x="311700" y="2072125"/>
            <a:ext cx="8520600" cy="628200"/>
          </a:xfrm>
          <a:prstGeom prst="rect">
            <a:avLst/>
          </a:prstGeom>
          <a:noFill/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Benfica Team 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36" name="Google Shape;136;p26"/>
          <p:cNvGrpSpPr/>
          <p:nvPr/>
        </p:nvGrpSpPr>
        <p:grpSpPr>
          <a:xfrm>
            <a:off x="3469237" y="2340346"/>
            <a:ext cx="312440" cy="312440"/>
            <a:chOff x="0" y="0"/>
            <a:chExt cx="812800" cy="812800"/>
          </a:xfrm>
        </p:grpSpPr>
        <p:sp>
          <p:nvSpPr>
            <p:cNvPr id="137" name="Google Shape;137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37C9E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sp>
        <p:nvSpPr>
          <p:cNvPr id="139" name="Google Shape;139;p26"/>
          <p:cNvSpPr/>
          <p:nvPr/>
        </p:nvSpPr>
        <p:spPr>
          <a:xfrm>
            <a:off x="3469237" y="3178238"/>
            <a:ext cx="312928" cy="31292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103757" y="2937001"/>
            <a:ext cx="228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3244461" y="890329"/>
            <a:ext cx="5385083" cy="857917"/>
            <a:chOff x="0" y="-18691"/>
            <a:chExt cx="2836643" cy="451916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2836643" cy="433225"/>
            </a:xfrm>
            <a:custGeom>
              <a:rect b="b" l="l" r="r" t="t"/>
              <a:pathLst>
                <a:path extrusionOk="0" h="43322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78DDE4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8691"/>
              <a:ext cx="2836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 DEFINE THE </a:t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                    OUTCOME</a:t>
              </a:r>
              <a:endParaRPr sz="700"/>
            </a:p>
          </p:txBody>
        </p:sp>
      </p:grpSp>
      <p:grpSp>
        <p:nvGrpSpPr>
          <p:cNvPr id="144" name="Google Shape;144;p26"/>
          <p:cNvGrpSpPr/>
          <p:nvPr/>
        </p:nvGrpSpPr>
        <p:grpSpPr>
          <a:xfrm>
            <a:off x="3469237" y="1198213"/>
            <a:ext cx="312440" cy="312440"/>
            <a:chOff x="0" y="0"/>
            <a:chExt cx="812800" cy="812800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78DDE4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3244461" y="1761749"/>
            <a:ext cx="5385083" cy="840612"/>
            <a:chOff x="0" y="-9525"/>
            <a:chExt cx="2836643" cy="442800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2836643" cy="433225"/>
            </a:xfrm>
            <a:custGeom>
              <a:rect b="b" l="l" r="r" t="t"/>
              <a:pathLst>
                <a:path extrusionOk="0" h="43322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6D1D6"/>
            </a:solidFill>
            <a:ln>
              <a:noFill/>
            </a:ln>
          </p:spPr>
        </p:sp>
        <p:sp>
          <p:nvSpPr>
            <p:cNvPr id="149" name="Google Shape;149;p26"/>
            <p:cNvSpPr txBox="1"/>
            <p:nvPr/>
          </p:nvSpPr>
          <p:spPr>
            <a:xfrm>
              <a:off x="0" y="-9525"/>
              <a:ext cx="2836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lang="fr" sz="1300">
                  <a:solidFill>
                    <a:srgbClr val="FFFFFF"/>
                  </a:solidFill>
                </a:rPr>
                <a:t>DATA 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                    EXPLORATION</a:t>
              </a:r>
              <a:endParaRPr sz="700"/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3469237" y="2034833"/>
            <a:ext cx="312440" cy="312440"/>
            <a:chOff x="0" y="0"/>
            <a:chExt cx="812800" cy="812800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36D1D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3244461" y="2636442"/>
            <a:ext cx="5385083" cy="840612"/>
            <a:chOff x="0" y="-9525"/>
            <a:chExt cx="2836643" cy="442800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0"/>
              <a:ext cx="2836643" cy="433225"/>
            </a:xfrm>
            <a:custGeom>
              <a:rect b="b" l="l" r="r" t="t"/>
              <a:pathLst>
                <a:path extrusionOk="0" h="43322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55" name="Google Shape;155;p26"/>
            <p:cNvSpPr txBox="1"/>
            <p:nvPr/>
          </p:nvSpPr>
          <p:spPr>
            <a:xfrm>
              <a:off x="0" y="-9525"/>
              <a:ext cx="2836500" cy="442800"/>
            </a:xfrm>
            <a:prstGeom prst="rect">
              <a:avLst/>
            </a:prstGeom>
            <a:solidFill>
              <a:srgbClr val="37C9EF"/>
            </a:solidFill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lang="fr" sz="1300">
                  <a:solidFill>
                    <a:schemeClr val="lt1"/>
                  </a:solidFill>
                </a:rPr>
                <a:t>DATA </a:t>
              </a:r>
              <a:endParaRPr sz="13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fr" sz="1300">
                  <a:solidFill>
                    <a:schemeClr val="lt1"/>
                  </a:solidFill>
                </a:rPr>
                <a:t>                    PRÉPARATION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sp>
        <p:nvSpPr>
          <p:cNvPr id="156" name="Google Shape;156;p26"/>
          <p:cNvSpPr txBox="1"/>
          <p:nvPr/>
        </p:nvSpPr>
        <p:spPr>
          <a:xfrm>
            <a:off x="6103795" y="1066587"/>
            <a:ext cx="2289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Based on the Fifa Money Ball 2023 data set, predict the market value for the new players to come.</a:t>
            </a:r>
            <a:endParaRPr sz="700"/>
          </a:p>
        </p:txBody>
      </p:sp>
      <p:sp>
        <p:nvSpPr>
          <p:cNvPr id="157" name="Google Shape;157;p26"/>
          <p:cNvSpPr txBox="1"/>
          <p:nvPr/>
        </p:nvSpPr>
        <p:spPr>
          <a:xfrm>
            <a:off x="6103757" y="1904494"/>
            <a:ext cx="2289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Understand the information given in the Fifa Money Ball 2023 data set &amp; check if data cleaning is needed.</a:t>
            </a:r>
            <a:endParaRPr sz="700"/>
          </a:p>
        </p:txBody>
      </p:sp>
      <p:sp>
        <p:nvSpPr>
          <p:cNvPr id="158" name="Google Shape;158;p26"/>
          <p:cNvSpPr txBox="1"/>
          <p:nvPr/>
        </p:nvSpPr>
        <p:spPr>
          <a:xfrm>
            <a:off x="6103757" y="2667300"/>
            <a:ext cx="22890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Several tests to determine which features will perform best for our target (“Market value”) and create the linear regression model.</a:t>
            </a:r>
            <a:endParaRPr sz="700"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3244461" y="3511119"/>
            <a:ext cx="5385083" cy="840612"/>
            <a:chOff x="3244461" y="3815919"/>
            <a:chExt cx="5385083" cy="840612"/>
          </a:xfrm>
        </p:grpSpPr>
        <p:grpSp>
          <p:nvGrpSpPr>
            <p:cNvPr id="160" name="Google Shape;160;p26"/>
            <p:cNvGrpSpPr/>
            <p:nvPr/>
          </p:nvGrpSpPr>
          <p:grpSpPr>
            <a:xfrm>
              <a:off x="3244461" y="3815919"/>
              <a:ext cx="5385083" cy="840612"/>
              <a:chOff x="0" y="-9525"/>
              <a:chExt cx="2836643" cy="442800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0" y="0"/>
                <a:ext cx="2836643" cy="433225"/>
              </a:xfrm>
              <a:custGeom>
                <a:rect b="b" l="l" r="r" t="t"/>
                <a:pathLst>
                  <a:path extrusionOk="0" h="433225" w="2836643">
                    <a:moveTo>
                      <a:pt x="0" y="0"/>
                    </a:moveTo>
                    <a:lnTo>
                      <a:pt x="2836643" y="0"/>
                    </a:lnTo>
                    <a:lnTo>
                      <a:pt x="2836643" y="433225"/>
                    </a:lnTo>
                    <a:lnTo>
                      <a:pt x="0" y="433225"/>
                    </a:lnTo>
                    <a:close/>
                  </a:path>
                </a:pathLst>
              </a:custGeom>
              <a:solidFill>
                <a:srgbClr val="2C8CCB"/>
              </a:solidFill>
              <a:ln>
                <a:noFill/>
              </a:ln>
            </p:spPr>
          </p:sp>
          <p:sp>
            <p:nvSpPr>
              <p:cNvPr id="162" name="Google Shape;162;p26"/>
              <p:cNvSpPr txBox="1"/>
              <p:nvPr/>
            </p:nvSpPr>
            <p:spPr>
              <a:xfrm>
                <a:off x="0" y="-9525"/>
                <a:ext cx="2836500" cy="442800"/>
              </a:xfrm>
              <a:prstGeom prst="rect">
                <a:avLst/>
              </a:prstGeom>
              <a:solidFill>
                <a:srgbClr val="2C8CCB"/>
              </a:solidFill>
              <a:ln>
                <a:noFill/>
              </a:ln>
            </p:spPr>
            <p:txBody>
              <a:bodyPr anchorCtr="0" anchor="ctr" bIns="127000" lIns="127000" spcFirstLastPara="1" rIns="127000" wrap="square" tIns="1270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fr" sz="13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CO</a:t>
                </a:r>
                <a:r>
                  <a:rPr lang="fr" sz="1300">
                    <a:solidFill>
                      <a:srgbClr val="FFFFFF"/>
                    </a:solidFill>
                  </a:rPr>
                  <a:t>NCLUSION</a:t>
                </a:r>
                <a:endParaRPr sz="700"/>
              </a:p>
            </p:txBody>
          </p:sp>
        </p:grpSp>
        <p:sp>
          <p:nvSpPr>
            <p:cNvPr id="163" name="Google Shape;163;p26"/>
            <p:cNvSpPr/>
            <p:nvPr/>
          </p:nvSpPr>
          <p:spPr>
            <a:xfrm>
              <a:off x="3469237" y="4091177"/>
              <a:ext cx="312928" cy="312928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8CC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6103757" y="4078540"/>
              <a:ext cx="2289000" cy="372600"/>
            </a:xfrm>
            <a:prstGeom prst="rect">
              <a:avLst/>
            </a:prstGeom>
            <a:solidFill>
              <a:srgbClr val="2C8CCB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Interpret the results </a:t>
              </a:r>
              <a:r>
                <a:rPr lang="fr" sz="1100">
                  <a:solidFill>
                    <a:srgbClr val="FFFFFF"/>
                  </a:solidFill>
                </a:rPr>
                <a:t>obtained with our linear regression model.</a:t>
              </a:r>
              <a:endParaRPr sz="700"/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3469237" y="3768721"/>
            <a:ext cx="312440" cy="312440"/>
            <a:chOff x="0" y="0"/>
            <a:chExt cx="812800" cy="812800"/>
          </a:xfrm>
        </p:grpSpPr>
        <p:sp>
          <p:nvSpPr>
            <p:cNvPr id="166" name="Google Shape;166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36B7DA"/>
                  </a:solidFill>
                </a:rPr>
                <a:t>4</a:t>
              </a:r>
              <a:endParaRPr sz="700">
                <a:solidFill>
                  <a:srgbClr val="36B7DA"/>
                </a:solidFill>
              </a:endParaRPr>
            </a:p>
          </p:txBody>
        </p:sp>
      </p:grpSp>
      <p:grpSp>
        <p:nvGrpSpPr>
          <p:cNvPr id="168" name="Google Shape;168;p26"/>
          <p:cNvGrpSpPr/>
          <p:nvPr/>
        </p:nvGrpSpPr>
        <p:grpSpPr>
          <a:xfrm>
            <a:off x="3469237" y="2873033"/>
            <a:ext cx="312440" cy="312440"/>
            <a:chOff x="0" y="0"/>
            <a:chExt cx="812800" cy="812800"/>
          </a:xfrm>
        </p:grpSpPr>
        <p:sp>
          <p:nvSpPr>
            <p:cNvPr id="169" name="Google Shape;169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37C9EF"/>
                  </a:solidFill>
                </a:rPr>
                <a:t>3</a:t>
              </a:r>
              <a:endParaRPr sz="700">
                <a:solidFill>
                  <a:srgbClr val="37C9E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SAMPLE PREPARATION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8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3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EXPLORATION STEP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D1D6"/>
                    </a:solidFill>
                  </a:tcPr>
                </a:tc>
              </a:tr>
              <a:tr h="102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Let’s take a look at the distribution of the Market value column.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This is very skewed.</a:t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8"/>
          <p:cNvSpPr/>
          <p:nvPr/>
        </p:nvSpPr>
        <p:spPr>
          <a:xfrm rot="10800000">
            <a:off x="4430019" y="5087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6D1D6"/>
          </a:solidFill>
          <a:ln>
            <a:noFill/>
          </a:ln>
        </p:spPr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75" y="1653800"/>
            <a:ext cx="5638876" cy="3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9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3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NORMALIZATION STEP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Let’s try to normalize the market value column using log transformation and see if we can reduce the skewness in the data distribution.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This is still very skewed.</a:t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9"/>
          <p:cNvSpPr/>
          <p:nvPr/>
        </p:nvSpPr>
        <p:spPr>
          <a:xfrm rot="10800000">
            <a:off x="4430019" y="5087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1604975"/>
            <a:ext cx="6035276" cy="35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0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3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STANDARDIZATION</a:t>
                      </a: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 STEP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0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Looking more at the data set, we actually some players with very high market value. We decided the remove the outliers of our data set.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After several t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ests, we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used the 90th percentile as a threshold to remove outliers and work with a reduced set of values.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In other words, we considered 10% of players with the highest market values, were considered extreme values or outliers in this context.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30"/>
          <p:cNvSpPr/>
          <p:nvPr/>
        </p:nvSpPr>
        <p:spPr>
          <a:xfrm rot="10800000">
            <a:off x="4430019" y="5087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88" y="1650000"/>
            <a:ext cx="5378826" cy="3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1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43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DATA WITHOUT OUTLIERS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It seems we have more readability when we let the outliers aside, as they extremely influence the market value distribution.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Let’s keep working on a reduced data set without the outliers.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31"/>
          <p:cNvSpPr/>
          <p:nvPr/>
        </p:nvSpPr>
        <p:spPr>
          <a:xfrm rot="10800000">
            <a:off x="4359919" y="5072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00" y="1337775"/>
            <a:ext cx="6387775" cy="37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ANALYSIS 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 CRITERIA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33"/>
          <p:cNvGraphicFramePr/>
          <p:nvPr/>
        </p:nvGraphicFramePr>
        <p:xfrm>
          <a:off x="127625" y="43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{54F8ABD0-EB44-41AE-A8AD-DB84415B4E63}</a:tableStyleId>
              </a:tblPr>
              <a:tblGrid>
                <a:gridCol w="8855950"/>
              </a:tblGrid>
              <a:tr h="2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DATA PREPARATION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C9EF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3"/>
          <p:cNvSpPr/>
          <p:nvPr/>
        </p:nvSpPr>
        <p:spPr>
          <a:xfrm rot="10800000">
            <a:off x="4359919" y="3937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800" y="709700"/>
            <a:ext cx="5673524" cy="4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228975" y="810925"/>
            <a:ext cx="2904300" cy="1961100"/>
          </a:xfrm>
          <a:prstGeom prst="rect">
            <a:avLst/>
          </a:prstGeom>
          <a:solidFill>
            <a:srgbClr val="EDF0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</a:rPr>
              <a:t>We found </a:t>
            </a:r>
            <a:r>
              <a:rPr lang="fr" sz="1050">
                <a:solidFill>
                  <a:schemeClr val="dk1"/>
                </a:solidFill>
              </a:rPr>
              <a:t>which features we would like to keep to create our linear regression and build our market value predictive model.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To determine them, we use a correlation heatmap for our NUMERICAL values to quickly identify and visualize relationships between variables in a dataset.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