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Caveat"/>
      <p:regular r:id="rId21"/>
      <p:bold r:id="rId22"/>
    </p:embeddedFont>
    <p:embeddedFont>
      <p:font typeface="Roboto Medium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Nunito"/>
      <p:regular r:id="rId31"/>
      <p:bold r:id="rId32"/>
      <p:italic r:id="rId33"/>
      <p:boldItalic r:id="rId34"/>
    </p:embeddedFont>
    <p:embeddedFont>
      <p:font typeface="Maven Pro"/>
      <p:regular r:id="rId35"/>
      <p:bold r:id="rId36"/>
    </p:embeddedFont>
    <p:embeddedFont>
      <p:font typeface="Caveat Medium"/>
      <p:regular r:id="rId37"/>
      <p:bold r:id="rId38"/>
    </p:embeddedFont>
    <p:embeddedFont>
      <p:font typeface="Roboto Ligh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51E992-14E1-4851-B59F-68FDE4FD37F5}">
  <a:tblStyle styleId="{2051E992-14E1-4851-B59F-68FDE4FD37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bold.fntdata"/><Relationship Id="rId20" Type="http://schemas.openxmlformats.org/officeDocument/2006/relationships/slide" Target="slides/slide14.xml"/><Relationship Id="rId42" Type="http://schemas.openxmlformats.org/officeDocument/2006/relationships/font" Target="fonts/RobotoLight-boldItalic.fntdata"/><Relationship Id="rId41" Type="http://schemas.openxmlformats.org/officeDocument/2006/relationships/font" Target="fonts/RobotoLight-italic.fntdata"/><Relationship Id="rId22" Type="http://schemas.openxmlformats.org/officeDocument/2006/relationships/font" Target="fonts/Caveat-bold.fntdata"/><Relationship Id="rId21" Type="http://schemas.openxmlformats.org/officeDocument/2006/relationships/font" Target="fonts/Caveat-regular.fntdata"/><Relationship Id="rId24" Type="http://schemas.openxmlformats.org/officeDocument/2006/relationships/font" Target="fonts/RobotoMedium-bold.fntdata"/><Relationship Id="rId23" Type="http://schemas.openxmlformats.org/officeDocument/2006/relationships/font" Target="fonts/Robot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edium-boldItalic.fntdata"/><Relationship Id="rId25" Type="http://schemas.openxmlformats.org/officeDocument/2006/relationships/font" Target="fonts/RobotoMedium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Nunito-italic.fntdata"/><Relationship Id="rId10" Type="http://schemas.openxmlformats.org/officeDocument/2006/relationships/slide" Target="slides/slide4.xml"/><Relationship Id="rId32" Type="http://schemas.openxmlformats.org/officeDocument/2006/relationships/font" Target="fonts/Nunito-bold.fntdata"/><Relationship Id="rId13" Type="http://schemas.openxmlformats.org/officeDocument/2006/relationships/slide" Target="slides/slide7.xml"/><Relationship Id="rId35" Type="http://schemas.openxmlformats.org/officeDocument/2006/relationships/font" Target="fonts/MavenPro-regular.fntdata"/><Relationship Id="rId12" Type="http://schemas.openxmlformats.org/officeDocument/2006/relationships/slide" Target="slides/slide6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9.xml"/><Relationship Id="rId37" Type="http://schemas.openxmlformats.org/officeDocument/2006/relationships/font" Target="fonts/CaveatMedium-regular.fntdata"/><Relationship Id="rId14" Type="http://schemas.openxmlformats.org/officeDocument/2006/relationships/slide" Target="slides/slide8.xml"/><Relationship Id="rId36" Type="http://schemas.openxmlformats.org/officeDocument/2006/relationships/font" Target="fonts/MavenPro-bold.fntdata"/><Relationship Id="rId17" Type="http://schemas.openxmlformats.org/officeDocument/2006/relationships/slide" Target="slides/slide11.xml"/><Relationship Id="rId39" Type="http://schemas.openxmlformats.org/officeDocument/2006/relationships/font" Target="fonts/RobotoLight-regular.fntdata"/><Relationship Id="rId16" Type="http://schemas.openxmlformats.org/officeDocument/2006/relationships/slide" Target="slides/slide10.xml"/><Relationship Id="rId38" Type="http://schemas.openxmlformats.org/officeDocument/2006/relationships/font" Target="fonts/CaveatMedium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44709779a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44709779a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4a286ee9a1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4a286ee9a1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44709779a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44709779a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4a286ee9a1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4a286ee9a1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4a286ee9a1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4a286ee9a1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4709779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4709779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4a286ee9a1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4a286ee9a1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44709779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44709779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4a286ee9a1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4a286ee9a1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44709779a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44709779a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44709779a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44709779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4a286ee9a1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4a286ee9a1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4a286ee9a1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4a286ee9a1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8" y="8207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700">
                <a:latin typeface="Caveat"/>
                <a:ea typeface="Caveat"/>
                <a:cs typeface="Caveat"/>
                <a:sym typeface="Caveat"/>
              </a:rPr>
              <a:t>PRÁCTICA 4: ALGORITMOS DE PROGRAMACIÓN DINÁMICA</a:t>
            </a:r>
            <a:endParaRPr sz="47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1700" y="3367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Realizado por: Mario Casas Pérez, Ángela María Garrido Ruiz, Rocío Barragán Moreno, y Marina Ruiz Palomino 2º D - GII</a:t>
            </a:r>
            <a:endParaRPr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title"/>
          </p:nvPr>
        </p:nvSpPr>
        <p:spPr>
          <a:xfrm>
            <a:off x="1217275" y="986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s" sz="3520" u="sng">
                <a:solidFill>
                  <a:srgbClr val="000000"/>
                </a:solidFill>
                <a:latin typeface="Caveat Medium"/>
                <a:ea typeface="Caveat Medium"/>
                <a:cs typeface="Caveat Medium"/>
                <a:sym typeface="Caveat Medium"/>
              </a:rPr>
              <a:t>EJERCICIO 5: Eficiencias</a:t>
            </a:r>
            <a:endParaRPr b="0" sz="3520" u="sng">
              <a:solidFill>
                <a:srgbClr val="000000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334" name="Google Shape;334;p22"/>
          <p:cNvSpPr txBox="1"/>
          <p:nvPr>
            <p:ph idx="1" type="body"/>
          </p:nvPr>
        </p:nvSpPr>
        <p:spPr>
          <a:xfrm>
            <a:off x="1303800" y="888325"/>
            <a:ext cx="7030500" cy="3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 Light"/>
              <a:buChar char="●"/>
            </a:pPr>
            <a:r>
              <a:rPr lang="es" sz="15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Eficiencia del método de fuerza bruta</a:t>
            </a:r>
            <a:endParaRPr sz="15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35" name="Google Shape;3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975" y="1223950"/>
            <a:ext cx="3362151" cy="391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idx="1" type="body"/>
          </p:nvPr>
        </p:nvSpPr>
        <p:spPr>
          <a:xfrm>
            <a:off x="1303800" y="273050"/>
            <a:ext cx="7030500" cy="42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 Light"/>
              <a:buChar char="●"/>
            </a:pPr>
            <a:r>
              <a:rPr lang="es" sz="15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Eficiencia del </a:t>
            </a:r>
            <a:r>
              <a:rPr lang="es" sz="15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algoritmo</a:t>
            </a:r>
            <a:r>
              <a:rPr lang="es" sz="15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de P.D</a:t>
            </a:r>
            <a:endParaRPr sz="15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41" name="Google Shape;3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050" y="697700"/>
            <a:ext cx="4259951" cy="4121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1303800" y="108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s" sz="3320" u="sng">
                <a:solidFill>
                  <a:srgbClr val="000000"/>
                </a:solidFill>
                <a:latin typeface="Caveat Medium"/>
                <a:ea typeface="Caveat Medium"/>
                <a:cs typeface="Caveat Medium"/>
                <a:sym typeface="Caveat Medium"/>
              </a:rPr>
              <a:t>EJERCICIO 6: Pruebas mediante fichero</a:t>
            </a:r>
            <a:endParaRPr b="0" sz="3320" u="sng">
              <a:solidFill>
                <a:srgbClr val="000000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347" name="Google Shape;347;p24"/>
          <p:cNvSpPr txBox="1"/>
          <p:nvPr>
            <p:ph idx="1" type="body"/>
          </p:nvPr>
        </p:nvSpPr>
        <p:spPr>
          <a:xfrm>
            <a:off x="1303800" y="946025"/>
            <a:ext cx="7030500" cy="3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Los ficheros utilizados son:</a:t>
            </a:r>
            <a:endParaRPr sz="15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	prueba1.txt</a:t>
            </a:r>
            <a:endParaRPr sz="15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prueba2.txt</a:t>
            </a:r>
            <a:endParaRPr sz="15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4"/>
          <p:cNvSpPr txBox="1"/>
          <p:nvPr/>
        </p:nvSpPr>
        <p:spPr>
          <a:xfrm>
            <a:off x="4241700" y="2156100"/>
            <a:ext cx="3653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 Light"/>
                <a:ea typeface="Roboto Light"/>
                <a:cs typeface="Roboto Light"/>
                <a:sym typeface="Roboto Light"/>
              </a:rPr>
              <a:t>El formato de los ficheros es una tabla en la que se incluye precio, beneficio y comisión de cada acción respectivamente. </a:t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49" name="Google Shape;3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653" y="1767550"/>
            <a:ext cx="2127548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5650" y="3334650"/>
            <a:ext cx="1945962" cy="11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/>
          <p:nvPr>
            <p:ph idx="1" type="body"/>
          </p:nvPr>
        </p:nvSpPr>
        <p:spPr>
          <a:xfrm>
            <a:off x="1236500" y="628750"/>
            <a:ext cx="7030500" cy="4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La lectura de los ficheros desde el main se ha realizado de la siguiente manera:</a:t>
            </a:r>
            <a:endParaRPr sz="15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038" y="1064675"/>
            <a:ext cx="7076025" cy="31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/>
          <p:nvPr/>
        </p:nvSpPr>
        <p:spPr>
          <a:xfrm>
            <a:off x="3788400" y="196125"/>
            <a:ext cx="3731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u="sng">
                <a:solidFill>
                  <a:schemeClr val="dk2"/>
                </a:solidFill>
                <a:latin typeface="Caveat Medium"/>
                <a:ea typeface="Caveat Medium"/>
                <a:cs typeface="Caveat Medium"/>
                <a:sym typeface="Caveat Medium"/>
              </a:rPr>
              <a:t>CÁLCULO</a:t>
            </a:r>
            <a:r>
              <a:rPr lang="es" sz="2300" u="sng">
                <a:solidFill>
                  <a:schemeClr val="dk2"/>
                </a:solidFill>
                <a:latin typeface="Caveat Medium"/>
                <a:ea typeface="Caveat Medium"/>
                <a:cs typeface="Caveat Medium"/>
                <a:sym typeface="Caveat Medium"/>
              </a:rPr>
              <a:t> DE LA MATRIZ DE </a:t>
            </a:r>
            <a:endParaRPr sz="2300" u="sng">
              <a:solidFill>
                <a:schemeClr val="dk2"/>
              </a:solidFill>
              <a:latin typeface="Caveat Medium"/>
              <a:ea typeface="Caveat Medium"/>
              <a:cs typeface="Caveat Medium"/>
              <a:sym typeface="Cave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u="sng">
                <a:solidFill>
                  <a:schemeClr val="dk2"/>
                </a:solidFill>
                <a:latin typeface="Caveat Medium"/>
                <a:ea typeface="Caveat Medium"/>
                <a:cs typeface="Caveat Medium"/>
                <a:sym typeface="Caveat Medium"/>
              </a:rPr>
              <a:t>COSTES PASO A PASO </a:t>
            </a:r>
            <a:endParaRPr sz="2300" u="sng">
              <a:solidFill>
                <a:schemeClr val="dk2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graphicFrame>
        <p:nvGraphicFramePr>
          <p:cNvPr id="362" name="Google Shape;362;p26"/>
          <p:cNvGraphicFramePr/>
          <p:nvPr/>
        </p:nvGraphicFramePr>
        <p:xfrm>
          <a:off x="272700" y="9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{2051E992-14E1-4851-B59F-68FDE4FD37F5}</a:tableStyleId>
              </a:tblPr>
              <a:tblGrid>
                <a:gridCol w="619225"/>
                <a:gridCol w="619225"/>
                <a:gridCol w="619225"/>
                <a:gridCol w="619225"/>
              </a:tblGrid>
              <a:tr h="30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Precio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Beneficio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Comisión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29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Acción 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2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0.5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0.42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9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Acción 2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3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0.6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0.63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9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Acción 3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5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0.8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1.05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3" name="Google Shape;363;p26"/>
          <p:cNvGraphicFramePr/>
          <p:nvPr/>
        </p:nvGraphicFramePr>
        <p:xfrm>
          <a:off x="114300" y="158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{2051E992-14E1-4851-B59F-68FDE4FD37F5}</a:tableStyleId>
              </a:tblPr>
              <a:tblGrid>
                <a:gridCol w="1631125"/>
                <a:gridCol w="869400"/>
                <a:gridCol w="869400"/>
                <a:gridCol w="869400"/>
                <a:gridCol w="869400"/>
                <a:gridCol w="869400"/>
                <a:gridCol w="869400"/>
                <a:gridCol w="869400"/>
                <a:gridCol w="869400"/>
              </a:tblGrid>
              <a:tr h="5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Dinero restante →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Acciones </a:t>
                      </a:r>
                      <a:r>
                        <a:rPr lang="es"/>
                        <a:t>↓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2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Acción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2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Acción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2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Acción 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364" name="Google Shape;364;p26"/>
          <p:cNvSpPr txBox="1"/>
          <p:nvPr/>
        </p:nvSpPr>
        <p:spPr>
          <a:xfrm>
            <a:off x="384600" y="4137525"/>
            <a:ext cx="833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Caso base: Fila 0 (Acción 1) → Solo existe la acción 1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→  Si Precio + Comisión  de la Acción 1 es mayor que el dinero que tenemos → M[i][j] = 0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→ Si es menor → Me quedo con el beneficio máximo (Precio * Beneficio) - Comisión → M[i][j] = 0.58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5" name="Google Shape;365;p26"/>
          <p:cNvSpPr txBox="1"/>
          <p:nvPr/>
        </p:nvSpPr>
        <p:spPr>
          <a:xfrm>
            <a:off x="1064375" y="4337600"/>
            <a:ext cx="68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Caso base: Columna 0 → Dinero = 0 → No podemos comprar acciones → M[i][j] = 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6" name="Google Shape;366;p26"/>
          <p:cNvSpPr txBox="1"/>
          <p:nvPr/>
        </p:nvSpPr>
        <p:spPr>
          <a:xfrm>
            <a:off x="1744100" y="22064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7" name="Google Shape;367;p26"/>
          <p:cNvSpPr txBox="1"/>
          <p:nvPr/>
        </p:nvSpPr>
        <p:spPr>
          <a:xfrm>
            <a:off x="1744100" y="28160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8" name="Google Shape;368;p26"/>
          <p:cNvSpPr txBox="1"/>
          <p:nvPr/>
        </p:nvSpPr>
        <p:spPr>
          <a:xfrm>
            <a:off x="1744100" y="34256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9" name="Google Shape;369;p26"/>
          <p:cNvSpPr txBox="1"/>
          <p:nvPr/>
        </p:nvSpPr>
        <p:spPr>
          <a:xfrm>
            <a:off x="2614825" y="2206425"/>
            <a:ext cx="8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0" name="Google Shape;370;p26"/>
          <p:cNvSpPr txBox="1"/>
          <p:nvPr/>
        </p:nvSpPr>
        <p:spPr>
          <a:xfrm>
            <a:off x="3508050" y="2206425"/>
            <a:ext cx="8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1" name="Google Shape;371;p26"/>
          <p:cNvSpPr txBox="1"/>
          <p:nvPr/>
        </p:nvSpPr>
        <p:spPr>
          <a:xfrm>
            <a:off x="4346250" y="2206425"/>
            <a:ext cx="8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0.58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2" name="Google Shape;372;p26"/>
          <p:cNvSpPr txBox="1"/>
          <p:nvPr/>
        </p:nvSpPr>
        <p:spPr>
          <a:xfrm>
            <a:off x="5184450" y="2206425"/>
            <a:ext cx="8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0.58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3" name="Google Shape;373;p26"/>
          <p:cNvSpPr txBox="1"/>
          <p:nvPr/>
        </p:nvSpPr>
        <p:spPr>
          <a:xfrm>
            <a:off x="6098850" y="2206425"/>
            <a:ext cx="8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0.58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4" name="Google Shape;374;p26"/>
          <p:cNvSpPr txBox="1"/>
          <p:nvPr/>
        </p:nvSpPr>
        <p:spPr>
          <a:xfrm>
            <a:off x="6937050" y="2206425"/>
            <a:ext cx="8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0.58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5" name="Google Shape;375;p26"/>
          <p:cNvSpPr txBox="1"/>
          <p:nvPr/>
        </p:nvSpPr>
        <p:spPr>
          <a:xfrm>
            <a:off x="7851450" y="2206425"/>
            <a:ext cx="8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0.58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6" name="Google Shape;376;p26"/>
          <p:cNvSpPr txBox="1"/>
          <p:nvPr/>
        </p:nvSpPr>
        <p:spPr>
          <a:xfrm>
            <a:off x="2620400" y="28160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7" name="Google Shape;377;p26"/>
          <p:cNvSpPr txBox="1"/>
          <p:nvPr/>
        </p:nvSpPr>
        <p:spPr>
          <a:xfrm>
            <a:off x="3496700" y="28160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8" name="Google Shape;378;p26"/>
          <p:cNvSpPr txBox="1"/>
          <p:nvPr/>
        </p:nvSpPr>
        <p:spPr>
          <a:xfrm>
            <a:off x="2626075" y="3450438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9" name="Google Shape;379;p26"/>
          <p:cNvSpPr txBox="1"/>
          <p:nvPr/>
        </p:nvSpPr>
        <p:spPr>
          <a:xfrm>
            <a:off x="3496700" y="34256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0" name="Google Shape;380;p26"/>
          <p:cNvSpPr txBox="1"/>
          <p:nvPr/>
        </p:nvSpPr>
        <p:spPr>
          <a:xfrm>
            <a:off x="499662" y="4329275"/>
            <a:ext cx="78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Mínimo para empezar a obtener beneficio → Acción más barata = 2 + Su comisión = 0.42 = 2.42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1" name="Google Shape;381;p26"/>
          <p:cNvSpPr txBox="1"/>
          <p:nvPr/>
        </p:nvSpPr>
        <p:spPr>
          <a:xfrm>
            <a:off x="162600" y="4231113"/>
            <a:ext cx="839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A partir de tener 3€ empezamos a obtener beneficio → Utilizamos la ecuación de recurrencia: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M(i,j) = Máximo {M[i-1][j], bi*pi + M[i-1][j-pi-ci]} 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2" name="Google Shape;382;p26"/>
          <p:cNvSpPr txBox="1"/>
          <p:nvPr/>
        </p:nvSpPr>
        <p:spPr>
          <a:xfrm>
            <a:off x="-51000" y="4084875"/>
            <a:ext cx="8818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M[i-1][j] → M[1][3] = 0.58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Beneficio de Acción 2 * Precio de Acción 2 + M[i-1][j - Precio de Acción 2 - Comisión de Acción 2] → 0.6 * 3 + M[1][3-3-0.63] = 0.6*3 + M[1][-0.63] → Cómo nos salimos de las columnas disponibles, nos quedamos con el beneficio de comprar la acción anterior (Es decir, el máximo es el valor de M[i-1][j])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3" name="Google Shape;383;p26"/>
          <p:cNvSpPr txBox="1"/>
          <p:nvPr/>
        </p:nvSpPr>
        <p:spPr>
          <a:xfrm>
            <a:off x="4346250" y="2816025"/>
            <a:ext cx="8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0.58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4" name="Google Shape;384;p26"/>
          <p:cNvSpPr txBox="1"/>
          <p:nvPr/>
        </p:nvSpPr>
        <p:spPr>
          <a:xfrm>
            <a:off x="4346250" y="3425625"/>
            <a:ext cx="8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0.58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5" name="Google Shape;385;p26"/>
          <p:cNvSpPr txBox="1"/>
          <p:nvPr/>
        </p:nvSpPr>
        <p:spPr>
          <a:xfrm>
            <a:off x="891925" y="4192575"/>
            <a:ext cx="7578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M[i-1][j] → M[1][4] = 0.58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bi*pi + M[i-1][j - pi -ci] → 0.6 * 3 + M[1][4-3-0.63] = 0.6*3 + M[1][0] = 1.8 + 0 = 1.8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Máximo{0.58, 1.8} = 1.8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6" name="Google Shape;386;p26"/>
          <p:cNvSpPr txBox="1"/>
          <p:nvPr/>
        </p:nvSpPr>
        <p:spPr>
          <a:xfrm>
            <a:off x="5184450" y="2816025"/>
            <a:ext cx="8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.8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7" name="Google Shape;387;p26"/>
          <p:cNvSpPr txBox="1"/>
          <p:nvPr/>
        </p:nvSpPr>
        <p:spPr>
          <a:xfrm>
            <a:off x="5184450" y="3425625"/>
            <a:ext cx="8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1.8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8" name="Google Shape;388;p26"/>
          <p:cNvSpPr txBox="1"/>
          <p:nvPr/>
        </p:nvSpPr>
        <p:spPr>
          <a:xfrm>
            <a:off x="6098850" y="2816025"/>
            <a:ext cx="8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1.8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9" name="Google Shape;389;p26"/>
          <p:cNvSpPr txBox="1"/>
          <p:nvPr/>
        </p:nvSpPr>
        <p:spPr>
          <a:xfrm>
            <a:off x="6098850" y="3425625"/>
            <a:ext cx="8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1.8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0" name="Google Shape;390;p26"/>
          <p:cNvSpPr txBox="1"/>
          <p:nvPr/>
        </p:nvSpPr>
        <p:spPr>
          <a:xfrm>
            <a:off x="6937050" y="2816025"/>
            <a:ext cx="8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1.8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1" name="Google Shape;391;p26"/>
          <p:cNvSpPr txBox="1"/>
          <p:nvPr/>
        </p:nvSpPr>
        <p:spPr>
          <a:xfrm>
            <a:off x="6937050" y="3425625"/>
            <a:ext cx="8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1.8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2" name="Google Shape;392;p26"/>
          <p:cNvSpPr txBox="1"/>
          <p:nvPr/>
        </p:nvSpPr>
        <p:spPr>
          <a:xfrm>
            <a:off x="7851450" y="2816025"/>
            <a:ext cx="8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.38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3" name="Google Shape;393;p26"/>
          <p:cNvSpPr txBox="1"/>
          <p:nvPr/>
        </p:nvSpPr>
        <p:spPr>
          <a:xfrm>
            <a:off x="782700" y="4192575"/>
            <a:ext cx="7578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M[i-1][j] → M[2][7] = 2.38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bi*pi + M[i-1][j - pi -ci] → 0.8 * 5 + M[2][7-5-1.05] = 0.6*3 + M[2][0] = 4 + 0 = 4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Máximo{2.38, 4} = 4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4" name="Google Shape;394;p26"/>
          <p:cNvSpPr txBox="1"/>
          <p:nvPr/>
        </p:nvSpPr>
        <p:spPr>
          <a:xfrm>
            <a:off x="7851450" y="3425625"/>
            <a:ext cx="8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4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5" name="Google Shape;395;p26"/>
          <p:cNvSpPr/>
          <p:nvPr/>
        </p:nvSpPr>
        <p:spPr>
          <a:xfrm>
            <a:off x="104100" y="4161825"/>
            <a:ext cx="8606700" cy="89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6"/>
          <p:cNvSpPr/>
          <p:nvPr/>
        </p:nvSpPr>
        <p:spPr>
          <a:xfrm>
            <a:off x="8074500" y="3462900"/>
            <a:ext cx="423300" cy="375300"/>
          </a:xfrm>
          <a:prstGeom prst="ellipse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207650" y="986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s" sz="3620" u="sng">
                <a:solidFill>
                  <a:srgbClr val="000000"/>
                </a:solidFill>
                <a:latin typeface="Caveat Medium"/>
                <a:ea typeface="Caveat Medium"/>
                <a:cs typeface="Caveat Medium"/>
                <a:sym typeface="Caveat Medium"/>
              </a:rPr>
              <a:t>EJERCICIO 1: Diseño de las componentes</a:t>
            </a:r>
            <a:endParaRPr b="0" sz="3620" u="sng">
              <a:solidFill>
                <a:srgbClr val="000000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1207650" y="845675"/>
            <a:ext cx="5573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 Light"/>
                <a:ea typeface="Roboto Light"/>
                <a:cs typeface="Roboto Light"/>
                <a:sym typeface="Roboto Light"/>
              </a:rPr>
              <a:t>El problema a resolver debe: </a:t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76200" y="1524000"/>
            <a:ext cx="8551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86" name="Google Shape;286;p14"/>
          <p:cNvSpPr txBox="1"/>
          <p:nvPr/>
        </p:nvSpPr>
        <p:spPr>
          <a:xfrm>
            <a:off x="76200" y="1261175"/>
            <a:ext cx="83850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arenR"/>
            </a:pPr>
            <a:r>
              <a:rPr lang="es" sz="1500">
                <a:latin typeface="Roboto Light"/>
                <a:ea typeface="Roboto Light"/>
                <a:cs typeface="Roboto Light"/>
                <a:sym typeface="Roboto Light"/>
              </a:rPr>
              <a:t>Ser un problema de optimización (maximización/minimización) → Maximizar el beneficio para la cantidad en euros a gastar</a:t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arenR"/>
            </a:pPr>
            <a:r>
              <a:rPr lang="es" sz="1500">
                <a:latin typeface="Roboto Light"/>
                <a:ea typeface="Roboto Light"/>
                <a:cs typeface="Roboto Light"/>
                <a:sym typeface="Roboto Light"/>
              </a:rPr>
              <a:t>Poder resolverse por etapas → Cada etapa representará la compra, o no, de las acciones de la empresa.</a:t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lphaLcParenR"/>
            </a:pPr>
            <a:r>
              <a:rPr lang="es" sz="1500">
                <a:latin typeface="Roboto Light"/>
                <a:ea typeface="Roboto Light"/>
                <a:cs typeface="Roboto Light"/>
                <a:sym typeface="Roboto Light"/>
              </a:rPr>
              <a:t>Poder modelarse mediante una ecuación recurrente</a:t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 Light"/>
                <a:ea typeface="Roboto Light"/>
                <a:cs typeface="Roboto Light"/>
                <a:sym typeface="Roboto Light"/>
              </a:rPr>
              <a:t>T(i,j) = Max{T(i-1,j), bi*pi+T(i-1,j-pi-ci)}</a:t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lphaLcParenR"/>
            </a:pPr>
            <a:r>
              <a:rPr lang="es" sz="1500">
                <a:latin typeface="Roboto Light"/>
                <a:ea typeface="Roboto Light"/>
                <a:cs typeface="Roboto Light"/>
                <a:sym typeface="Roboto Light"/>
              </a:rPr>
              <a:t>Existir uno o varios casos base al problema</a:t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Light"/>
              <a:buAutoNum type="arabicPeriod"/>
            </a:pPr>
            <a:r>
              <a:rPr lang="es" sz="1500">
                <a:latin typeface="Roboto Light"/>
                <a:ea typeface="Roboto Light"/>
                <a:cs typeface="Roboto Light"/>
                <a:sym typeface="Roboto Light"/>
              </a:rPr>
              <a:t>No tenemos dinero, X=0</a:t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Light"/>
              <a:buAutoNum type="arabicPeriod"/>
            </a:pPr>
            <a:r>
              <a:rPr lang="es" sz="1500">
                <a:latin typeface="Roboto Light"/>
                <a:ea typeface="Roboto Light"/>
                <a:cs typeface="Roboto Light"/>
                <a:sym typeface="Roboto Light"/>
              </a:rPr>
              <a:t>No podemos comprarle acciones a la empresa, A=0</a:t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Light"/>
              <a:buAutoNum type="arabicPeriod"/>
            </a:pPr>
            <a:r>
              <a:rPr lang="es" sz="1500">
                <a:latin typeface="Roboto Light"/>
                <a:ea typeface="Roboto Light"/>
                <a:cs typeface="Roboto Light"/>
                <a:sym typeface="Roboto Light"/>
              </a:rPr>
              <a:t>No tenemos suficiente dinero para comprar acciones de una empresa, X &lt; A[i].precio</a:t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arenR"/>
            </a:pPr>
            <a:r>
              <a:rPr lang="es" sz="1500">
                <a:latin typeface="Roboto Light"/>
                <a:ea typeface="Roboto Light"/>
                <a:cs typeface="Roboto Light"/>
                <a:sym typeface="Roboto Light"/>
              </a:rPr>
              <a:t>Cumplir el principio de optimalidad de Bellman (P.O.B.) →  No existe una solución mejor ya que la ecuación en recurrencias siempre toma el máximo.</a:t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arenR"/>
            </a:pPr>
            <a:r>
              <a:rPr lang="es" sz="1500">
                <a:latin typeface="Roboto Light"/>
                <a:ea typeface="Roboto Light"/>
                <a:cs typeface="Roboto Light"/>
                <a:sym typeface="Roboto Light"/>
              </a:rPr>
              <a:t>Puede</a:t>
            </a:r>
            <a:r>
              <a:rPr lang="es" sz="1500">
                <a:latin typeface="Roboto Light"/>
                <a:ea typeface="Roboto Light"/>
                <a:cs typeface="Roboto Light"/>
                <a:sym typeface="Roboto Light"/>
              </a:rPr>
              <a:t> ser diseñado mediante un algoritmo → Ya tenemos la </a:t>
            </a:r>
            <a:r>
              <a:rPr lang="es" sz="1500">
                <a:latin typeface="Roboto Light"/>
                <a:ea typeface="Roboto Light"/>
                <a:cs typeface="Roboto Light"/>
                <a:sym typeface="Roboto Light"/>
              </a:rPr>
              <a:t>ecuación</a:t>
            </a:r>
            <a:r>
              <a:rPr lang="es" sz="1500">
                <a:latin typeface="Roboto Light"/>
                <a:ea typeface="Roboto Light"/>
                <a:cs typeface="Roboto Light"/>
                <a:sym typeface="Roboto Light"/>
              </a:rPr>
              <a:t> recurrente, para mirar este punto vamos a ver como gestionamos la memoria.	</a:t>
            </a:r>
            <a:r>
              <a:rPr lang="es" sz="1500">
                <a:solidFill>
                  <a:schemeClr val="dk1"/>
                </a:solidFill>
              </a:rPr>
              <a:t>	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349950"/>
            <a:ext cx="7030500" cy="41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 u="sng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DISEÑO DE LA MEMORIA</a:t>
            </a:r>
            <a:endParaRPr b="1" sz="2100" u="sng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En este caso para resolver el problema vamos a diseñar una matriz T en la que: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Light"/>
              <a:buAutoNum type="romanLcParenR"/>
            </a:pPr>
            <a:r>
              <a:rPr lang="es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Las filas representan las acciones que podemos comprar (0..n)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Light"/>
              <a:buAutoNum type="romanLcParenR"/>
            </a:pPr>
            <a:r>
              <a:rPr lang="es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Las columnas representan el dinero que nos queda (0..X)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Por tanto la dimensión de la matriz es de n filas y X columnas y T(i,j) se completará con el resultado de la ecuación en recurrencias estudiada. Rellenaremos la matriz por filas.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Por tanto cada etapa de nuestro problema nos </a:t>
            </a:r>
            <a:r>
              <a:rPr lang="es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dará</a:t>
            </a:r>
            <a:r>
              <a:rPr lang="es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un valor de la matriz que se </a:t>
            </a:r>
            <a:r>
              <a:rPr lang="es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rellenará</a:t>
            </a:r>
            <a:r>
              <a:rPr lang="es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como: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T(1i,j) = Max{</a:t>
            </a:r>
            <a:r>
              <a:rPr lang="es" sz="15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T(i-1,j), bi*pi+T(i-1,j-pi-ci)}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60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s" sz="3220" u="sng">
                <a:solidFill>
                  <a:srgbClr val="000000"/>
                </a:solidFill>
                <a:latin typeface="Caveat Medium"/>
                <a:ea typeface="Caveat Medium"/>
                <a:cs typeface="Caveat Medium"/>
                <a:sym typeface="Caveat Medium"/>
              </a:rPr>
              <a:t>EJERCICIO 2: Algoritmo de fuerza bruta</a:t>
            </a:r>
            <a:endParaRPr b="0" sz="3220" u="sng">
              <a:solidFill>
                <a:srgbClr val="000000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117150" y="782575"/>
            <a:ext cx="7294200" cy="3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3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El pseudocódigo es el siguiente:</a:t>
            </a:r>
            <a:endParaRPr sz="53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 </a:t>
            </a:r>
            <a:r>
              <a:rPr lang="es" sz="5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i</a:t>
            </a:r>
            <a:r>
              <a:rPr lang="es" sz="535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nvertirBolsa(A : conjunto de acciones, X : cantidad de dinero)</a:t>
            </a:r>
            <a:endParaRPr sz="535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535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//Casos base</a:t>
            </a:r>
            <a:endParaRPr sz="535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535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Si X == 0 //no tenemos dinero</a:t>
            </a:r>
            <a:endParaRPr sz="535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535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	Devolver 0;</a:t>
            </a:r>
            <a:endParaRPr sz="535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535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Si A == 0 //no tenemos acciones que comprar</a:t>
            </a:r>
            <a:endParaRPr sz="535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535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	Devolver 0;</a:t>
            </a:r>
            <a:endParaRPr sz="535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535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//En otro caso que no sean los casos base devolvemos el maximo de</a:t>
            </a:r>
            <a:endParaRPr sz="535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35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	Para i = 1 hasta A.size()</a:t>
            </a:r>
            <a:endParaRPr sz="535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35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		Para j=1 hasta X</a:t>
            </a:r>
            <a:endParaRPr sz="535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35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			valor1 = A[i].Precio*A[i].Beneficio;</a:t>
            </a:r>
            <a:endParaRPr sz="535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35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			valor2 = A[i].Precio*A[i].Beneficio+(j-A[i].Precio+A[i].Comision);</a:t>
            </a:r>
            <a:endParaRPr sz="535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35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			Si j &lt; A[i].Precio</a:t>
            </a:r>
            <a:endParaRPr sz="535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35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				Devolver valor1</a:t>
            </a:r>
            <a:endParaRPr sz="535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35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			Si valor1 &gt; valor2</a:t>
            </a:r>
            <a:endParaRPr sz="535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35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				Devolver valor1;</a:t>
            </a:r>
            <a:endParaRPr sz="535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35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			En otro caso</a:t>
            </a:r>
            <a:endParaRPr sz="535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35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				Devolver valor2</a:t>
            </a:r>
            <a:endParaRPr sz="535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35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		Fin-Para</a:t>
            </a:r>
            <a:endParaRPr sz="535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35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	Fin-Para</a:t>
            </a:r>
            <a:endParaRPr sz="535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35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Fin</a:t>
            </a:r>
            <a:endParaRPr sz="535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5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246125" y="388400"/>
            <a:ext cx="7030500" cy="3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La </a:t>
            </a:r>
            <a:r>
              <a:rPr lang="es" sz="15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implementación</a:t>
            </a:r>
            <a:r>
              <a:rPr lang="es" sz="15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en código queda de la siguiente manera:</a:t>
            </a:r>
            <a:endParaRPr sz="15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700" y="920350"/>
            <a:ext cx="5734050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251725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720" u="sng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EJERCICIO 3: Pseudocódigo PD</a:t>
            </a:r>
            <a:endParaRPr sz="3720" u="sng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309" name="Google Shape;309;p18"/>
          <p:cNvSpPr txBox="1"/>
          <p:nvPr/>
        </p:nvSpPr>
        <p:spPr>
          <a:xfrm>
            <a:off x="1482500" y="713375"/>
            <a:ext cx="6287700" cy="45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</a:t>
            </a:r>
            <a:r>
              <a:rPr lang="es" sz="800">
                <a:latin typeface="Roboto"/>
                <a:ea typeface="Roboto"/>
                <a:cs typeface="Roboto"/>
                <a:sym typeface="Roboto"/>
              </a:rPr>
              <a:t>nvertirBolsa(A : conjunto de acciones, X : cantidad de dinero)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Roboto"/>
                <a:ea typeface="Roboto"/>
                <a:cs typeface="Roboto"/>
                <a:sym typeface="Roboto"/>
              </a:rPr>
              <a:t>	T //matriz en la que haremos los cálculos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Roboto"/>
                <a:ea typeface="Roboto"/>
                <a:cs typeface="Roboto"/>
                <a:sym typeface="Roboto"/>
              </a:rPr>
              <a:t>//Casos base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Roboto"/>
                <a:ea typeface="Roboto"/>
                <a:cs typeface="Roboto"/>
                <a:sym typeface="Roboto"/>
              </a:rPr>
              <a:t>Para j= 0 hasta X //solo puedo comprar una acción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Roboto"/>
                <a:ea typeface="Roboto"/>
                <a:cs typeface="Roboto"/>
                <a:sym typeface="Roboto"/>
              </a:rPr>
              <a:t>	Si (A[0].Precio+A[0].Comision &gt; j)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Roboto"/>
                <a:ea typeface="Roboto"/>
                <a:cs typeface="Roboto"/>
                <a:sym typeface="Roboto"/>
              </a:rPr>
              <a:t>		T[0][j] = 0;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Roboto"/>
                <a:ea typeface="Roboto"/>
                <a:cs typeface="Roboto"/>
                <a:sym typeface="Roboto"/>
              </a:rPr>
              <a:t>		En otro caso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Roboto"/>
                <a:ea typeface="Roboto"/>
                <a:cs typeface="Roboto"/>
                <a:sym typeface="Roboto"/>
              </a:rPr>
              <a:t>		T[i][j] = A[0].Precio*A[0].Beneficio-A[0].Comision;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Roboto"/>
                <a:ea typeface="Roboto"/>
                <a:cs typeface="Roboto"/>
                <a:sym typeface="Roboto"/>
              </a:rPr>
              <a:t>Para i = 0 hasta A.size() //no tengo dinero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Roboto"/>
                <a:ea typeface="Roboto"/>
                <a:cs typeface="Roboto"/>
                <a:sym typeface="Roboto"/>
              </a:rPr>
              <a:t>	T[i][0] = 0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Roboto"/>
                <a:ea typeface="Roboto"/>
                <a:cs typeface="Roboto"/>
                <a:sym typeface="Roboto"/>
              </a:rPr>
              <a:t>//Caso general → relleno de la matriz mediante la recurrencia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Roboto"/>
                <a:ea typeface="Roboto"/>
                <a:cs typeface="Roboto"/>
                <a:sym typeface="Roboto"/>
              </a:rPr>
              <a:t>Para i = 1 hasta A.size()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Roboto"/>
                <a:ea typeface="Roboto"/>
                <a:cs typeface="Roboto"/>
                <a:sym typeface="Roboto"/>
              </a:rPr>
              <a:t>	Para j = 0 hasta X Hacer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Roboto"/>
                <a:ea typeface="Roboto"/>
                <a:cs typeface="Roboto"/>
                <a:sym typeface="Roboto"/>
              </a:rPr>
              <a:t>	double aux1, aux2;  //almacenan los valores de la recurrencia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Roboto"/>
                <a:ea typeface="Roboto"/>
                <a:cs typeface="Roboto"/>
                <a:sym typeface="Roboto"/>
              </a:rPr>
              <a:t>		aux1 = T(i-1,j);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Roboto"/>
                <a:ea typeface="Roboto"/>
                <a:cs typeface="Roboto"/>
                <a:sym typeface="Roboto"/>
              </a:rPr>
              <a:t>		aux 2 = T(i-1,j-A[i].precio-A[i].comision) + A[i].beneficio*A[i].precio;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Roboto"/>
                <a:ea typeface="Roboto"/>
                <a:cs typeface="Roboto"/>
                <a:sym typeface="Roboto"/>
              </a:rPr>
              <a:t>		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Roboto"/>
                <a:ea typeface="Roboto"/>
                <a:cs typeface="Roboto"/>
                <a:sym typeface="Roboto"/>
              </a:rPr>
              <a:t>//Si el valor de j sale negativo nos quedamos con la parte positiva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Roboto"/>
                <a:ea typeface="Roboto"/>
                <a:cs typeface="Roboto"/>
                <a:sym typeface="Roboto"/>
              </a:rPr>
              <a:t>		if(j-A[i].precio-A[i].comision &lt; 0)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Roboto"/>
                <a:ea typeface="Roboto"/>
                <a:cs typeface="Roboto"/>
                <a:sym typeface="Roboto"/>
              </a:rPr>
              <a:t>			T[i][j] = aux1;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Roboto"/>
                <a:ea typeface="Roboto"/>
                <a:cs typeface="Roboto"/>
                <a:sym typeface="Roboto"/>
              </a:rPr>
              <a:t>		//Si puedo pagar la accion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Roboto"/>
                <a:ea typeface="Roboto"/>
                <a:cs typeface="Roboto"/>
                <a:sym typeface="Roboto"/>
              </a:rPr>
              <a:t>	if(A[i].Precio() + A[i].Comision() &lt; j)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Roboto"/>
                <a:ea typeface="Roboto"/>
                <a:cs typeface="Roboto"/>
                <a:sym typeface="Roboto"/>
              </a:rPr>
              <a:t>		T[i][j] = max(aux1,aux2);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Roboto"/>
                <a:ea typeface="Roboto"/>
                <a:cs typeface="Roboto"/>
                <a:sym typeface="Roboto"/>
              </a:rPr>
              <a:t>	else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Roboto"/>
                <a:ea typeface="Roboto"/>
                <a:cs typeface="Roboto"/>
                <a:sym typeface="Roboto"/>
              </a:rPr>
              <a:t>		T[i][j] = aux1;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Roboto"/>
                <a:ea typeface="Roboto"/>
                <a:cs typeface="Roboto"/>
                <a:sym typeface="Roboto"/>
              </a:rPr>
              <a:t>FinPara-j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Roboto"/>
                <a:ea typeface="Roboto"/>
                <a:cs typeface="Roboto"/>
                <a:sym typeface="Roboto"/>
              </a:rPr>
              <a:t>FinPara-i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Roboto"/>
                <a:ea typeface="Roboto"/>
                <a:cs typeface="Roboto"/>
                <a:sym typeface="Roboto"/>
              </a:rPr>
              <a:t>Devolver T[i][j] //mostramos la matriz de costes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771025" y="128825"/>
            <a:ext cx="7825800" cy="11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s" sz="3620" u="sng">
                <a:solidFill>
                  <a:srgbClr val="000000"/>
                </a:solidFill>
                <a:latin typeface="Caveat Medium"/>
                <a:ea typeface="Caveat Medium"/>
                <a:cs typeface="Caveat Medium"/>
                <a:sym typeface="Caveat Medium"/>
              </a:rPr>
              <a:t>EJERCICIO 4: </a:t>
            </a:r>
            <a:r>
              <a:rPr b="0" lang="es" sz="3620" u="sng">
                <a:solidFill>
                  <a:srgbClr val="000000"/>
                </a:solidFill>
                <a:latin typeface="Caveat Medium"/>
                <a:ea typeface="Caveat Medium"/>
                <a:cs typeface="Caveat Medium"/>
                <a:sym typeface="Caveat Medium"/>
              </a:rPr>
              <a:t>Implementación</a:t>
            </a:r>
            <a:r>
              <a:rPr b="0" lang="es" sz="3620" u="sng">
                <a:solidFill>
                  <a:srgbClr val="000000"/>
                </a:solidFill>
                <a:latin typeface="Caveat Medium"/>
                <a:ea typeface="Caveat Medium"/>
                <a:cs typeface="Caveat Medium"/>
                <a:sym typeface="Caveat Medium"/>
              </a:rPr>
              <a:t> del algoritmo PD</a:t>
            </a:r>
            <a:endParaRPr b="0" sz="3620" u="sng">
              <a:solidFill>
                <a:srgbClr val="000000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294175" y="830225"/>
            <a:ext cx="7030500" cy="3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Lo vamos a ir desglosando por partes:</a:t>
            </a:r>
            <a:endParaRPr sz="14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Light"/>
              <a:buChar char="●"/>
            </a:pPr>
            <a:r>
              <a:rPr lang="es" sz="1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Reserva de memoria y estudio de casos base</a:t>
            </a:r>
            <a:endParaRPr sz="14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488" y="1718050"/>
            <a:ext cx="7215026" cy="28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1303800" y="388400"/>
            <a:ext cx="7030500" cy="41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 Light"/>
              <a:buChar char="●"/>
            </a:pPr>
            <a:r>
              <a:rPr lang="es" sz="15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Estudio del caso general </a:t>
            </a:r>
            <a:endParaRPr sz="15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763" y="1006275"/>
            <a:ext cx="7146575" cy="33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1227450" y="532600"/>
            <a:ext cx="7030500" cy="4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 Light"/>
              <a:buChar char="●"/>
            </a:pPr>
            <a:r>
              <a:rPr lang="es" sz="15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Impresión de la matriz de costes y </a:t>
            </a:r>
            <a:r>
              <a:rPr lang="es" sz="15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liberación</a:t>
            </a:r>
            <a:r>
              <a:rPr lang="es" sz="15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de la memoria</a:t>
            </a:r>
            <a:endParaRPr sz="15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600" y="1065725"/>
            <a:ext cx="6535175" cy="27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