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0160000" cy="7620000"/>
  <p:notesSz cx="7620000" cy="10160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8AEF7A-DB33-4632-A5F2-CA346C02F09E}">
  <a:tblStyle styleId="{178AEF7A-DB33-4632-A5F2-CA346C02F09E}"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44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62000" y="4826000"/>
            <a:ext cx="6096000" cy="45720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Shape 20"/>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 name="Shape 2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Las clases son declaraciones de objetos, también se podrían definir como abstracciones de objetos. Esto quiere decir que la definición de un objeto es la clase. Cuando programamos un objeto y definimos sus características y funcionalidades en realidad lo que estamos haciendo es programar una clase. </a:t>
            </a: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La clasificación se basa en un comportamiento y atributos comunes. Permite crear un vocabulario estandarizado para comunicarse y pensar dentro del equipo de trabajo.</a:t>
            </a: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Una clase es una construcción estática que describe un comportamiento común y atributos (que toman distintos estados). Su formalización es a través de una estructura de datos que incluye datos y funciones, llamadas métodos. Los métodos son los que definen el comportamiento.</a:t>
            </a: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Pensar en términos de objetos es muy parecido a cómo se hace en la vida real. Por ejemplo, pensar en un coche para tratar de construir un modelo orientado a objetos. Se diría que el coche es el elemento principal que tiene una serie de características, como podrían ser el color, el modelo o la marca. Además tiene una serie de funcionalidades asociadas, como pueden ser ponerse en marcha, parar o estacionar. </a:t>
            </a:r>
          </a:p>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En un esquema POO el coche sería el objeto, las propiedades serían las características como el color o el modelo y los métodos serían las funcionalidades asociadas como ponerse en marcha o parar. </a:t>
            </a: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Los programas Orientados a objetos utilizan muchos objetos para realizar las acciones que se desean realizar y ellos mismos también son objetos. Es decir, el taller de coches será un objeto que utilizará objetos coche, herramienta, mecánico, recambios, etc. </a:t>
            </a: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 name="Shape 2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 Accesor de visibilidad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La programación orientada a objetos entiende a la actividad de desarrollar software basados en el paradigma de orientación a objetos. Dentro de este paradigma, la programación es adquisición de conocimiento de la realidad que queremos modelar, en pos de construir un modelo computacional de la misma. Asociamos entonces a entes de la realidad, objetos del mundo computacional con el objetivo de construir un modelo de simulación de la misma.</a:t>
            </a: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La programación orientada a objetos implica entre otros beneficios, gran capacidad de reutilización. Dado que en la realidad resolvemos problemas a través de que los diferentes entes de la misma colaboren, una vez que hemos encontrado un mecanismo para resolver un problema, utilizamos éste para alcanzar el mismo resultado exitoso una y otra vez. Dado que nuestro modelo computacional es una simulación de esta realidad, la reutilización se presenta en ambos sentidos. </a:t>
            </a: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El concepto de programación orientada a objetos (OOP) no es nuevo, lenguajes clásicos como SmallTalk se basan en ella. Dado que la OOP. se basa en la idea natural de la existencia de un mundo lleno de objetos y que la resolución del problema se realiza en términos de objetos, un lenguaje se dice que es orientado a objetos, si los elementos esenciales de construcción del software son objetos y mensajes.</a:t>
            </a: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Podemos definir un objeto como un conjunto complejo de datos y programas que poseen estructura y forman parte de una organización.</a:t>
            </a:r>
          </a:p>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Esta definición especifica varias propiedades importantes de los objetos. En primer lugar, un objeto no es un dato simple, sino que contiene en su interior cierto número de componentes bien estructurados. En segundo lugar, cada objeto no es un ente aislado, sino que forma parte de una organización jerárquica o de otro tipo.</a:t>
            </a: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Los espacios de nombres se sitúan en el nivel superior de la cadena jerárquica de elementos del lenguaje C#.</a:t>
            </a:r>
          </a:p>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Aunque los namespaces pueden contener otros namespaces, ningún otro elemento puede encapsular un Namespace.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La </a:t>
            </a:r>
            <a:r>
              <a:rPr lang="en-US" sz="1466" i="1">
                <a:solidFill>
                  <a:srgbClr val="000000"/>
                </a:solidFill>
                <a:latin typeface="Arial"/>
                <a:ea typeface="Arial"/>
                <a:cs typeface="Arial"/>
                <a:sym typeface="Arial"/>
              </a:rPr>
              <a:t>abstracción</a:t>
            </a:r>
            <a:r>
              <a:rPr lang="en-US" sz="1466">
                <a:solidFill>
                  <a:srgbClr val="000000"/>
                </a:solidFill>
                <a:latin typeface="Arial"/>
                <a:ea typeface="Arial"/>
                <a:cs typeface="Arial"/>
                <a:sym typeface="Arial"/>
              </a:rPr>
              <a:t> de datos permite no preocuparse de los detalles no esenciales. Existe en casi todos los lenguajes de programación. Las estructuras de datos y los tipos de datos son un ejemplo de abstracción. Los procedimientos y funciones son otro ejemplo. </a:t>
            </a: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Es la capacidad de un objeto de cumplir sus funciones independientemente del contexto en el que se lo utilice; o sea, un objeto “cliente” siempre expondrá sus mismas propiedades y dará los mismos resultados a través de sus eventos, sin importar el ámbito en el cual se lo haya creado. Es poder generalizar un objeto como tipo de dato, con sus características y comportamientos comunes.</a:t>
            </a: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lvl="0">
              <a:spcBef>
                <a:spcPts val="0"/>
              </a:spcBef>
              <a:buNone/>
            </a:pP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La herencia es uno de los conceptos más cruciales en la POO. La herencia básicamente consiste en que una clase puede heredar sus variables y métodos a varias subclases (la clase que hereda es llamada superclase o clase padre). Esto significa que una subclase, aparte de los atributos y métodos propios, tiene incorporados los atributos y métodos heredados de la superclase. De esta manera se crea una jerarquía de herencia. </a:t>
            </a: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Relación “es un” significa que la clase hija (o heredera), es, además, lo mismo que su padre. Es decir, un auto “es un” transporte, un caballo “es un” animal, etc.</a:t>
            </a: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Estos pueden compartir (y extender) su comportamiento sin tener que reimplementar su comportamiento. Esto suele hacerse habitualmente agrupando los objetos en </a:t>
            </a:r>
            <a:r>
              <a:rPr lang="en-US" sz="1466" i="1">
                <a:solidFill>
                  <a:srgbClr val="000000"/>
                </a:solidFill>
                <a:latin typeface="Arial"/>
                <a:ea typeface="Arial"/>
                <a:cs typeface="Arial"/>
                <a:sym typeface="Arial"/>
              </a:rPr>
              <a:t>clases</a:t>
            </a:r>
            <a:r>
              <a:rPr lang="en-US" sz="1466">
                <a:solidFill>
                  <a:srgbClr val="000000"/>
                </a:solidFill>
                <a:latin typeface="Arial"/>
                <a:ea typeface="Arial"/>
                <a:cs typeface="Arial"/>
                <a:sym typeface="Arial"/>
              </a:rPr>
              <a:t> y las clases en </a:t>
            </a:r>
            <a:r>
              <a:rPr lang="en-US" sz="1466" i="1">
                <a:solidFill>
                  <a:srgbClr val="000000"/>
                </a:solidFill>
                <a:latin typeface="Arial"/>
                <a:ea typeface="Arial"/>
                <a:cs typeface="Arial"/>
                <a:sym typeface="Arial"/>
              </a:rPr>
              <a:t>árboles</a:t>
            </a:r>
            <a:r>
              <a:rPr lang="en-US" sz="1466">
                <a:solidFill>
                  <a:srgbClr val="000000"/>
                </a:solidFill>
                <a:latin typeface="Arial"/>
                <a:ea typeface="Arial"/>
                <a:cs typeface="Arial"/>
                <a:sym typeface="Arial"/>
              </a:rPr>
              <a:t> o </a:t>
            </a:r>
            <a:r>
              <a:rPr lang="en-US" sz="1466" i="1">
                <a:solidFill>
                  <a:srgbClr val="000000"/>
                </a:solidFill>
                <a:latin typeface="Arial"/>
                <a:ea typeface="Arial"/>
                <a:cs typeface="Arial"/>
                <a:sym typeface="Arial"/>
              </a:rPr>
              <a:t>enrejados</a:t>
            </a:r>
            <a:r>
              <a:rPr lang="en-US" sz="1466">
                <a:solidFill>
                  <a:srgbClr val="000000"/>
                </a:solidFill>
                <a:latin typeface="Arial"/>
                <a:ea typeface="Arial"/>
                <a:cs typeface="Arial"/>
                <a:sym typeface="Arial"/>
              </a:rPr>
              <a:t> que reflejan un comportamiento común. </a:t>
            </a: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El término de polimorfismo también define la capacidad de que más de un objeto puedan crearse usando la misma clase de base para lograr dos conceptos de objetos diferentes, en este caso podemos citar el típico ejemplo de los teléfonos, los cuales se basan en un teléfono base, con la capacidad de hacer </a:t>
            </a:r>
            <a:r>
              <a:rPr lang="en-US" sz="1466" i="1">
                <a:solidFill>
                  <a:srgbClr val="000000"/>
                </a:solidFill>
                <a:latin typeface="Arial"/>
                <a:ea typeface="Arial"/>
                <a:cs typeface="Arial"/>
                <a:sym typeface="Arial"/>
              </a:rPr>
              <a:t>ring</a:t>
            </a:r>
            <a:r>
              <a:rPr lang="en-US" sz="1466">
                <a:solidFill>
                  <a:srgbClr val="000000"/>
                </a:solidFill>
                <a:latin typeface="Arial"/>
                <a:ea typeface="Arial"/>
                <a:cs typeface="Arial"/>
                <a:sym typeface="Arial"/>
              </a:rPr>
              <a:t> y tener un auricular, para luego obtener un teléfono digital, inalámbrico, con botonera de marcado y también, tomando la misma base, construir un teléfono analógico y con disco de marcado. </a:t>
            </a: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a:p>
            <a:pPr marL="0" marR="0" lvl="0" indent="0" algn="l">
              <a:lnSpc>
                <a:spcPct val="112500"/>
              </a:lnSpc>
              <a:spcBef>
                <a:spcPts val="0"/>
              </a:spcBef>
              <a:spcAft>
                <a:spcPts val="333"/>
              </a:spcAft>
              <a:buNone/>
            </a:pPr>
            <a:r>
              <a:rPr lang="en-US" sz="1466">
                <a:solidFill>
                  <a:srgbClr val="000000"/>
                </a:solidFill>
                <a:latin typeface="Arial"/>
                <a:ea typeface="Arial"/>
                <a:cs typeface="Arial"/>
                <a:sym typeface="Arial"/>
              </a:rPr>
              <a:t>Si en el momento de la compilación de un programa se conoce la clase concreta del objeto que se usará, las llamadas a sus métodos quedarán fijadas mediante lo que se conoce como "enlace estático o temprano" (</a:t>
            </a:r>
            <a:r>
              <a:rPr lang="en-US" sz="1466" i="1">
                <a:solidFill>
                  <a:srgbClr val="000000"/>
                </a:solidFill>
                <a:latin typeface="Arial"/>
                <a:ea typeface="Arial"/>
                <a:cs typeface="Arial"/>
                <a:sym typeface="Arial"/>
              </a:rPr>
              <a:t>early binding</a:t>
            </a:r>
            <a:r>
              <a:rPr lang="en-US" sz="1466">
                <a:solidFill>
                  <a:srgbClr val="000000"/>
                </a:solidFill>
                <a:latin typeface="Arial"/>
                <a:ea typeface="Arial"/>
                <a:cs typeface="Arial"/>
                <a:sym typeface="Arial"/>
              </a:rPr>
              <a:t>), si no, habrá de determinarse la llamada adecuada en tiempo de ejecución, efectuándose entonces un "enlace dinámico o tardío" (</a:t>
            </a:r>
            <a:r>
              <a:rPr lang="en-US" sz="1466" i="1">
                <a:solidFill>
                  <a:srgbClr val="000000"/>
                </a:solidFill>
                <a:latin typeface="Arial"/>
                <a:ea typeface="Arial"/>
                <a:cs typeface="Arial"/>
                <a:sym typeface="Arial"/>
              </a:rPr>
              <a:t>late binding</a:t>
            </a:r>
            <a:r>
              <a:rPr lang="en-US" sz="1466">
                <a:solidFill>
                  <a:srgbClr val="000000"/>
                </a:solidFill>
                <a:latin typeface="Arial"/>
                <a:ea typeface="Arial"/>
                <a:cs typeface="Arial"/>
                <a:sym typeface="Arial"/>
              </a:rPr>
              <a:t>). </a:t>
            </a: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a:p>
            <a:pPr marL="0" marR="0" lvl="0" indent="0" algn="l">
              <a:lnSpc>
                <a:spcPct val="112500"/>
              </a:lnSpc>
              <a:spcBef>
                <a:spcPts val="0"/>
              </a:spcBef>
              <a:spcAft>
                <a:spcPts val="333"/>
              </a:spcAft>
              <a:buNone/>
            </a:pPr>
            <a:endParaRPr sz="1466">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914400" y="3048000"/>
            <a:ext cx="8331200" cy="1219199"/>
          </a:xfrm>
          <a:prstGeom prst="rect">
            <a:avLst/>
          </a:prstGeom>
          <a:noFill/>
          <a:ln>
            <a:noFill/>
          </a:ln>
        </p:spPr>
        <p:txBody>
          <a:bodyPr lIns="91425" tIns="91425" rIns="91425" bIns="91425" anchor="t"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9" name="Shape 9"/>
          <p:cNvSpPr txBox="1">
            <a:spLocks noGrp="1"/>
          </p:cNvSpPr>
          <p:nvPr>
            <p:ph type="subTitle" idx="1"/>
          </p:nvPr>
        </p:nvSpPr>
        <p:spPr>
          <a:xfrm>
            <a:off x="1828800" y="4572000"/>
            <a:ext cx="6502399" cy="914400"/>
          </a:xfrm>
          <a:prstGeom prst="rect">
            <a:avLst/>
          </a:prstGeom>
          <a:noFill/>
          <a:ln>
            <a:noFill/>
          </a:ln>
        </p:spPr>
        <p:txBody>
          <a:bodyPr lIns="91425" tIns="91425" rIns="91425" bIns="91425" anchor="t" anchorCtr="0"/>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304800" y="304800"/>
            <a:ext cx="9550400" cy="914400"/>
          </a:xfrm>
          <a:prstGeom prst="rect">
            <a:avLst/>
          </a:prstGeom>
          <a:noFill/>
          <a:ln>
            <a:noFill/>
          </a:ln>
        </p:spPr>
        <p:txBody>
          <a:bodyPr lIns="91425" tIns="91425" rIns="91425" bIns="91425" anchor="t" anchorCtr="0"/>
          <a:lstStyle>
            <a:lvl1pPr lvl="0">
              <a:spcBef>
                <a:spcPts val="0"/>
              </a:spcBef>
              <a:buSzPct val="99224"/>
              <a:defRPr sz="4266"/>
            </a:lvl1pPr>
            <a:lvl2pPr lvl="1">
              <a:spcBef>
                <a:spcPts val="0"/>
              </a:spcBef>
              <a:buSzPct val="99224"/>
              <a:defRPr sz="4266"/>
            </a:lvl2pPr>
            <a:lvl3pPr lvl="2">
              <a:spcBef>
                <a:spcPts val="0"/>
              </a:spcBef>
              <a:buSzPct val="99224"/>
              <a:defRPr sz="4266"/>
            </a:lvl3pPr>
            <a:lvl4pPr lvl="3">
              <a:spcBef>
                <a:spcPts val="0"/>
              </a:spcBef>
              <a:buSzPct val="99224"/>
              <a:defRPr sz="4266"/>
            </a:lvl4pPr>
            <a:lvl5pPr lvl="4">
              <a:spcBef>
                <a:spcPts val="0"/>
              </a:spcBef>
              <a:buSzPct val="99224"/>
              <a:defRPr sz="4266"/>
            </a:lvl5pPr>
            <a:lvl6pPr lvl="5">
              <a:spcBef>
                <a:spcPts val="0"/>
              </a:spcBef>
              <a:buSzPct val="99224"/>
              <a:defRPr sz="4266"/>
            </a:lvl6pPr>
            <a:lvl7pPr lvl="6">
              <a:spcBef>
                <a:spcPts val="0"/>
              </a:spcBef>
              <a:buSzPct val="99224"/>
              <a:defRPr sz="4266"/>
            </a:lvl7pPr>
            <a:lvl8pPr lvl="7">
              <a:spcBef>
                <a:spcPts val="0"/>
              </a:spcBef>
              <a:buSzPct val="99224"/>
              <a:defRPr sz="4266"/>
            </a:lvl8pPr>
            <a:lvl9pPr lvl="8">
              <a:spcBef>
                <a:spcPts val="0"/>
              </a:spcBef>
              <a:buSzPct val="99224"/>
              <a:defRPr sz="4266"/>
            </a:lvl9pPr>
          </a:lstStyle>
          <a:p>
            <a:endParaRPr/>
          </a:p>
        </p:txBody>
      </p:sp>
      <p:sp>
        <p:nvSpPr>
          <p:cNvPr id="12" name="Shape 12"/>
          <p:cNvSpPr txBox="1">
            <a:spLocks noGrp="1"/>
          </p:cNvSpPr>
          <p:nvPr>
            <p:ph type="body" idx="1"/>
          </p:nvPr>
        </p:nvSpPr>
        <p:spPr>
          <a:xfrm>
            <a:off x="304800" y="1828800"/>
            <a:ext cx="9550400" cy="5486399"/>
          </a:xfrm>
          <a:prstGeom prst="rect">
            <a:avLst/>
          </a:prstGeom>
          <a:noFill/>
          <a:ln>
            <a:noFill/>
          </a:ln>
        </p:spPr>
        <p:txBody>
          <a:bodyPr lIns="91425" tIns="91425" rIns="91425" bIns="91425" anchor="t" anchorCtr="0"/>
          <a:lstStyle>
            <a:lvl1pPr lvl="0">
              <a:spcBef>
                <a:spcPts val="0"/>
              </a:spcBef>
              <a:buSzPct val="98765"/>
              <a:buChar char="●"/>
              <a:defRPr sz="2666"/>
            </a:lvl1pPr>
            <a:lvl2pPr lvl="1">
              <a:spcBef>
                <a:spcPts val="0"/>
              </a:spcBef>
              <a:buSzPct val="98765"/>
              <a:buChar char="○"/>
              <a:defRPr sz="2666"/>
            </a:lvl2pPr>
            <a:lvl3pPr lvl="2">
              <a:spcBef>
                <a:spcPts val="0"/>
              </a:spcBef>
              <a:buSzPct val="98765"/>
              <a:buChar char="■"/>
              <a:defRPr sz="2666"/>
            </a:lvl3pPr>
            <a:lvl4pPr lvl="3">
              <a:spcBef>
                <a:spcPts val="0"/>
              </a:spcBef>
              <a:buSzPct val="98765"/>
              <a:buChar char="●"/>
              <a:defRPr sz="2666"/>
            </a:lvl4pPr>
            <a:lvl5pPr lvl="4">
              <a:spcBef>
                <a:spcPts val="0"/>
              </a:spcBef>
              <a:buSzPct val="98765"/>
              <a:buChar char="○"/>
              <a:defRPr sz="2666"/>
            </a:lvl5pPr>
            <a:lvl6pPr lvl="5">
              <a:spcBef>
                <a:spcPts val="0"/>
              </a:spcBef>
              <a:buSzPct val="98765"/>
              <a:buChar char="■"/>
              <a:defRPr sz="2666"/>
            </a:lvl6pPr>
            <a:lvl7pPr lvl="6">
              <a:spcBef>
                <a:spcPts val="0"/>
              </a:spcBef>
              <a:buSzPct val="98765"/>
              <a:buChar char="●"/>
              <a:defRPr sz="2666"/>
            </a:lvl7pPr>
            <a:lvl8pPr lvl="7">
              <a:spcBef>
                <a:spcPts val="0"/>
              </a:spcBef>
              <a:buSzPct val="98765"/>
              <a:buChar char="○"/>
              <a:defRPr sz="2666"/>
            </a:lvl8pPr>
            <a:lvl9pPr lvl="8">
              <a:spcBef>
                <a:spcPts val="0"/>
              </a:spcBef>
              <a:buSzPct val="98765"/>
              <a:buChar char="■"/>
              <a:defRPr sz="266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04800" y="304800"/>
            <a:ext cx="9550400" cy="914400"/>
          </a:xfrm>
          <a:prstGeom prst="rect">
            <a:avLst/>
          </a:prstGeom>
          <a:noFill/>
          <a:ln>
            <a:noFill/>
          </a:ln>
        </p:spPr>
        <p:txBody>
          <a:bodyPr lIns="91425" tIns="91425" rIns="91425" bIns="91425" anchor="t" anchorCtr="0"/>
          <a:lstStyle>
            <a:lvl1pPr lvl="0">
              <a:spcBef>
                <a:spcPts val="0"/>
              </a:spcBef>
              <a:buSzPct val="99224"/>
              <a:defRPr sz="4266"/>
            </a:lvl1pPr>
            <a:lvl2pPr lvl="1">
              <a:spcBef>
                <a:spcPts val="0"/>
              </a:spcBef>
              <a:buSzPct val="99224"/>
              <a:defRPr sz="4266"/>
            </a:lvl2pPr>
            <a:lvl3pPr lvl="2">
              <a:spcBef>
                <a:spcPts val="0"/>
              </a:spcBef>
              <a:buSzPct val="99224"/>
              <a:defRPr sz="4266"/>
            </a:lvl3pPr>
            <a:lvl4pPr lvl="3">
              <a:spcBef>
                <a:spcPts val="0"/>
              </a:spcBef>
              <a:buSzPct val="99224"/>
              <a:defRPr sz="4266"/>
            </a:lvl4pPr>
            <a:lvl5pPr lvl="4">
              <a:spcBef>
                <a:spcPts val="0"/>
              </a:spcBef>
              <a:buSzPct val="99224"/>
              <a:defRPr sz="4266"/>
            </a:lvl5pPr>
            <a:lvl6pPr lvl="5">
              <a:spcBef>
                <a:spcPts val="0"/>
              </a:spcBef>
              <a:buSzPct val="99224"/>
              <a:defRPr sz="4266"/>
            </a:lvl6pPr>
            <a:lvl7pPr lvl="6">
              <a:spcBef>
                <a:spcPts val="0"/>
              </a:spcBef>
              <a:buSzPct val="99224"/>
              <a:defRPr sz="4266"/>
            </a:lvl7pPr>
            <a:lvl8pPr lvl="7">
              <a:spcBef>
                <a:spcPts val="0"/>
              </a:spcBef>
              <a:buSzPct val="99224"/>
              <a:defRPr sz="4266"/>
            </a:lvl8pPr>
            <a:lvl9pPr lvl="8">
              <a:spcBef>
                <a:spcPts val="0"/>
              </a:spcBef>
              <a:buSzPct val="99224"/>
              <a:defRPr sz="4266"/>
            </a:lvl9pPr>
          </a:lstStyle>
          <a:p>
            <a:endParaRPr/>
          </a:p>
        </p:txBody>
      </p:sp>
      <p:sp>
        <p:nvSpPr>
          <p:cNvPr id="15" name="Shape 15"/>
          <p:cNvSpPr txBox="1">
            <a:spLocks noGrp="1"/>
          </p:cNvSpPr>
          <p:nvPr>
            <p:ph type="body" idx="1"/>
          </p:nvPr>
        </p:nvSpPr>
        <p:spPr>
          <a:xfrm>
            <a:off x="304800" y="1828800"/>
            <a:ext cx="4470399" cy="5486399"/>
          </a:xfrm>
          <a:prstGeom prst="rect">
            <a:avLst/>
          </a:prstGeom>
          <a:noFill/>
          <a:ln>
            <a:noFill/>
          </a:ln>
        </p:spPr>
        <p:txBody>
          <a:bodyPr lIns="91425" tIns="91425" rIns="91425" bIns="91425" anchor="t" anchorCtr="0"/>
          <a:lstStyle>
            <a:lvl1pPr lvl="0">
              <a:spcBef>
                <a:spcPts val="0"/>
              </a:spcBef>
              <a:buSzPct val="98765"/>
              <a:buChar char="●"/>
              <a:defRPr sz="2666"/>
            </a:lvl1pPr>
            <a:lvl2pPr lvl="1">
              <a:spcBef>
                <a:spcPts val="0"/>
              </a:spcBef>
              <a:buSzPct val="98765"/>
              <a:buChar char="○"/>
              <a:defRPr sz="2666"/>
            </a:lvl2pPr>
            <a:lvl3pPr lvl="2">
              <a:spcBef>
                <a:spcPts val="0"/>
              </a:spcBef>
              <a:buSzPct val="98765"/>
              <a:buChar char="■"/>
              <a:defRPr sz="2666"/>
            </a:lvl3pPr>
            <a:lvl4pPr lvl="3">
              <a:spcBef>
                <a:spcPts val="0"/>
              </a:spcBef>
              <a:buSzPct val="98765"/>
              <a:buChar char="●"/>
              <a:defRPr sz="2666"/>
            </a:lvl4pPr>
            <a:lvl5pPr lvl="4">
              <a:spcBef>
                <a:spcPts val="0"/>
              </a:spcBef>
              <a:buSzPct val="98765"/>
              <a:buChar char="○"/>
              <a:defRPr sz="2666"/>
            </a:lvl5pPr>
            <a:lvl6pPr lvl="5">
              <a:spcBef>
                <a:spcPts val="0"/>
              </a:spcBef>
              <a:buSzPct val="98765"/>
              <a:buChar char="■"/>
              <a:defRPr sz="2666"/>
            </a:lvl6pPr>
            <a:lvl7pPr lvl="6">
              <a:spcBef>
                <a:spcPts val="0"/>
              </a:spcBef>
              <a:buSzPct val="98765"/>
              <a:buChar char="●"/>
              <a:defRPr sz="2666"/>
            </a:lvl7pPr>
            <a:lvl8pPr lvl="7">
              <a:spcBef>
                <a:spcPts val="0"/>
              </a:spcBef>
              <a:buSzPct val="98765"/>
              <a:buChar char="○"/>
              <a:defRPr sz="2666"/>
            </a:lvl8pPr>
            <a:lvl9pPr lvl="8">
              <a:spcBef>
                <a:spcPts val="0"/>
              </a:spcBef>
              <a:buSzPct val="98765"/>
              <a:buChar char="■"/>
              <a:defRPr sz="2666"/>
            </a:lvl9pPr>
          </a:lstStyle>
          <a:p>
            <a:endParaRPr/>
          </a:p>
        </p:txBody>
      </p:sp>
      <p:sp>
        <p:nvSpPr>
          <p:cNvPr id="16" name="Shape 16"/>
          <p:cNvSpPr txBox="1">
            <a:spLocks noGrp="1"/>
          </p:cNvSpPr>
          <p:nvPr>
            <p:ph type="body" idx="2"/>
          </p:nvPr>
        </p:nvSpPr>
        <p:spPr>
          <a:xfrm>
            <a:off x="5384800" y="1828800"/>
            <a:ext cx="4470399" cy="5486399"/>
          </a:xfrm>
          <a:prstGeom prst="rect">
            <a:avLst/>
          </a:prstGeom>
          <a:noFill/>
          <a:ln>
            <a:noFill/>
          </a:ln>
        </p:spPr>
        <p:txBody>
          <a:bodyPr lIns="91425" tIns="91425" rIns="91425" bIns="91425" anchor="t" anchorCtr="0"/>
          <a:lstStyle>
            <a:lvl1pPr lvl="0">
              <a:spcBef>
                <a:spcPts val="0"/>
              </a:spcBef>
              <a:buSzPct val="98765"/>
              <a:buChar char="●"/>
              <a:defRPr sz="2666"/>
            </a:lvl1pPr>
            <a:lvl2pPr lvl="1">
              <a:spcBef>
                <a:spcPts val="0"/>
              </a:spcBef>
              <a:buSzPct val="98765"/>
              <a:buChar char="○"/>
              <a:defRPr sz="2666"/>
            </a:lvl2pPr>
            <a:lvl3pPr lvl="2">
              <a:spcBef>
                <a:spcPts val="0"/>
              </a:spcBef>
              <a:buSzPct val="98765"/>
              <a:buChar char="■"/>
              <a:defRPr sz="2666"/>
            </a:lvl3pPr>
            <a:lvl4pPr lvl="3">
              <a:spcBef>
                <a:spcPts val="0"/>
              </a:spcBef>
              <a:buSzPct val="98765"/>
              <a:buChar char="●"/>
              <a:defRPr sz="2666"/>
            </a:lvl4pPr>
            <a:lvl5pPr lvl="4">
              <a:spcBef>
                <a:spcPts val="0"/>
              </a:spcBef>
              <a:buSzPct val="98765"/>
              <a:buChar char="○"/>
              <a:defRPr sz="2666"/>
            </a:lvl5pPr>
            <a:lvl6pPr lvl="5">
              <a:spcBef>
                <a:spcPts val="0"/>
              </a:spcBef>
              <a:buSzPct val="98765"/>
              <a:buChar char="■"/>
              <a:defRPr sz="2666"/>
            </a:lvl6pPr>
            <a:lvl7pPr lvl="6">
              <a:spcBef>
                <a:spcPts val="0"/>
              </a:spcBef>
              <a:buSzPct val="98765"/>
              <a:buChar char="●"/>
              <a:defRPr sz="2666"/>
            </a:lvl7pPr>
            <a:lvl8pPr lvl="7">
              <a:spcBef>
                <a:spcPts val="0"/>
              </a:spcBef>
              <a:buSzPct val="98765"/>
              <a:buChar char="○"/>
              <a:defRPr sz="2666"/>
            </a:lvl8pPr>
            <a:lvl9pPr lvl="8">
              <a:spcBef>
                <a:spcPts val="0"/>
              </a:spcBef>
              <a:buSzPct val="98765"/>
              <a:buChar char="■"/>
              <a:defRPr sz="2666"/>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304800" y="6705600"/>
            <a:ext cx="9550400" cy="609599"/>
          </a:xfrm>
          <a:prstGeom prst="rect">
            <a:avLst/>
          </a:prstGeom>
          <a:noFill/>
          <a:ln>
            <a:noFill/>
          </a:ln>
        </p:spPr>
        <p:txBody>
          <a:bodyPr lIns="91425" tIns="91425" rIns="91425" bIns="91425" anchor="t" anchorCtr="0"/>
          <a:lstStyle>
            <a:lvl1pPr lvl="0" algn="ctr">
              <a:spcBef>
                <a:spcPts val="0"/>
              </a:spcBef>
              <a:buSzPct val="100000"/>
              <a:buChar char="●"/>
              <a:defRPr sz="3200"/>
            </a:lvl1pPr>
            <a:lvl2pPr lvl="1" algn="ctr">
              <a:spcBef>
                <a:spcPts val="0"/>
              </a:spcBef>
              <a:buSzPct val="100000"/>
              <a:buChar char="○"/>
              <a:defRPr sz="3200"/>
            </a:lvl2pPr>
            <a:lvl3pPr lvl="2" algn="ctr">
              <a:spcBef>
                <a:spcPts val="0"/>
              </a:spcBef>
              <a:buSzPct val="100000"/>
              <a:buChar char="■"/>
              <a:defRPr sz="3200"/>
            </a:lvl3pPr>
            <a:lvl4pPr lvl="3" algn="ctr">
              <a:spcBef>
                <a:spcPts val="0"/>
              </a:spcBef>
              <a:buSzPct val="100000"/>
              <a:buChar char="●"/>
              <a:defRPr sz="3200"/>
            </a:lvl4pPr>
            <a:lvl5pPr lvl="4" algn="ctr">
              <a:spcBef>
                <a:spcPts val="0"/>
              </a:spcBef>
              <a:buSzPct val="100000"/>
              <a:buChar char="○"/>
              <a:defRPr sz="3200"/>
            </a:lvl5pPr>
            <a:lvl6pPr lvl="5" algn="ctr">
              <a:spcBef>
                <a:spcPts val="0"/>
              </a:spcBef>
              <a:buSzPct val="100000"/>
              <a:buChar char="■"/>
              <a:defRPr sz="3200"/>
            </a:lvl6pPr>
            <a:lvl7pPr lvl="6" algn="ctr">
              <a:spcBef>
                <a:spcPts val="0"/>
              </a:spcBef>
              <a:buSzPct val="100000"/>
              <a:buChar char="●"/>
              <a:defRPr sz="3200"/>
            </a:lvl7pPr>
            <a:lvl8pPr lvl="7" algn="ctr">
              <a:spcBef>
                <a:spcPts val="0"/>
              </a:spcBef>
              <a:buSzPct val="100000"/>
              <a:buChar char="○"/>
              <a:defRPr sz="3200"/>
            </a:lvl8pPr>
            <a:lvl9pPr lvl="8" algn="ctr">
              <a:spcBef>
                <a:spcPts val="0"/>
              </a:spcBef>
              <a:buSzPct val="100000"/>
              <a:buChar char="■"/>
              <a:defRPr sz="3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hyperlink" Target="mailto:programacion_vb_net@gruposyahoo.com.ar" TargetMode="External"/><Relationship Id="rId4" Type="http://schemas.openxmlformats.org/officeDocument/2006/relationships/hyperlink" Target="mailto:programacion_c_sharp-subscribe@gruposyahoo.com.a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1.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9.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326300" y="3723550"/>
            <a:ext cx="9535924" cy="1759581"/>
          </a:xfrm>
          <a:prstGeom prst="rect">
            <a:avLst/>
          </a:prstGeom>
          <a:noFill/>
          <a:ln>
            <a:noFill/>
          </a:ln>
        </p:spPr>
        <p:txBody>
          <a:bodyPr lIns="38100" tIns="38100" rIns="38100" bIns="38100" anchor="ctr" anchorCtr="0">
            <a:noAutofit/>
          </a:bodyPr>
          <a:lstStyle/>
          <a:p>
            <a:pPr marL="0" marR="0" lvl="0" indent="0" algn="ctr">
              <a:lnSpc>
                <a:spcPct val="108072"/>
              </a:lnSpc>
              <a:spcBef>
                <a:spcPts val="0"/>
              </a:spcBef>
              <a:spcAft>
                <a:spcPts val="0"/>
              </a:spcAft>
              <a:buNone/>
            </a:pPr>
            <a:r>
              <a:rPr lang="en-US" sz="5333">
                <a:solidFill>
                  <a:srgbClr val="FFCC29"/>
                </a:solidFill>
                <a:latin typeface="Arial"/>
                <a:ea typeface="Arial"/>
                <a:cs typeface="Arial"/>
                <a:sym typeface="Arial"/>
              </a:rPr>
              <a:t>Maximiliano Neiner</a:t>
            </a:r>
            <a:br>
              <a:rPr lang="en-US" sz="5333">
                <a:solidFill>
                  <a:srgbClr val="FFCC29"/>
                </a:solidFill>
                <a:latin typeface="Arial"/>
                <a:ea typeface="Arial"/>
                <a:cs typeface="Arial"/>
                <a:sym typeface="Arial"/>
              </a:rPr>
            </a:br>
            <a:r>
              <a:rPr lang="en-US" sz="5333">
                <a:solidFill>
                  <a:srgbClr val="FFCC29"/>
                </a:solidFill>
                <a:latin typeface="Arial"/>
                <a:ea typeface="Arial"/>
                <a:cs typeface="Arial"/>
                <a:sym typeface="Arial"/>
              </a:rPr>
              <a:t>Octavio Villegas</a:t>
            </a:r>
          </a:p>
        </p:txBody>
      </p:sp>
      <p:sp>
        <p:nvSpPr>
          <p:cNvPr id="24" name="Shape 24"/>
          <p:cNvSpPr txBox="1"/>
          <p:nvPr/>
        </p:nvSpPr>
        <p:spPr>
          <a:xfrm>
            <a:off x="467425" y="313950"/>
            <a:ext cx="9414225" cy="2601272"/>
          </a:xfrm>
          <a:prstGeom prst="rect">
            <a:avLst/>
          </a:prstGeom>
          <a:noFill/>
          <a:ln>
            <a:noFill/>
          </a:ln>
        </p:spPr>
        <p:txBody>
          <a:bodyPr lIns="38100" tIns="38100" rIns="38100" bIns="38100" anchor="ctr" anchorCtr="0">
            <a:noAutofit/>
          </a:bodyPr>
          <a:lstStyle/>
          <a:p>
            <a:pPr marL="0" marR="0" lvl="0" indent="0" algn="ctr">
              <a:lnSpc>
                <a:spcPct val="108072"/>
              </a:lnSpc>
              <a:spcBef>
                <a:spcPts val="0"/>
              </a:spcBef>
              <a:spcAft>
                <a:spcPts val="0"/>
              </a:spcAft>
              <a:buNone/>
            </a:pPr>
            <a:r>
              <a:rPr lang="en-US" sz="5333">
                <a:solidFill>
                  <a:srgbClr val="FFCC29"/>
                </a:solidFill>
                <a:latin typeface="Arial"/>
                <a:ea typeface="Arial"/>
                <a:cs typeface="Arial"/>
                <a:sym typeface="Arial"/>
              </a:rPr>
              <a:t>Programación II</a:t>
            </a:r>
            <a:br>
              <a:rPr lang="en-US" sz="5333">
                <a:solidFill>
                  <a:srgbClr val="FFCC29"/>
                </a:solidFill>
                <a:latin typeface="Arial"/>
                <a:ea typeface="Arial"/>
                <a:cs typeface="Arial"/>
                <a:sym typeface="Arial"/>
              </a:rPr>
            </a:br>
            <a:r>
              <a:rPr lang="en-US" sz="5333">
                <a:solidFill>
                  <a:srgbClr val="FFCC29"/>
                </a:solidFill>
                <a:latin typeface="Arial"/>
                <a:ea typeface="Arial"/>
                <a:cs typeface="Arial"/>
                <a:sym typeface="Arial"/>
              </a:rPr>
              <a:t>C #</a:t>
            </a:r>
            <a:br>
              <a:rPr lang="en-US" sz="5333">
                <a:solidFill>
                  <a:srgbClr val="FFCC29"/>
                </a:solidFill>
                <a:latin typeface="Arial"/>
                <a:ea typeface="Arial"/>
                <a:cs typeface="Arial"/>
                <a:sym typeface="Arial"/>
              </a:rPr>
            </a:br>
            <a:r>
              <a:rPr lang="en-US" sz="5333">
                <a:solidFill>
                  <a:srgbClr val="FFCC29"/>
                </a:solidFill>
                <a:latin typeface="Arial"/>
                <a:ea typeface="Arial"/>
                <a:cs typeface="Arial"/>
                <a:sym typeface="Arial"/>
              </a:rPr>
              <a:t>Clase 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ctr">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128" name="Shape 128"/>
          <p:cNvSpPr txBox="1">
            <a:spLocks noGrp="1"/>
          </p:cNvSpPr>
          <p:nvPr>
            <p:ph type="body" idx="1"/>
          </p:nvPr>
        </p:nvSpPr>
        <p:spPr>
          <a:xfrm>
            <a:off x="356300" y="1575150"/>
            <a:ext cx="9269574" cy="3988499"/>
          </a:xfrm>
          <a:prstGeom prst="rect">
            <a:avLst/>
          </a:prstGeom>
          <a:noFill/>
          <a:ln>
            <a:noFill/>
          </a:ln>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marL="762000" marR="0" lvl="1" indent="-248355"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Características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Sintaxis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Atributos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Métodos</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¿Qué es una clase?</a:t>
            </a:r>
          </a:p>
        </p:txBody>
      </p:sp>
      <p:sp>
        <p:nvSpPr>
          <p:cNvPr id="134" name="Shape 134"/>
          <p:cNvSpPr txBox="1">
            <a:spLocks noGrp="1"/>
          </p:cNvSpPr>
          <p:nvPr>
            <p:ph type="body" idx="1"/>
          </p:nvPr>
        </p:nvSpPr>
        <p:spPr>
          <a:xfrm>
            <a:off x="525625" y="1624525"/>
            <a:ext cx="9608249" cy="4327149"/>
          </a:xfrm>
          <a:prstGeom prst="rect">
            <a:avLst/>
          </a:prstGeom>
          <a:noFill/>
          <a:ln>
            <a:noFill/>
          </a:ln>
        </p:spPr>
        <p:txBody>
          <a:bodyPr lIns="38100" tIns="38100" rIns="38100" bIns="38100" anchor="t" anchorCtr="0">
            <a:noAutofit/>
          </a:bodyPr>
          <a:lstStyle/>
          <a:p>
            <a:pPr marL="381000" marR="0" lvl="0" indent="-248355"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Una clase es una Clasificación.</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Clasificamos en base a comportamientos y atributos comunes.</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A partir de la clasificación se crea un vocabulario.</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Es una abstracción de un objeto.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¿Qué es una clase?</a:t>
            </a:r>
          </a:p>
        </p:txBody>
      </p:sp>
      <p:sp>
        <p:nvSpPr>
          <p:cNvPr id="140" name="Shape 140"/>
          <p:cNvSpPr txBox="1">
            <a:spLocks noGrp="1"/>
          </p:cNvSpPr>
          <p:nvPr>
            <p:ph type="body" idx="1"/>
          </p:nvPr>
        </p:nvSpPr>
        <p:spPr>
          <a:xfrm>
            <a:off x="525625" y="1624525"/>
            <a:ext cx="9608249" cy="4676399"/>
          </a:xfrm>
          <a:prstGeom prst="rect">
            <a:avLst/>
          </a:prstGeom>
          <a:noFill/>
          <a:ln>
            <a:noFill/>
          </a:ln>
        </p:spPr>
        <p:txBody>
          <a:bodyPr lIns="38100" tIns="38100" rIns="38100" bIns="38100" anchor="t" anchorCtr="0">
            <a:noAutofit/>
          </a:bodyPr>
          <a:lstStyle/>
          <a:p>
            <a:pPr marL="381000" marR="0" lvl="0" indent="-248355"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Es una construcción </a:t>
            </a:r>
            <a:r>
              <a:rPr lang="en-US" sz="3111" b="1">
                <a:solidFill>
                  <a:srgbClr val="FFFFFF"/>
                </a:solidFill>
                <a:latin typeface="Arial"/>
                <a:ea typeface="Arial"/>
                <a:cs typeface="Arial"/>
                <a:sym typeface="Arial"/>
              </a:rPr>
              <a:t>Estática</a:t>
            </a:r>
            <a:r>
              <a:rPr lang="en-US" sz="3111">
                <a:solidFill>
                  <a:srgbClr val="FFFFFF"/>
                </a:solidFill>
                <a:latin typeface="Arial"/>
                <a:ea typeface="Arial"/>
                <a:cs typeface="Arial"/>
                <a:sym typeface="Arial"/>
              </a:rPr>
              <a:t> que describe:</a:t>
            </a:r>
          </a:p>
          <a:p>
            <a:pPr marL="762000" marR="0" lvl="1" indent="-220133"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Comportamiento común.</a:t>
            </a:r>
          </a:p>
          <a:p>
            <a:pPr marL="762000" marR="0" lvl="1" indent="-220133"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Atributos (estado).</a:t>
            </a:r>
          </a:p>
          <a:p>
            <a:pPr marL="762000" marR="0" lvl="1" indent="-50800" algn="l">
              <a:lnSpc>
                <a:spcPct val="108035"/>
              </a:lnSpc>
              <a:spcBef>
                <a:spcPts val="698"/>
              </a:spcBef>
              <a:spcAft>
                <a:spcPts val="0"/>
              </a:spcAft>
              <a:buClr>
                <a:srgbClr val="FFFFFF"/>
              </a:buClr>
              <a:buNone/>
            </a:pPr>
            <a:endParaRPr sz="3111">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Estructura de datos.</a:t>
            </a:r>
          </a:p>
          <a:p>
            <a:pPr marL="0" marR="0" lvl="0" indent="0" algn="l">
              <a:lnSpc>
                <a:spcPct val="107812"/>
              </a:lnSpc>
              <a:spcBef>
                <a:spcPts val="802"/>
              </a:spcBef>
              <a:spcAft>
                <a:spcPts val="0"/>
              </a:spcAft>
              <a:buNone/>
            </a:pPr>
            <a:endParaRPr sz="3555">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Incluye:</a:t>
            </a:r>
          </a:p>
          <a:p>
            <a:pPr marL="762000" marR="0" lvl="1" indent="-220133"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Datos</a:t>
            </a:r>
          </a:p>
          <a:p>
            <a:pPr marL="762000" marR="0" lvl="1" indent="-220133"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Métodos (definen comportamiento)</a:t>
            </a:r>
          </a:p>
        </p:txBody>
      </p:sp>
      <p:pic>
        <p:nvPicPr>
          <p:cNvPr id="141" name="Shape 141"/>
          <p:cNvPicPr preferRelativeResize="0"/>
          <p:nvPr/>
        </p:nvPicPr>
        <p:blipFill>
          <a:blip r:embed="rId4">
            <a:alphaModFix/>
          </a:blip>
          <a:stretch>
            <a:fillRect/>
          </a:stretch>
        </p:blipFill>
        <p:spPr>
          <a:xfrm>
            <a:off x="6604000" y="3079750"/>
            <a:ext cx="2169574" cy="18732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525625" y="3691800"/>
            <a:ext cx="9191975" cy="815250"/>
          </a:xfrm>
          <a:prstGeom prst="rect">
            <a:avLst/>
          </a:prstGeom>
          <a:noFill/>
          <a:ln>
            <a:noFill/>
          </a:ln>
        </p:spPr>
        <p:txBody>
          <a:bodyPr lIns="38100" tIns="38100" rIns="38100" bIns="38100" anchor="t" anchorCtr="0">
            <a:noAutofit/>
          </a:bodyPr>
          <a:lstStyle/>
          <a:p>
            <a:pPr marL="0" marR="0" lvl="0" indent="0" algn="ctr">
              <a:lnSpc>
                <a:spcPct val="108072"/>
              </a:lnSpc>
              <a:spcBef>
                <a:spcPts val="0"/>
              </a:spcBef>
              <a:spcAft>
                <a:spcPts val="0"/>
              </a:spcAft>
              <a:buNone/>
            </a:pPr>
            <a:r>
              <a:rPr lang="en-US" sz="5333">
                <a:solidFill>
                  <a:srgbClr val="FFCC29"/>
                </a:solidFill>
                <a:latin typeface="Arial"/>
                <a:ea typeface="Arial"/>
                <a:cs typeface="Arial"/>
                <a:sym typeface="Arial"/>
              </a:rPr>
              <a:t>Ejemplo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¿Qué es lo que ves?</a:t>
            </a:r>
          </a:p>
        </p:txBody>
      </p:sp>
      <p:pic>
        <p:nvPicPr>
          <p:cNvPr id="152" name="Shape 152"/>
          <p:cNvPicPr preferRelativeResize="0"/>
          <p:nvPr/>
        </p:nvPicPr>
        <p:blipFill>
          <a:blip r:embed="rId4">
            <a:alphaModFix/>
          </a:blip>
          <a:stretch>
            <a:fillRect/>
          </a:stretch>
        </p:blipFill>
        <p:spPr>
          <a:xfrm>
            <a:off x="3048000" y="2730475"/>
            <a:ext cx="3852325" cy="2529399"/>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¿Qué es lo que ves?</a:t>
            </a:r>
          </a:p>
        </p:txBody>
      </p:sp>
      <p:pic>
        <p:nvPicPr>
          <p:cNvPr id="158" name="Shape 158"/>
          <p:cNvPicPr preferRelativeResize="0"/>
          <p:nvPr/>
        </p:nvPicPr>
        <p:blipFill>
          <a:blip r:embed="rId4">
            <a:alphaModFix/>
          </a:blip>
          <a:stretch>
            <a:fillRect/>
          </a:stretch>
        </p:blipFill>
        <p:spPr>
          <a:xfrm>
            <a:off x="2995075" y="2741075"/>
            <a:ext cx="4074574" cy="213782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¿Qué es lo que ves?</a:t>
            </a:r>
          </a:p>
        </p:txBody>
      </p:sp>
      <p:pic>
        <p:nvPicPr>
          <p:cNvPr id="164" name="Shape 164"/>
          <p:cNvPicPr preferRelativeResize="0"/>
          <p:nvPr/>
        </p:nvPicPr>
        <p:blipFill>
          <a:blip r:embed="rId4">
            <a:alphaModFix/>
          </a:blip>
          <a:stretch>
            <a:fillRect/>
          </a:stretch>
        </p:blipFill>
        <p:spPr>
          <a:xfrm>
            <a:off x="1693325" y="2878650"/>
            <a:ext cx="6254750" cy="2402399"/>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525625" y="305150"/>
            <a:ext cx="9608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¿Qué tienen en común?</a:t>
            </a:r>
          </a:p>
        </p:txBody>
      </p:sp>
      <p:pic>
        <p:nvPicPr>
          <p:cNvPr id="170" name="Shape 170"/>
          <p:cNvPicPr preferRelativeResize="0"/>
          <p:nvPr/>
        </p:nvPicPr>
        <p:blipFill>
          <a:blip r:embed="rId4">
            <a:alphaModFix/>
          </a:blip>
          <a:stretch>
            <a:fillRect/>
          </a:stretch>
        </p:blipFill>
        <p:spPr>
          <a:xfrm>
            <a:off x="508000" y="4085150"/>
            <a:ext cx="3852325" cy="2529399"/>
          </a:xfrm>
          <a:prstGeom prst="rect">
            <a:avLst/>
          </a:prstGeom>
          <a:noFill/>
          <a:ln>
            <a:noFill/>
          </a:ln>
        </p:spPr>
      </p:pic>
      <p:pic>
        <p:nvPicPr>
          <p:cNvPr id="171" name="Shape 171"/>
          <p:cNvPicPr preferRelativeResize="0"/>
          <p:nvPr/>
        </p:nvPicPr>
        <p:blipFill>
          <a:blip r:embed="rId5">
            <a:alphaModFix/>
          </a:blip>
          <a:stretch>
            <a:fillRect/>
          </a:stretch>
        </p:blipFill>
        <p:spPr>
          <a:xfrm>
            <a:off x="1862650" y="1693325"/>
            <a:ext cx="4064000" cy="2137825"/>
          </a:xfrm>
          <a:prstGeom prst="rect">
            <a:avLst/>
          </a:prstGeom>
          <a:noFill/>
          <a:ln>
            <a:noFill/>
          </a:ln>
        </p:spPr>
      </p:pic>
      <p:pic>
        <p:nvPicPr>
          <p:cNvPr id="172" name="Shape 172"/>
          <p:cNvPicPr preferRelativeResize="0"/>
          <p:nvPr/>
        </p:nvPicPr>
        <p:blipFill>
          <a:blip r:embed="rId6">
            <a:alphaModFix/>
          </a:blip>
          <a:stretch>
            <a:fillRect/>
          </a:stretch>
        </p:blipFill>
        <p:spPr>
          <a:xfrm>
            <a:off x="5164650" y="3471325"/>
            <a:ext cx="4423825" cy="1883824"/>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¿Qué tienen en común?</a:t>
            </a:r>
          </a:p>
        </p:txBody>
      </p:sp>
      <p:pic>
        <p:nvPicPr>
          <p:cNvPr id="178" name="Shape 178"/>
          <p:cNvPicPr preferRelativeResize="0"/>
          <p:nvPr/>
        </p:nvPicPr>
        <p:blipFill>
          <a:blip r:embed="rId4">
            <a:alphaModFix/>
          </a:blip>
          <a:stretch>
            <a:fillRect/>
          </a:stretch>
        </p:blipFill>
        <p:spPr>
          <a:xfrm>
            <a:off x="6265325" y="3079750"/>
            <a:ext cx="2328324" cy="1989649"/>
          </a:xfrm>
          <a:prstGeom prst="rect">
            <a:avLst/>
          </a:prstGeom>
          <a:noFill/>
          <a:ln>
            <a:noFill/>
          </a:ln>
        </p:spPr>
      </p:pic>
      <p:pic>
        <p:nvPicPr>
          <p:cNvPr id="179" name="Shape 179"/>
          <p:cNvPicPr preferRelativeResize="0"/>
          <p:nvPr/>
        </p:nvPicPr>
        <p:blipFill>
          <a:blip r:embed="rId5">
            <a:alphaModFix/>
          </a:blip>
          <a:stretch>
            <a:fillRect/>
          </a:stretch>
        </p:blipFill>
        <p:spPr>
          <a:xfrm>
            <a:off x="846650" y="2264825"/>
            <a:ext cx="4900074" cy="3323149"/>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ctr">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185" name="Shape 185"/>
          <p:cNvSpPr txBox="1">
            <a:spLocks noGrp="1"/>
          </p:cNvSpPr>
          <p:nvPr>
            <p:ph type="body" idx="1"/>
          </p:nvPr>
        </p:nvSpPr>
        <p:spPr>
          <a:xfrm>
            <a:off x="356300" y="1575150"/>
            <a:ext cx="9269574" cy="3988499"/>
          </a:xfrm>
          <a:prstGeom prst="rect">
            <a:avLst/>
          </a:prstGeom>
          <a:noFill/>
          <a:ln>
            <a:noFill/>
          </a:ln>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Características</a:t>
            </a:r>
          </a:p>
          <a:p>
            <a:pPr marL="762000" marR="0" lvl="1" indent="-248355"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Sintaxis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Atributos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Métodos</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ctr">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30" name="Shape 30"/>
          <p:cNvSpPr txBox="1">
            <a:spLocks noGrp="1"/>
          </p:cNvSpPr>
          <p:nvPr>
            <p:ph type="body" idx="1"/>
          </p:nvPr>
        </p:nvSpPr>
        <p:spPr>
          <a:xfrm>
            <a:off x="356300" y="1575150"/>
            <a:ext cx="9269574" cy="2898400"/>
          </a:xfrm>
          <a:prstGeom prst="rect">
            <a:avLst/>
          </a:prstGeom>
          <a:noFill/>
          <a:ln>
            <a:noFill/>
          </a:ln>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marL="762000" marR="0" lvl="1" indent="-248355"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Características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Pilares</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Sintaxis</a:t>
            </a:r>
          </a:p>
        </p:txBody>
      </p:sp>
      <p:sp>
        <p:nvSpPr>
          <p:cNvPr id="191" name="Shape 191"/>
          <p:cNvSpPr txBox="1">
            <a:spLocks noGrp="1"/>
          </p:cNvSpPr>
          <p:nvPr>
            <p:ph type="body" idx="1"/>
          </p:nvPr>
        </p:nvSpPr>
        <p:spPr>
          <a:xfrm>
            <a:off x="525625" y="3058575"/>
            <a:ext cx="9608249" cy="4180749"/>
          </a:xfrm>
          <a:prstGeom prst="rect">
            <a:avLst/>
          </a:prstGeom>
          <a:noFill/>
          <a:ln>
            <a:noFill/>
          </a:ln>
        </p:spPr>
        <p:txBody>
          <a:bodyPr lIns="38100" tIns="38100" rIns="38100" bIns="38100" anchor="t" anchorCtr="0">
            <a:noAutofit/>
          </a:bodyPr>
          <a:lstStyle/>
          <a:p>
            <a:pPr marL="381000" marR="0" lvl="0" indent="-248355" algn="l">
              <a:lnSpc>
                <a:spcPct val="100000"/>
              </a:lnSpc>
              <a:spcBef>
                <a:spcPts val="0"/>
              </a:spcBef>
              <a:spcAft>
                <a:spcPts val="0"/>
              </a:spcAft>
              <a:buClr>
                <a:srgbClr val="FFFFFF"/>
              </a:buClr>
              <a:buSzPct val="100358"/>
              <a:buFont typeface="Arial"/>
              <a:buChar char="●"/>
            </a:pPr>
            <a:r>
              <a:rPr lang="en-US" sz="3111" b="1">
                <a:solidFill>
                  <a:srgbClr val="FFFFFF"/>
                </a:solidFill>
                <a:latin typeface="Arial"/>
                <a:ea typeface="Arial"/>
                <a:cs typeface="Arial"/>
                <a:sym typeface="Arial"/>
              </a:rPr>
              <a:t>modificador</a:t>
            </a:r>
            <a:r>
              <a:rPr lang="en-US" sz="3111">
                <a:solidFill>
                  <a:srgbClr val="FFFFFF"/>
                </a:solidFill>
                <a:latin typeface="Arial"/>
                <a:ea typeface="Arial"/>
                <a:cs typeface="Arial"/>
                <a:sym typeface="Arial"/>
              </a:rPr>
              <a:t>: Determina la accesibilidad que tendrán sobre ella otras clases.</a:t>
            </a:r>
          </a:p>
          <a:p>
            <a:pPr marL="381000" marR="0" lvl="0" indent="-248355" algn="l">
              <a:lnSpc>
                <a:spcPct val="100000"/>
              </a:lnSpc>
              <a:spcBef>
                <a:spcPts val="698"/>
              </a:spcBef>
              <a:spcAft>
                <a:spcPts val="0"/>
              </a:spcAft>
              <a:buClr>
                <a:srgbClr val="FFFFFF"/>
              </a:buClr>
              <a:buSzPct val="100358"/>
              <a:buFont typeface="Arial"/>
              <a:buChar char="●"/>
            </a:pPr>
            <a:r>
              <a:rPr lang="en-US" sz="3111" b="1">
                <a:solidFill>
                  <a:srgbClr val="FFFFFF"/>
                </a:solidFill>
                <a:latin typeface="Arial"/>
                <a:ea typeface="Arial"/>
                <a:cs typeface="Arial"/>
                <a:sym typeface="Arial"/>
              </a:rPr>
              <a:t>class</a:t>
            </a:r>
            <a:r>
              <a:rPr lang="en-US" sz="3111">
                <a:solidFill>
                  <a:srgbClr val="FFFFFF"/>
                </a:solidFill>
                <a:latin typeface="Arial"/>
                <a:ea typeface="Arial"/>
                <a:cs typeface="Arial"/>
                <a:sym typeface="Arial"/>
              </a:rPr>
              <a:t>: Es una palabra reservada que le indica al compilador que el siguiente código es una clase. </a:t>
            </a:r>
          </a:p>
          <a:p>
            <a:pPr marL="381000" marR="0" lvl="0" indent="-248355" algn="l">
              <a:lnSpc>
                <a:spcPct val="100000"/>
              </a:lnSpc>
              <a:spcBef>
                <a:spcPts val="698"/>
              </a:spcBef>
              <a:spcAft>
                <a:spcPts val="0"/>
              </a:spcAft>
              <a:buClr>
                <a:srgbClr val="FFFFFF"/>
              </a:buClr>
              <a:buSzPct val="100358"/>
              <a:buFont typeface="Arial"/>
              <a:buChar char="●"/>
            </a:pPr>
            <a:r>
              <a:rPr lang="en-US" sz="3111" b="1">
                <a:solidFill>
                  <a:srgbClr val="FFFFFF"/>
                </a:solidFill>
                <a:latin typeface="Arial"/>
                <a:ea typeface="Arial"/>
                <a:cs typeface="Arial"/>
                <a:sym typeface="Arial"/>
              </a:rPr>
              <a:t>Identificador</a:t>
            </a:r>
            <a:r>
              <a:rPr lang="en-US" sz="3111">
                <a:solidFill>
                  <a:srgbClr val="FFFFFF"/>
                </a:solidFill>
                <a:latin typeface="Arial"/>
                <a:ea typeface="Arial"/>
                <a:cs typeface="Arial"/>
                <a:sym typeface="Arial"/>
              </a:rPr>
              <a:t>: Indica el nombre de la clase.</a:t>
            </a:r>
          </a:p>
          <a:p>
            <a:pPr marL="762000" marR="0" lvl="1" indent="-220133" algn="l">
              <a:lnSpc>
                <a:spcPct val="100000"/>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Los nombres deben ser sustantivos, con la primera letra en mayúscula y el resto en minúscula.</a:t>
            </a:r>
          </a:p>
          <a:p>
            <a:pPr marL="762000" marR="0" lvl="1" indent="-220133" algn="l">
              <a:lnSpc>
                <a:spcPct val="100000"/>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Si el nombre es compuesto, las primeras letras de cada palabra en mayúsculas, las demás en minúsculas. </a:t>
            </a:r>
          </a:p>
          <a:p>
            <a:pPr marL="762000" marR="0" lvl="1" indent="-50800" algn="l">
              <a:lnSpc>
                <a:spcPct val="100000"/>
              </a:lnSpc>
              <a:spcBef>
                <a:spcPts val="604"/>
              </a:spcBef>
              <a:spcAft>
                <a:spcPts val="0"/>
              </a:spcAft>
              <a:buClr>
                <a:srgbClr val="FFFFFF"/>
              </a:buClr>
              <a:buSzPct val="98765"/>
              <a:buNone/>
            </a:pPr>
            <a:r>
              <a:rPr lang="en-US" sz="2666">
                <a:solidFill>
                  <a:srgbClr val="FFFFFF"/>
                </a:solidFill>
                <a:latin typeface="Arial"/>
                <a:ea typeface="Arial"/>
                <a:cs typeface="Arial"/>
                <a:sym typeface="Arial"/>
              </a:rPr>
              <a:t>Ejemplo: MiClase</a:t>
            </a:r>
          </a:p>
        </p:txBody>
      </p:sp>
      <p:pic>
        <p:nvPicPr>
          <p:cNvPr id="192" name="Shape 192"/>
          <p:cNvPicPr preferRelativeResize="0"/>
          <p:nvPr/>
        </p:nvPicPr>
        <p:blipFill>
          <a:blip r:embed="rId4">
            <a:alphaModFix/>
          </a:blip>
          <a:stretch>
            <a:fillRect/>
          </a:stretch>
        </p:blipFill>
        <p:spPr>
          <a:xfrm>
            <a:off x="582075" y="1174750"/>
            <a:ext cx="9165149" cy="1545149"/>
          </a:xfrm>
          <a:prstGeom prst="rect">
            <a:avLst/>
          </a:prstGeom>
          <a:noFill/>
          <a:ln>
            <a:noFill/>
          </a:ln>
        </p:spPr>
      </p:pic>
      <p:sp>
        <p:nvSpPr>
          <p:cNvPr id="193" name="Shape 193"/>
          <p:cNvSpPr txBox="1"/>
          <p:nvPr/>
        </p:nvSpPr>
        <p:spPr>
          <a:xfrm>
            <a:off x="698500" y="1241775"/>
            <a:ext cx="9008525" cy="1633537"/>
          </a:xfrm>
          <a:prstGeom prst="rect">
            <a:avLst/>
          </a:prstGeom>
          <a:noFill/>
          <a:ln>
            <a:noFill/>
          </a:ln>
        </p:spPr>
        <p:txBody>
          <a:bodyPr lIns="38100" tIns="38100" rIns="38100" bIns="38100" anchor="ctr" anchorCtr="0">
            <a:noAutofit/>
          </a:bodyPr>
          <a:lstStyle/>
          <a:p>
            <a:pPr marL="0" marR="0" lvl="0" indent="0" algn="l">
              <a:lnSpc>
                <a:spcPct val="120000"/>
              </a:lnSpc>
              <a:spcBef>
                <a:spcPts val="0"/>
              </a:spcBef>
              <a:spcAft>
                <a:spcPts val="0"/>
              </a:spcAft>
              <a:buNone/>
            </a:pPr>
            <a:r>
              <a:rPr lang="en-US" sz="2222" b="1">
                <a:solidFill>
                  <a:srgbClr val="0000FF"/>
                </a:solidFill>
                <a:latin typeface="Arial"/>
                <a:ea typeface="Arial"/>
                <a:cs typeface="Arial"/>
                <a:sym typeface="Arial"/>
              </a:rPr>
              <a:t>[modificador] class </a:t>
            </a:r>
            <a:r>
              <a:rPr lang="en-US" sz="2222" b="1">
                <a:solidFill>
                  <a:srgbClr val="00B0F0"/>
                </a:solidFill>
                <a:latin typeface="Arial"/>
                <a:ea typeface="Arial"/>
                <a:cs typeface="Arial"/>
                <a:sym typeface="Arial"/>
              </a:rPr>
              <a:t>Identificador</a:t>
            </a:r>
            <a:r>
              <a:rPr lang="en-US" sz="2222" b="1">
                <a:solidFill>
                  <a:srgbClr val="000000"/>
                </a:solidFill>
                <a:latin typeface="Arial"/>
                <a:ea typeface="Arial"/>
                <a:cs typeface="Arial"/>
                <a:sym typeface="Arial"/>
              </a:rPr>
              <a:t> </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a:t>
            </a:r>
          </a:p>
          <a:p>
            <a:pPr marL="0" marR="0" lvl="0" indent="0" algn="l">
              <a:lnSpc>
                <a:spcPct val="120000"/>
              </a:lnSpc>
              <a:spcBef>
                <a:spcPts val="0"/>
              </a:spcBef>
              <a:spcAft>
                <a:spcPts val="0"/>
              </a:spcAft>
              <a:buNone/>
            </a:pPr>
            <a:r>
              <a:rPr lang="en-US" sz="2222" b="1">
                <a:solidFill>
                  <a:srgbClr val="66CC66"/>
                </a:solidFill>
                <a:latin typeface="Arial"/>
                <a:ea typeface="Arial"/>
                <a:cs typeface="Arial"/>
                <a:sym typeface="Arial"/>
              </a:rPr>
              <a:t>// miembros: atributos y métodos</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Modificadores</a:t>
            </a:r>
          </a:p>
        </p:txBody>
      </p:sp>
      <p:graphicFrame>
        <p:nvGraphicFramePr>
          <p:cNvPr id="199" name="Shape 199"/>
          <p:cNvGraphicFramePr/>
          <p:nvPr/>
        </p:nvGraphicFramePr>
        <p:xfrm>
          <a:off x="423325" y="2201325"/>
          <a:ext cx="9320350" cy="4438906"/>
        </p:xfrm>
        <a:graphic>
          <a:graphicData uri="http://schemas.openxmlformats.org/drawingml/2006/table">
            <a:tbl>
              <a:tblPr>
                <a:noFill/>
                <a:tableStyleId>{178AEF7A-DB33-4632-A5F2-CA346C02F09E}</a:tableStyleId>
              </a:tblPr>
              <a:tblGrid>
                <a:gridCol w="2116650">
                  <a:extLst>
                    <a:ext uri="{9D8B030D-6E8A-4147-A177-3AD203B41FA5}">
                      <a16:colId xmlns:a16="http://schemas.microsoft.com/office/drawing/2014/main" val="20000"/>
                    </a:ext>
                  </a:extLst>
                </a:gridCol>
                <a:gridCol w="7203700">
                  <a:extLst>
                    <a:ext uri="{9D8B030D-6E8A-4147-A177-3AD203B41FA5}">
                      <a16:colId xmlns:a16="http://schemas.microsoft.com/office/drawing/2014/main" val="20001"/>
                    </a:ext>
                  </a:extLst>
                </a:gridCol>
              </a:tblGrid>
              <a:tr h="530925">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Nombre</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000000"/>
                    </a:solidFill>
                  </a:tcPr>
                </a:tc>
                <a:tc>
                  <a:txBody>
                    <a:bodyPr/>
                    <a:lstStyle/>
                    <a:p>
                      <a:pPr marL="0" marR="0" lvl="0" indent="0" algn="ctr">
                        <a:lnSpc>
                          <a:spcPct val="108035"/>
                        </a:lnSpc>
                        <a:spcBef>
                          <a:spcPts val="0"/>
                        </a:spcBef>
                        <a:spcAft>
                          <a:spcPts val="0"/>
                        </a:spcAft>
                        <a:buNone/>
                      </a:pPr>
                      <a:r>
                        <a:rPr lang="en-US" sz="3111">
                          <a:solidFill>
                            <a:srgbClr val="FFFFFF"/>
                          </a:solidFill>
                          <a:latin typeface="Arial"/>
                          <a:ea typeface="Arial"/>
                          <a:cs typeface="Arial"/>
                          <a:sym typeface="Arial"/>
                        </a:rPr>
                        <a:t>Descripción</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530925">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abstract</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Indica que la clase no podrá instanciarse.</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530925">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internal (*)</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Accesible en todo el proyecto (Assembly).</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530925">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public (*)</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Accesible desde cualquier proyecto.</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529150">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private (*)</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Accesor por defecto.</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530925">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sealed</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Indica que la clase no podrá heredar.</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00" name="Shape 200"/>
          <p:cNvSpPr txBox="1"/>
          <p:nvPr/>
        </p:nvSpPr>
        <p:spPr>
          <a:xfrm>
            <a:off x="523875" y="6163025"/>
            <a:ext cx="5535424" cy="550674"/>
          </a:xfrm>
          <a:prstGeom prst="rect">
            <a:avLst/>
          </a:prstGeom>
          <a:noFill/>
          <a:ln>
            <a:noFill/>
          </a:ln>
        </p:spPr>
        <p:txBody>
          <a:bodyPr lIns="38100" tIns="38100" rIns="38100" bIns="38100" anchor="t" anchorCtr="0">
            <a:noAutofit/>
          </a:bodyPr>
          <a:lstStyle/>
          <a:p>
            <a:pPr marL="0" marR="0" lvl="0" indent="0" algn="l">
              <a:lnSpc>
                <a:spcPct val="120089"/>
              </a:lnSpc>
              <a:spcBef>
                <a:spcPts val="0"/>
              </a:spcBef>
              <a:spcAft>
                <a:spcPts val="0"/>
              </a:spcAft>
              <a:buNone/>
            </a:pPr>
            <a:r>
              <a:rPr lang="en-US" sz="3111">
                <a:solidFill>
                  <a:srgbClr val="FFFFFF"/>
                </a:solidFill>
                <a:latin typeface="Arial"/>
                <a:ea typeface="Arial"/>
                <a:cs typeface="Arial"/>
                <a:sym typeface="Arial"/>
              </a:rPr>
              <a:t>(*): Modificadores de visibilidad.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ctr">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206" name="Shape 206"/>
          <p:cNvSpPr txBox="1">
            <a:spLocks noGrp="1"/>
          </p:cNvSpPr>
          <p:nvPr>
            <p:ph type="body" idx="1"/>
          </p:nvPr>
        </p:nvSpPr>
        <p:spPr>
          <a:xfrm>
            <a:off x="356300" y="1575150"/>
            <a:ext cx="9269574" cy="3988499"/>
          </a:xfrm>
          <a:prstGeom prst="rect">
            <a:avLst/>
          </a:prstGeom>
          <a:noFill/>
          <a:ln>
            <a:noFill/>
          </a:ln>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Características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Sintaxis</a:t>
            </a:r>
          </a:p>
          <a:p>
            <a:pPr marL="762000" marR="0" lvl="1" indent="-248355"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Atributos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Métodos</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Sintaxis</a:t>
            </a:r>
          </a:p>
        </p:txBody>
      </p:sp>
      <p:pic>
        <p:nvPicPr>
          <p:cNvPr id="212" name="Shape 212"/>
          <p:cNvPicPr preferRelativeResize="0"/>
          <p:nvPr/>
        </p:nvPicPr>
        <p:blipFill>
          <a:blip r:embed="rId4">
            <a:alphaModFix/>
          </a:blip>
          <a:stretch>
            <a:fillRect/>
          </a:stretch>
        </p:blipFill>
        <p:spPr>
          <a:xfrm>
            <a:off x="582075" y="1174750"/>
            <a:ext cx="9165149" cy="867824"/>
          </a:xfrm>
          <a:prstGeom prst="rect">
            <a:avLst/>
          </a:prstGeom>
          <a:noFill/>
          <a:ln>
            <a:noFill/>
          </a:ln>
        </p:spPr>
      </p:pic>
      <p:sp>
        <p:nvSpPr>
          <p:cNvPr id="213" name="Shape 213"/>
          <p:cNvSpPr txBox="1"/>
          <p:nvPr/>
        </p:nvSpPr>
        <p:spPr>
          <a:xfrm>
            <a:off x="698500" y="1241775"/>
            <a:ext cx="9008525" cy="809974"/>
          </a:xfrm>
          <a:prstGeom prst="rect">
            <a:avLst/>
          </a:prstGeom>
          <a:noFill/>
          <a:ln>
            <a:noFill/>
          </a:ln>
        </p:spPr>
        <p:txBody>
          <a:bodyPr lIns="38100" tIns="38100" rIns="38100" bIns="38100" anchor="ctr" anchorCtr="0">
            <a:noAutofit/>
          </a:bodyPr>
          <a:lstStyle/>
          <a:p>
            <a:pPr marL="0" marR="0" lvl="0" indent="0" algn="l">
              <a:lnSpc>
                <a:spcPct val="120000"/>
              </a:lnSpc>
              <a:spcBef>
                <a:spcPts val="0"/>
              </a:spcBef>
              <a:spcAft>
                <a:spcPts val="0"/>
              </a:spcAft>
              <a:buNone/>
            </a:pPr>
            <a:r>
              <a:rPr lang="en-US" sz="2222" b="1">
                <a:solidFill>
                  <a:srgbClr val="0000FF"/>
                </a:solidFill>
                <a:latin typeface="Arial"/>
                <a:ea typeface="Arial"/>
                <a:cs typeface="Arial"/>
                <a:sym typeface="Arial"/>
              </a:rPr>
              <a:t>[modificador] tipo </a:t>
            </a:r>
            <a:r>
              <a:rPr lang="en-US" sz="2222" b="1">
                <a:solidFill>
                  <a:srgbClr val="000000"/>
                </a:solidFill>
                <a:latin typeface="Arial"/>
                <a:ea typeface="Arial"/>
                <a:cs typeface="Arial"/>
                <a:sym typeface="Arial"/>
              </a:rPr>
              <a:t>identificador; </a:t>
            </a:r>
            <a:r>
              <a:rPr lang="en-US" sz="2222" b="1">
                <a:solidFill>
                  <a:srgbClr val="66CC66"/>
                </a:solidFill>
                <a:latin typeface="Arial"/>
                <a:ea typeface="Arial"/>
                <a:cs typeface="Arial"/>
                <a:sym typeface="Arial"/>
              </a:rPr>
              <a:t>// Igual que en C</a:t>
            </a:r>
            <a:r>
              <a:rPr lang="en-US" sz="2222" b="1">
                <a:solidFill>
                  <a:srgbClr val="000000"/>
                </a:solidFill>
                <a:latin typeface="Arial"/>
                <a:ea typeface="Arial"/>
                <a:cs typeface="Arial"/>
                <a:sym typeface="Arial"/>
              </a:rPr>
              <a:t> </a:t>
            </a:r>
          </a:p>
        </p:txBody>
      </p:sp>
      <p:sp>
        <p:nvSpPr>
          <p:cNvPr id="214" name="Shape 214"/>
          <p:cNvSpPr txBox="1">
            <a:spLocks noGrp="1"/>
          </p:cNvSpPr>
          <p:nvPr>
            <p:ph type="body" idx="1"/>
          </p:nvPr>
        </p:nvSpPr>
        <p:spPr>
          <a:xfrm>
            <a:off x="525625" y="2333625"/>
            <a:ext cx="9608249" cy="4651725"/>
          </a:xfrm>
          <a:prstGeom prst="rect">
            <a:avLst/>
          </a:prstGeom>
          <a:noFill/>
          <a:ln>
            <a:noFill/>
          </a:ln>
        </p:spPr>
        <p:txBody>
          <a:bodyPr lIns="38100" tIns="38100" rIns="38100" bIns="38100" anchor="t" anchorCtr="0">
            <a:noAutofit/>
          </a:bodyPr>
          <a:lstStyle/>
          <a:p>
            <a:pPr marL="381000" marR="0" lvl="0" indent="-220133" algn="l">
              <a:lnSpc>
                <a:spcPct val="107812"/>
              </a:lnSpc>
              <a:spcBef>
                <a:spcPts val="0"/>
              </a:spcBef>
              <a:spcAft>
                <a:spcPts val="0"/>
              </a:spcAft>
              <a:buClr>
                <a:srgbClr val="FFFFFF"/>
              </a:buClr>
              <a:buSzPct val="98765"/>
              <a:buFont typeface="Arial"/>
              <a:buChar char="●"/>
            </a:pPr>
            <a:r>
              <a:rPr lang="en-US" sz="2666" b="1">
                <a:solidFill>
                  <a:srgbClr val="FFFFFF"/>
                </a:solidFill>
                <a:latin typeface="Arial"/>
                <a:ea typeface="Arial"/>
                <a:cs typeface="Arial"/>
                <a:sym typeface="Arial"/>
              </a:rPr>
              <a:t>modificador</a:t>
            </a:r>
            <a:r>
              <a:rPr lang="en-US" sz="2666">
                <a:solidFill>
                  <a:srgbClr val="FFFFFF"/>
                </a:solidFill>
                <a:latin typeface="Arial"/>
                <a:ea typeface="Arial"/>
                <a:cs typeface="Arial"/>
                <a:sym typeface="Arial"/>
              </a:rPr>
              <a:t>: Determina la accesibilidad que tendrán sobre él las demás clases. Por defecto son </a:t>
            </a:r>
            <a:r>
              <a:rPr lang="en-US" sz="2666" b="1">
                <a:solidFill>
                  <a:srgbClr val="FFFFFF"/>
                </a:solidFill>
                <a:latin typeface="Arial"/>
                <a:ea typeface="Arial"/>
                <a:cs typeface="Arial"/>
                <a:sym typeface="Arial"/>
              </a:rPr>
              <a:t>private</a:t>
            </a:r>
            <a:r>
              <a:rPr lang="en-US" sz="2666">
                <a:solidFill>
                  <a:srgbClr val="FFFFFF"/>
                </a:solidFill>
                <a:latin typeface="Arial"/>
                <a:ea typeface="Arial"/>
                <a:cs typeface="Arial"/>
                <a:sym typeface="Arial"/>
              </a:rPr>
              <a:t>.</a:t>
            </a:r>
          </a:p>
          <a:p>
            <a:pPr marL="381000" marR="0" lvl="0" indent="-220133" algn="l">
              <a:lnSpc>
                <a:spcPct val="107812"/>
              </a:lnSpc>
              <a:spcBef>
                <a:spcPts val="604"/>
              </a:spcBef>
              <a:spcAft>
                <a:spcPts val="0"/>
              </a:spcAft>
              <a:buClr>
                <a:srgbClr val="FFFFFF"/>
              </a:buClr>
              <a:buSzPct val="98765"/>
              <a:buFont typeface="Arial"/>
              <a:buChar char="●"/>
            </a:pPr>
            <a:r>
              <a:rPr lang="en-US" sz="2666" b="1">
                <a:solidFill>
                  <a:srgbClr val="FFFFFF"/>
                </a:solidFill>
                <a:latin typeface="Arial"/>
                <a:ea typeface="Arial"/>
                <a:cs typeface="Arial"/>
                <a:sym typeface="Arial"/>
              </a:rPr>
              <a:t>tipo</a:t>
            </a:r>
            <a:r>
              <a:rPr lang="en-US" sz="2666">
                <a:solidFill>
                  <a:srgbClr val="FFFFFF"/>
                </a:solidFill>
                <a:latin typeface="Arial"/>
                <a:ea typeface="Arial"/>
                <a:cs typeface="Arial"/>
                <a:sym typeface="Arial"/>
              </a:rPr>
              <a:t>: Representa al tipo de dato. Ejemplo: int, float, etc. </a:t>
            </a:r>
          </a:p>
          <a:p>
            <a:pPr marL="381000" marR="0" lvl="0" indent="-220133" algn="l">
              <a:lnSpc>
                <a:spcPct val="107812"/>
              </a:lnSpc>
              <a:spcBef>
                <a:spcPts val="604"/>
              </a:spcBef>
              <a:spcAft>
                <a:spcPts val="0"/>
              </a:spcAft>
              <a:buClr>
                <a:srgbClr val="FFFFFF"/>
              </a:buClr>
              <a:buSzPct val="98765"/>
              <a:buFont typeface="Arial"/>
              <a:buChar char="●"/>
            </a:pPr>
            <a:r>
              <a:rPr lang="en-US" sz="2666" b="1">
                <a:solidFill>
                  <a:srgbClr val="FFFFFF"/>
                </a:solidFill>
                <a:latin typeface="Arial"/>
                <a:ea typeface="Arial"/>
                <a:cs typeface="Arial"/>
                <a:sym typeface="Arial"/>
              </a:rPr>
              <a:t>Identificador</a:t>
            </a:r>
            <a:r>
              <a:rPr lang="en-US" sz="2666">
                <a:solidFill>
                  <a:srgbClr val="FFFFFF"/>
                </a:solidFill>
                <a:latin typeface="Arial"/>
                <a:ea typeface="Arial"/>
                <a:cs typeface="Arial"/>
                <a:sym typeface="Arial"/>
              </a:rPr>
              <a:t>: Indica el nombre del atributo.</a:t>
            </a:r>
          </a:p>
          <a:p>
            <a:pPr marL="762000" marR="0" lvl="1" indent="-220133" algn="l">
              <a:lnSpc>
                <a:spcPct val="107812"/>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Los nombres deben tener todas sus letras en minúsculas y solo si el modificador es </a:t>
            </a:r>
            <a:r>
              <a:rPr lang="en-US" sz="2666" b="1">
                <a:solidFill>
                  <a:srgbClr val="FFFFFF"/>
                </a:solidFill>
                <a:latin typeface="Arial"/>
                <a:ea typeface="Arial"/>
                <a:cs typeface="Arial"/>
                <a:sym typeface="Arial"/>
              </a:rPr>
              <a:t>private</a:t>
            </a:r>
            <a:r>
              <a:rPr lang="en-US" sz="2666">
                <a:solidFill>
                  <a:srgbClr val="FFFFFF"/>
                </a:solidFill>
                <a:latin typeface="Arial"/>
                <a:ea typeface="Arial"/>
                <a:cs typeface="Arial"/>
                <a:sym typeface="Arial"/>
              </a:rPr>
              <a:t> o </a:t>
            </a:r>
            <a:r>
              <a:rPr lang="en-US" sz="2666" b="1">
                <a:solidFill>
                  <a:srgbClr val="FFFFFF"/>
                </a:solidFill>
                <a:latin typeface="Arial"/>
                <a:ea typeface="Arial"/>
                <a:cs typeface="Arial"/>
                <a:sym typeface="Arial"/>
              </a:rPr>
              <a:t>protected</a:t>
            </a:r>
            <a:r>
              <a:rPr lang="en-US" sz="2666">
                <a:solidFill>
                  <a:srgbClr val="FFFFFF"/>
                </a:solidFill>
                <a:latin typeface="Arial"/>
                <a:ea typeface="Arial"/>
                <a:cs typeface="Arial"/>
                <a:sym typeface="Arial"/>
              </a:rPr>
              <a:t> comenzará con guión bajo (_).</a:t>
            </a:r>
          </a:p>
          <a:p>
            <a:pPr marL="762000" marR="0" lvl="1" indent="-220133" algn="l">
              <a:lnSpc>
                <a:spcPct val="107812"/>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Si el nombre es compuesto, la primera letra de la segunda palabra estará en mayúsculas, las demás en minúsculas. </a:t>
            </a:r>
          </a:p>
          <a:p>
            <a:pPr marL="762000" marR="0" lvl="1" indent="-50800" algn="l">
              <a:lnSpc>
                <a:spcPct val="107812"/>
              </a:lnSpc>
              <a:spcBef>
                <a:spcPts val="604"/>
              </a:spcBef>
              <a:spcAft>
                <a:spcPts val="0"/>
              </a:spcAft>
              <a:buClr>
                <a:srgbClr val="FFFFFF"/>
              </a:buClr>
              <a:buSzPct val="98765"/>
              <a:buNone/>
            </a:pPr>
            <a:r>
              <a:rPr lang="en-US" sz="2666">
                <a:solidFill>
                  <a:srgbClr val="FFFFFF"/>
                </a:solidFill>
                <a:latin typeface="Arial"/>
                <a:ea typeface="Arial"/>
                <a:cs typeface="Arial"/>
                <a:sym typeface="Arial"/>
              </a:rPr>
              <a:t>Ejemplo: miNombre (si es private: _miNombre)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Modificadores</a:t>
            </a:r>
          </a:p>
        </p:txBody>
      </p:sp>
      <p:graphicFrame>
        <p:nvGraphicFramePr>
          <p:cNvPr id="220" name="Shape 220"/>
          <p:cNvGraphicFramePr/>
          <p:nvPr/>
        </p:nvGraphicFramePr>
        <p:xfrm>
          <a:off x="423325" y="1716250"/>
          <a:ext cx="9320350" cy="4950906"/>
        </p:xfrm>
        <a:graphic>
          <a:graphicData uri="http://schemas.openxmlformats.org/drawingml/2006/table">
            <a:tbl>
              <a:tblPr>
                <a:noFill/>
                <a:tableStyleId>{178AEF7A-DB33-4632-A5F2-CA346C02F09E}</a:tableStyleId>
              </a:tblPr>
              <a:tblGrid>
                <a:gridCol w="2116650">
                  <a:extLst>
                    <a:ext uri="{9D8B030D-6E8A-4147-A177-3AD203B41FA5}">
                      <a16:colId xmlns:a16="http://schemas.microsoft.com/office/drawing/2014/main" val="20000"/>
                    </a:ext>
                  </a:extLst>
                </a:gridCol>
                <a:gridCol w="7203700">
                  <a:extLst>
                    <a:ext uri="{9D8B030D-6E8A-4147-A177-3AD203B41FA5}">
                      <a16:colId xmlns:a16="http://schemas.microsoft.com/office/drawing/2014/main" val="20001"/>
                    </a:ext>
                  </a:extLst>
                </a:gridCol>
              </a:tblGrid>
              <a:tr h="530925">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Nombre</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000000"/>
                    </a:solidFill>
                  </a:tcPr>
                </a:tc>
                <a:tc>
                  <a:txBody>
                    <a:bodyPr/>
                    <a:lstStyle/>
                    <a:p>
                      <a:pPr marL="0" marR="0" lvl="0" indent="0" algn="ctr">
                        <a:lnSpc>
                          <a:spcPct val="108035"/>
                        </a:lnSpc>
                        <a:spcBef>
                          <a:spcPts val="0"/>
                        </a:spcBef>
                        <a:spcAft>
                          <a:spcPts val="0"/>
                        </a:spcAft>
                        <a:buNone/>
                      </a:pPr>
                      <a:r>
                        <a:rPr lang="en-US" sz="3111">
                          <a:solidFill>
                            <a:srgbClr val="FFFFFF"/>
                          </a:solidFill>
                          <a:latin typeface="Arial"/>
                          <a:ea typeface="Arial"/>
                          <a:cs typeface="Arial"/>
                          <a:sym typeface="Arial"/>
                        </a:rPr>
                        <a:t>Puede ser accedido por...</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530925">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private (*)</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Los miembros de la misma clase.</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957775">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protected</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Los miembros de la misma clase y clases derivadas o hijas.</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529150">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internal</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Los miembros del mismo proyecto.</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957775">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internal protected</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Los miembros del mismo proyecto o clases derivadas.</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957775">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public</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8035"/>
                        </a:lnSpc>
                        <a:spcBef>
                          <a:spcPts val="0"/>
                        </a:spcBef>
                        <a:spcAft>
                          <a:spcPts val="0"/>
                        </a:spcAft>
                        <a:buNone/>
                      </a:pPr>
                      <a:r>
                        <a:rPr lang="en-US" sz="3111">
                          <a:solidFill>
                            <a:srgbClr val="FFFFFF"/>
                          </a:solidFill>
                          <a:latin typeface="Arial"/>
                          <a:ea typeface="Arial"/>
                          <a:cs typeface="Arial"/>
                          <a:sym typeface="Arial"/>
                        </a:rPr>
                        <a:t>Cualquier miembro. Accesibilidad abierta.</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21" name="Shape 221"/>
          <p:cNvSpPr txBox="1"/>
          <p:nvPr/>
        </p:nvSpPr>
        <p:spPr>
          <a:xfrm>
            <a:off x="523875" y="6586350"/>
            <a:ext cx="4179000" cy="550674"/>
          </a:xfrm>
          <a:prstGeom prst="rect">
            <a:avLst/>
          </a:prstGeom>
          <a:noFill/>
          <a:ln>
            <a:noFill/>
          </a:ln>
        </p:spPr>
        <p:txBody>
          <a:bodyPr lIns="38100" tIns="38100" rIns="38100" bIns="38100" anchor="t" anchorCtr="0">
            <a:noAutofit/>
          </a:bodyPr>
          <a:lstStyle/>
          <a:p>
            <a:pPr marL="0" marR="0" lvl="0" indent="0" algn="l">
              <a:lnSpc>
                <a:spcPct val="120089"/>
              </a:lnSpc>
              <a:spcBef>
                <a:spcPts val="0"/>
              </a:spcBef>
              <a:spcAft>
                <a:spcPts val="0"/>
              </a:spcAft>
              <a:buNone/>
            </a:pPr>
            <a:r>
              <a:rPr lang="en-US" sz="3111">
                <a:solidFill>
                  <a:srgbClr val="FFFFFF"/>
                </a:solidFill>
                <a:latin typeface="Arial"/>
                <a:ea typeface="Arial"/>
                <a:cs typeface="Arial"/>
                <a:sym typeface="Arial"/>
              </a:rPr>
              <a:t>(*): Accesor por defecto.</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525625" y="305150"/>
            <a:ext cx="9197249" cy="746474"/>
          </a:xfrm>
          <a:prstGeom prst="rect">
            <a:avLst/>
          </a:prstGeom>
          <a:noFill/>
          <a:ln>
            <a:noFill/>
          </a:ln>
        </p:spPr>
        <p:txBody>
          <a:bodyPr lIns="38100" tIns="38100" rIns="38100" bIns="38100" anchor="t" anchorCtr="0">
            <a:noAutofit/>
          </a:bodyPr>
          <a:lstStyle/>
          <a:p>
            <a:pPr marL="0" marR="0" lvl="0" indent="0" algn="ctr">
              <a:lnSpc>
                <a:spcPct val="107954"/>
              </a:lnSpc>
              <a:spcBef>
                <a:spcPts val="0"/>
              </a:spcBef>
              <a:spcAft>
                <a:spcPts val="0"/>
              </a:spcAft>
              <a:buNone/>
            </a:pPr>
            <a:r>
              <a:rPr lang="en-US" sz="4888">
                <a:solidFill>
                  <a:srgbClr val="FFCC29"/>
                </a:solidFill>
                <a:latin typeface="Arial"/>
                <a:ea typeface="Arial"/>
                <a:cs typeface="Arial"/>
                <a:sym typeface="Arial"/>
              </a:rPr>
              <a:t>Temas a Tratar</a:t>
            </a:r>
          </a:p>
        </p:txBody>
      </p:sp>
      <p:sp>
        <p:nvSpPr>
          <p:cNvPr id="227" name="Shape 227"/>
          <p:cNvSpPr txBox="1">
            <a:spLocks noGrp="1"/>
          </p:cNvSpPr>
          <p:nvPr>
            <p:ph type="body" idx="1"/>
          </p:nvPr>
        </p:nvSpPr>
        <p:spPr>
          <a:xfrm>
            <a:off x="356300" y="1575150"/>
            <a:ext cx="9269574" cy="3988499"/>
          </a:xfrm>
          <a:prstGeom prst="rect">
            <a:avLst/>
          </a:prstGeom>
          <a:noFill/>
          <a:ln>
            <a:noFill/>
          </a:ln>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Características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Sintaxis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Atributos</a:t>
            </a:r>
          </a:p>
          <a:p>
            <a:pPr marL="762000" marR="0" lvl="1" indent="-248355"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Métodos</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525625" y="305150"/>
            <a:ext cx="9608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Sintaxis (Firma del método)</a:t>
            </a:r>
            <a:r>
              <a:rPr lang="en-US" sz="4888">
                <a:solidFill>
                  <a:srgbClr val="FFCC29"/>
                </a:solidFill>
                <a:latin typeface="Arial"/>
                <a:ea typeface="Arial"/>
                <a:cs typeface="Arial"/>
                <a:sym typeface="Arial"/>
              </a:rPr>
              <a:t> </a:t>
            </a:r>
            <a:r>
              <a:rPr lang="en-US" sz="3111">
                <a:solidFill>
                  <a:srgbClr val="FFCC29"/>
                </a:solidFill>
                <a:latin typeface="Arial"/>
                <a:ea typeface="Arial"/>
                <a:cs typeface="Arial"/>
                <a:sym typeface="Arial"/>
              </a:rPr>
              <a:t>(1/2)</a:t>
            </a:r>
          </a:p>
        </p:txBody>
      </p:sp>
      <p:sp>
        <p:nvSpPr>
          <p:cNvPr id="233" name="Shape 233"/>
          <p:cNvSpPr txBox="1">
            <a:spLocks noGrp="1"/>
          </p:cNvSpPr>
          <p:nvPr>
            <p:ph type="body" idx="1"/>
          </p:nvPr>
        </p:nvSpPr>
        <p:spPr>
          <a:xfrm>
            <a:off x="525624" y="2719899"/>
            <a:ext cx="9608249" cy="3914981"/>
          </a:xfrm>
          <a:prstGeom prst="rect">
            <a:avLst/>
          </a:prstGeom>
          <a:noFill/>
          <a:ln>
            <a:noFill/>
          </a:ln>
        </p:spPr>
        <p:txBody>
          <a:bodyPr lIns="38100" tIns="38100" rIns="38100" bIns="38100" anchor="t" anchorCtr="0">
            <a:noAutofit/>
          </a:bodyPr>
          <a:lstStyle/>
          <a:p>
            <a:pPr marL="381000" marR="0" lvl="0" indent="-248355" algn="l">
              <a:lnSpc>
                <a:spcPct val="100000"/>
              </a:lnSpc>
              <a:spcBef>
                <a:spcPts val="0"/>
              </a:spcBef>
              <a:spcAft>
                <a:spcPts val="0"/>
              </a:spcAft>
              <a:buClr>
                <a:srgbClr val="FFFFFF"/>
              </a:buClr>
              <a:buSzPct val="100358"/>
              <a:buFont typeface="Arial"/>
              <a:buChar char="●"/>
            </a:pPr>
            <a:r>
              <a:rPr lang="en-US" sz="3111" b="1" dirty="0" err="1">
                <a:solidFill>
                  <a:srgbClr val="FFFFFF"/>
                </a:solidFill>
                <a:latin typeface="Arial"/>
                <a:ea typeface="Arial"/>
                <a:cs typeface="Arial"/>
                <a:sym typeface="Arial"/>
              </a:rPr>
              <a:t>modificador</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Determina</a:t>
            </a:r>
            <a:r>
              <a:rPr lang="en-US" sz="3111" dirty="0">
                <a:solidFill>
                  <a:srgbClr val="FFFFFF"/>
                </a:solidFill>
                <a:latin typeface="Arial"/>
                <a:ea typeface="Arial"/>
                <a:cs typeface="Arial"/>
                <a:sym typeface="Arial"/>
              </a:rPr>
              <a:t> la forma </a:t>
            </a:r>
            <a:r>
              <a:rPr lang="en-US" sz="3111" dirty="0" err="1">
                <a:solidFill>
                  <a:srgbClr val="FFFFFF"/>
                </a:solidFill>
                <a:latin typeface="Arial"/>
                <a:ea typeface="Arial"/>
                <a:cs typeface="Arial"/>
                <a:sym typeface="Arial"/>
              </a:rPr>
              <a:t>en</a:t>
            </a:r>
            <a:r>
              <a:rPr lang="en-US" sz="3111" dirty="0">
                <a:solidFill>
                  <a:srgbClr val="FFFFFF"/>
                </a:solidFill>
                <a:latin typeface="Arial"/>
                <a:ea typeface="Arial"/>
                <a:cs typeface="Arial"/>
                <a:sym typeface="Arial"/>
              </a:rPr>
              <a:t> que </a:t>
            </a:r>
            <a:r>
              <a:rPr lang="en-US" sz="3111" dirty="0" err="1">
                <a:solidFill>
                  <a:srgbClr val="FFFFFF"/>
                </a:solidFill>
                <a:latin typeface="Arial"/>
                <a:ea typeface="Arial"/>
                <a:cs typeface="Arial"/>
                <a:sym typeface="Arial"/>
              </a:rPr>
              <a:t>los</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métodos</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serán</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usados</a:t>
            </a:r>
            <a:r>
              <a:rPr lang="en-US" sz="3111" dirty="0">
                <a:solidFill>
                  <a:srgbClr val="FFFFFF"/>
                </a:solidFill>
                <a:latin typeface="Arial"/>
                <a:ea typeface="Arial"/>
                <a:cs typeface="Arial"/>
                <a:sym typeface="Arial"/>
              </a:rPr>
              <a:t>.</a:t>
            </a:r>
          </a:p>
          <a:p>
            <a:pPr marL="381000" marR="0" lvl="0" indent="-248355" algn="l">
              <a:lnSpc>
                <a:spcPct val="100000"/>
              </a:lnSpc>
              <a:spcBef>
                <a:spcPts val="698"/>
              </a:spcBef>
              <a:spcAft>
                <a:spcPts val="0"/>
              </a:spcAft>
              <a:buClr>
                <a:srgbClr val="FFFFFF"/>
              </a:buClr>
              <a:buSzPct val="100358"/>
              <a:buFont typeface="Arial"/>
              <a:buChar char="●"/>
            </a:pPr>
            <a:r>
              <a:rPr lang="en-US" sz="3111" b="1" dirty="0" err="1">
                <a:solidFill>
                  <a:srgbClr val="FFFFFF"/>
                </a:solidFill>
                <a:latin typeface="Arial"/>
                <a:ea typeface="Arial"/>
                <a:cs typeface="Arial"/>
                <a:sym typeface="Arial"/>
              </a:rPr>
              <a:t>retorno</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Es</a:t>
            </a:r>
            <a:r>
              <a:rPr lang="en-US" sz="3111" dirty="0">
                <a:solidFill>
                  <a:srgbClr val="FFFFFF"/>
                </a:solidFill>
                <a:latin typeface="Arial"/>
                <a:ea typeface="Arial"/>
                <a:cs typeface="Arial"/>
                <a:sym typeface="Arial"/>
              </a:rPr>
              <a:t> el </a:t>
            </a:r>
            <a:r>
              <a:rPr lang="en-US" sz="3111" dirty="0" err="1">
                <a:solidFill>
                  <a:srgbClr val="FFFFFF"/>
                </a:solidFill>
                <a:latin typeface="Arial"/>
                <a:ea typeface="Arial"/>
                <a:cs typeface="Arial"/>
                <a:sym typeface="Arial"/>
              </a:rPr>
              <a:t>tipo</a:t>
            </a:r>
            <a:r>
              <a:rPr lang="en-US" sz="3111" dirty="0">
                <a:solidFill>
                  <a:srgbClr val="FFFFFF"/>
                </a:solidFill>
                <a:latin typeface="Arial"/>
                <a:ea typeface="Arial"/>
                <a:cs typeface="Arial"/>
                <a:sym typeface="Arial"/>
              </a:rPr>
              <a:t> de valor </a:t>
            </a:r>
            <a:r>
              <a:rPr lang="en-US" sz="3111" dirty="0" err="1">
                <a:solidFill>
                  <a:srgbClr val="FFFFFF"/>
                </a:solidFill>
                <a:latin typeface="Arial"/>
                <a:ea typeface="Arial"/>
                <a:cs typeface="Arial"/>
                <a:sym typeface="Arial"/>
              </a:rPr>
              <a:t>devuelto</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por</a:t>
            </a:r>
            <a:r>
              <a:rPr lang="en-US" sz="3111" dirty="0">
                <a:solidFill>
                  <a:srgbClr val="FFFFFF"/>
                </a:solidFill>
                <a:latin typeface="Arial"/>
                <a:ea typeface="Arial"/>
                <a:cs typeface="Arial"/>
                <a:sym typeface="Arial"/>
              </a:rPr>
              <a:t> el </a:t>
            </a:r>
            <a:r>
              <a:rPr lang="en-US" sz="3111" dirty="0" err="1">
                <a:solidFill>
                  <a:srgbClr val="FFFFFF"/>
                </a:solidFill>
                <a:latin typeface="Arial"/>
                <a:ea typeface="Arial"/>
                <a:cs typeface="Arial"/>
                <a:sym typeface="Arial"/>
              </a:rPr>
              <a:t>método</a:t>
            </a:r>
            <a:r>
              <a:rPr lang="en-US" sz="3111" dirty="0">
                <a:solidFill>
                  <a:srgbClr val="FFFFFF"/>
                </a:solidFill>
                <a:latin typeface="Arial"/>
                <a:ea typeface="Arial"/>
                <a:cs typeface="Arial"/>
                <a:sym typeface="Arial"/>
              </a:rPr>
              <a:t> (solo </a:t>
            </a:r>
            <a:r>
              <a:rPr lang="en-US" sz="3111" dirty="0" err="1">
                <a:solidFill>
                  <a:srgbClr val="FFFFFF"/>
                </a:solidFill>
                <a:latin typeface="Arial"/>
                <a:ea typeface="Arial"/>
                <a:cs typeface="Arial"/>
                <a:sym typeface="Arial"/>
              </a:rPr>
              <a:t>retornán</a:t>
            </a:r>
            <a:r>
              <a:rPr lang="en-US" sz="3111" dirty="0">
                <a:solidFill>
                  <a:srgbClr val="FFFFFF"/>
                </a:solidFill>
                <a:latin typeface="Arial"/>
                <a:ea typeface="Arial"/>
                <a:cs typeface="Arial"/>
                <a:sym typeface="Arial"/>
              </a:rPr>
              <a:t> un </a:t>
            </a:r>
            <a:r>
              <a:rPr lang="en-US" sz="3111" dirty="0" err="1">
                <a:solidFill>
                  <a:srgbClr val="FFFFFF"/>
                </a:solidFill>
                <a:latin typeface="Arial"/>
                <a:ea typeface="Arial"/>
                <a:cs typeface="Arial"/>
                <a:sym typeface="Arial"/>
              </a:rPr>
              <a:t>único</a:t>
            </a:r>
            <a:r>
              <a:rPr lang="en-US" sz="3111" dirty="0">
                <a:solidFill>
                  <a:srgbClr val="FFFFFF"/>
                </a:solidFill>
                <a:latin typeface="Arial"/>
                <a:ea typeface="Arial"/>
                <a:cs typeface="Arial"/>
                <a:sym typeface="Arial"/>
              </a:rPr>
              <a:t> valor). </a:t>
            </a:r>
          </a:p>
          <a:p>
            <a:pPr marL="381000" marR="0" lvl="0" indent="-248355" algn="l">
              <a:lnSpc>
                <a:spcPct val="100000"/>
              </a:lnSpc>
              <a:spcBef>
                <a:spcPts val="698"/>
              </a:spcBef>
              <a:spcAft>
                <a:spcPts val="0"/>
              </a:spcAft>
              <a:buClr>
                <a:srgbClr val="FFFFFF"/>
              </a:buClr>
              <a:buSzPct val="100358"/>
              <a:buFont typeface="Arial"/>
              <a:buChar char="●"/>
            </a:pPr>
            <a:r>
              <a:rPr lang="en-US" sz="3111" b="1" dirty="0" err="1">
                <a:solidFill>
                  <a:srgbClr val="FFFFFF"/>
                </a:solidFill>
                <a:latin typeface="Arial"/>
                <a:ea typeface="Arial"/>
                <a:cs typeface="Arial"/>
                <a:sym typeface="Arial"/>
              </a:rPr>
              <a:t>Identificador</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Indica</a:t>
            </a:r>
            <a:r>
              <a:rPr lang="en-US" sz="3111" dirty="0">
                <a:solidFill>
                  <a:srgbClr val="FFFFFF"/>
                </a:solidFill>
                <a:latin typeface="Arial"/>
                <a:ea typeface="Arial"/>
                <a:cs typeface="Arial"/>
                <a:sym typeface="Arial"/>
              </a:rPr>
              <a:t> el </a:t>
            </a:r>
            <a:r>
              <a:rPr lang="en-US" sz="3111" dirty="0" err="1">
                <a:solidFill>
                  <a:srgbClr val="FFFFFF"/>
                </a:solidFill>
                <a:latin typeface="Arial"/>
                <a:ea typeface="Arial"/>
                <a:cs typeface="Arial"/>
                <a:sym typeface="Arial"/>
              </a:rPr>
              <a:t>nombre</a:t>
            </a:r>
            <a:r>
              <a:rPr lang="en-US" sz="3111" dirty="0">
                <a:solidFill>
                  <a:srgbClr val="FFFFFF"/>
                </a:solidFill>
                <a:latin typeface="Arial"/>
                <a:ea typeface="Arial"/>
                <a:cs typeface="Arial"/>
                <a:sym typeface="Arial"/>
              </a:rPr>
              <a:t> del </a:t>
            </a:r>
            <a:r>
              <a:rPr lang="en-US" sz="3111" dirty="0" err="1">
                <a:solidFill>
                  <a:srgbClr val="FFFFFF"/>
                </a:solidFill>
                <a:latin typeface="Arial"/>
                <a:ea typeface="Arial"/>
                <a:cs typeface="Arial"/>
                <a:sym typeface="Arial"/>
              </a:rPr>
              <a:t>método</a:t>
            </a:r>
            <a:r>
              <a:rPr lang="en-US" sz="3111" dirty="0">
                <a:solidFill>
                  <a:srgbClr val="FFFFFF"/>
                </a:solidFill>
                <a:latin typeface="Arial"/>
                <a:ea typeface="Arial"/>
                <a:cs typeface="Arial"/>
                <a:sym typeface="Arial"/>
              </a:rPr>
              <a:t>.</a:t>
            </a:r>
          </a:p>
          <a:p>
            <a:pPr marL="762000" marR="0" lvl="1" indent="-220133" algn="l">
              <a:lnSpc>
                <a:spcPct val="100000"/>
              </a:lnSpc>
              <a:spcBef>
                <a:spcPts val="604"/>
              </a:spcBef>
              <a:spcAft>
                <a:spcPts val="0"/>
              </a:spcAft>
              <a:buClr>
                <a:srgbClr val="FFFFFF"/>
              </a:buClr>
              <a:buSzPct val="98765"/>
              <a:buFont typeface="Courier New"/>
              <a:buChar char="o"/>
            </a:pPr>
            <a:r>
              <a:rPr lang="en-US" sz="2666" dirty="0">
                <a:solidFill>
                  <a:srgbClr val="FFFFFF"/>
                </a:solidFill>
                <a:latin typeface="Arial"/>
                <a:ea typeface="Arial"/>
                <a:cs typeface="Arial"/>
                <a:sym typeface="Arial"/>
              </a:rPr>
              <a:t>Los </a:t>
            </a:r>
            <a:r>
              <a:rPr lang="en-US" sz="2666" dirty="0" err="1">
                <a:solidFill>
                  <a:srgbClr val="FFFFFF"/>
                </a:solidFill>
                <a:latin typeface="Arial"/>
                <a:ea typeface="Arial"/>
                <a:cs typeface="Arial"/>
                <a:sym typeface="Arial"/>
              </a:rPr>
              <a:t>nombres</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deben</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ser</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verbos</a:t>
            </a:r>
            <a:r>
              <a:rPr lang="en-US" sz="2666" dirty="0">
                <a:solidFill>
                  <a:srgbClr val="FFFFFF"/>
                </a:solidFill>
                <a:latin typeface="Arial"/>
                <a:ea typeface="Arial"/>
                <a:cs typeface="Arial"/>
                <a:sym typeface="Arial"/>
              </a:rPr>
              <a:t>, con la </a:t>
            </a:r>
            <a:r>
              <a:rPr lang="en-US" sz="2666" dirty="0" err="1">
                <a:solidFill>
                  <a:srgbClr val="FFFFFF"/>
                </a:solidFill>
                <a:latin typeface="Arial"/>
                <a:ea typeface="Arial"/>
                <a:cs typeface="Arial"/>
                <a:sym typeface="Arial"/>
              </a:rPr>
              <a:t>primera</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letra</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en</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mayúscula</a:t>
            </a:r>
            <a:r>
              <a:rPr lang="en-US" sz="2666" dirty="0">
                <a:solidFill>
                  <a:srgbClr val="FFFFFF"/>
                </a:solidFill>
                <a:latin typeface="Arial"/>
                <a:ea typeface="Arial"/>
                <a:cs typeface="Arial"/>
                <a:sym typeface="Arial"/>
              </a:rPr>
              <a:t> y el resto </a:t>
            </a:r>
            <a:r>
              <a:rPr lang="en-US" sz="2666" dirty="0" err="1">
                <a:solidFill>
                  <a:srgbClr val="FFFFFF"/>
                </a:solidFill>
                <a:latin typeface="Arial"/>
                <a:ea typeface="Arial"/>
                <a:cs typeface="Arial"/>
                <a:sym typeface="Arial"/>
              </a:rPr>
              <a:t>en</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minúscula</a:t>
            </a:r>
            <a:r>
              <a:rPr lang="en-US" sz="2666" dirty="0">
                <a:solidFill>
                  <a:srgbClr val="FFFFFF"/>
                </a:solidFill>
                <a:latin typeface="Arial"/>
                <a:ea typeface="Arial"/>
                <a:cs typeface="Arial"/>
                <a:sym typeface="Arial"/>
              </a:rPr>
              <a:t>.</a:t>
            </a:r>
          </a:p>
          <a:p>
            <a:pPr marL="762000" marR="0" lvl="1" indent="-220133" algn="l">
              <a:lnSpc>
                <a:spcPct val="100000"/>
              </a:lnSpc>
              <a:spcBef>
                <a:spcPts val="604"/>
              </a:spcBef>
              <a:spcAft>
                <a:spcPts val="0"/>
              </a:spcAft>
              <a:buClr>
                <a:srgbClr val="FFFFFF"/>
              </a:buClr>
              <a:buSzPct val="98765"/>
              <a:buFont typeface="Courier New"/>
              <a:buChar char="o"/>
            </a:pPr>
            <a:r>
              <a:rPr lang="en-US" sz="2666" dirty="0">
                <a:solidFill>
                  <a:srgbClr val="FFFFFF"/>
                </a:solidFill>
                <a:latin typeface="Arial"/>
                <a:ea typeface="Arial"/>
                <a:cs typeface="Arial"/>
                <a:sym typeface="Arial"/>
              </a:rPr>
              <a:t>Si el </a:t>
            </a:r>
            <a:r>
              <a:rPr lang="en-US" sz="2666" dirty="0" err="1">
                <a:solidFill>
                  <a:srgbClr val="FFFFFF"/>
                </a:solidFill>
                <a:latin typeface="Arial"/>
                <a:ea typeface="Arial"/>
                <a:cs typeface="Arial"/>
                <a:sym typeface="Arial"/>
              </a:rPr>
              <a:t>nombre</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es</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compuesto</a:t>
            </a:r>
            <a:r>
              <a:rPr lang="en-US" sz="2666" dirty="0">
                <a:solidFill>
                  <a:srgbClr val="FFFFFF"/>
                </a:solidFill>
                <a:latin typeface="Arial"/>
                <a:ea typeface="Arial"/>
                <a:cs typeface="Arial"/>
                <a:sym typeface="Arial"/>
              </a:rPr>
              <a:t>, las </a:t>
            </a:r>
            <a:r>
              <a:rPr lang="en-US" sz="2666" dirty="0" err="1">
                <a:solidFill>
                  <a:srgbClr val="FFFFFF"/>
                </a:solidFill>
                <a:latin typeface="Arial"/>
                <a:ea typeface="Arial"/>
                <a:cs typeface="Arial"/>
                <a:sym typeface="Arial"/>
              </a:rPr>
              <a:t>primeras</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letras</a:t>
            </a:r>
            <a:r>
              <a:rPr lang="en-US" sz="2666" dirty="0">
                <a:solidFill>
                  <a:srgbClr val="FFFFFF"/>
                </a:solidFill>
                <a:latin typeface="Arial"/>
                <a:ea typeface="Arial"/>
                <a:cs typeface="Arial"/>
                <a:sym typeface="Arial"/>
              </a:rPr>
              <a:t> de </a:t>
            </a:r>
            <a:r>
              <a:rPr lang="en-US" sz="2666" dirty="0" err="1">
                <a:solidFill>
                  <a:srgbClr val="FFFFFF"/>
                </a:solidFill>
                <a:latin typeface="Arial"/>
                <a:ea typeface="Arial"/>
                <a:cs typeface="Arial"/>
                <a:sym typeface="Arial"/>
              </a:rPr>
              <a:t>cada</a:t>
            </a:r>
            <a:r>
              <a:rPr lang="en-US" sz="2666" dirty="0">
                <a:solidFill>
                  <a:srgbClr val="FFFFFF"/>
                </a:solidFill>
                <a:latin typeface="Arial"/>
                <a:ea typeface="Arial"/>
                <a:cs typeface="Arial"/>
                <a:sym typeface="Arial"/>
              </a:rPr>
              <a:t> palabra </a:t>
            </a:r>
            <a:r>
              <a:rPr lang="en-US" sz="2666" dirty="0" err="1">
                <a:solidFill>
                  <a:srgbClr val="FFFFFF"/>
                </a:solidFill>
                <a:latin typeface="Arial"/>
                <a:ea typeface="Arial"/>
                <a:cs typeface="Arial"/>
                <a:sym typeface="Arial"/>
              </a:rPr>
              <a:t>en</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mayúsculas</a:t>
            </a:r>
            <a:r>
              <a:rPr lang="en-US" sz="2666" dirty="0">
                <a:solidFill>
                  <a:srgbClr val="FFFFFF"/>
                </a:solidFill>
                <a:latin typeface="Arial"/>
                <a:ea typeface="Arial"/>
                <a:cs typeface="Arial"/>
                <a:sym typeface="Arial"/>
              </a:rPr>
              <a:t>, las </a:t>
            </a:r>
            <a:r>
              <a:rPr lang="en-US" sz="2666" dirty="0" err="1">
                <a:solidFill>
                  <a:srgbClr val="FFFFFF"/>
                </a:solidFill>
                <a:latin typeface="Arial"/>
                <a:ea typeface="Arial"/>
                <a:cs typeface="Arial"/>
                <a:sym typeface="Arial"/>
              </a:rPr>
              <a:t>demás</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en</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minúsculas</a:t>
            </a:r>
            <a:r>
              <a:rPr lang="en-US" sz="2666" dirty="0">
                <a:solidFill>
                  <a:srgbClr val="FFFFFF"/>
                </a:solidFill>
                <a:latin typeface="Arial"/>
                <a:ea typeface="Arial"/>
                <a:cs typeface="Arial"/>
                <a:sym typeface="Arial"/>
              </a:rPr>
              <a:t>. </a:t>
            </a:r>
          </a:p>
          <a:p>
            <a:pPr marL="762000" marR="0" lvl="1" indent="-50800" algn="l">
              <a:lnSpc>
                <a:spcPct val="100000"/>
              </a:lnSpc>
              <a:spcBef>
                <a:spcPts val="604"/>
              </a:spcBef>
              <a:spcAft>
                <a:spcPts val="0"/>
              </a:spcAft>
              <a:buClr>
                <a:srgbClr val="FFFFFF"/>
              </a:buClr>
              <a:buSzPct val="98765"/>
              <a:buNone/>
            </a:pPr>
            <a:r>
              <a:rPr lang="en-US" sz="2666" dirty="0" err="1">
                <a:solidFill>
                  <a:srgbClr val="FFFFFF"/>
                </a:solidFill>
                <a:latin typeface="Arial"/>
                <a:ea typeface="Arial"/>
                <a:cs typeface="Arial"/>
                <a:sym typeface="Arial"/>
              </a:rPr>
              <a:t>Ejemplo</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AgregarAlumno</a:t>
            </a:r>
            <a:endParaRPr lang="en-US" sz="2666" dirty="0">
              <a:solidFill>
                <a:srgbClr val="FFFFFF"/>
              </a:solidFill>
              <a:latin typeface="Arial"/>
              <a:ea typeface="Arial"/>
              <a:cs typeface="Arial"/>
              <a:sym typeface="Arial"/>
            </a:endParaRPr>
          </a:p>
        </p:txBody>
      </p:sp>
      <p:pic>
        <p:nvPicPr>
          <p:cNvPr id="234" name="Shape 234"/>
          <p:cNvPicPr preferRelativeResize="0"/>
          <p:nvPr/>
        </p:nvPicPr>
        <p:blipFill>
          <a:blip r:embed="rId4">
            <a:alphaModFix/>
          </a:blip>
          <a:stretch>
            <a:fillRect/>
          </a:stretch>
        </p:blipFill>
        <p:spPr>
          <a:xfrm>
            <a:off x="582075" y="1174750"/>
            <a:ext cx="9165149" cy="1545149"/>
          </a:xfrm>
          <a:prstGeom prst="rect">
            <a:avLst/>
          </a:prstGeom>
          <a:noFill/>
          <a:ln>
            <a:noFill/>
          </a:ln>
        </p:spPr>
      </p:pic>
      <p:sp>
        <p:nvSpPr>
          <p:cNvPr id="235" name="Shape 235"/>
          <p:cNvSpPr txBox="1"/>
          <p:nvPr/>
        </p:nvSpPr>
        <p:spPr>
          <a:xfrm>
            <a:off x="698500" y="1241775"/>
            <a:ext cx="9008525" cy="1633537"/>
          </a:xfrm>
          <a:prstGeom prst="rect">
            <a:avLst/>
          </a:prstGeom>
          <a:noFill/>
          <a:ln>
            <a:noFill/>
          </a:ln>
        </p:spPr>
        <p:txBody>
          <a:bodyPr lIns="38100" tIns="38100" rIns="38100" bIns="38100" anchor="ctr" anchorCtr="0">
            <a:noAutofit/>
          </a:bodyPr>
          <a:lstStyle/>
          <a:p>
            <a:pPr marL="0" marR="0" lvl="0" indent="0" algn="l">
              <a:lnSpc>
                <a:spcPct val="120000"/>
              </a:lnSpc>
              <a:spcBef>
                <a:spcPts val="0"/>
              </a:spcBef>
              <a:spcAft>
                <a:spcPts val="0"/>
              </a:spcAft>
              <a:buNone/>
            </a:pPr>
            <a:r>
              <a:rPr lang="en-US" sz="2222" b="1">
                <a:solidFill>
                  <a:srgbClr val="0000FF"/>
                </a:solidFill>
                <a:latin typeface="Arial"/>
                <a:ea typeface="Arial"/>
                <a:cs typeface="Arial"/>
                <a:sym typeface="Arial"/>
              </a:rPr>
              <a:t>[modificador] retorno </a:t>
            </a:r>
            <a:r>
              <a:rPr lang="en-US" sz="2222" b="1">
                <a:solidFill>
                  <a:srgbClr val="000000"/>
                </a:solidFill>
                <a:latin typeface="Arial"/>
                <a:ea typeface="Arial"/>
                <a:cs typeface="Arial"/>
                <a:sym typeface="Arial"/>
              </a:rPr>
              <a:t>Identificador ( [args] ) </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a:t>
            </a:r>
          </a:p>
          <a:p>
            <a:pPr marL="0" marR="0" lvl="0" indent="0" algn="l">
              <a:lnSpc>
                <a:spcPct val="120000"/>
              </a:lnSpc>
              <a:spcBef>
                <a:spcPts val="0"/>
              </a:spcBef>
              <a:spcAft>
                <a:spcPts val="0"/>
              </a:spcAft>
              <a:buNone/>
            </a:pPr>
            <a:r>
              <a:rPr lang="en-US" sz="2222" b="1">
                <a:solidFill>
                  <a:srgbClr val="66CC66"/>
                </a:solidFill>
                <a:latin typeface="Arial"/>
                <a:ea typeface="Arial"/>
                <a:cs typeface="Arial"/>
                <a:sym typeface="Arial"/>
              </a:rPr>
              <a:t>// Sentencias</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525625" y="305150"/>
            <a:ext cx="9608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Sintaxis (Firma del método)</a:t>
            </a:r>
            <a:r>
              <a:rPr lang="en-US" sz="4888">
                <a:solidFill>
                  <a:srgbClr val="FFCC29"/>
                </a:solidFill>
                <a:latin typeface="Arial"/>
                <a:ea typeface="Arial"/>
                <a:cs typeface="Arial"/>
                <a:sym typeface="Arial"/>
              </a:rPr>
              <a:t> </a:t>
            </a:r>
            <a:r>
              <a:rPr lang="en-US" sz="3111">
                <a:solidFill>
                  <a:srgbClr val="FFCC29"/>
                </a:solidFill>
                <a:latin typeface="Arial"/>
                <a:ea typeface="Arial"/>
                <a:cs typeface="Arial"/>
                <a:sym typeface="Arial"/>
              </a:rPr>
              <a:t>(2/2)</a:t>
            </a:r>
            <a:r>
              <a:rPr lang="en-US" sz="4888">
                <a:solidFill>
                  <a:srgbClr val="FFCC29"/>
                </a:solidFill>
                <a:latin typeface="Arial"/>
                <a:ea typeface="Arial"/>
                <a:cs typeface="Arial"/>
                <a:sym typeface="Arial"/>
              </a:rPr>
              <a:t> </a:t>
            </a:r>
          </a:p>
        </p:txBody>
      </p:sp>
      <p:sp>
        <p:nvSpPr>
          <p:cNvPr id="241" name="Shape 241"/>
          <p:cNvSpPr txBox="1">
            <a:spLocks noGrp="1"/>
          </p:cNvSpPr>
          <p:nvPr>
            <p:ph type="body" idx="1"/>
          </p:nvPr>
        </p:nvSpPr>
        <p:spPr>
          <a:xfrm>
            <a:off x="525624" y="964224"/>
            <a:ext cx="9608249" cy="5974624"/>
          </a:xfrm>
          <a:prstGeom prst="rect">
            <a:avLst/>
          </a:prstGeom>
          <a:noFill/>
          <a:ln>
            <a:noFill/>
          </a:ln>
        </p:spPr>
        <p:txBody>
          <a:bodyPr lIns="38100" tIns="38100" rIns="38100" bIns="38100" anchor="t" anchorCtr="0">
            <a:noAutofit/>
          </a:bodyPr>
          <a:lstStyle/>
          <a:p>
            <a:pPr marL="381000" marR="0" lvl="0" indent="-248355" algn="l">
              <a:lnSpc>
                <a:spcPct val="108035"/>
              </a:lnSpc>
              <a:spcBef>
                <a:spcPts val="0"/>
              </a:spcBef>
              <a:spcAft>
                <a:spcPts val="0"/>
              </a:spcAft>
              <a:buClr>
                <a:srgbClr val="FFFFFF"/>
              </a:buClr>
              <a:buSzPct val="100358"/>
              <a:buFont typeface="Arial"/>
              <a:buChar char="●"/>
            </a:pPr>
            <a:r>
              <a:rPr lang="en-US" sz="3111" b="1" dirty="0" err="1">
                <a:solidFill>
                  <a:srgbClr val="FFFFFF"/>
                </a:solidFill>
                <a:latin typeface="Arial"/>
                <a:ea typeface="Arial"/>
                <a:cs typeface="Arial"/>
                <a:sym typeface="Arial"/>
              </a:rPr>
              <a:t>args</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Representan</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una</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lista</a:t>
            </a:r>
            <a:r>
              <a:rPr lang="en-US" sz="3111" dirty="0">
                <a:solidFill>
                  <a:srgbClr val="FFFFFF"/>
                </a:solidFill>
                <a:latin typeface="Arial"/>
                <a:ea typeface="Arial"/>
                <a:cs typeface="Arial"/>
                <a:sym typeface="Arial"/>
              </a:rPr>
              <a:t> de variables </a:t>
            </a:r>
            <a:r>
              <a:rPr lang="en-US" sz="3111" dirty="0" err="1">
                <a:solidFill>
                  <a:srgbClr val="FFFFFF"/>
                </a:solidFill>
                <a:latin typeface="Arial"/>
                <a:ea typeface="Arial"/>
                <a:cs typeface="Arial"/>
                <a:sym typeface="Arial"/>
              </a:rPr>
              <a:t>cuyos</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valores</a:t>
            </a:r>
            <a:r>
              <a:rPr lang="en-US" sz="3111" dirty="0">
                <a:solidFill>
                  <a:srgbClr val="FFFFFF"/>
                </a:solidFill>
                <a:latin typeface="Arial"/>
                <a:ea typeface="Arial"/>
                <a:cs typeface="Arial"/>
                <a:sym typeface="Arial"/>
              </a:rPr>
              <a:t> son </a:t>
            </a:r>
            <a:r>
              <a:rPr lang="en-US" sz="3111" dirty="0" err="1">
                <a:solidFill>
                  <a:srgbClr val="FFFFFF"/>
                </a:solidFill>
                <a:latin typeface="Arial"/>
                <a:ea typeface="Arial"/>
                <a:cs typeface="Arial"/>
                <a:sym typeface="Arial"/>
              </a:rPr>
              <a:t>pasados</a:t>
            </a:r>
            <a:r>
              <a:rPr lang="en-US" sz="3111" dirty="0">
                <a:solidFill>
                  <a:srgbClr val="FFFFFF"/>
                </a:solidFill>
                <a:latin typeface="Arial"/>
                <a:ea typeface="Arial"/>
                <a:cs typeface="Arial"/>
                <a:sym typeface="Arial"/>
              </a:rPr>
              <a:t> al </a:t>
            </a:r>
            <a:r>
              <a:rPr lang="en-US" sz="3111" dirty="0" err="1">
                <a:solidFill>
                  <a:srgbClr val="FFFFFF"/>
                </a:solidFill>
                <a:latin typeface="Arial"/>
                <a:ea typeface="Arial"/>
                <a:cs typeface="Arial"/>
                <a:sym typeface="Arial"/>
              </a:rPr>
              <a:t>método</a:t>
            </a:r>
            <a:r>
              <a:rPr lang="en-US" sz="3111" dirty="0">
                <a:solidFill>
                  <a:srgbClr val="FFFFFF"/>
                </a:solidFill>
                <a:latin typeface="Arial"/>
                <a:ea typeface="Arial"/>
                <a:cs typeface="Arial"/>
                <a:sym typeface="Arial"/>
              </a:rPr>
              <a:t> para </a:t>
            </a:r>
            <a:r>
              <a:rPr lang="en-US" sz="3111" dirty="0" err="1">
                <a:solidFill>
                  <a:srgbClr val="FFFFFF"/>
                </a:solidFill>
                <a:latin typeface="Arial"/>
                <a:ea typeface="Arial"/>
                <a:cs typeface="Arial"/>
                <a:sym typeface="Arial"/>
              </a:rPr>
              <a:t>ser</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usados</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por</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este</a:t>
            </a:r>
            <a:r>
              <a:rPr lang="en-US" sz="3111" dirty="0">
                <a:solidFill>
                  <a:srgbClr val="FFFFFF"/>
                </a:solidFill>
                <a:latin typeface="Arial"/>
                <a:ea typeface="Arial"/>
                <a:cs typeface="Arial"/>
                <a:sym typeface="Arial"/>
              </a:rPr>
              <a:t>. Los </a:t>
            </a:r>
            <a:r>
              <a:rPr lang="en-US" sz="3111" dirty="0" err="1">
                <a:solidFill>
                  <a:srgbClr val="FFFFFF"/>
                </a:solidFill>
                <a:latin typeface="Arial"/>
                <a:ea typeface="Arial"/>
                <a:cs typeface="Arial"/>
                <a:sym typeface="Arial"/>
              </a:rPr>
              <a:t>corchetes</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indican</a:t>
            </a:r>
            <a:r>
              <a:rPr lang="en-US" sz="3111" dirty="0">
                <a:solidFill>
                  <a:srgbClr val="FFFFFF"/>
                </a:solidFill>
                <a:latin typeface="Arial"/>
                <a:ea typeface="Arial"/>
                <a:cs typeface="Arial"/>
                <a:sym typeface="Arial"/>
              </a:rPr>
              <a:t> que </a:t>
            </a:r>
            <a:r>
              <a:rPr lang="en-US" sz="3111" dirty="0" err="1">
                <a:solidFill>
                  <a:srgbClr val="FFFFFF"/>
                </a:solidFill>
                <a:latin typeface="Arial"/>
                <a:ea typeface="Arial"/>
                <a:cs typeface="Arial"/>
                <a:sym typeface="Arial"/>
              </a:rPr>
              <a:t>los</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parámetros</a:t>
            </a:r>
            <a:r>
              <a:rPr lang="en-US" sz="3111" dirty="0">
                <a:solidFill>
                  <a:srgbClr val="FFFFFF"/>
                </a:solidFill>
                <a:latin typeface="Arial"/>
                <a:ea typeface="Arial"/>
                <a:cs typeface="Arial"/>
                <a:sym typeface="Arial"/>
              </a:rPr>
              <a:t> son </a:t>
            </a:r>
            <a:r>
              <a:rPr lang="en-US" sz="3111" dirty="0" err="1">
                <a:solidFill>
                  <a:srgbClr val="FFFFFF"/>
                </a:solidFill>
                <a:latin typeface="Arial"/>
                <a:ea typeface="Arial"/>
                <a:cs typeface="Arial"/>
                <a:sym typeface="Arial"/>
              </a:rPr>
              <a:t>opcionales</a:t>
            </a:r>
            <a:r>
              <a:rPr lang="en-US" sz="3111" dirty="0">
                <a:solidFill>
                  <a:srgbClr val="FFFFFF"/>
                </a:solidFill>
                <a:latin typeface="Arial"/>
                <a:ea typeface="Arial"/>
                <a:cs typeface="Arial"/>
                <a:sym typeface="Arial"/>
              </a:rPr>
              <a:t>. </a:t>
            </a:r>
          </a:p>
          <a:p>
            <a:pPr marL="381000" marR="0" lvl="0" indent="-248355" algn="l">
              <a:lnSpc>
                <a:spcPct val="108035"/>
              </a:lnSpc>
              <a:spcBef>
                <a:spcPts val="698"/>
              </a:spcBef>
              <a:spcAft>
                <a:spcPts val="0"/>
              </a:spcAft>
              <a:buClr>
                <a:srgbClr val="FFFFFF"/>
              </a:buClr>
              <a:buSzPct val="100358"/>
              <a:buFont typeface="Arial"/>
              <a:buChar char="●"/>
            </a:pPr>
            <a:r>
              <a:rPr lang="en-US" sz="3111" dirty="0">
                <a:solidFill>
                  <a:srgbClr val="FFFFFF"/>
                </a:solidFill>
                <a:latin typeface="Arial"/>
                <a:ea typeface="Arial"/>
                <a:cs typeface="Arial"/>
                <a:sym typeface="Arial"/>
              </a:rPr>
              <a:t>Los </a:t>
            </a:r>
            <a:r>
              <a:rPr lang="en-US" sz="3111" dirty="0" err="1">
                <a:solidFill>
                  <a:srgbClr val="FFFFFF"/>
                </a:solidFill>
                <a:latin typeface="Arial"/>
                <a:ea typeface="Arial"/>
                <a:cs typeface="Arial"/>
                <a:sym typeface="Arial"/>
              </a:rPr>
              <a:t>parámetros</a:t>
            </a:r>
            <a:r>
              <a:rPr lang="en-US" sz="3111" dirty="0">
                <a:solidFill>
                  <a:srgbClr val="FFFFFF"/>
                </a:solidFill>
                <a:latin typeface="Arial"/>
                <a:ea typeface="Arial"/>
                <a:cs typeface="Arial"/>
                <a:sym typeface="Arial"/>
              </a:rPr>
              <a:t> se </a:t>
            </a:r>
            <a:r>
              <a:rPr lang="en-US" sz="3111" dirty="0" err="1">
                <a:solidFill>
                  <a:srgbClr val="FFFFFF"/>
                </a:solidFill>
                <a:latin typeface="Arial"/>
                <a:ea typeface="Arial"/>
                <a:cs typeface="Arial"/>
                <a:sym typeface="Arial"/>
              </a:rPr>
              <a:t>definen</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como</a:t>
            </a:r>
            <a:r>
              <a:rPr lang="en-US" sz="3111" dirty="0">
                <a:solidFill>
                  <a:srgbClr val="FFFFFF"/>
                </a:solidFill>
                <a:latin typeface="Arial"/>
                <a:ea typeface="Arial"/>
                <a:cs typeface="Arial"/>
                <a:sym typeface="Arial"/>
              </a:rPr>
              <a:t>:</a:t>
            </a:r>
          </a:p>
          <a:p>
            <a:pPr marL="762000" marR="0" lvl="1" indent="-50800" algn="l">
              <a:lnSpc>
                <a:spcPct val="108035"/>
              </a:lnSpc>
              <a:spcBef>
                <a:spcPts val="698"/>
              </a:spcBef>
              <a:spcAft>
                <a:spcPts val="0"/>
              </a:spcAft>
              <a:buClr>
                <a:srgbClr val="000000"/>
              </a:buClr>
              <a:buNone/>
            </a:pPr>
            <a:endParaRPr sz="3111" b="1" dirty="0">
              <a:solidFill>
                <a:srgbClr val="000000"/>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dirty="0">
                <a:solidFill>
                  <a:srgbClr val="FFFFFF"/>
                </a:solidFill>
                <a:latin typeface="Arial"/>
                <a:ea typeface="Arial"/>
                <a:cs typeface="Arial"/>
                <a:sym typeface="Arial"/>
              </a:rPr>
              <a:t>Si hay </a:t>
            </a:r>
            <a:r>
              <a:rPr lang="en-US" sz="3111" dirty="0" err="1">
                <a:solidFill>
                  <a:srgbClr val="FFFFFF"/>
                </a:solidFill>
                <a:latin typeface="Arial"/>
                <a:ea typeface="Arial"/>
                <a:cs typeface="Arial"/>
                <a:sym typeface="Arial"/>
              </a:rPr>
              <a:t>más</a:t>
            </a:r>
            <a:r>
              <a:rPr lang="en-US" sz="3111" dirty="0">
                <a:solidFill>
                  <a:srgbClr val="FFFFFF"/>
                </a:solidFill>
                <a:latin typeface="Arial"/>
                <a:ea typeface="Arial"/>
                <a:cs typeface="Arial"/>
                <a:sym typeface="Arial"/>
              </a:rPr>
              <a:t> de un </a:t>
            </a:r>
            <a:r>
              <a:rPr lang="en-US" sz="3111" dirty="0" err="1">
                <a:solidFill>
                  <a:srgbClr val="FFFFFF"/>
                </a:solidFill>
                <a:latin typeface="Arial"/>
                <a:ea typeface="Arial"/>
                <a:cs typeface="Arial"/>
                <a:sym typeface="Arial"/>
              </a:rPr>
              <a:t>parámetro</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serán</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separados</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por</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una</a:t>
            </a:r>
            <a:r>
              <a:rPr lang="en-US" sz="3111" dirty="0">
                <a:solidFill>
                  <a:srgbClr val="FFFFFF"/>
                </a:solidFill>
                <a:latin typeface="Arial"/>
                <a:ea typeface="Arial"/>
                <a:cs typeface="Arial"/>
                <a:sym typeface="Arial"/>
              </a:rPr>
              <a:t> coma ( , ).</a:t>
            </a:r>
          </a:p>
          <a:p>
            <a:pPr marL="381000" marR="0" lvl="0" indent="-248355" algn="l">
              <a:lnSpc>
                <a:spcPct val="108035"/>
              </a:lnSpc>
              <a:spcBef>
                <a:spcPts val="698"/>
              </a:spcBef>
              <a:spcAft>
                <a:spcPts val="0"/>
              </a:spcAft>
              <a:buClr>
                <a:srgbClr val="FFFFFF"/>
              </a:buClr>
              <a:buSzPct val="100358"/>
              <a:buFont typeface="Arial"/>
              <a:buChar char="●"/>
            </a:pPr>
            <a:r>
              <a:rPr lang="en-US" sz="3111" dirty="0">
                <a:solidFill>
                  <a:srgbClr val="FFFFFF"/>
                </a:solidFill>
                <a:latin typeface="Arial"/>
                <a:ea typeface="Arial"/>
                <a:cs typeface="Arial"/>
                <a:sym typeface="Arial"/>
              </a:rPr>
              <a:t>Si un </a:t>
            </a:r>
            <a:r>
              <a:rPr lang="en-US" sz="3111" dirty="0" err="1">
                <a:solidFill>
                  <a:srgbClr val="FFFFFF"/>
                </a:solidFill>
                <a:latin typeface="Arial"/>
                <a:ea typeface="Arial"/>
                <a:cs typeface="Arial"/>
                <a:sym typeface="Arial"/>
              </a:rPr>
              <a:t>método</a:t>
            </a:r>
            <a:r>
              <a:rPr lang="en-US" sz="3111" dirty="0">
                <a:solidFill>
                  <a:srgbClr val="FFFFFF"/>
                </a:solidFill>
                <a:latin typeface="Arial"/>
                <a:ea typeface="Arial"/>
                <a:cs typeface="Arial"/>
                <a:sym typeface="Arial"/>
              </a:rPr>
              <a:t> no </a:t>
            </a:r>
            <a:r>
              <a:rPr lang="en-US" sz="3111" dirty="0" err="1">
                <a:solidFill>
                  <a:srgbClr val="FFFFFF"/>
                </a:solidFill>
                <a:latin typeface="Arial"/>
                <a:ea typeface="Arial"/>
                <a:cs typeface="Arial"/>
                <a:sym typeface="Arial"/>
              </a:rPr>
              <a:t>retorna</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ningún</a:t>
            </a:r>
            <a:r>
              <a:rPr lang="en-US" sz="3111" dirty="0">
                <a:solidFill>
                  <a:srgbClr val="FFFFFF"/>
                </a:solidFill>
                <a:latin typeface="Arial"/>
                <a:ea typeface="Arial"/>
                <a:cs typeface="Arial"/>
                <a:sym typeface="Arial"/>
              </a:rPr>
              <a:t> valor se </a:t>
            </a:r>
            <a:r>
              <a:rPr lang="en-US" sz="3111" dirty="0" err="1">
                <a:solidFill>
                  <a:srgbClr val="FFFFFF"/>
                </a:solidFill>
                <a:latin typeface="Arial"/>
                <a:ea typeface="Arial"/>
                <a:cs typeface="Arial"/>
                <a:sym typeface="Arial"/>
              </a:rPr>
              <a:t>usará</a:t>
            </a:r>
            <a:r>
              <a:rPr lang="en-US" sz="3111" dirty="0">
                <a:solidFill>
                  <a:srgbClr val="FFFFFF"/>
                </a:solidFill>
                <a:latin typeface="Arial"/>
                <a:ea typeface="Arial"/>
                <a:cs typeface="Arial"/>
                <a:sym typeface="Arial"/>
              </a:rPr>
              <a:t> la palabra </a:t>
            </a:r>
            <a:r>
              <a:rPr lang="en-US" sz="3111" dirty="0" err="1">
                <a:solidFill>
                  <a:srgbClr val="FFFFFF"/>
                </a:solidFill>
                <a:latin typeface="Arial"/>
                <a:ea typeface="Arial"/>
                <a:cs typeface="Arial"/>
                <a:sym typeface="Arial"/>
              </a:rPr>
              <a:t>reservada</a:t>
            </a:r>
            <a:r>
              <a:rPr lang="en-US" sz="3111" dirty="0">
                <a:solidFill>
                  <a:srgbClr val="FFFFFF"/>
                </a:solidFill>
                <a:latin typeface="Arial"/>
                <a:ea typeface="Arial"/>
                <a:cs typeface="Arial"/>
                <a:sym typeface="Arial"/>
              </a:rPr>
              <a:t> </a:t>
            </a:r>
            <a:r>
              <a:rPr lang="en-US" sz="3111" b="1" dirty="0">
                <a:solidFill>
                  <a:srgbClr val="FFFFFF"/>
                </a:solidFill>
                <a:latin typeface="Arial"/>
                <a:ea typeface="Arial"/>
                <a:cs typeface="Arial"/>
                <a:sym typeface="Arial"/>
              </a:rPr>
              <a:t>void</a:t>
            </a:r>
            <a:r>
              <a:rPr lang="en-US" sz="3111" dirty="0">
                <a:solidFill>
                  <a:srgbClr val="FFFFFF"/>
                </a:solidFill>
                <a:latin typeface="Arial"/>
                <a:ea typeface="Arial"/>
                <a:cs typeface="Arial"/>
                <a:sym typeface="Arial"/>
              </a:rPr>
              <a:t>.</a:t>
            </a:r>
          </a:p>
          <a:p>
            <a:pPr marL="381000" marR="0" lvl="0" indent="-248355" algn="l">
              <a:lnSpc>
                <a:spcPct val="108035"/>
              </a:lnSpc>
              <a:spcBef>
                <a:spcPts val="698"/>
              </a:spcBef>
              <a:spcAft>
                <a:spcPts val="0"/>
              </a:spcAft>
              <a:buClr>
                <a:srgbClr val="FFFFFF"/>
              </a:buClr>
              <a:buSzPct val="100358"/>
              <a:buFont typeface="Arial"/>
              <a:buChar char="●"/>
            </a:pPr>
            <a:r>
              <a:rPr lang="en-US" sz="3111" dirty="0">
                <a:solidFill>
                  <a:srgbClr val="FFFFFF"/>
                </a:solidFill>
                <a:latin typeface="Arial"/>
                <a:ea typeface="Arial"/>
                <a:cs typeface="Arial"/>
                <a:sym typeface="Arial"/>
              </a:rPr>
              <a:t>Para </a:t>
            </a:r>
            <a:r>
              <a:rPr lang="en-US" sz="3111" dirty="0" err="1">
                <a:solidFill>
                  <a:srgbClr val="FFFFFF"/>
                </a:solidFill>
                <a:latin typeface="Arial"/>
                <a:ea typeface="Arial"/>
                <a:cs typeface="Arial"/>
                <a:sym typeface="Arial"/>
              </a:rPr>
              <a:t>retornar</a:t>
            </a:r>
            <a:r>
              <a:rPr lang="en-US" sz="3111" dirty="0">
                <a:solidFill>
                  <a:srgbClr val="FFFFFF"/>
                </a:solidFill>
                <a:latin typeface="Arial"/>
                <a:ea typeface="Arial"/>
                <a:cs typeface="Arial"/>
                <a:sym typeface="Arial"/>
              </a:rPr>
              <a:t> </a:t>
            </a:r>
            <a:r>
              <a:rPr lang="en-US" sz="3111" dirty="0" err="1">
                <a:solidFill>
                  <a:srgbClr val="FFFFFF"/>
                </a:solidFill>
                <a:latin typeface="Arial"/>
                <a:ea typeface="Arial"/>
                <a:cs typeface="Arial"/>
                <a:sym typeface="Arial"/>
              </a:rPr>
              <a:t>algún</a:t>
            </a:r>
            <a:r>
              <a:rPr lang="en-US" sz="3111" dirty="0">
                <a:solidFill>
                  <a:srgbClr val="FFFFFF"/>
                </a:solidFill>
                <a:latin typeface="Arial"/>
                <a:ea typeface="Arial"/>
                <a:cs typeface="Arial"/>
                <a:sym typeface="Arial"/>
              </a:rPr>
              <a:t> valor del </a:t>
            </a:r>
            <a:r>
              <a:rPr lang="en-US" sz="3111" dirty="0" err="1">
                <a:solidFill>
                  <a:srgbClr val="FFFFFF"/>
                </a:solidFill>
                <a:latin typeface="Arial"/>
                <a:ea typeface="Arial"/>
                <a:cs typeface="Arial"/>
                <a:sym typeface="Arial"/>
              </a:rPr>
              <a:t>método</a:t>
            </a:r>
            <a:r>
              <a:rPr lang="en-US" sz="3111" dirty="0">
                <a:solidFill>
                  <a:srgbClr val="FFFFFF"/>
                </a:solidFill>
                <a:latin typeface="Arial"/>
                <a:ea typeface="Arial"/>
                <a:cs typeface="Arial"/>
                <a:sym typeface="Arial"/>
              </a:rPr>
              <a:t> se </a:t>
            </a:r>
            <a:r>
              <a:rPr lang="en-US" sz="3111" dirty="0" err="1">
                <a:solidFill>
                  <a:srgbClr val="FFFFFF"/>
                </a:solidFill>
                <a:latin typeface="Arial"/>
                <a:ea typeface="Arial"/>
                <a:cs typeface="Arial"/>
                <a:sym typeface="Arial"/>
              </a:rPr>
              <a:t>utilizará</a:t>
            </a:r>
            <a:r>
              <a:rPr lang="en-US" sz="3111" dirty="0">
                <a:solidFill>
                  <a:srgbClr val="FFFFFF"/>
                </a:solidFill>
                <a:latin typeface="Arial"/>
                <a:ea typeface="Arial"/>
                <a:cs typeface="Arial"/>
                <a:sym typeface="Arial"/>
              </a:rPr>
              <a:t> la palabra </a:t>
            </a:r>
            <a:r>
              <a:rPr lang="en-US" sz="3111" dirty="0" err="1">
                <a:solidFill>
                  <a:srgbClr val="FFFFFF"/>
                </a:solidFill>
                <a:latin typeface="Arial"/>
                <a:ea typeface="Arial"/>
                <a:cs typeface="Arial"/>
                <a:sym typeface="Arial"/>
              </a:rPr>
              <a:t>reservada</a:t>
            </a:r>
            <a:r>
              <a:rPr lang="en-US" sz="3111" dirty="0">
                <a:solidFill>
                  <a:srgbClr val="FFFFFF"/>
                </a:solidFill>
                <a:latin typeface="Arial"/>
                <a:ea typeface="Arial"/>
                <a:cs typeface="Arial"/>
                <a:sym typeface="Arial"/>
              </a:rPr>
              <a:t> </a:t>
            </a:r>
            <a:r>
              <a:rPr lang="en-US" sz="3111" b="1" dirty="0">
                <a:solidFill>
                  <a:srgbClr val="FFFFFF"/>
                </a:solidFill>
                <a:latin typeface="Arial"/>
                <a:ea typeface="Arial"/>
                <a:cs typeface="Arial"/>
                <a:sym typeface="Arial"/>
              </a:rPr>
              <a:t>return</a:t>
            </a:r>
            <a:r>
              <a:rPr lang="en-US" sz="3111" dirty="0">
                <a:solidFill>
                  <a:srgbClr val="FFFFFF"/>
                </a:solidFill>
                <a:latin typeface="Arial"/>
                <a:ea typeface="Arial"/>
                <a:cs typeface="Arial"/>
                <a:sym typeface="Arial"/>
              </a:rPr>
              <a:t>.</a:t>
            </a:r>
            <a:r>
              <a:rPr lang="en-US" sz="3555" dirty="0">
                <a:solidFill>
                  <a:srgbClr val="FFFFFF"/>
                </a:solidFill>
                <a:latin typeface="Arial"/>
                <a:ea typeface="Arial"/>
                <a:cs typeface="Arial"/>
                <a:sym typeface="Arial"/>
              </a:rPr>
              <a:t> </a:t>
            </a:r>
          </a:p>
        </p:txBody>
      </p:sp>
      <p:pic>
        <p:nvPicPr>
          <p:cNvPr id="242" name="Shape 242"/>
          <p:cNvPicPr preferRelativeResize="0"/>
          <p:nvPr/>
        </p:nvPicPr>
        <p:blipFill>
          <a:blip r:embed="rId4">
            <a:alphaModFix/>
          </a:blip>
          <a:stretch>
            <a:fillRect/>
          </a:stretch>
        </p:blipFill>
        <p:spPr>
          <a:xfrm>
            <a:off x="1265185" y="3765049"/>
            <a:ext cx="5693824" cy="529150"/>
          </a:xfrm>
          <a:prstGeom prst="rect">
            <a:avLst/>
          </a:prstGeom>
          <a:noFill/>
          <a:ln>
            <a:noFill/>
          </a:ln>
        </p:spPr>
      </p:pic>
      <p:sp>
        <p:nvSpPr>
          <p:cNvPr id="243" name="Shape 243"/>
          <p:cNvSpPr txBox="1"/>
          <p:nvPr/>
        </p:nvSpPr>
        <p:spPr>
          <a:xfrm>
            <a:off x="1522262" y="3739620"/>
            <a:ext cx="5537199" cy="471300"/>
          </a:xfrm>
          <a:prstGeom prst="rect">
            <a:avLst/>
          </a:prstGeom>
          <a:noFill/>
          <a:ln>
            <a:noFill/>
          </a:ln>
        </p:spPr>
        <p:txBody>
          <a:bodyPr lIns="38100" tIns="38100" rIns="38100" bIns="38100" anchor="ctr" anchorCtr="0">
            <a:noAutofit/>
          </a:bodyPr>
          <a:lstStyle/>
          <a:p>
            <a:pPr marL="0" marR="0" lvl="0" indent="0" algn="l">
              <a:lnSpc>
                <a:spcPct val="120000"/>
              </a:lnSpc>
              <a:spcBef>
                <a:spcPts val="0"/>
              </a:spcBef>
              <a:spcAft>
                <a:spcPts val="0"/>
              </a:spcAft>
              <a:buNone/>
            </a:pPr>
            <a:r>
              <a:rPr lang="en-US" sz="2222" b="1" dirty="0" err="1">
                <a:solidFill>
                  <a:srgbClr val="00B0F0"/>
                </a:solidFill>
                <a:latin typeface="Arial"/>
                <a:ea typeface="Arial"/>
                <a:cs typeface="Arial"/>
                <a:sym typeface="Arial"/>
              </a:rPr>
              <a:t>Tipo_Dato</a:t>
            </a:r>
            <a:r>
              <a:rPr lang="en-US" sz="2222" b="1" dirty="0">
                <a:solidFill>
                  <a:srgbClr val="0000FF"/>
                </a:solidFill>
                <a:latin typeface="Arial"/>
                <a:ea typeface="Arial"/>
                <a:cs typeface="Arial"/>
                <a:sym typeface="Arial"/>
              </a:rPr>
              <a:t> </a:t>
            </a:r>
            <a:r>
              <a:rPr lang="en-US" sz="2222" b="1" dirty="0" err="1">
                <a:solidFill>
                  <a:srgbClr val="000000"/>
                </a:solidFill>
                <a:latin typeface="Arial"/>
                <a:ea typeface="Arial"/>
                <a:cs typeface="Arial"/>
                <a:sym typeface="Arial"/>
              </a:rPr>
              <a:t>identificador_parametro</a:t>
            </a:r>
            <a:endParaRPr lang="en-US" sz="2222" b="1"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525624" y="9026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dirty="0" err="1">
                <a:solidFill>
                  <a:srgbClr val="FFCC29"/>
                </a:solidFill>
                <a:latin typeface="Arial"/>
                <a:ea typeface="Arial"/>
                <a:cs typeface="Arial"/>
                <a:sym typeface="Arial"/>
              </a:rPr>
              <a:t>Modificadores</a:t>
            </a:r>
            <a:endParaRPr lang="en-US" sz="5333" dirty="0">
              <a:solidFill>
                <a:srgbClr val="FFCC29"/>
              </a:solidFill>
              <a:latin typeface="Arial"/>
              <a:ea typeface="Arial"/>
              <a:cs typeface="Arial"/>
              <a:sym typeface="Arial"/>
            </a:endParaRPr>
          </a:p>
        </p:txBody>
      </p:sp>
      <p:graphicFrame>
        <p:nvGraphicFramePr>
          <p:cNvPr id="249" name="Shape 249"/>
          <p:cNvGraphicFramePr/>
          <p:nvPr>
            <p:extLst>
              <p:ext uri="{D42A27DB-BD31-4B8C-83A1-F6EECF244321}">
                <p14:modId xmlns:p14="http://schemas.microsoft.com/office/powerpoint/2010/main" val="1273782552"/>
              </p:ext>
            </p:extLst>
          </p:nvPr>
        </p:nvGraphicFramePr>
        <p:xfrm>
          <a:off x="464074" y="905510"/>
          <a:ext cx="9320350" cy="6714490"/>
        </p:xfrm>
        <a:graphic>
          <a:graphicData uri="http://schemas.openxmlformats.org/drawingml/2006/table">
            <a:tbl>
              <a:tblPr>
                <a:noFill/>
                <a:tableStyleId>{178AEF7A-DB33-4632-A5F2-CA346C02F09E}</a:tableStyleId>
              </a:tblPr>
              <a:tblGrid>
                <a:gridCol w="2116650">
                  <a:extLst>
                    <a:ext uri="{9D8B030D-6E8A-4147-A177-3AD203B41FA5}">
                      <a16:colId xmlns:a16="http://schemas.microsoft.com/office/drawing/2014/main" val="20000"/>
                    </a:ext>
                  </a:extLst>
                </a:gridCol>
                <a:gridCol w="7203700">
                  <a:extLst>
                    <a:ext uri="{9D8B030D-6E8A-4147-A177-3AD203B41FA5}">
                      <a16:colId xmlns:a16="http://schemas.microsoft.com/office/drawing/2014/main" val="20001"/>
                    </a:ext>
                  </a:extLst>
                </a:gridCol>
              </a:tblGrid>
              <a:tr h="470950">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Nombre</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000000"/>
                    </a:solidFill>
                  </a:tcPr>
                </a:tc>
                <a:tc>
                  <a:txBody>
                    <a:bodyPr/>
                    <a:lstStyle/>
                    <a:p>
                      <a:pPr marL="0" marR="0" lvl="0" indent="0" algn="ctr">
                        <a:lnSpc>
                          <a:spcPct val="107812"/>
                        </a:lnSpc>
                        <a:spcBef>
                          <a:spcPts val="0"/>
                        </a:spcBef>
                        <a:spcAft>
                          <a:spcPts val="0"/>
                        </a:spcAft>
                        <a:buNone/>
                      </a:pPr>
                      <a:r>
                        <a:rPr lang="en-US" sz="2666">
                          <a:solidFill>
                            <a:srgbClr val="FFFFFF"/>
                          </a:solidFill>
                          <a:latin typeface="Arial"/>
                          <a:ea typeface="Arial"/>
                          <a:cs typeface="Arial"/>
                          <a:sym typeface="Arial"/>
                        </a:rPr>
                        <a:t>Descripción</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469175">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abstract</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Sólo la firma del método, sin implementar.</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469175">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extern</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Firma del método (para métodos externos).</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470950">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internal (*)</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Accesible desde el mismo proyecto.</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1201200">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override</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Reemplaza la implementación del mismo método declarado como </a:t>
                      </a:r>
                      <a:r>
                        <a:rPr lang="en-US" sz="2666" b="1" i="1">
                          <a:solidFill>
                            <a:srgbClr val="FFFFFF"/>
                          </a:solidFill>
                          <a:latin typeface="Arial"/>
                          <a:ea typeface="Arial"/>
                          <a:cs typeface="Arial"/>
                          <a:sym typeface="Arial"/>
                        </a:rPr>
                        <a:t>virtual</a:t>
                      </a:r>
                      <a:r>
                        <a:rPr lang="en-US" sz="2666">
                          <a:solidFill>
                            <a:srgbClr val="FFFFFF"/>
                          </a:solidFill>
                          <a:latin typeface="Arial"/>
                          <a:ea typeface="Arial"/>
                          <a:cs typeface="Arial"/>
                          <a:sym typeface="Arial"/>
                        </a:rPr>
                        <a:t> en una clase padre.</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469175">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public (*)</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Accesible desde cualquier proyecto.</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469175">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private (*)</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Sólo accesible desde la clase.</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r h="470950">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protected (*)</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Sólo accesible desde la clase o derivadas.</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7"/>
                  </a:ext>
                </a:extLst>
              </a:tr>
              <a:tr h="469175">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static</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Indica que es un método de clase.</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8"/>
                  </a:ext>
                </a:extLst>
              </a:tr>
              <a:tr h="1201200">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virtual</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marL="0" marR="0" lvl="0" indent="0" algn="l">
                        <a:lnSpc>
                          <a:spcPct val="107812"/>
                        </a:lnSpc>
                        <a:spcBef>
                          <a:spcPts val="0"/>
                        </a:spcBef>
                        <a:spcAft>
                          <a:spcPts val="0"/>
                        </a:spcAft>
                        <a:buNone/>
                      </a:pPr>
                      <a:r>
                        <a:rPr lang="en-US" sz="2666" dirty="0" err="1">
                          <a:solidFill>
                            <a:srgbClr val="FFFFFF"/>
                          </a:solidFill>
                          <a:latin typeface="Arial"/>
                          <a:ea typeface="Arial"/>
                          <a:cs typeface="Arial"/>
                          <a:sym typeface="Arial"/>
                        </a:rPr>
                        <a:t>Permite</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definir</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métodos</a:t>
                      </a:r>
                      <a:r>
                        <a:rPr lang="en-US" sz="2666" dirty="0">
                          <a:solidFill>
                            <a:srgbClr val="FFFFFF"/>
                          </a:solidFill>
                          <a:latin typeface="Arial"/>
                          <a:ea typeface="Arial"/>
                          <a:cs typeface="Arial"/>
                          <a:sym typeface="Arial"/>
                        </a:rPr>
                        <a:t>, con </a:t>
                      </a:r>
                      <a:r>
                        <a:rPr lang="en-US" sz="2666" dirty="0" err="1">
                          <a:solidFill>
                            <a:srgbClr val="FFFFFF"/>
                          </a:solidFill>
                          <a:latin typeface="Arial"/>
                          <a:ea typeface="Arial"/>
                          <a:cs typeface="Arial"/>
                          <a:sym typeface="Arial"/>
                        </a:rPr>
                        <a:t>su</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implementación</a:t>
                      </a:r>
                      <a:r>
                        <a:rPr lang="en-US" sz="2666" dirty="0">
                          <a:solidFill>
                            <a:srgbClr val="FFFFFF"/>
                          </a:solidFill>
                          <a:latin typeface="Arial"/>
                          <a:ea typeface="Arial"/>
                          <a:cs typeface="Arial"/>
                          <a:sym typeface="Arial"/>
                        </a:rPr>
                        <a:t>, que </a:t>
                      </a:r>
                      <a:r>
                        <a:rPr lang="en-US" sz="2666" dirty="0" err="1">
                          <a:solidFill>
                            <a:srgbClr val="FFFFFF"/>
                          </a:solidFill>
                          <a:latin typeface="Arial"/>
                          <a:ea typeface="Arial"/>
                          <a:cs typeface="Arial"/>
                          <a:sym typeface="Arial"/>
                        </a:rPr>
                        <a:t>podrán</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ser</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sobrescritos</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en</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clases</a:t>
                      </a:r>
                      <a:r>
                        <a:rPr lang="en-US" sz="2666" dirty="0">
                          <a:solidFill>
                            <a:srgbClr val="FFFFFF"/>
                          </a:solidFill>
                          <a:latin typeface="Arial"/>
                          <a:ea typeface="Arial"/>
                          <a:cs typeface="Arial"/>
                          <a:sym typeface="Arial"/>
                        </a:rPr>
                        <a:t> </a:t>
                      </a:r>
                      <a:r>
                        <a:rPr lang="en-US" sz="2666" dirty="0" err="1">
                          <a:solidFill>
                            <a:srgbClr val="FFFFFF"/>
                          </a:solidFill>
                          <a:latin typeface="Arial"/>
                          <a:ea typeface="Arial"/>
                          <a:cs typeface="Arial"/>
                          <a:sym typeface="Arial"/>
                        </a:rPr>
                        <a:t>derivadas</a:t>
                      </a:r>
                      <a:r>
                        <a:rPr lang="en-US" sz="2666" dirty="0">
                          <a:solidFill>
                            <a:srgbClr val="FFFFFF"/>
                          </a:solidFill>
                          <a:latin typeface="Arial"/>
                          <a:ea typeface="Arial"/>
                          <a:cs typeface="Arial"/>
                          <a:sym typeface="Arial"/>
                        </a:rPr>
                        <a:t>. </a:t>
                      </a:r>
                    </a:p>
                  </a:txBody>
                  <a:tcPr marL="28575" marR="28575" marT="28575" marB="2857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Ejemplo de una Clase</a:t>
            </a:r>
          </a:p>
        </p:txBody>
      </p:sp>
      <p:pic>
        <p:nvPicPr>
          <p:cNvPr id="255" name="Shape 255"/>
          <p:cNvPicPr preferRelativeResize="0"/>
          <p:nvPr/>
        </p:nvPicPr>
        <p:blipFill>
          <a:blip r:embed="rId4">
            <a:alphaModFix/>
          </a:blip>
          <a:stretch>
            <a:fillRect/>
          </a:stretch>
        </p:blipFill>
        <p:spPr>
          <a:xfrm>
            <a:off x="582075" y="1598075"/>
            <a:ext cx="9165149" cy="5609149"/>
          </a:xfrm>
          <a:prstGeom prst="rect">
            <a:avLst/>
          </a:prstGeom>
          <a:noFill/>
          <a:ln>
            <a:noFill/>
          </a:ln>
        </p:spPr>
      </p:pic>
      <p:sp>
        <p:nvSpPr>
          <p:cNvPr id="256" name="Shape 256"/>
          <p:cNvSpPr txBox="1"/>
          <p:nvPr/>
        </p:nvSpPr>
        <p:spPr>
          <a:xfrm>
            <a:off x="698500" y="1665100"/>
            <a:ext cx="9008525" cy="6305550"/>
          </a:xfrm>
          <a:prstGeom prst="rect">
            <a:avLst/>
          </a:prstGeom>
          <a:noFill/>
          <a:ln>
            <a:noFill/>
          </a:ln>
        </p:spPr>
        <p:txBody>
          <a:bodyPr lIns="38100" tIns="38100" rIns="38100" bIns="38100" anchor="ctr" anchorCtr="0">
            <a:noAutofit/>
          </a:bodyPr>
          <a:lstStyle/>
          <a:p>
            <a:pPr marL="0" marR="0" lvl="0" indent="0" algn="l">
              <a:lnSpc>
                <a:spcPct val="120000"/>
              </a:lnSpc>
              <a:spcBef>
                <a:spcPts val="0"/>
              </a:spcBef>
              <a:spcAft>
                <a:spcPts val="0"/>
              </a:spcAft>
              <a:buNone/>
            </a:pPr>
            <a:r>
              <a:rPr lang="en-US" sz="2222" b="1">
                <a:solidFill>
                  <a:srgbClr val="0000FF"/>
                </a:solidFill>
                <a:latin typeface="Arial"/>
                <a:ea typeface="Arial"/>
                <a:cs typeface="Arial"/>
                <a:sym typeface="Arial"/>
              </a:rPr>
              <a:t>public class </a:t>
            </a:r>
            <a:r>
              <a:rPr lang="en-US" sz="2222" b="1">
                <a:solidFill>
                  <a:srgbClr val="6699FF"/>
                </a:solidFill>
                <a:latin typeface="Arial"/>
                <a:ea typeface="Arial"/>
                <a:cs typeface="Arial"/>
                <a:sym typeface="Arial"/>
              </a:rPr>
              <a:t>Automovil</a:t>
            </a:r>
            <a:r>
              <a:rPr lang="en-US" sz="2222" b="1">
                <a:solidFill>
                  <a:srgbClr val="000000"/>
                </a:solidFill>
                <a:latin typeface="Arial"/>
                <a:ea typeface="Arial"/>
                <a:cs typeface="Arial"/>
                <a:sym typeface="Arial"/>
              </a:rPr>
              <a:t> </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a:t>
            </a:r>
          </a:p>
          <a:p>
            <a:pPr marL="0" marR="0" lvl="0" indent="0" algn="l">
              <a:lnSpc>
                <a:spcPct val="120000"/>
              </a:lnSpc>
              <a:spcBef>
                <a:spcPts val="0"/>
              </a:spcBef>
              <a:spcAft>
                <a:spcPts val="0"/>
              </a:spcAft>
              <a:buNone/>
            </a:pPr>
            <a:r>
              <a:rPr lang="en-US" sz="2222" b="1">
                <a:solidFill>
                  <a:srgbClr val="66CC66"/>
                </a:solidFill>
                <a:latin typeface="Arial"/>
                <a:ea typeface="Arial"/>
                <a:cs typeface="Arial"/>
                <a:sym typeface="Arial"/>
              </a:rPr>
              <a:t>// Atributos</a:t>
            </a:r>
          </a:p>
          <a:p>
            <a:pPr marL="0" marR="0" lvl="0" indent="0" algn="l">
              <a:lnSpc>
                <a:spcPct val="120000"/>
              </a:lnSpc>
              <a:spcBef>
                <a:spcPts val="0"/>
              </a:spcBef>
              <a:spcAft>
                <a:spcPts val="0"/>
              </a:spcAft>
              <a:buNone/>
            </a:pPr>
            <a:r>
              <a:rPr lang="en-US" sz="2222" b="1">
                <a:solidFill>
                  <a:srgbClr val="0000FF"/>
                </a:solidFill>
                <a:latin typeface="Arial"/>
                <a:ea typeface="Arial"/>
                <a:cs typeface="Arial"/>
                <a:sym typeface="Arial"/>
              </a:rPr>
              <a:t>public</a:t>
            </a:r>
            <a:r>
              <a:rPr lang="en-US" sz="2222" b="1">
                <a:solidFill>
                  <a:srgbClr val="000000"/>
                </a:solidFill>
                <a:latin typeface="Arial"/>
                <a:ea typeface="Arial"/>
                <a:cs typeface="Arial"/>
                <a:sym typeface="Arial"/>
              </a:rPr>
              <a:t> </a:t>
            </a:r>
            <a:r>
              <a:rPr lang="en-US" sz="2222" b="1">
                <a:solidFill>
                  <a:srgbClr val="6699FF"/>
                </a:solidFill>
                <a:latin typeface="Arial"/>
                <a:ea typeface="Arial"/>
                <a:cs typeface="Arial"/>
                <a:sym typeface="Arial"/>
              </a:rPr>
              <a:t>Single</a:t>
            </a:r>
            <a:r>
              <a:rPr lang="en-US" sz="2222" b="1">
                <a:solidFill>
                  <a:srgbClr val="000000"/>
                </a:solidFill>
                <a:latin typeface="Arial"/>
                <a:ea typeface="Arial"/>
                <a:cs typeface="Arial"/>
                <a:sym typeface="Arial"/>
              </a:rPr>
              <a:t> velocidadActual;</a:t>
            </a:r>
          </a:p>
          <a:p>
            <a:pPr marL="0" marR="0" lvl="0" indent="0" algn="l">
              <a:lnSpc>
                <a:spcPct val="120000"/>
              </a:lnSpc>
              <a:spcBef>
                <a:spcPts val="0"/>
              </a:spcBef>
              <a:spcAft>
                <a:spcPts val="0"/>
              </a:spcAft>
              <a:buNone/>
            </a:pPr>
            <a:r>
              <a:rPr lang="en-US" sz="2222" b="1">
                <a:solidFill>
                  <a:srgbClr val="0000FF"/>
                </a:solidFill>
                <a:latin typeface="Arial"/>
                <a:ea typeface="Arial"/>
                <a:cs typeface="Arial"/>
                <a:sym typeface="Arial"/>
              </a:rPr>
              <a:t>public</a:t>
            </a:r>
            <a:r>
              <a:rPr lang="en-US" sz="2222" b="1">
                <a:solidFill>
                  <a:srgbClr val="000000"/>
                </a:solidFill>
                <a:latin typeface="Arial"/>
                <a:ea typeface="Arial"/>
                <a:cs typeface="Arial"/>
                <a:sym typeface="Arial"/>
              </a:rPr>
              <a:t> </a:t>
            </a:r>
            <a:r>
              <a:rPr lang="en-US" sz="2222" b="1">
                <a:solidFill>
                  <a:srgbClr val="0000FF"/>
                </a:solidFill>
                <a:latin typeface="Arial"/>
                <a:ea typeface="Arial"/>
                <a:cs typeface="Arial"/>
                <a:sym typeface="Arial"/>
              </a:rPr>
              <a:t>string</a:t>
            </a:r>
            <a:r>
              <a:rPr lang="en-US" sz="2222" b="1">
                <a:solidFill>
                  <a:srgbClr val="000000"/>
                </a:solidFill>
                <a:latin typeface="Arial"/>
                <a:ea typeface="Arial"/>
                <a:cs typeface="Arial"/>
                <a:sym typeface="Arial"/>
              </a:rPr>
              <a:t> color;</a:t>
            </a:r>
          </a:p>
          <a:p>
            <a:pPr marL="0" marR="0" lvl="0" indent="0" algn="l">
              <a:lnSpc>
                <a:spcPct val="120000"/>
              </a:lnSpc>
              <a:spcBef>
                <a:spcPts val="0"/>
              </a:spcBef>
              <a:spcAft>
                <a:spcPts val="0"/>
              </a:spcAft>
              <a:buNone/>
            </a:pPr>
            <a:r>
              <a:rPr lang="en-US" sz="2222" b="1">
                <a:solidFill>
                  <a:srgbClr val="0000FF"/>
                </a:solidFill>
                <a:latin typeface="Arial"/>
                <a:ea typeface="Arial"/>
                <a:cs typeface="Arial"/>
                <a:sym typeface="Arial"/>
              </a:rPr>
              <a:t>public</a:t>
            </a:r>
            <a:r>
              <a:rPr lang="en-US" sz="2222" b="1">
                <a:solidFill>
                  <a:srgbClr val="000000"/>
                </a:solidFill>
                <a:latin typeface="Arial"/>
                <a:ea typeface="Arial"/>
                <a:cs typeface="Arial"/>
                <a:sym typeface="Arial"/>
              </a:rPr>
              <a:t> </a:t>
            </a:r>
            <a:r>
              <a:rPr lang="en-US" sz="2222" b="1">
                <a:solidFill>
                  <a:srgbClr val="6699FF"/>
                </a:solidFill>
                <a:latin typeface="Arial"/>
                <a:ea typeface="Arial"/>
                <a:cs typeface="Arial"/>
                <a:sym typeface="Arial"/>
              </a:rPr>
              <a:t>Byte</a:t>
            </a:r>
            <a:r>
              <a:rPr lang="en-US" sz="2222" b="1">
                <a:solidFill>
                  <a:srgbClr val="000000"/>
                </a:solidFill>
                <a:latin typeface="Arial"/>
                <a:ea typeface="Arial"/>
                <a:cs typeface="Arial"/>
                <a:sym typeface="Arial"/>
              </a:rPr>
              <a:t> cantidadRuedas;</a:t>
            </a:r>
          </a:p>
          <a:p>
            <a:pPr marL="0" marR="0" lvl="0" indent="0" algn="l">
              <a:lnSpc>
                <a:spcPct val="120000"/>
              </a:lnSpc>
              <a:spcBef>
                <a:spcPts val="0"/>
              </a:spcBef>
              <a:spcAft>
                <a:spcPts val="0"/>
              </a:spcAft>
              <a:buNone/>
            </a:pPr>
            <a:r>
              <a:rPr lang="en-US" sz="2222" b="1">
                <a:solidFill>
                  <a:srgbClr val="66CC66"/>
                </a:solidFill>
                <a:latin typeface="Arial"/>
                <a:ea typeface="Arial"/>
                <a:cs typeface="Arial"/>
                <a:sym typeface="Arial"/>
              </a:rPr>
              <a:t>// Métodos</a:t>
            </a:r>
          </a:p>
          <a:p>
            <a:pPr marL="0" marR="0" lvl="0" indent="0" algn="l">
              <a:lnSpc>
                <a:spcPct val="120000"/>
              </a:lnSpc>
              <a:spcBef>
                <a:spcPts val="0"/>
              </a:spcBef>
              <a:spcAft>
                <a:spcPts val="0"/>
              </a:spcAft>
              <a:buNone/>
            </a:pPr>
            <a:r>
              <a:rPr lang="en-US" sz="2222" b="1">
                <a:solidFill>
                  <a:srgbClr val="0000FF"/>
                </a:solidFill>
                <a:latin typeface="Arial"/>
                <a:ea typeface="Arial"/>
                <a:cs typeface="Arial"/>
                <a:sym typeface="Arial"/>
              </a:rPr>
              <a:t>public</a:t>
            </a:r>
            <a:r>
              <a:rPr lang="en-US" sz="2222" b="1">
                <a:solidFill>
                  <a:srgbClr val="000000"/>
                </a:solidFill>
                <a:latin typeface="Arial"/>
                <a:ea typeface="Arial"/>
                <a:cs typeface="Arial"/>
                <a:sym typeface="Arial"/>
              </a:rPr>
              <a:t> </a:t>
            </a:r>
            <a:r>
              <a:rPr lang="en-US" sz="2222" b="1">
                <a:solidFill>
                  <a:srgbClr val="0000FF"/>
                </a:solidFill>
                <a:latin typeface="Arial"/>
                <a:ea typeface="Arial"/>
                <a:cs typeface="Arial"/>
                <a:sym typeface="Arial"/>
              </a:rPr>
              <a:t>void</a:t>
            </a:r>
            <a:r>
              <a:rPr lang="en-US" sz="2222" b="1">
                <a:solidFill>
                  <a:srgbClr val="000000"/>
                </a:solidFill>
                <a:latin typeface="Arial"/>
                <a:ea typeface="Arial"/>
                <a:cs typeface="Arial"/>
                <a:sym typeface="Arial"/>
              </a:rPr>
              <a:t> Acelerar (</a:t>
            </a:r>
            <a:r>
              <a:rPr lang="en-US" sz="2222" b="1">
                <a:solidFill>
                  <a:srgbClr val="6699FF"/>
                </a:solidFill>
                <a:latin typeface="Arial"/>
                <a:ea typeface="Arial"/>
                <a:cs typeface="Arial"/>
                <a:sym typeface="Arial"/>
              </a:rPr>
              <a:t>Single</a:t>
            </a:r>
            <a:r>
              <a:rPr lang="en-US" sz="2222" b="1">
                <a:solidFill>
                  <a:srgbClr val="000000"/>
                </a:solidFill>
                <a:latin typeface="Arial"/>
                <a:ea typeface="Arial"/>
                <a:cs typeface="Arial"/>
                <a:sym typeface="Arial"/>
              </a:rPr>
              <a:t> velocidad) </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velocidadActual += velocidad;</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 </a:t>
            </a:r>
          </a:p>
          <a:p>
            <a:pPr marL="0" marR="0" lvl="0" indent="0" algn="l">
              <a:lnSpc>
                <a:spcPct val="120000"/>
              </a:lnSpc>
              <a:spcBef>
                <a:spcPts val="0"/>
              </a:spcBef>
              <a:spcAft>
                <a:spcPts val="0"/>
              </a:spcAft>
              <a:buNone/>
            </a:pPr>
            <a:r>
              <a:rPr lang="en-US" sz="2222" b="1">
                <a:solidFill>
                  <a:srgbClr val="0000FF"/>
                </a:solidFill>
                <a:latin typeface="Arial"/>
                <a:ea typeface="Arial"/>
                <a:cs typeface="Arial"/>
                <a:sym typeface="Arial"/>
              </a:rPr>
              <a:t>public void</a:t>
            </a:r>
            <a:r>
              <a:rPr lang="en-US" sz="2222" b="1">
                <a:solidFill>
                  <a:srgbClr val="000000"/>
                </a:solidFill>
                <a:latin typeface="Arial"/>
                <a:ea typeface="Arial"/>
                <a:cs typeface="Arial"/>
                <a:sym typeface="Arial"/>
              </a:rPr>
              <a:t> Frenar ()</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velocidadActual = 0;</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POO - ¿Qué es?</a:t>
            </a:r>
          </a:p>
        </p:txBody>
      </p:sp>
      <p:sp>
        <p:nvSpPr>
          <p:cNvPr id="36" name="Shape 36"/>
          <p:cNvSpPr txBox="1">
            <a:spLocks noGrp="1"/>
          </p:cNvSpPr>
          <p:nvPr>
            <p:ph type="body" idx="1"/>
          </p:nvPr>
        </p:nvSpPr>
        <p:spPr>
          <a:xfrm>
            <a:off x="440950" y="1829150"/>
            <a:ext cx="9692899" cy="4826350"/>
          </a:xfrm>
          <a:prstGeom prst="rect">
            <a:avLst/>
          </a:prstGeom>
          <a:noFill/>
          <a:ln>
            <a:noFill/>
          </a:ln>
        </p:spPr>
        <p:txBody>
          <a:bodyPr lIns="38100" tIns="38100" rIns="38100" bIns="38100" anchor="t" anchorCtr="0">
            <a:noAutofit/>
          </a:bodyPr>
          <a:lstStyle/>
          <a:p>
            <a:pPr marL="381000" marR="0" lvl="0" indent="-248355"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Es una manera de construir Software basada en un nuevo paradigma.</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Propone resolver problemas de la realidad a través de identificar objetos y relaciones de colaboración entre ellos.</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El </a:t>
            </a:r>
            <a:r>
              <a:rPr lang="en-US" sz="3111" b="1" i="1">
                <a:solidFill>
                  <a:srgbClr val="FFFFFF"/>
                </a:solidFill>
                <a:latin typeface="Arial"/>
                <a:ea typeface="Arial"/>
                <a:cs typeface="Arial"/>
                <a:sym typeface="Arial"/>
              </a:rPr>
              <a:t>Objeto</a:t>
            </a:r>
            <a:r>
              <a:rPr lang="en-US" sz="3111">
                <a:solidFill>
                  <a:srgbClr val="FFFFFF"/>
                </a:solidFill>
                <a:latin typeface="Arial"/>
                <a:ea typeface="Arial"/>
                <a:cs typeface="Arial"/>
                <a:sym typeface="Arial"/>
              </a:rPr>
              <a:t> y el </a:t>
            </a:r>
            <a:r>
              <a:rPr lang="en-US" sz="3111" b="1" i="1">
                <a:solidFill>
                  <a:srgbClr val="FFFFFF"/>
                </a:solidFill>
                <a:latin typeface="Arial"/>
                <a:ea typeface="Arial"/>
                <a:cs typeface="Arial"/>
                <a:sym typeface="Arial"/>
              </a:rPr>
              <a:t>Mensaje</a:t>
            </a:r>
            <a:r>
              <a:rPr lang="en-US" sz="3111">
                <a:solidFill>
                  <a:srgbClr val="FFFFFF"/>
                </a:solidFill>
                <a:latin typeface="Arial"/>
                <a:ea typeface="Arial"/>
                <a:cs typeface="Arial"/>
                <a:sym typeface="Arial"/>
              </a:rPr>
              <a:t> son sus elementos fundamentales.</a:t>
            </a:r>
          </a:p>
          <a:p>
            <a:pPr marL="0" marR="0" lvl="0" indent="0" algn="l">
              <a:lnSpc>
                <a:spcPct val="107812"/>
              </a:lnSpc>
              <a:spcBef>
                <a:spcPts val="802"/>
              </a:spcBef>
              <a:spcAft>
                <a:spcPts val="0"/>
              </a:spcAft>
              <a:buNone/>
            </a:pPr>
            <a:endParaRPr sz="3555">
              <a:solidFill>
                <a:srgbClr val="FFFFFF"/>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ctr">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262" name="Shape 262"/>
          <p:cNvSpPr txBox="1">
            <a:spLocks noGrp="1"/>
          </p:cNvSpPr>
          <p:nvPr>
            <p:ph type="body" idx="1"/>
          </p:nvPr>
        </p:nvSpPr>
        <p:spPr>
          <a:xfrm>
            <a:off x="356300" y="1575150"/>
            <a:ext cx="9269574" cy="3988499"/>
          </a:xfrm>
          <a:prstGeom prst="rect">
            <a:avLst/>
          </a:prstGeom>
          <a:noFill/>
          <a:ln>
            <a:noFill/>
          </a:ln>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a:p>
            <a:pPr marL="762000" marR="0" lvl="1" indent="-248355"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Características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Directivas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Creación</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Miembros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¿Qué es un NameSpace?</a:t>
            </a:r>
          </a:p>
        </p:txBody>
      </p:sp>
      <p:sp>
        <p:nvSpPr>
          <p:cNvPr id="268" name="Shape 268"/>
          <p:cNvSpPr txBox="1">
            <a:spLocks noGrp="1"/>
          </p:cNvSpPr>
          <p:nvPr>
            <p:ph type="body" idx="1"/>
          </p:nvPr>
        </p:nvSpPr>
        <p:spPr>
          <a:xfrm>
            <a:off x="525625" y="1405800"/>
            <a:ext cx="9608249" cy="6163375"/>
          </a:xfrm>
          <a:prstGeom prst="rect">
            <a:avLst/>
          </a:prstGeom>
          <a:noFill/>
          <a:ln>
            <a:noFill/>
          </a:ln>
        </p:spPr>
        <p:txBody>
          <a:bodyPr lIns="38100" tIns="38100" rIns="38100" bIns="38100" anchor="t" anchorCtr="0">
            <a:noAutofit/>
          </a:bodyPr>
          <a:lstStyle/>
          <a:p>
            <a:pPr marL="381000" marR="0" lvl="0" indent="-248355"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Es una agrupación lógica de clases y otros elementos.</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Toda clase esta dentro de un NameSpace.</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Proporcionan un marco de trabajo jerárquico sobre el cuál se construye y organiza todo el código.</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Su función principal es la organización del código para reducir los conflictos entre nombres.</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Esto hace posible utilizar en un mismo programa componentes de distinta procedencia.</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Ejemplo de un NameSpace</a:t>
            </a:r>
          </a:p>
        </p:txBody>
      </p:sp>
      <p:sp>
        <p:nvSpPr>
          <p:cNvPr id="274" name="Shape 274"/>
          <p:cNvSpPr txBox="1">
            <a:spLocks noGrp="1"/>
          </p:cNvSpPr>
          <p:nvPr>
            <p:ph type="body" idx="1"/>
          </p:nvPr>
        </p:nvSpPr>
        <p:spPr>
          <a:xfrm>
            <a:off x="525625" y="1624525"/>
            <a:ext cx="9608249" cy="5205575"/>
          </a:xfrm>
          <a:prstGeom prst="rect">
            <a:avLst/>
          </a:prstGeom>
          <a:noFill/>
          <a:ln>
            <a:noFill/>
          </a:ln>
        </p:spPr>
        <p:txBody>
          <a:bodyPr lIns="38100" tIns="38100" rIns="38100" bIns="38100" anchor="t" anchorCtr="0">
            <a:noAutofit/>
          </a:bodyPr>
          <a:lstStyle/>
          <a:p>
            <a:pPr marL="381000" marR="0" lvl="0" indent="-248355"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System.Console.WriteLine()</a:t>
            </a:r>
          </a:p>
          <a:p>
            <a:pPr marL="0" marR="0" lvl="0" indent="0" algn="l">
              <a:lnSpc>
                <a:spcPct val="107812"/>
              </a:lnSpc>
              <a:spcBef>
                <a:spcPts val="802"/>
              </a:spcBef>
              <a:spcAft>
                <a:spcPts val="0"/>
              </a:spcAft>
              <a:buNone/>
            </a:pPr>
            <a:endParaRPr sz="3555">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Dónde:</a:t>
            </a:r>
          </a:p>
          <a:p>
            <a:pPr marL="762000" marR="0" lvl="1" indent="-248355" algn="l">
              <a:lnSpc>
                <a:spcPct val="108035"/>
              </a:lnSpc>
              <a:spcBef>
                <a:spcPts val="698"/>
              </a:spcBef>
              <a:spcAft>
                <a:spcPts val="0"/>
              </a:spcAft>
              <a:buClr>
                <a:srgbClr val="FFFFFF"/>
              </a:buClr>
              <a:buSzPct val="100358"/>
              <a:buFont typeface="Courier New"/>
              <a:buChar char="o"/>
            </a:pPr>
            <a:r>
              <a:rPr lang="en-US" sz="3111" b="1">
                <a:solidFill>
                  <a:srgbClr val="FFFFFF"/>
                </a:solidFill>
                <a:latin typeface="Arial"/>
                <a:ea typeface="Arial"/>
                <a:cs typeface="Arial"/>
                <a:sym typeface="Arial"/>
              </a:rPr>
              <a:t>System</a:t>
            </a:r>
            <a:r>
              <a:rPr lang="en-US" sz="3111">
                <a:solidFill>
                  <a:srgbClr val="FFFFFF"/>
                </a:solidFill>
                <a:latin typeface="Arial"/>
                <a:ea typeface="Arial"/>
                <a:cs typeface="Arial"/>
                <a:sym typeface="Arial"/>
              </a:rPr>
              <a:t> es el NameSpace de la BCL.</a:t>
            </a:r>
          </a:p>
          <a:p>
            <a:pPr marL="762000" marR="0" lvl="1" indent="-50800" algn="l">
              <a:lnSpc>
                <a:spcPct val="108035"/>
              </a:lnSpc>
              <a:spcBef>
                <a:spcPts val="552"/>
              </a:spcBef>
              <a:spcAft>
                <a:spcPts val="0"/>
              </a:spcAft>
              <a:buClr>
                <a:srgbClr val="FFFFFF"/>
              </a:buClr>
              <a:buNone/>
            </a:pPr>
            <a:endParaRPr sz="2444">
              <a:solidFill>
                <a:srgbClr val="FFFFFF"/>
              </a:solidFill>
              <a:latin typeface="Arial"/>
              <a:ea typeface="Arial"/>
              <a:cs typeface="Arial"/>
              <a:sym typeface="Arial"/>
            </a:endParaRPr>
          </a:p>
          <a:p>
            <a:pPr marL="762000" marR="0" lvl="1" indent="-248355" algn="l">
              <a:lnSpc>
                <a:spcPct val="108035"/>
              </a:lnSpc>
              <a:spcBef>
                <a:spcPts val="698"/>
              </a:spcBef>
              <a:spcAft>
                <a:spcPts val="0"/>
              </a:spcAft>
              <a:buClr>
                <a:srgbClr val="FFFFFF"/>
              </a:buClr>
              <a:buSzPct val="100358"/>
              <a:buFont typeface="Courier New"/>
              <a:buChar char="o"/>
            </a:pPr>
            <a:r>
              <a:rPr lang="en-US" sz="3111" b="1">
                <a:solidFill>
                  <a:srgbClr val="FFFFFF"/>
                </a:solidFill>
                <a:latin typeface="Arial"/>
                <a:ea typeface="Arial"/>
                <a:cs typeface="Arial"/>
                <a:sym typeface="Arial"/>
              </a:rPr>
              <a:t>Console</a:t>
            </a:r>
            <a:r>
              <a:rPr lang="en-US" sz="3111">
                <a:solidFill>
                  <a:srgbClr val="FFFFFF"/>
                </a:solidFill>
                <a:latin typeface="Arial"/>
                <a:ea typeface="Arial"/>
                <a:cs typeface="Arial"/>
                <a:sym typeface="Arial"/>
              </a:rPr>
              <a:t> es una clase dentro del NameSpace System.</a:t>
            </a:r>
          </a:p>
          <a:p>
            <a:pPr marL="762000" marR="0" lvl="1" indent="-50800" algn="l">
              <a:lnSpc>
                <a:spcPct val="108035"/>
              </a:lnSpc>
              <a:spcBef>
                <a:spcPts val="552"/>
              </a:spcBef>
              <a:spcAft>
                <a:spcPts val="0"/>
              </a:spcAft>
              <a:buClr>
                <a:srgbClr val="FFFFFF"/>
              </a:buClr>
              <a:buNone/>
            </a:pPr>
            <a:endParaRPr sz="2444">
              <a:solidFill>
                <a:srgbClr val="FFFFFF"/>
              </a:solidFill>
              <a:latin typeface="Arial"/>
              <a:ea typeface="Arial"/>
              <a:cs typeface="Arial"/>
              <a:sym typeface="Arial"/>
            </a:endParaRPr>
          </a:p>
          <a:p>
            <a:pPr marL="762000" marR="0" lvl="1" indent="-248355" algn="l">
              <a:lnSpc>
                <a:spcPct val="108035"/>
              </a:lnSpc>
              <a:spcBef>
                <a:spcPts val="698"/>
              </a:spcBef>
              <a:spcAft>
                <a:spcPts val="0"/>
              </a:spcAft>
              <a:buClr>
                <a:srgbClr val="FFFFFF"/>
              </a:buClr>
              <a:buSzPct val="100358"/>
              <a:buFont typeface="Courier New"/>
              <a:buChar char="o"/>
            </a:pPr>
            <a:r>
              <a:rPr lang="en-US" sz="3111" b="1">
                <a:solidFill>
                  <a:srgbClr val="FFFFFF"/>
                </a:solidFill>
                <a:latin typeface="Arial"/>
                <a:ea typeface="Arial"/>
                <a:cs typeface="Arial"/>
                <a:sym typeface="Arial"/>
              </a:rPr>
              <a:t>WriteLine</a:t>
            </a:r>
            <a:r>
              <a:rPr lang="en-US" sz="3111">
                <a:solidFill>
                  <a:srgbClr val="FFFFFF"/>
                </a:solidFill>
                <a:latin typeface="Arial"/>
                <a:ea typeface="Arial"/>
                <a:cs typeface="Arial"/>
                <a:sym typeface="Arial"/>
              </a:rPr>
              <a:t> es uno de los métodos de la clase Console.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ctr">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280" name="Shape 280"/>
          <p:cNvSpPr txBox="1">
            <a:spLocks noGrp="1"/>
          </p:cNvSpPr>
          <p:nvPr>
            <p:ph type="body" idx="1"/>
          </p:nvPr>
        </p:nvSpPr>
        <p:spPr>
          <a:xfrm>
            <a:off x="356300" y="1575150"/>
            <a:ext cx="9269574" cy="3988499"/>
          </a:xfrm>
          <a:prstGeom prst="rect">
            <a:avLst/>
          </a:prstGeom>
          <a:noFill/>
          <a:ln>
            <a:noFill/>
          </a:ln>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Características</a:t>
            </a:r>
          </a:p>
          <a:p>
            <a:pPr marL="762000" marR="0" lvl="1" indent="-248355"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Directivas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Creación</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Miembros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Directivas de un NameSpace </a:t>
            </a:r>
          </a:p>
        </p:txBody>
      </p:sp>
      <p:sp>
        <p:nvSpPr>
          <p:cNvPr id="286" name="Shape 286"/>
          <p:cNvSpPr txBox="1">
            <a:spLocks noGrp="1"/>
          </p:cNvSpPr>
          <p:nvPr>
            <p:ph type="body" idx="1"/>
          </p:nvPr>
        </p:nvSpPr>
        <p:spPr>
          <a:xfrm>
            <a:off x="525625" y="1624525"/>
            <a:ext cx="9608249" cy="5258500"/>
          </a:xfrm>
          <a:prstGeom prst="rect">
            <a:avLst/>
          </a:prstGeom>
          <a:noFill/>
          <a:ln>
            <a:noFill/>
          </a:ln>
        </p:spPr>
        <p:txBody>
          <a:bodyPr lIns="38100" tIns="38100" rIns="38100" bIns="38100" anchor="t" anchorCtr="0">
            <a:noAutofit/>
          </a:bodyPr>
          <a:lstStyle/>
          <a:p>
            <a:pPr marL="381000" marR="0" lvl="0" indent="-248355"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Son elementos que permiten a un programa identificar los NameSpaces que se usarán en el mismo.</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Permiten el uso de los miembros de un NameSpace sin tener que especificar un nombre completamente cualificado.</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C# posee dos directivas de NameSpace:</a:t>
            </a:r>
          </a:p>
          <a:p>
            <a:pPr marL="762000" marR="0" lvl="1" indent="-220133"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Using</a:t>
            </a:r>
          </a:p>
          <a:p>
            <a:pPr marL="762000" marR="0" lvl="1" indent="-220133"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Alias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525625" y="1619250"/>
            <a:ext cx="9608249" cy="1369125"/>
          </a:xfrm>
          <a:prstGeom prst="rect">
            <a:avLst/>
          </a:prstGeom>
          <a:noFill/>
          <a:ln>
            <a:noFill/>
          </a:ln>
        </p:spPr>
        <p:txBody>
          <a:bodyPr lIns="38100" tIns="38100" rIns="38100" bIns="38100" anchor="t" anchorCtr="0">
            <a:noAutofit/>
          </a:bodyPr>
          <a:lstStyle/>
          <a:p>
            <a:pPr marL="381000" marR="0" lvl="0" indent="-248355"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Permite la especificación de una llamada a un método sin el uso obligatorio de un nombre completamente cualificado.</a:t>
            </a:r>
          </a:p>
        </p:txBody>
      </p:sp>
      <p:sp>
        <p:nvSpPr>
          <p:cNvPr id="292" name="Shape 292"/>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Directiva Using</a:t>
            </a:r>
          </a:p>
        </p:txBody>
      </p:sp>
      <p:pic>
        <p:nvPicPr>
          <p:cNvPr id="293" name="Shape 293"/>
          <p:cNvPicPr preferRelativeResize="0"/>
          <p:nvPr/>
        </p:nvPicPr>
        <p:blipFill>
          <a:blip r:embed="rId4">
            <a:alphaModFix/>
          </a:blip>
          <a:stretch>
            <a:fillRect/>
          </a:stretch>
        </p:blipFill>
        <p:spPr>
          <a:xfrm>
            <a:off x="666750" y="3545400"/>
            <a:ext cx="9165149" cy="3323149"/>
          </a:xfrm>
          <a:prstGeom prst="rect">
            <a:avLst/>
          </a:prstGeom>
          <a:noFill/>
          <a:ln>
            <a:noFill/>
          </a:ln>
        </p:spPr>
      </p:pic>
      <p:sp>
        <p:nvSpPr>
          <p:cNvPr id="294" name="Shape 294"/>
          <p:cNvSpPr txBox="1"/>
          <p:nvPr/>
        </p:nvSpPr>
        <p:spPr>
          <a:xfrm>
            <a:off x="783150" y="3612425"/>
            <a:ext cx="9008525" cy="3580209"/>
          </a:xfrm>
          <a:prstGeom prst="rect">
            <a:avLst/>
          </a:prstGeom>
          <a:noFill/>
          <a:ln>
            <a:noFill/>
          </a:ln>
        </p:spPr>
        <p:txBody>
          <a:bodyPr lIns="38100" tIns="38100" rIns="38100" bIns="38100" anchor="ctr" anchorCtr="0">
            <a:noAutofit/>
          </a:bodyPr>
          <a:lstStyle/>
          <a:p>
            <a:pPr marL="0" marR="0" lvl="0" indent="0" algn="l">
              <a:lnSpc>
                <a:spcPct val="120000"/>
              </a:lnSpc>
              <a:spcBef>
                <a:spcPts val="0"/>
              </a:spcBef>
              <a:spcAft>
                <a:spcPts val="0"/>
              </a:spcAft>
              <a:buNone/>
            </a:pPr>
            <a:r>
              <a:rPr lang="en-US" sz="2222" b="1">
                <a:solidFill>
                  <a:srgbClr val="0000FF"/>
                </a:solidFill>
                <a:latin typeface="Arial"/>
                <a:ea typeface="Arial"/>
                <a:cs typeface="Arial"/>
                <a:sym typeface="Arial"/>
              </a:rPr>
              <a:t>using </a:t>
            </a:r>
            <a:r>
              <a:rPr lang="en-US" sz="2222" b="1">
                <a:solidFill>
                  <a:srgbClr val="000000"/>
                </a:solidFill>
                <a:latin typeface="Arial"/>
                <a:ea typeface="Arial"/>
                <a:cs typeface="Arial"/>
                <a:sym typeface="Arial"/>
              </a:rPr>
              <a:t>System;</a:t>
            </a:r>
            <a:r>
              <a:rPr lang="en-US" sz="2222" b="1">
                <a:solidFill>
                  <a:srgbClr val="0000FF"/>
                </a:solidFill>
                <a:latin typeface="Arial"/>
                <a:ea typeface="Arial"/>
                <a:cs typeface="Arial"/>
                <a:sym typeface="Arial"/>
              </a:rPr>
              <a:t> </a:t>
            </a:r>
            <a:r>
              <a:rPr lang="en-US" sz="2222" b="1">
                <a:solidFill>
                  <a:srgbClr val="66CC66"/>
                </a:solidFill>
                <a:latin typeface="Arial"/>
                <a:ea typeface="Arial"/>
                <a:cs typeface="Arial"/>
                <a:sym typeface="Arial"/>
              </a:rPr>
              <a:t>//Directiva USING</a:t>
            </a:r>
          </a:p>
          <a:p>
            <a:pPr marL="0" marR="0" lvl="0" indent="0" algn="l">
              <a:lnSpc>
                <a:spcPct val="120000"/>
              </a:lnSpc>
              <a:spcBef>
                <a:spcPts val="0"/>
              </a:spcBef>
              <a:spcAft>
                <a:spcPts val="0"/>
              </a:spcAft>
              <a:buNone/>
            </a:pPr>
            <a:endParaRPr sz="2222" b="1">
              <a:solidFill>
                <a:srgbClr val="0000FF"/>
              </a:solidFill>
              <a:latin typeface="Arial"/>
              <a:ea typeface="Arial"/>
              <a:cs typeface="Arial"/>
              <a:sym typeface="Arial"/>
            </a:endParaRPr>
          </a:p>
          <a:p>
            <a:pPr marL="0" marR="0" lvl="0" indent="0" algn="l">
              <a:lnSpc>
                <a:spcPct val="120000"/>
              </a:lnSpc>
              <a:spcBef>
                <a:spcPts val="0"/>
              </a:spcBef>
              <a:spcAft>
                <a:spcPts val="0"/>
              </a:spcAft>
              <a:buNone/>
            </a:pPr>
            <a:r>
              <a:rPr lang="en-US" sz="2222" b="1">
                <a:solidFill>
                  <a:srgbClr val="0000FF"/>
                </a:solidFill>
                <a:latin typeface="Arial"/>
                <a:ea typeface="Arial"/>
                <a:cs typeface="Arial"/>
                <a:sym typeface="Arial"/>
              </a:rPr>
              <a:t>public class </a:t>
            </a:r>
            <a:r>
              <a:rPr lang="en-US" sz="2222" b="1">
                <a:solidFill>
                  <a:srgbClr val="6699FF"/>
                </a:solidFill>
                <a:latin typeface="Arial"/>
                <a:ea typeface="Arial"/>
                <a:cs typeface="Arial"/>
                <a:sym typeface="Arial"/>
              </a:rPr>
              <a:t>Program</a:t>
            </a:r>
            <a:r>
              <a:rPr lang="en-US" sz="2222" b="1">
                <a:solidFill>
                  <a:srgbClr val="000000"/>
                </a:solidFill>
                <a:latin typeface="Arial"/>
                <a:ea typeface="Arial"/>
                <a:cs typeface="Arial"/>
                <a:sym typeface="Arial"/>
              </a:rPr>
              <a:t> </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a:t>
            </a:r>
          </a:p>
          <a:p>
            <a:pPr marL="0" marR="0" lvl="0" indent="0" algn="l">
              <a:lnSpc>
                <a:spcPct val="120000"/>
              </a:lnSpc>
              <a:spcBef>
                <a:spcPts val="0"/>
              </a:spcBef>
              <a:spcAft>
                <a:spcPts val="0"/>
              </a:spcAft>
              <a:buNone/>
            </a:pPr>
            <a:r>
              <a:rPr lang="en-US" sz="2222" b="1">
                <a:solidFill>
                  <a:srgbClr val="0000FF"/>
                </a:solidFill>
                <a:latin typeface="Arial"/>
                <a:ea typeface="Arial"/>
                <a:cs typeface="Arial"/>
                <a:sym typeface="Arial"/>
              </a:rPr>
              <a:t>public static</a:t>
            </a:r>
            <a:r>
              <a:rPr lang="en-US" sz="2222" b="1">
                <a:solidFill>
                  <a:srgbClr val="000000"/>
                </a:solidFill>
                <a:latin typeface="Arial"/>
                <a:ea typeface="Arial"/>
                <a:cs typeface="Arial"/>
                <a:sym typeface="Arial"/>
              </a:rPr>
              <a:t> </a:t>
            </a:r>
            <a:r>
              <a:rPr lang="en-US" sz="2222" b="1">
                <a:solidFill>
                  <a:srgbClr val="0000FF"/>
                </a:solidFill>
                <a:latin typeface="Arial"/>
                <a:ea typeface="Arial"/>
                <a:cs typeface="Arial"/>
                <a:sym typeface="Arial"/>
              </a:rPr>
              <a:t>void</a:t>
            </a:r>
            <a:r>
              <a:rPr lang="en-US" sz="2222" b="1">
                <a:solidFill>
                  <a:srgbClr val="000000"/>
                </a:solidFill>
                <a:latin typeface="Arial"/>
                <a:ea typeface="Arial"/>
                <a:cs typeface="Arial"/>
                <a:sym typeface="Arial"/>
              </a:rPr>
              <a:t> Main() </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a:t>
            </a:r>
          </a:p>
          <a:p>
            <a:pPr marL="0" marR="0" lvl="0" indent="0" algn="l">
              <a:lnSpc>
                <a:spcPct val="120000"/>
              </a:lnSpc>
              <a:spcBef>
                <a:spcPts val="0"/>
              </a:spcBef>
              <a:spcAft>
                <a:spcPts val="0"/>
              </a:spcAft>
              <a:buNone/>
            </a:pPr>
            <a:r>
              <a:rPr lang="en-US" sz="2222" b="1">
                <a:solidFill>
                  <a:srgbClr val="6699FF"/>
                </a:solidFill>
                <a:latin typeface="Arial"/>
                <a:ea typeface="Arial"/>
                <a:cs typeface="Arial"/>
                <a:sym typeface="Arial"/>
              </a:rPr>
              <a:t>Console</a:t>
            </a:r>
            <a:r>
              <a:rPr lang="en-US" sz="2222" b="1">
                <a:solidFill>
                  <a:srgbClr val="000000"/>
                </a:solidFill>
                <a:latin typeface="Arial"/>
                <a:ea typeface="Arial"/>
                <a:cs typeface="Arial"/>
                <a:sym typeface="Arial"/>
              </a:rPr>
              <a:t>.WriteLine(</a:t>
            </a:r>
            <a:r>
              <a:rPr lang="en-US" sz="2222" b="1">
                <a:solidFill>
                  <a:srgbClr val="993300"/>
                </a:solidFill>
                <a:latin typeface="Arial"/>
                <a:ea typeface="Arial"/>
                <a:cs typeface="Arial"/>
                <a:sym typeface="Arial"/>
              </a:rPr>
              <a:t>“Hola”</a:t>
            </a:r>
            <a:r>
              <a:rPr lang="en-US" sz="2222" b="1">
                <a:solidFill>
                  <a:srgbClr val="000000"/>
                </a:solidFill>
                <a:latin typeface="Arial"/>
                <a:ea typeface="Arial"/>
                <a:cs typeface="Arial"/>
                <a:sym typeface="Arial"/>
              </a:rPr>
              <a:t>);</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 </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Directiva Alias</a:t>
            </a:r>
          </a:p>
        </p:txBody>
      </p:sp>
      <p:sp>
        <p:nvSpPr>
          <p:cNvPr id="300" name="Shape 300"/>
          <p:cNvSpPr txBox="1"/>
          <p:nvPr/>
        </p:nvSpPr>
        <p:spPr>
          <a:xfrm>
            <a:off x="525625" y="1619250"/>
            <a:ext cx="9608249" cy="2469775"/>
          </a:xfrm>
          <a:prstGeom prst="rect">
            <a:avLst/>
          </a:prstGeom>
          <a:noFill/>
          <a:ln>
            <a:noFill/>
          </a:ln>
        </p:spPr>
        <p:txBody>
          <a:bodyPr lIns="38100" tIns="38100" rIns="38100" bIns="38100" anchor="t" anchorCtr="0">
            <a:noAutofit/>
          </a:bodyPr>
          <a:lstStyle/>
          <a:p>
            <a:pPr marL="381000" marR="0" lvl="0" indent="-248355"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Permite que un programa utilice un nombre distinto para un NameSpace.</a:t>
            </a: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Es una técnica usada para conseguir una notación abreviada que evite el uso de NameSpaces largos.</a:t>
            </a:r>
          </a:p>
          <a:p>
            <a:pPr marL="0" marR="0" lvl="0" indent="0" algn="l">
              <a:lnSpc>
                <a:spcPct val="108035"/>
              </a:lnSpc>
              <a:spcBef>
                <a:spcPts val="698"/>
              </a:spcBef>
              <a:spcAft>
                <a:spcPts val="0"/>
              </a:spcAft>
              <a:buNone/>
            </a:pPr>
            <a:endParaRPr sz="3111">
              <a:solidFill>
                <a:srgbClr val="FFFFFF"/>
              </a:solidFill>
              <a:latin typeface="Arial"/>
              <a:ea typeface="Arial"/>
              <a:cs typeface="Arial"/>
              <a:sym typeface="Arial"/>
            </a:endParaRPr>
          </a:p>
        </p:txBody>
      </p:sp>
      <p:pic>
        <p:nvPicPr>
          <p:cNvPr id="301" name="Shape 301"/>
          <p:cNvPicPr preferRelativeResize="0"/>
          <p:nvPr/>
        </p:nvPicPr>
        <p:blipFill>
          <a:blip r:embed="rId4">
            <a:alphaModFix/>
          </a:blip>
          <a:stretch>
            <a:fillRect/>
          </a:stretch>
        </p:blipFill>
        <p:spPr>
          <a:xfrm>
            <a:off x="666750" y="4053400"/>
            <a:ext cx="9165149" cy="3238500"/>
          </a:xfrm>
          <a:prstGeom prst="rect">
            <a:avLst/>
          </a:prstGeom>
          <a:noFill/>
          <a:ln>
            <a:noFill/>
          </a:ln>
        </p:spPr>
      </p:pic>
      <p:sp>
        <p:nvSpPr>
          <p:cNvPr id="302" name="Shape 302"/>
          <p:cNvSpPr txBox="1"/>
          <p:nvPr/>
        </p:nvSpPr>
        <p:spPr>
          <a:xfrm>
            <a:off x="783150" y="4120425"/>
            <a:ext cx="9008525" cy="3580209"/>
          </a:xfrm>
          <a:prstGeom prst="rect">
            <a:avLst/>
          </a:prstGeom>
          <a:noFill/>
          <a:ln>
            <a:noFill/>
          </a:ln>
        </p:spPr>
        <p:txBody>
          <a:bodyPr lIns="38100" tIns="38100" rIns="38100" bIns="38100" anchor="ctr" anchorCtr="0">
            <a:noAutofit/>
          </a:bodyPr>
          <a:lstStyle/>
          <a:p>
            <a:pPr marL="0" marR="0" lvl="0" indent="0" algn="l">
              <a:lnSpc>
                <a:spcPct val="120000"/>
              </a:lnSpc>
              <a:spcBef>
                <a:spcPts val="0"/>
              </a:spcBef>
              <a:spcAft>
                <a:spcPts val="0"/>
              </a:spcAft>
              <a:buNone/>
            </a:pPr>
            <a:r>
              <a:rPr lang="en-US" sz="2222" b="1">
                <a:solidFill>
                  <a:srgbClr val="0000FF"/>
                </a:solidFill>
                <a:latin typeface="Arial"/>
                <a:ea typeface="Arial"/>
                <a:cs typeface="Arial"/>
                <a:sym typeface="Arial"/>
              </a:rPr>
              <a:t>using </a:t>
            </a:r>
            <a:r>
              <a:rPr lang="en-US" sz="2222" b="1">
                <a:solidFill>
                  <a:srgbClr val="6699FF"/>
                </a:solidFill>
                <a:latin typeface="Arial"/>
                <a:ea typeface="Arial"/>
                <a:cs typeface="Arial"/>
                <a:sym typeface="Arial"/>
              </a:rPr>
              <a:t>SC</a:t>
            </a:r>
            <a:r>
              <a:rPr lang="en-US" sz="2222" b="1">
                <a:solidFill>
                  <a:srgbClr val="0000FF"/>
                </a:solidFill>
                <a:latin typeface="Arial"/>
                <a:ea typeface="Arial"/>
                <a:cs typeface="Arial"/>
                <a:sym typeface="Arial"/>
              </a:rPr>
              <a:t> </a:t>
            </a:r>
            <a:r>
              <a:rPr lang="en-US" sz="2222" b="1">
                <a:solidFill>
                  <a:srgbClr val="000000"/>
                </a:solidFill>
                <a:latin typeface="Arial"/>
                <a:ea typeface="Arial"/>
                <a:cs typeface="Arial"/>
                <a:sym typeface="Arial"/>
              </a:rPr>
              <a:t>=</a:t>
            </a:r>
            <a:r>
              <a:rPr lang="en-US" sz="2222" b="1">
                <a:solidFill>
                  <a:srgbClr val="0000FF"/>
                </a:solidFill>
                <a:latin typeface="Arial"/>
                <a:ea typeface="Arial"/>
                <a:cs typeface="Arial"/>
                <a:sym typeface="Arial"/>
              </a:rPr>
              <a:t> </a:t>
            </a:r>
            <a:r>
              <a:rPr lang="en-US" sz="2222" b="1">
                <a:solidFill>
                  <a:srgbClr val="000000"/>
                </a:solidFill>
                <a:latin typeface="Arial"/>
                <a:ea typeface="Arial"/>
                <a:cs typeface="Arial"/>
                <a:sym typeface="Arial"/>
              </a:rPr>
              <a:t>System.</a:t>
            </a:r>
            <a:r>
              <a:rPr lang="en-US" sz="2222" b="1">
                <a:solidFill>
                  <a:srgbClr val="6699FF"/>
                </a:solidFill>
                <a:latin typeface="Arial"/>
                <a:ea typeface="Arial"/>
                <a:cs typeface="Arial"/>
                <a:sym typeface="Arial"/>
              </a:rPr>
              <a:t>Console</a:t>
            </a:r>
            <a:r>
              <a:rPr lang="en-US" sz="2222" b="1">
                <a:solidFill>
                  <a:srgbClr val="000000"/>
                </a:solidFill>
                <a:latin typeface="Arial"/>
                <a:ea typeface="Arial"/>
                <a:cs typeface="Arial"/>
                <a:sym typeface="Arial"/>
              </a:rPr>
              <a:t>; </a:t>
            </a:r>
            <a:r>
              <a:rPr lang="en-US" sz="2222" b="1">
                <a:solidFill>
                  <a:srgbClr val="66CC66"/>
                </a:solidFill>
                <a:latin typeface="Arial"/>
                <a:ea typeface="Arial"/>
                <a:cs typeface="Arial"/>
                <a:sym typeface="Arial"/>
              </a:rPr>
              <a:t>//Directiva ALIAS</a:t>
            </a:r>
          </a:p>
          <a:p>
            <a:pPr marL="0" marR="0" lvl="0" indent="0" algn="l">
              <a:lnSpc>
                <a:spcPct val="120000"/>
              </a:lnSpc>
              <a:spcBef>
                <a:spcPts val="0"/>
              </a:spcBef>
              <a:spcAft>
                <a:spcPts val="0"/>
              </a:spcAft>
              <a:buNone/>
            </a:pPr>
            <a:endParaRPr sz="2222" b="1">
              <a:solidFill>
                <a:srgbClr val="0000FF"/>
              </a:solidFill>
              <a:latin typeface="Arial"/>
              <a:ea typeface="Arial"/>
              <a:cs typeface="Arial"/>
              <a:sym typeface="Arial"/>
            </a:endParaRPr>
          </a:p>
          <a:p>
            <a:pPr marL="0" marR="0" lvl="0" indent="0" algn="l">
              <a:lnSpc>
                <a:spcPct val="120000"/>
              </a:lnSpc>
              <a:spcBef>
                <a:spcPts val="0"/>
              </a:spcBef>
              <a:spcAft>
                <a:spcPts val="0"/>
              </a:spcAft>
              <a:buNone/>
            </a:pPr>
            <a:r>
              <a:rPr lang="en-US" sz="2222" b="1">
                <a:solidFill>
                  <a:srgbClr val="0000FF"/>
                </a:solidFill>
                <a:latin typeface="Arial"/>
                <a:ea typeface="Arial"/>
                <a:cs typeface="Arial"/>
                <a:sym typeface="Arial"/>
              </a:rPr>
              <a:t>public class </a:t>
            </a:r>
            <a:r>
              <a:rPr lang="en-US" sz="2222" b="1">
                <a:solidFill>
                  <a:srgbClr val="6699FF"/>
                </a:solidFill>
                <a:latin typeface="Arial"/>
                <a:ea typeface="Arial"/>
                <a:cs typeface="Arial"/>
                <a:sym typeface="Arial"/>
              </a:rPr>
              <a:t>Program</a:t>
            </a:r>
            <a:r>
              <a:rPr lang="en-US" sz="2222" b="1">
                <a:solidFill>
                  <a:srgbClr val="000000"/>
                </a:solidFill>
                <a:latin typeface="Arial"/>
                <a:ea typeface="Arial"/>
                <a:cs typeface="Arial"/>
                <a:sym typeface="Arial"/>
              </a:rPr>
              <a:t> </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a:t>
            </a:r>
          </a:p>
          <a:p>
            <a:pPr marL="0" marR="0" lvl="0" indent="0" algn="l">
              <a:lnSpc>
                <a:spcPct val="120000"/>
              </a:lnSpc>
              <a:spcBef>
                <a:spcPts val="0"/>
              </a:spcBef>
              <a:spcAft>
                <a:spcPts val="0"/>
              </a:spcAft>
              <a:buNone/>
            </a:pPr>
            <a:r>
              <a:rPr lang="en-US" sz="2222" b="1">
                <a:solidFill>
                  <a:srgbClr val="0000FF"/>
                </a:solidFill>
                <a:latin typeface="Arial"/>
                <a:ea typeface="Arial"/>
                <a:cs typeface="Arial"/>
                <a:sym typeface="Arial"/>
              </a:rPr>
              <a:t>public static</a:t>
            </a:r>
            <a:r>
              <a:rPr lang="en-US" sz="2222" b="1">
                <a:solidFill>
                  <a:srgbClr val="000000"/>
                </a:solidFill>
                <a:latin typeface="Arial"/>
                <a:ea typeface="Arial"/>
                <a:cs typeface="Arial"/>
                <a:sym typeface="Arial"/>
              </a:rPr>
              <a:t> </a:t>
            </a:r>
            <a:r>
              <a:rPr lang="en-US" sz="2222" b="1">
                <a:solidFill>
                  <a:srgbClr val="0000FF"/>
                </a:solidFill>
                <a:latin typeface="Arial"/>
                <a:ea typeface="Arial"/>
                <a:cs typeface="Arial"/>
                <a:sym typeface="Arial"/>
              </a:rPr>
              <a:t>void</a:t>
            </a:r>
            <a:r>
              <a:rPr lang="en-US" sz="2222" b="1">
                <a:solidFill>
                  <a:srgbClr val="000000"/>
                </a:solidFill>
                <a:latin typeface="Arial"/>
                <a:ea typeface="Arial"/>
                <a:cs typeface="Arial"/>
                <a:sym typeface="Arial"/>
              </a:rPr>
              <a:t> Main() </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a:t>
            </a:r>
          </a:p>
          <a:p>
            <a:pPr marL="0" marR="0" lvl="0" indent="0" algn="l">
              <a:lnSpc>
                <a:spcPct val="120000"/>
              </a:lnSpc>
              <a:spcBef>
                <a:spcPts val="0"/>
              </a:spcBef>
              <a:spcAft>
                <a:spcPts val="0"/>
              </a:spcAft>
              <a:buNone/>
            </a:pPr>
            <a:r>
              <a:rPr lang="en-US" sz="2222" b="1">
                <a:solidFill>
                  <a:srgbClr val="6699FF"/>
                </a:solidFill>
                <a:latin typeface="Arial"/>
                <a:ea typeface="Arial"/>
                <a:cs typeface="Arial"/>
                <a:sym typeface="Arial"/>
              </a:rPr>
              <a:t>SC</a:t>
            </a:r>
            <a:r>
              <a:rPr lang="en-US" sz="2222" b="1">
                <a:solidFill>
                  <a:srgbClr val="000000"/>
                </a:solidFill>
                <a:latin typeface="Arial"/>
                <a:ea typeface="Arial"/>
                <a:cs typeface="Arial"/>
                <a:sym typeface="Arial"/>
              </a:rPr>
              <a:t>.Write(</a:t>
            </a:r>
            <a:r>
              <a:rPr lang="en-US" sz="2222" b="1">
                <a:solidFill>
                  <a:srgbClr val="993300"/>
                </a:solidFill>
                <a:latin typeface="Arial"/>
                <a:ea typeface="Arial"/>
                <a:cs typeface="Arial"/>
                <a:sym typeface="Arial"/>
              </a:rPr>
              <a:t>“Hola, de nuevo”</a:t>
            </a:r>
            <a:r>
              <a:rPr lang="en-US" sz="2222" b="1">
                <a:solidFill>
                  <a:srgbClr val="000000"/>
                </a:solidFill>
                <a:latin typeface="Arial"/>
                <a:ea typeface="Arial"/>
                <a:cs typeface="Arial"/>
                <a:sym typeface="Arial"/>
              </a:rPr>
              <a:t>);</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 </a:t>
            </a:r>
          </a:p>
          <a:p>
            <a:pPr marL="0" marR="0" lvl="0" indent="0" algn="l">
              <a:lnSpc>
                <a:spcPct val="120000"/>
              </a:lnSpc>
              <a:spcBef>
                <a:spcPts val="0"/>
              </a:spcBef>
              <a:spcAft>
                <a:spcPts val="0"/>
              </a:spcAft>
              <a:buNone/>
            </a:pPr>
            <a:r>
              <a:rPr lang="en-US" sz="2222" b="1">
                <a:solidFill>
                  <a:srgbClr val="000000"/>
                </a:solidFill>
                <a:latin typeface="Arial"/>
                <a:ea typeface="Arial"/>
                <a:cs typeface="Arial"/>
                <a:sym typeface="Arial"/>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ctr">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308" name="Shape 308"/>
          <p:cNvSpPr txBox="1">
            <a:spLocks noGrp="1"/>
          </p:cNvSpPr>
          <p:nvPr>
            <p:ph type="body" idx="1"/>
          </p:nvPr>
        </p:nvSpPr>
        <p:spPr>
          <a:xfrm>
            <a:off x="356300" y="1575150"/>
            <a:ext cx="9269574" cy="3988499"/>
          </a:xfrm>
          <a:prstGeom prst="rect">
            <a:avLst/>
          </a:prstGeom>
          <a:noFill/>
          <a:ln>
            <a:noFill/>
          </a:ln>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Características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Directivas</a:t>
            </a:r>
          </a:p>
          <a:p>
            <a:pPr marL="762000" marR="0" lvl="1" indent="-248355"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Creación</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Miembros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Sintaxis</a:t>
            </a:r>
          </a:p>
        </p:txBody>
      </p:sp>
      <p:sp>
        <p:nvSpPr>
          <p:cNvPr id="314" name="Shape 314"/>
          <p:cNvSpPr txBox="1">
            <a:spLocks noGrp="1"/>
          </p:cNvSpPr>
          <p:nvPr>
            <p:ph type="body" idx="1"/>
          </p:nvPr>
        </p:nvSpPr>
        <p:spPr>
          <a:xfrm>
            <a:off x="525625" y="3905250"/>
            <a:ext cx="9608249" cy="2351599"/>
          </a:xfrm>
          <a:prstGeom prst="rect">
            <a:avLst/>
          </a:prstGeom>
          <a:noFill/>
          <a:ln>
            <a:noFill/>
          </a:ln>
        </p:spPr>
        <p:txBody>
          <a:bodyPr lIns="38100" tIns="38100" rIns="38100" bIns="38100" anchor="t" anchorCtr="0">
            <a:noAutofit/>
          </a:bodyPr>
          <a:lstStyle/>
          <a:p>
            <a:pPr marL="381000" marR="0" lvl="0" indent="-248355"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Dónde el identificador representa el nombre del NameSpace.</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Dicho nombre respeta la misma convención que las clases.</a:t>
            </a:r>
          </a:p>
        </p:txBody>
      </p:sp>
      <p:pic>
        <p:nvPicPr>
          <p:cNvPr id="315" name="Shape 315"/>
          <p:cNvPicPr preferRelativeResize="0"/>
          <p:nvPr/>
        </p:nvPicPr>
        <p:blipFill>
          <a:blip r:embed="rId4">
            <a:alphaModFix/>
          </a:blip>
          <a:stretch>
            <a:fillRect/>
          </a:stretch>
        </p:blipFill>
        <p:spPr>
          <a:xfrm>
            <a:off x="582075" y="1682750"/>
            <a:ext cx="9165149" cy="1883824"/>
          </a:xfrm>
          <a:prstGeom prst="rect">
            <a:avLst/>
          </a:prstGeom>
          <a:noFill/>
          <a:ln>
            <a:noFill/>
          </a:ln>
        </p:spPr>
      </p:pic>
      <p:sp>
        <p:nvSpPr>
          <p:cNvPr id="316" name="Shape 316"/>
          <p:cNvSpPr txBox="1"/>
          <p:nvPr/>
        </p:nvSpPr>
        <p:spPr>
          <a:xfrm>
            <a:off x="698500" y="1749775"/>
            <a:ext cx="9008525" cy="1941760"/>
          </a:xfrm>
          <a:prstGeom prst="rect">
            <a:avLst/>
          </a:prstGeom>
          <a:noFill/>
          <a:ln>
            <a:noFill/>
          </a:ln>
        </p:spPr>
        <p:txBody>
          <a:bodyPr lIns="38100" tIns="38100" rIns="38100" bIns="38100" anchor="ctr" anchorCtr="0">
            <a:noAutofit/>
          </a:bodyPr>
          <a:lstStyle/>
          <a:p>
            <a:pPr marL="0" marR="0" lvl="0" indent="0" algn="l">
              <a:lnSpc>
                <a:spcPct val="119791"/>
              </a:lnSpc>
              <a:spcBef>
                <a:spcPts val="0"/>
              </a:spcBef>
              <a:spcAft>
                <a:spcPts val="0"/>
              </a:spcAft>
              <a:buNone/>
            </a:pPr>
            <a:r>
              <a:rPr lang="en-US" sz="2666" b="1">
                <a:solidFill>
                  <a:srgbClr val="0000FF"/>
                </a:solidFill>
                <a:latin typeface="Arial"/>
                <a:ea typeface="Arial"/>
                <a:cs typeface="Arial"/>
                <a:sym typeface="Arial"/>
              </a:rPr>
              <a:t>namespace </a:t>
            </a:r>
            <a:r>
              <a:rPr lang="en-US" sz="2666" b="1">
                <a:solidFill>
                  <a:srgbClr val="000000"/>
                </a:solidFill>
                <a:latin typeface="Arial"/>
                <a:ea typeface="Arial"/>
                <a:cs typeface="Arial"/>
                <a:sym typeface="Arial"/>
              </a:rPr>
              <a:t>Identificador </a:t>
            </a:r>
          </a:p>
          <a:p>
            <a:pPr marL="0" marR="0" lvl="0" indent="0" algn="l">
              <a:lnSpc>
                <a:spcPct val="119791"/>
              </a:lnSpc>
              <a:spcBef>
                <a:spcPts val="0"/>
              </a:spcBef>
              <a:spcAft>
                <a:spcPts val="0"/>
              </a:spcAft>
              <a:buNone/>
            </a:pPr>
            <a:r>
              <a:rPr lang="en-US" sz="2666" b="1">
                <a:solidFill>
                  <a:srgbClr val="000000"/>
                </a:solidFill>
                <a:latin typeface="Arial"/>
                <a:ea typeface="Arial"/>
                <a:cs typeface="Arial"/>
                <a:sym typeface="Arial"/>
              </a:rPr>
              <a:t>{</a:t>
            </a:r>
          </a:p>
          <a:p>
            <a:pPr marL="0" marR="0" lvl="0" indent="0" algn="l">
              <a:lnSpc>
                <a:spcPct val="119791"/>
              </a:lnSpc>
              <a:spcBef>
                <a:spcPts val="0"/>
              </a:spcBef>
              <a:spcAft>
                <a:spcPts val="0"/>
              </a:spcAft>
              <a:buNone/>
            </a:pPr>
            <a:r>
              <a:rPr lang="en-US" sz="2666" b="1">
                <a:solidFill>
                  <a:srgbClr val="66CC66"/>
                </a:solidFill>
                <a:latin typeface="Arial"/>
                <a:ea typeface="Arial"/>
                <a:cs typeface="Arial"/>
                <a:sym typeface="Arial"/>
              </a:rPr>
              <a:t>// Miembros</a:t>
            </a:r>
          </a:p>
          <a:p>
            <a:pPr marL="0" marR="0" lvl="0" indent="0" algn="l">
              <a:lnSpc>
                <a:spcPct val="119791"/>
              </a:lnSpc>
              <a:spcBef>
                <a:spcPts val="0"/>
              </a:spcBef>
              <a:spcAft>
                <a:spcPts val="0"/>
              </a:spcAft>
              <a:buNone/>
            </a:pPr>
            <a:r>
              <a:rPr lang="en-US" sz="2666" b="1">
                <a:solidFill>
                  <a:srgbClr val="000000"/>
                </a:solidFill>
                <a:latin typeface="Arial"/>
                <a:ea typeface="Arial"/>
                <a:cs typeface="Arial"/>
                <a:sym typeface="Arial"/>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ctr">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322" name="Shape 322"/>
          <p:cNvSpPr txBox="1">
            <a:spLocks noGrp="1"/>
          </p:cNvSpPr>
          <p:nvPr>
            <p:ph type="body" idx="1"/>
          </p:nvPr>
        </p:nvSpPr>
        <p:spPr>
          <a:xfrm>
            <a:off x="356300" y="1575150"/>
            <a:ext cx="9269574" cy="3988499"/>
          </a:xfrm>
          <a:prstGeom prst="rect">
            <a:avLst/>
          </a:prstGeom>
          <a:noFill/>
          <a:ln>
            <a:noFill/>
          </a:ln>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Características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Directivas</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Creación</a:t>
            </a:r>
          </a:p>
          <a:p>
            <a:pPr marL="762000" marR="0" lvl="1" indent="-248355"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Miembros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ctr">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42" name="Shape 42"/>
          <p:cNvSpPr txBox="1">
            <a:spLocks noGrp="1"/>
          </p:cNvSpPr>
          <p:nvPr>
            <p:ph type="body" idx="1"/>
          </p:nvPr>
        </p:nvSpPr>
        <p:spPr>
          <a:xfrm>
            <a:off x="356300" y="1575150"/>
            <a:ext cx="9269574" cy="3529875"/>
          </a:xfrm>
          <a:prstGeom prst="rect">
            <a:avLst/>
          </a:prstGeom>
          <a:noFill/>
          <a:ln>
            <a:noFill/>
          </a:ln>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Características</a:t>
            </a:r>
          </a:p>
          <a:p>
            <a:pPr marL="762000" marR="0" lvl="1" indent="-248355"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Pilares</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Miembros de un NameSpace</a:t>
            </a:r>
          </a:p>
        </p:txBody>
      </p:sp>
      <p:graphicFrame>
        <p:nvGraphicFramePr>
          <p:cNvPr id="328" name="Shape 328"/>
          <p:cNvGraphicFramePr/>
          <p:nvPr/>
        </p:nvGraphicFramePr>
        <p:xfrm>
          <a:off x="3725325" y="2058450"/>
          <a:ext cx="3048000" cy="4463415"/>
        </p:xfrm>
        <a:graphic>
          <a:graphicData uri="http://schemas.openxmlformats.org/drawingml/2006/table">
            <a:tbl>
              <a:tblPr>
                <a:noFill/>
                <a:tableStyleId>{178AEF7A-DB33-4632-A5F2-CA346C02F09E}</a:tableStyleId>
              </a:tblPr>
              <a:tblGrid>
                <a:gridCol w="3048000">
                  <a:extLst>
                    <a:ext uri="{9D8B030D-6E8A-4147-A177-3AD203B41FA5}">
                      <a16:colId xmlns:a16="http://schemas.microsoft.com/office/drawing/2014/main" val="20000"/>
                    </a:ext>
                  </a:extLst>
                </a:gridCol>
              </a:tblGrid>
              <a:tr h="469175">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Pueden contener ...</a:t>
                      </a:r>
                    </a:p>
                  </a:txBody>
                  <a:tcPr marL="28575" marR="28575" marT="28575" marB="2857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470950">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Clases</a:t>
                      </a:r>
                    </a:p>
                  </a:txBody>
                  <a:tcPr marL="28575" marR="28575" marT="28575" marB="2857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469175">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Delegados</a:t>
                      </a:r>
                    </a:p>
                  </a:txBody>
                  <a:tcPr marL="28575" marR="28575" marT="28575" marB="2857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469175">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Enumeraciones</a:t>
                      </a:r>
                    </a:p>
                  </a:txBody>
                  <a:tcPr marL="28575" marR="28575" marT="28575" marB="2857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470950">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Interfaces</a:t>
                      </a:r>
                    </a:p>
                  </a:txBody>
                  <a:tcPr marL="28575" marR="28575" marT="28575" marB="2857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469175">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Estructuras</a:t>
                      </a:r>
                    </a:p>
                  </a:txBody>
                  <a:tcPr marL="28575" marR="28575" marT="28575" marB="2857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469175">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Namespaces</a:t>
                      </a:r>
                    </a:p>
                  </a:txBody>
                  <a:tcPr marL="28575" marR="28575" marT="28575" marB="2857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r h="470950">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Directivas using</a:t>
                      </a:r>
                    </a:p>
                  </a:txBody>
                  <a:tcPr marL="28575" marR="28575" marT="28575" marB="2857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tcPr>
                </a:tc>
                <a:extLst>
                  <a:ext uri="{0D108BD9-81ED-4DB2-BD59-A6C34878D82A}">
                    <a16:rowId xmlns:a16="http://schemas.microsoft.com/office/drawing/2014/main" val="10007"/>
                  </a:ext>
                </a:extLst>
              </a:tr>
              <a:tr h="469175">
                <a:tc>
                  <a:txBody>
                    <a:bodyPr/>
                    <a:lstStyle/>
                    <a:p>
                      <a:pPr marL="0" marR="0" lvl="0" indent="0" algn="l">
                        <a:lnSpc>
                          <a:spcPct val="107812"/>
                        </a:lnSpc>
                        <a:spcBef>
                          <a:spcPts val="0"/>
                        </a:spcBef>
                        <a:spcAft>
                          <a:spcPts val="0"/>
                        </a:spcAft>
                        <a:buNone/>
                      </a:pPr>
                      <a:r>
                        <a:rPr lang="en-US" sz="2666">
                          <a:solidFill>
                            <a:srgbClr val="FFFFFF"/>
                          </a:solidFill>
                          <a:latin typeface="Arial"/>
                          <a:ea typeface="Arial"/>
                          <a:cs typeface="Arial"/>
                          <a:sym typeface="Arial"/>
                        </a:rPr>
                        <a:t>Directivas Alias</a:t>
                      </a:r>
                    </a:p>
                  </a:txBody>
                  <a:tcPr marL="28575" marR="28575" marT="28575" marB="28575">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374899" y="0"/>
            <a:ext cx="9608249" cy="1014884"/>
          </a:xfrm>
          <a:prstGeom prst="rect">
            <a:avLst/>
          </a:prstGeom>
          <a:noFill/>
          <a:ln>
            <a:noFill/>
          </a:ln>
        </p:spPr>
        <p:txBody>
          <a:bodyPr lIns="38100" tIns="38100" rIns="38100" bIns="38100" anchor="t" anchorCtr="0">
            <a:noAutofit/>
          </a:bodyPr>
          <a:lstStyle/>
          <a:p>
            <a:pPr marL="0" marR="0" lvl="0" indent="0" algn="ctr">
              <a:lnSpc>
                <a:spcPct val="108072"/>
              </a:lnSpc>
              <a:spcBef>
                <a:spcPts val="0"/>
              </a:spcBef>
              <a:spcAft>
                <a:spcPts val="0"/>
              </a:spcAft>
              <a:buNone/>
            </a:pPr>
            <a:r>
              <a:rPr lang="en-US" sz="4400" dirty="0" err="1">
                <a:solidFill>
                  <a:srgbClr val="FFCC29"/>
                </a:solidFill>
                <a:latin typeface="Arial"/>
                <a:ea typeface="Arial"/>
                <a:cs typeface="Arial"/>
                <a:sym typeface="Arial"/>
              </a:rPr>
              <a:t>Ejemplo</a:t>
            </a:r>
            <a:r>
              <a:rPr lang="en-US" sz="4400" dirty="0">
                <a:solidFill>
                  <a:srgbClr val="FFCC29"/>
                </a:solidFill>
                <a:latin typeface="Arial"/>
                <a:ea typeface="Arial"/>
                <a:cs typeface="Arial"/>
                <a:sym typeface="Arial"/>
              </a:rPr>
              <a:t> de </a:t>
            </a:r>
            <a:r>
              <a:rPr lang="en-US" sz="4400" dirty="0" err="1">
                <a:solidFill>
                  <a:srgbClr val="FFCC29"/>
                </a:solidFill>
                <a:latin typeface="Arial"/>
                <a:ea typeface="Arial"/>
                <a:cs typeface="Arial"/>
                <a:sym typeface="Arial"/>
              </a:rPr>
              <a:t>uso</a:t>
            </a:r>
            <a:r>
              <a:rPr lang="en-US" sz="4400" dirty="0">
                <a:solidFill>
                  <a:srgbClr val="FFCC29"/>
                </a:solidFill>
                <a:latin typeface="Arial"/>
                <a:ea typeface="Arial"/>
                <a:cs typeface="Arial"/>
                <a:sym typeface="Arial"/>
              </a:rPr>
              <a:t> de </a:t>
            </a:r>
            <a:r>
              <a:rPr lang="en-US" sz="4400" dirty="0" err="1">
                <a:solidFill>
                  <a:srgbClr val="FFCC29"/>
                </a:solidFill>
                <a:latin typeface="Arial"/>
                <a:ea typeface="Arial"/>
                <a:cs typeface="Arial"/>
                <a:sym typeface="Arial"/>
              </a:rPr>
              <a:t>NameSpaces</a:t>
            </a:r>
            <a:endParaRPr lang="en-US" sz="4400" dirty="0">
              <a:solidFill>
                <a:srgbClr val="FFCC29"/>
              </a:solidFill>
              <a:latin typeface="Arial"/>
              <a:ea typeface="Arial"/>
              <a:cs typeface="Arial"/>
              <a:sym typeface="Arial"/>
            </a:endParaRPr>
          </a:p>
        </p:txBody>
      </p:sp>
      <p:pic>
        <p:nvPicPr>
          <p:cNvPr id="334" name="Shape 334"/>
          <p:cNvPicPr preferRelativeResize="0"/>
          <p:nvPr/>
        </p:nvPicPr>
        <p:blipFill>
          <a:blip r:embed="rId4">
            <a:alphaModFix/>
          </a:blip>
          <a:stretch>
            <a:fillRect/>
          </a:stretch>
        </p:blipFill>
        <p:spPr>
          <a:xfrm>
            <a:off x="666750" y="823965"/>
            <a:ext cx="8995825" cy="6552585"/>
          </a:xfrm>
          <a:prstGeom prst="rect">
            <a:avLst/>
          </a:prstGeom>
          <a:noFill/>
          <a:ln>
            <a:noFill/>
          </a:ln>
        </p:spPr>
      </p:pic>
      <p:sp>
        <p:nvSpPr>
          <p:cNvPr id="335" name="Shape 335"/>
          <p:cNvSpPr txBox="1"/>
          <p:nvPr/>
        </p:nvSpPr>
        <p:spPr>
          <a:xfrm>
            <a:off x="823376" y="884699"/>
            <a:ext cx="8839199" cy="6491851"/>
          </a:xfrm>
          <a:prstGeom prst="rect">
            <a:avLst/>
          </a:prstGeom>
          <a:noFill/>
          <a:ln>
            <a:noFill/>
          </a:ln>
        </p:spPr>
        <p:txBody>
          <a:bodyPr lIns="38100" tIns="38100" rIns="38100" bIns="38100" anchor="ctr" anchorCtr="0">
            <a:noAutofit/>
          </a:bodyPr>
          <a:lstStyle/>
          <a:p>
            <a:pPr marL="0" marR="0" lvl="0" indent="0" algn="l">
              <a:lnSpc>
                <a:spcPct val="120000"/>
              </a:lnSpc>
              <a:spcBef>
                <a:spcPts val="0"/>
              </a:spcBef>
              <a:spcAft>
                <a:spcPts val="0"/>
              </a:spcAft>
              <a:buNone/>
            </a:pPr>
            <a:r>
              <a:rPr lang="en-US" sz="2000" b="1" dirty="0">
                <a:solidFill>
                  <a:srgbClr val="0000FF"/>
                </a:solidFill>
                <a:latin typeface="Arial"/>
                <a:ea typeface="Arial"/>
                <a:cs typeface="Arial"/>
                <a:sym typeface="Arial"/>
              </a:rPr>
              <a:t>namespace </a:t>
            </a:r>
            <a:r>
              <a:rPr lang="en-US" sz="2000" b="1" dirty="0" err="1">
                <a:solidFill>
                  <a:srgbClr val="000000"/>
                </a:solidFill>
                <a:latin typeface="Arial"/>
                <a:ea typeface="Arial"/>
                <a:cs typeface="Arial"/>
                <a:sym typeface="Arial"/>
              </a:rPr>
              <a:t>MiNameSpace</a:t>
            </a:r>
            <a:r>
              <a:rPr lang="en-US" sz="2000" b="1" dirty="0">
                <a:solidFill>
                  <a:srgbClr val="000000"/>
                </a:solidFill>
                <a:latin typeface="Arial"/>
                <a:ea typeface="Arial"/>
                <a:cs typeface="Arial"/>
                <a:sym typeface="Arial"/>
              </a:rPr>
              <a:t> {</a:t>
            </a:r>
          </a:p>
          <a:p>
            <a:pPr marL="0" marR="0" lvl="0" indent="0" algn="l">
              <a:lnSpc>
                <a:spcPct val="120000"/>
              </a:lnSpc>
              <a:spcBef>
                <a:spcPts val="0"/>
              </a:spcBef>
              <a:spcAft>
                <a:spcPts val="0"/>
              </a:spcAft>
              <a:buNone/>
            </a:pPr>
            <a:r>
              <a:rPr lang="en-US" sz="2000" b="1" dirty="0">
                <a:solidFill>
                  <a:srgbClr val="0000FF"/>
                </a:solidFill>
                <a:latin typeface="Arial"/>
                <a:ea typeface="Arial"/>
                <a:cs typeface="Arial"/>
                <a:sym typeface="Arial"/>
              </a:rPr>
              <a:t>class</a:t>
            </a:r>
            <a:r>
              <a:rPr lang="en-US" sz="2000" b="1" dirty="0">
                <a:solidFill>
                  <a:srgbClr val="000000"/>
                </a:solidFill>
                <a:latin typeface="Arial"/>
                <a:ea typeface="Arial"/>
                <a:cs typeface="Arial"/>
                <a:sym typeface="Arial"/>
              </a:rPr>
              <a:t> </a:t>
            </a:r>
            <a:r>
              <a:rPr lang="en-US" sz="2000" b="1" dirty="0" err="1">
                <a:solidFill>
                  <a:srgbClr val="6699FF"/>
                </a:solidFill>
                <a:latin typeface="Arial"/>
                <a:ea typeface="Arial"/>
                <a:cs typeface="Arial"/>
                <a:sym typeface="Arial"/>
              </a:rPr>
              <a:t>MiClase</a:t>
            </a:r>
            <a:r>
              <a:rPr lang="en-US" sz="2000" b="1" dirty="0">
                <a:solidFill>
                  <a:srgbClr val="6699FF"/>
                </a:solidFill>
                <a:latin typeface="Arial"/>
                <a:ea typeface="Arial"/>
                <a:cs typeface="Arial"/>
                <a:sym typeface="Arial"/>
              </a:rPr>
              <a:t> </a:t>
            </a:r>
            <a:r>
              <a:rPr lang="en-US" sz="2000" b="1" dirty="0">
                <a:solidFill>
                  <a:srgbClr val="000000"/>
                </a:solidFill>
                <a:latin typeface="Arial"/>
                <a:ea typeface="Arial"/>
                <a:cs typeface="Arial"/>
                <a:sym typeface="Arial"/>
              </a:rPr>
              <a:t>{</a:t>
            </a:r>
          </a:p>
          <a:p>
            <a:pPr marL="0" marR="0" lvl="0" indent="0" algn="l">
              <a:lnSpc>
                <a:spcPct val="120000"/>
              </a:lnSpc>
              <a:spcBef>
                <a:spcPts val="0"/>
              </a:spcBef>
              <a:spcAft>
                <a:spcPts val="0"/>
              </a:spcAft>
              <a:buNone/>
            </a:pPr>
            <a:r>
              <a:rPr lang="en-US" sz="2000" b="1" dirty="0">
                <a:solidFill>
                  <a:srgbClr val="0000FF"/>
                </a:solidFill>
                <a:latin typeface="Arial"/>
                <a:ea typeface="Arial"/>
                <a:cs typeface="Arial"/>
                <a:sym typeface="Arial"/>
              </a:rPr>
              <a:t>public static</a:t>
            </a:r>
            <a:r>
              <a:rPr lang="en-US" sz="2000" b="1" dirty="0">
                <a:solidFill>
                  <a:srgbClr val="000000"/>
                </a:solidFill>
                <a:latin typeface="Arial"/>
                <a:ea typeface="Arial"/>
                <a:cs typeface="Arial"/>
                <a:sym typeface="Arial"/>
              </a:rPr>
              <a:t> </a:t>
            </a:r>
            <a:r>
              <a:rPr lang="en-US" sz="2000" b="1" dirty="0" err="1">
                <a:solidFill>
                  <a:srgbClr val="0000FF"/>
                </a:solidFill>
                <a:latin typeface="Arial"/>
                <a:ea typeface="Arial"/>
                <a:cs typeface="Arial"/>
                <a:sym typeface="Arial"/>
              </a:rPr>
              <a:t>int</a:t>
            </a:r>
            <a:r>
              <a:rPr lang="en-US" sz="2000" b="1" dirty="0">
                <a:solidFill>
                  <a:srgbClr val="000000"/>
                </a:solidFill>
                <a:latin typeface="Arial"/>
                <a:ea typeface="Arial"/>
                <a:cs typeface="Arial"/>
                <a:sym typeface="Arial"/>
              </a:rPr>
              <a:t> variable = 100; </a:t>
            </a:r>
          </a:p>
          <a:p>
            <a:pPr marL="0" marR="0" lvl="0" indent="0" algn="l">
              <a:lnSpc>
                <a:spcPct val="120000"/>
              </a:lnSpc>
              <a:spcBef>
                <a:spcPts val="0"/>
              </a:spcBef>
              <a:spcAft>
                <a:spcPts val="0"/>
              </a:spcAft>
              <a:buNone/>
            </a:pPr>
            <a:r>
              <a:rPr lang="en-US" sz="2000" b="1" dirty="0">
                <a:solidFill>
                  <a:srgbClr val="000000"/>
                </a:solidFill>
                <a:latin typeface="Arial"/>
                <a:ea typeface="Arial"/>
                <a:cs typeface="Arial"/>
                <a:sym typeface="Arial"/>
              </a:rPr>
              <a:t>} </a:t>
            </a:r>
          </a:p>
          <a:p>
            <a:pPr marL="0" marR="0" lvl="0" indent="0" algn="l">
              <a:lnSpc>
                <a:spcPct val="120000"/>
              </a:lnSpc>
              <a:spcBef>
                <a:spcPts val="0"/>
              </a:spcBef>
              <a:spcAft>
                <a:spcPts val="0"/>
              </a:spcAft>
              <a:buNone/>
            </a:pPr>
            <a:r>
              <a:rPr lang="en-US" sz="2000" b="1" dirty="0">
                <a:solidFill>
                  <a:srgbClr val="000000"/>
                </a:solidFill>
                <a:latin typeface="Arial"/>
                <a:ea typeface="Arial"/>
                <a:cs typeface="Arial"/>
                <a:sym typeface="Arial"/>
              </a:rPr>
              <a:t>}</a:t>
            </a:r>
          </a:p>
          <a:p>
            <a:pPr marL="0" marR="0" lvl="0" indent="0" algn="l">
              <a:lnSpc>
                <a:spcPct val="120000"/>
              </a:lnSpc>
              <a:spcBef>
                <a:spcPts val="0"/>
              </a:spcBef>
              <a:spcAft>
                <a:spcPts val="0"/>
              </a:spcAft>
              <a:buNone/>
            </a:pPr>
            <a:endParaRPr sz="2000" b="1" dirty="0">
              <a:solidFill>
                <a:srgbClr val="000000"/>
              </a:solidFill>
              <a:latin typeface="Arial"/>
              <a:ea typeface="Arial"/>
              <a:cs typeface="Arial"/>
              <a:sym typeface="Arial"/>
            </a:endParaRPr>
          </a:p>
          <a:p>
            <a:pPr marL="0" marR="0" lvl="0" indent="0" algn="l">
              <a:lnSpc>
                <a:spcPct val="120000"/>
              </a:lnSpc>
              <a:spcBef>
                <a:spcPts val="0"/>
              </a:spcBef>
              <a:spcAft>
                <a:spcPts val="0"/>
              </a:spcAft>
              <a:buNone/>
            </a:pPr>
            <a:r>
              <a:rPr lang="en-US" sz="2000" b="1" dirty="0">
                <a:solidFill>
                  <a:srgbClr val="0000FF"/>
                </a:solidFill>
                <a:latin typeface="Arial"/>
                <a:ea typeface="Arial"/>
                <a:cs typeface="Arial"/>
                <a:sym typeface="Arial"/>
              </a:rPr>
              <a:t>namespace </a:t>
            </a:r>
            <a:r>
              <a:rPr lang="en-US" sz="2000" b="1" dirty="0" err="1">
                <a:solidFill>
                  <a:srgbClr val="000000"/>
                </a:solidFill>
                <a:latin typeface="Arial"/>
                <a:ea typeface="Arial"/>
                <a:cs typeface="Arial"/>
                <a:sym typeface="Arial"/>
              </a:rPr>
              <a:t>OtroNameSpace</a:t>
            </a:r>
            <a:r>
              <a:rPr lang="en-US" sz="2000" b="1" dirty="0">
                <a:solidFill>
                  <a:srgbClr val="000000"/>
                </a:solidFill>
                <a:latin typeface="Arial"/>
                <a:ea typeface="Arial"/>
                <a:cs typeface="Arial"/>
                <a:sym typeface="Arial"/>
              </a:rPr>
              <a:t> {</a:t>
            </a:r>
          </a:p>
          <a:p>
            <a:pPr marL="0" marR="0" lvl="0" indent="0" algn="l">
              <a:lnSpc>
                <a:spcPct val="120000"/>
              </a:lnSpc>
              <a:spcBef>
                <a:spcPts val="0"/>
              </a:spcBef>
              <a:spcAft>
                <a:spcPts val="0"/>
              </a:spcAft>
              <a:buNone/>
            </a:pPr>
            <a:endParaRPr sz="2000" b="1" dirty="0">
              <a:solidFill>
                <a:srgbClr val="000000"/>
              </a:solidFill>
              <a:latin typeface="Arial"/>
              <a:ea typeface="Arial"/>
              <a:cs typeface="Arial"/>
              <a:sym typeface="Arial"/>
            </a:endParaRPr>
          </a:p>
          <a:p>
            <a:pPr marL="0" marR="0" lvl="0" indent="0" algn="l">
              <a:lnSpc>
                <a:spcPct val="120000"/>
              </a:lnSpc>
              <a:spcBef>
                <a:spcPts val="0"/>
              </a:spcBef>
              <a:spcAft>
                <a:spcPts val="0"/>
              </a:spcAft>
              <a:buNone/>
            </a:pPr>
            <a:r>
              <a:rPr lang="en-US" sz="2000" b="1" dirty="0">
                <a:solidFill>
                  <a:srgbClr val="0000FF"/>
                </a:solidFill>
                <a:latin typeface="Arial"/>
                <a:ea typeface="Arial"/>
                <a:cs typeface="Arial"/>
                <a:sym typeface="Arial"/>
              </a:rPr>
              <a:t>using </a:t>
            </a:r>
            <a:r>
              <a:rPr lang="en-US" sz="2000" b="1" dirty="0">
                <a:solidFill>
                  <a:srgbClr val="6699FF"/>
                </a:solidFill>
                <a:latin typeface="Arial"/>
                <a:ea typeface="Arial"/>
                <a:cs typeface="Arial"/>
                <a:sym typeface="Arial"/>
              </a:rPr>
              <a:t>SC</a:t>
            </a:r>
            <a:r>
              <a:rPr lang="en-US" sz="2000" b="1" dirty="0">
                <a:solidFill>
                  <a:srgbClr val="0000FF"/>
                </a:solidFill>
                <a:latin typeface="Arial"/>
                <a:ea typeface="Arial"/>
                <a:cs typeface="Arial"/>
                <a:sym typeface="Arial"/>
              </a:rPr>
              <a:t> </a:t>
            </a:r>
            <a:r>
              <a:rPr lang="en-US" sz="2000" b="1" dirty="0">
                <a:solidFill>
                  <a:srgbClr val="000000"/>
                </a:solidFill>
                <a:latin typeface="Arial"/>
                <a:ea typeface="Arial"/>
                <a:cs typeface="Arial"/>
                <a:sym typeface="Arial"/>
              </a:rPr>
              <a:t>=</a:t>
            </a:r>
            <a:r>
              <a:rPr lang="en-US" sz="2000" b="1" dirty="0">
                <a:solidFill>
                  <a:srgbClr val="0000FF"/>
                </a:solidFill>
                <a:latin typeface="Arial"/>
                <a:ea typeface="Arial"/>
                <a:cs typeface="Arial"/>
                <a:sym typeface="Arial"/>
              </a:rPr>
              <a:t> </a:t>
            </a:r>
            <a:r>
              <a:rPr lang="en-US" sz="2000" b="1" dirty="0" err="1">
                <a:solidFill>
                  <a:srgbClr val="000000"/>
                </a:solidFill>
                <a:latin typeface="Arial"/>
                <a:ea typeface="Arial"/>
                <a:cs typeface="Arial"/>
                <a:sym typeface="Arial"/>
              </a:rPr>
              <a:t>System.</a:t>
            </a:r>
            <a:r>
              <a:rPr lang="en-US" sz="2000" b="1" dirty="0" err="1">
                <a:solidFill>
                  <a:srgbClr val="6699FF"/>
                </a:solidFill>
                <a:latin typeface="Arial"/>
                <a:ea typeface="Arial"/>
                <a:cs typeface="Arial"/>
                <a:sym typeface="Arial"/>
              </a:rPr>
              <a:t>Console</a:t>
            </a:r>
            <a:r>
              <a:rPr lang="en-US" sz="2000" b="1" dirty="0">
                <a:solidFill>
                  <a:srgbClr val="000000"/>
                </a:solidFill>
                <a:latin typeface="Arial"/>
                <a:ea typeface="Arial"/>
                <a:cs typeface="Arial"/>
                <a:sym typeface="Arial"/>
              </a:rPr>
              <a:t>; </a:t>
            </a:r>
            <a:r>
              <a:rPr lang="en-US" sz="2000" b="1" dirty="0">
                <a:solidFill>
                  <a:srgbClr val="66CC66"/>
                </a:solidFill>
                <a:latin typeface="Arial"/>
                <a:ea typeface="Arial"/>
                <a:cs typeface="Arial"/>
                <a:sym typeface="Arial"/>
              </a:rPr>
              <a:t>//</a:t>
            </a:r>
            <a:r>
              <a:rPr lang="en-US" sz="2000" b="1" dirty="0" err="1">
                <a:solidFill>
                  <a:srgbClr val="66CC66"/>
                </a:solidFill>
                <a:latin typeface="Arial"/>
                <a:ea typeface="Arial"/>
                <a:cs typeface="Arial"/>
                <a:sym typeface="Arial"/>
              </a:rPr>
              <a:t>Directiva</a:t>
            </a:r>
            <a:r>
              <a:rPr lang="en-US" sz="2000" b="1" dirty="0">
                <a:solidFill>
                  <a:srgbClr val="66CC66"/>
                </a:solidFill>
                <a:latin typeface="Arial"/>
                <a:ea typeface="Arial"/>
                <a:cs typeface="Arial"/>
                <a:sym typeface="Arial"/>
              </a:rPr>
              <a:t> ALIAS</a:t>
            </a:r>
          </a:p>
          <a:p>
            <a:pPr marL="0" marR="0" lvl="0" indent="0" algn="l">
              <a:lnSpc>
                <a:spcPct val="120000"/>
              </a:lnSpc>
              <a:spcBef>
                <a:spcPts val="0"/>
              </a:spcBef>
              <a:spcAft>
                <a:spcPts val="0"/>
              </a:spcAft>
              <a:buNone/>
            </a:pPr>
            <a:r>
              <a:rPr lang="en-US" sz="2000" b="1" dirty="0">
                <a:solidFill>
                  <a:srgbClr val="0000FF"/>
                </a:solidFill>
                <a:latin typeface="Arial"/>
                <a:ea typeface="Arial"/>
                <a:cs typeface="Arial"/>
                <a:sym typeface="Arial"/>
              </a:rPr>
              <a:t>class</a:t>
            </a:r>
            <a:r>
              <a:rPr lang="en-US" sz="2000" b="1" dirty="0">
                <a:solidFill>
                  <a:srgbClr val="000000"/>
                </a:solidFill>
                <a:latin typeface="Arial"/>
                <a:ea typeface="Arial"/>
                <a:cs typeface="Arial"/>
                <a:sym typeface="Arial"/>
              </a:rPr>
              <a:t> </a:t>
            </a:r>
            <a:r>
              <a:rPr lang="en-US" sz="2000" b="1" dirty="0" err="1">
                <a:solidFill>
                  <a:srgbClr val="6699FF"/>
                </a:solidFill>
                <a:latin typeface="Arial"/>
                <a:ea typeface="Arial"/>
                <a:cs typeface="Arial"/>
                <a:sym typeface="Arial"/>
              </a:rPr>
              <a:t>MiClase</a:t>
            </a:r>
            <a:r>
              <a:rPr lang="en-US" sz="2000" b="1" dirty="0">
                <a:solidFill>
                  <a:srgbClr val="6699FF"/>
                </a:solidFill>
                <a:latin typeface="Arial"/>
                <a:ea typeface="Arial"/>
                <a:cs typeface="Arial"/>
                <a:sym typeface="Arial"/>
              </a:rPr>
              <a:t> </a:t>
            </a:r>
            <a:r>
              <a:rPr lang="en-US" sz="2000" b="1" dirty="0">
                <a:solidFill>
                  <a:srgbClr val="000000"/>
                </a:solidFill>
                <a:latin typeface="Arial"/>
                <a:ea typeface="Arial"/>
                <a:cs typeface="Arial"/>
                <a:sym typeface="Arial"/>
              </a:rPr>
              <a:t>{</a:t>
            </a:r>
          </a:p>
          <a:p>
            <a:pPr marL="0" marR="0" lvl="0" indent="0" algn="l">
              <a:lnSpc>
                <a:spcPct val="120000"/>
              </a:lnSpc>
              <a:spcBef>
                <a:spcPts val="0"/>
              </a:spcBef>
              <a:spcAft>
                <a:spcPts val="0"/>
              </a:spcAft>
              <a:buNone/>
            </a:pPr>
            <a:r>
              <a:rPr lang="en-US" sz="2000" b="1" dirty="0" err="1">
                <a:solidFill>
                  <a:srgbClr val="0000FF"/>
                </a:solidFill>
                <a:latin typeface="Arial"/>
                <a:ea typeface="Arial"/>
                <a:cs typeface="Arial"/>
                <a:sym typeface="Arial"/>
              </a:rPr>
              <a:t>int</a:t>
            </a:r>
            <a:r>
              <a:rPr lang="en-US" sz="2000" b="1" dirty="0">
                <a:solidFill>
                  <a:srgbClr val="000000"/>
                </a:solidFill>
                <a:latin typeface="Arial"/>
                <a:ea typeface="Arial"/>
                <a:cs typeface="Arial"/>
                <a:sym typeface="Arial"/>
              </a:rPr>
              <a:t> variable = 1;</a:t>
            </a:r>
          </a:p>
          <a:p>
            <a:pPr marL="0" marR="0" lvl="0" indent="0" algn="l">
              <a:lnSpc>
                <a:spcPct val="120000"/>
              </a:lnSpc>
              <a:spcBef>
                <a:spcPts val="0"/>
              </a:spcBef>
              <a:spcAft>
                <a:spcPts val="0"/>
              </a:spcAft>
              <a:buNone/>
            </a:pPr>
            <a:endParaRPr sz="2000" b="1" dirty="0">
              <a:solidFill>
                <a:srgbClr val="000000"/>
              </a:solidFill>
              <a:latin typeface="Arial"/>
              <a:ea typeface="Arial"/>
              <a:cs typeface="Arial"/>
              <a:sym typeface="Arial"/>
            </a:endParaRPr>
          </a:p>
          <a:p>
            <a:pPr marL="0" marR="0" lvl="0" indent="0" algn="l">
              <a:lnSpc>
                <a:spcPct val="120000"/>
              </a:lnSpc>
              <a:spcBef>
                <a:spcPts val="0"/>
              </a:spcBef>
              <a:spcAft>
                <a:spcPts val="0"/>
              </a:spcAft>
              <a:buNone/>
            </a:pPr>
            <a:r>
              <a:rPr lang="en-US" sz="2000" b="1" dirty="0">
                <a:solidFill>
                  <a:srgbClr val="0000FF"/>
                </a:solidFill>
                <a:latin typeface="Arial"/>
                <a:ea typeface="Arial"/>
                <a:cs typeface="Arial"/>
                <a:sym typeface="Arial"/>
              </a:rPr>
              <a:t>public void</a:t>
            </a:r>
            <a:r>
              <a:rPr lang="en-US" sz="2000" b="1" dirty="0">
                <a:solidFill>
                  <a:srgbClr val="000000"/>
                </a:solidFill>
                <a:latin typeface="Arial"/>
                <a:ea typeface="Arial"/>
                <a:cs typeface="Arial"/>
                <a:sym typeface="Arial"/>
              </a:rPr>
              <a:t> </a:t>
            </a:r>
            <a:r>
              <a:rPr lang="en-US" sz="2000" b="1" dirty="0" err="1">
                <a:solidFill>
                  <a:srgbClr val="000000"/>
                </a:solidFill>
                <a:latin typeface="Arial"/>
                <a:ea typeface="Arial"/>
                <a:cs typeface="Arial"/>
                <a:sym typeface="Arial"/>
              </a:rPr>
              <a:t>Mostrar</a:t>
            </a:r>
            <a:r>
              <a:rPr lang="en-US" sz="2000" b="1" dirty="0">
                <a:solidFill>
                  <a:srgbClr val="000000"/>
                </a:solidFill>
                <a:latin typeface="Arial"/>
                <a:ea typeface="Arial"/>
                <a:cs typeface="Arial"/>
                <a:sym typeface="Arial"/>
              </a:rPr>
              <a:t>() {</a:t>
            </a:r>
          </a:p>
          <a:p>
            <a:pPr marL="0" marR="0" lvl="0" indent="0" algn="l">
              <a:lnSpc>
                <a:spcPct val="120000"/>
              </a:lnSpc>
              <a:spcBef>
                <a:spcPts val="0"/>
              </a:spcBef>
              <a:spcAft>
                <a:spcPts val="0"/>
              </a:spcAft>
              <a:buNone/>
            </a:pPr>
            <a:r>
              <a:rPr lang="en-US" sz="2000" b="1" dirty="0" err="1">
                <a:solidFill>
                  <a:srgbClr val="6699FF"/>
                </a:solidFill>
                <a:latin typeface="Arial"/>
                <a:ea typeface="Arial"/>
                <a:cs typeface="Arial"/>
                <a:sym typeface="Arial"/>
              </a:rPr>
              <a:t>SC</a:t>
            </a:r>
            <a:r>
              <a:rPr lang="en-US" sz="2000" b="1" dirty="0" err="1">
                <a:solidFill>
                  <a:srgbClr val="000000"/>
                </a:solidFill>
                <a:latin typeface="Arial"/>
                <a:ea typeface="Arial"/>
                <a:cs typeface="Arial"/>
                <a:sym typeface="Arial"/>
              </a:rPr>
              <a:t>.WriteLine</a:t>
            </a:r>
            <a:r>
              <a:rPr lang="en-US" sz="2000" b="1" dirty="0">
                <a:solidFill>
                  <a:srgbClr val="000000"/>
                </a:solidFill>
                <a:latin typeface="Arial"/>
                <a:ea typeface="Arial"/>
                <a:cs typeface="Arial"/>
                <a:sym typeface="Arial"/>
              </a:rPr>
              <a:t>(</a:t>
            </a:r>
            <a:r>
              <a:rPr lang="en-US" sz="2000" b="1" dirty="0">
                <a:solidFill>
                  <a:srgbClr val="993300"/>
                </a:solidFill>
                <a:latin typeface="Arial"/>
                <a:ea typeface="Arial"/>
                <a:cs typeface="Arial"/>
                <a:sym typeface="Arial"/>
              </a:rPr>
              <a:t>“</a:t>
            </a:r>
            <a:r>
              <a:rPr lang="en-US" sz="2000" b="1" dirty="0" err="1">
                <a:solidFill>
                  <a:srgbClr val="993300"/>
                </a:solidFill>
                <a:latin typeface="Arial"/>
                <a:ea typeface="Arial"/>
                <a:cs typeface="Arial"/>
                <a:sym typeface="Arial"/>
              </a:rPr>
              <a:t>Mi</a:t>
            </a:r>
            <a:r>
              <a:rPr lang="en-US" sz="2000" b="1" dirty="0">
                <a:solidFill>
                  <a:srgbClr val="993300"/>
                </a:solidFill>
                <a:latin typeface="Arial"/>
                <a:ea typeface="Arial"/>
                <a:cs typeface="Arial"/>
                <a:sym typeface="Arial"/>
              </a:rPr>
              <a:t> variable {0}”</a:t>
            </a:r>
            <a:r>
              <a:rPr lang="en-US" sz="2000" b="1" dirty="0">
                <a:solidFill>
                  <a:srgbClr val="000000"/>
                </a:solidFill>
                <a:latin typeface="Arial"/>
                <a:ea typeface="Arial"/>
                <a:cs typeface="Arial"/>
                <a:sym typeface="Arial"/>
              </a:rPr>
              <a:t>, variable);</a:t>
            </a:r>
          </a:p>
          <a:p>
            <a:pPr marL="0" marR="0" lvl="0" indent="0" algn="l">
              <a:lnSpc>
                <a:spcPct val="120000"/>
              </a:lnSpc>
              <a:spcBef>
                <a:spcPts val="0"/>
              </a:spcBef>
              <a:spcAft>
                <a:spcPts val="0"/>
              </a:spcAft>
              <a:buNone/>
            </a:pPr>
            <a:r>
              <a:rPr lang="en-US" sz="2000" b="1" dirty="0" err="1">
                <a:solidFill>
                  <a:srgbClr val="6699FF"/>
                </a:solidFill>
                <a:latin typeface="Arial"/>
                <a:ea typeface="Arial"/>
                <a:cs typeface="Arial"/>
                <a:sym typeface="Arial"/>
              </a:rPr>
              <a:t>SC</a:t>
            </a:r>
            <a:r>
              <a:rPr lang="en-US" sz="2000" b="1" dirty="0" err="1">
                <a:solidFill>
                  <a:srgbClr val="000000"/>
                </a:solidFill>
                <a:latin typeface="Arial"/>
                <a:ea typeface="Arial"/>
                <a:cs typeface="Arial"/>
                <a:sym typeface="Arial"/>
              </a:rPr>
              <a:t>.WriteLine</a:t>
            </a:r>
            <a:r>
              <a:rPr lang="en-US" sz="2000" b="1" dirty="0">
                <a:solidFill>
                  <a:srgbClr val="000000"/>
                </a:solidFill>
                <a:latin typeface="Arial"/>
                <a:ea typeface="Arial"/>
                <a:cs typeface="Arial"/>
                <a:sym typeface="Arial"/>
              </a:rPr>
              <a:t>(</a:t>
            </a:r>
            <a:r>
              <a:rPr lang="en-US" sz="2000" b="1" dirty="0">
                <a:solidFill>
                  <a:srgbClr val="993300"/>
                </a:solidFill>
                <a:latin typeface="Arial"/>
                <a:ea typeface="Arial"/>
                <a:cs typeface="Arial"/>
                <a:sym typeface="Arial"/>
              </a:rPr>
              <a:t>“La </a:t>
            </a:r>
            <a:r>
              <a:rPr lang="en-US" sz="2000" b="1" dirty="0" err="1">
                <a:solidFill>
                  <a:srgbClr val="993300"/>
                </a:solidFill>
                <a:latin typeface="Arial"/>
                <a:ea typeface="Arial"/>
                <a:cs typeface="Arial"/>
                <a:sym typeface="Arial"/>
              </a:rPr>
              <a:t>otra</a:t>
            </a:r>
            <a:r>
              <a:rPr lang="en-US" sz="2000" b="1" dirty="0">
                <a:solidFill>
                  <a:srgbClr val="993300"/>
                </a:solidFill>
                <a:latin typeface="Arial"/>
                <a:ea typeface="Arial"/>
                <a:cs typeface="Arial"/>
                <a:sym typeface="Arial"/>
              </a:rPr>
              <a:t> variable {0}”</a:t>
            </a:r>
            <a:r>
              <a:rPr lang="en-US" sz="2000" b="1" dirty="0">
                <a:solidFill>
                  <a:srgbClr val="000000"/>
                </a:solidFill>
                <a:latin typeface="Arial"/>
                <a:ea typeface="Arial"/>
                <a:cs typeface="Arial"/>
                <a:sym typeface="Arial"/>
              </a:rPr>
              <a:t>, </a:t>
            </a:r>
            <a:r>
              <a:rPr lang="en-US" sz="2000" b="1" dirty="0" err="1">
                <a:solidFill>
                  <a:srgbClr val="000000"/>
                </a:solidFill>
                <a:latin typeface="Arial"/>
                <a:ea typeface="Arial"/>
                <a:cs typeface="Arial"/>
                <a:sym typeface="Arial"/>
              </a:rPr>
              <a:t>MiNameSpace.</a:t>
            </a:r>
            <a:r>
              <a:rPr lang="en-US" sz="2000" b="1" dirty="0" err="1">
                <a:solidFill>
                  <a:srgbClr val="6699FF"/>
                </a:solidFill>
                <a:latin typeface="Arial"/>
                <a:ea typeface="Arial"/>
                <a:cs typeface="Arial"/>
                <a:sym typeface="Arial"/>
              </a:rPr>
              <a:t>MiClase</a:t>
            </a:r>
            <a:r>
              <a:rPr lang="en-US" sz="2000" b="1" dirty="0" err="1">
                <a:solidFill>
                  <a:srgbClr val="000000"/>
                </a:solidFill>
                <a:latin typeface="Arial"/>
                <a:ea typeface="Arial"/>
                <a:cs typeface="Arial"/>
                <a:sym typeface="Arial"/>
              </a:rPr>
              <a:t>.variable</a:t>
            </a:r>
            <a:r>
              <a:rPr lang="en-US" sz="2000" b="1" dirty="0">
                <a:solidFill>
                  <a:srgbClr val="000000"/>
                </a:solidFill>
                <a:latin typeface="Arial"/>
                <a:ea typeface="Arial"/>
                <a:cs typeface="Arial"/>
                <a:sym typeface="Arial"/>
              </a:rPr>
              <a:t>);</a:t>
            </a:r>
          </a:p>
          <a:p>
            <a:pPr marL="0" marR="0" lvl="0" indent="0" algn="l">
              <a:lnSpc>
                <a:spcPct val="120000"/>
              </a:lnSpc>
              <a:spcBef>
                <a:spcPts val="0"/>
              </a:spcBef>
              <a:spcAft>
                <a:spcPts val="0"/>
              </a:spcAft>
              <a:buNone/>
            </a:pPr>
            <a:r>
              <a:rPr lang="en-US" sz="2000" b="1" dirty="0">
                <a:solidFill>
                  <a:srgbClr val="000000"/>
                </a:solidFill>
                <a:latin typeface="Arial"/>
                <a:ea typeface="Arial"/>
                <a:cs typeface="Arial"/>
                <a:sym typeface="Arial"/>
              </a:rPr>
              <a:t>} </a:t>
            </a:r>
          </a:p>
          <a:p>
            <a:pPr marL="0" marR="0" lvl="0" indent="0" algn="l">
              <a:lnSpc>
                <a:spcPct val="120000"/>
              </a:lnSpc>
              <a:spcBef>
                <a:spcPts val="0"/>
              </a:spcBef>
              <a:spcAft>
                <a:spcPts val="0"/>
              </a:spcAft>
              <a:buNone/>
            </a:pPr>
            <a:r>
              <a:rPr lang="en-US" sz="2000" b="1" dirty="0">
                <a:solidFill>
                  <a:srgbClr val="000000"/>
                </a:solidFill>
                <a:latin typeface="Arial"/>
                <a:ea typeface="Arial"/>
                <a:cs typeface="Arial"/>
                <a:sym typeface="Arial"/>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610300" y="5554475"/>
            <a:ext cx="9197249" cy="808200"/>
          </a:xfrm>
          <a:prstGeom prst="rect">
            <a:avLst/>
          </a:prstGeom>
          <a:noFill/>
          <a:ln>
            <a:noFill/>
          </a:ln>
        </p:spPr>
        <p:txBody>
          <a:bodyPr lIns="38100" tIns="38100" rIns="38100" bIns="38100" anchor="t" anchorCtr="0">
            <a:noAutofit/>
          </a:bodyPr>
          <a:lstStyle/>
          <a:p>
            <a:pPr marL="0" marR="0" lvl="0" indent="0" algn="ctr">
              <a:lnSpc>
                <a:spcPct val="108072"/>
              </a:lnSpc>
              <a:spcBef>
                <a:spcPts val="0"/>
              </a:spcBef>
              <a:spcAft>
                <a:spcPts val="0"/>
              </a:spcAft>
              <a:buNone/>
            </a:pPr>
            <a:r>
              <a:rPr lang="en-US" sz="5333">
                <a:solidFill>
                  <a:srgbClr val="FFCC29"/>
                </a:solidFill>
                <a:latin typeface="Arial"/>
                <a:ea typeface="Arial"/>
                <a:cs typeface="Arial"/>
                <a:sym typeface="Arial"/>
              </a:rPr>
              <a:t>Ejercitación</a:t>
            </a:r>
          </a:p>
        </p:txBody>
      </p:sp>
      <p:pic>
        <p:nvPicPr>
          <p:cNvPr id="341" name="Shape 341"/>
          <p:cNvPicPr preferRelativeResize="0"/>
          <p:nvPr/>
        </p:nvPicPr>
        <p:blipFill>
          <a:blip r:embed="rId4">
            <a:alphaModFix/>
          </a:blip>
          <a:stretch>
            <a:fillRect/>
          </a:stretch>
        </p:blipFill>
        <p:spPr>
          <a:xfrm>
            <a:off x="2794000" y="1100650"/>
            <a:ext cx="4614325" cy="2719900"/>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Ejercicios de Laboratorio</a:t>
            </a:r>
          </a:p>
        </p:txBody>
      </p:sp>
      <p:sp>
        <p:nvSpPr>
          <p:cNvPr id="347" name="Shape 347"/>
          <p:cNvSpPr txBox="1">
            <a:spLocks noGrp="1"/>
          </p:cNvSpPr>
          <p:nvPr>
            <p:ph type="body" idx="1"/>
          </p:nvPr>
        </p:nvSpPr>
        <p:spPr>
          <a:xfrm>
            <a:off x="525625" y="1624525"/>
            <a:ext cx="9608249" cy="5605974"/>
          </a:xfrm>
          <a:prstGeom prst="rect">
            <a:avLst/>
          </a:prstGeom>
          <a:noFill/>
          <a:ln>
            <a:noFill/>
          </a:ln>
        </p:spPr>
        <p:txBody>
          <a:bodyPr lIns="38100" tIns="38100" rIns="38100" bIns="38100" anchor="t" anchorCtr="0">
            <a:noAutofit/>
          </a:bodyPr>
          <a:lstStyle/>
          <a:p>
            <a:pPr marL="381000" marR="0" lvl="0" indent="-276577"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Realizar los primeros ejercicios de la guía.</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Leer las recomendaciones.</a:t>
            </a:r>
          </a:p>
          <a:p>
            <a:pPr marL="381000" marR="0" lvl="0" indent="-276577"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Anotarse en el grupo de C# para recibir materiales de estudio.</a:t>
            </a:r>
          </a:p>
          <a:p>
            <a:pPr marL="762000" marR="0" lvl="1" indent="-248355" algn="l">
              <a:lnSpc>
                <a:spcPct val="108035"/>
              </a:lnSpc>
              <a:spcBef>
                <a:spcPts val="698"/>
              </a:spcBef>
              <a:spcAft>
                <a:spcPts val="0"/>
              </a:spcAft>
              <a:buClr>
                <a:srgbClr val="FFFFFF"/>
              </a:buClr>
              <a:buSzPct val="100358"/>
              <a:buFont typeface="Courier New"/>
              <a:buChar char="o"/>
            </a:pPr>
            <a:r>
              <a:rPr lang="en-US" sz="3111" i="1">
                <a:solidFill>
                  <a:srgbClr val="FFFFFF"/>
                </a:solidFill>
                <a:latin typeface="Arial"/>
                <a:ea typeface="Arial"/>
                <a:cs typeface="Arial"/>
                <a:sym typeface="Arial"/>
              </a:rPr>
              <a:t>Para suscribirse</a:t>
            </a:r>
            <a:r>
              <a:rPr lang="en-US" sz="3111">
                <a:solidFill>
                  <a:srgbClr val="FFFFFF"/>
                </a:solidFill>
                <a:latin typeface="Arial"/>
                <a:ea typeface="Arial"/>
                <a:cs typeface="Arial"/>
                <a:sym typeface="Arial"/>
              </a:rPr>
              <a:t>: </a:t>
            </a:r>
          </a:p>
          <a:p>
            <a:pPr marL="762000" marR="0" lvl="1" indent="-50800" algn="l">
              <a:lnSpc>
                <a:spcPct val="108173"/>
              </a:lnSpc>
              <a:spcBef>
                <a:spcPts val="656"/>
              </a:spcBef>
              <a:spcAft>
                <a:spcPts val="0"/>
              </a:spcAft>
              <a:buClr>
                <a:srgbClr val="66CC66"/>
              </a:buClr>
              <a:buSzPct val="99616"/>
              <a:buNone/>
            </a:pPr>
            <a:r>
              <a:rPr lang="en-US" sz="2888" u="sng">
                <a:solidFill>
                  <a:srgbClr val="66CC66"/>
                </a:solidFill>
                <a:latin typeface="Arial"/>
                <a:ea typeface="Arial"/>
                <a:cs typeface="Arial"/>
                <a:sym typeface="Arial"/>
                <a:hlinkClick r:id="rId4"/>
              </a:rPr>
              <a:t>programacion_c_sharp-subscribe@gruposyahoo.com.ar</a:t>
            </a:r>
          </a:p>
          <a:p>
            <a:pPr marL="762000" marR="0" lvl="1" indent="-248355"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Colocar Nombre, Apellido y Curso.</a:t>
            </a:r>
          </a:p>
          <a:p>
            <a:pPr marL="762000" marR="0" lvl="1" indent="-248355" algn="l">
              <a:lnSpc>
                <a:spcPct val="108035"/>
              </a:lnSpc>
              <a:spcBef>
                <a:spcPts val="698"/>
              </a:spcBef>
              <a:spcAft>
                <a:spcPts val="0"/>
              </a:spcAft>
              <a:buClr>
                <a:srgbClr val="FFFFFF"/>
              </a:buClr>
              <a:buSzPct val="100358"/>
              <a:buFont typeface="Courier New"/>
              <a:buChar char="o"/>
            </a:pPr>
            <a:r>
              <a:rPr lang="en-US" sz="3111" i="1">
                <a:solidFill>
                  <a:srgbClr val="FFFFFF"/>
                </a:solidFill>
                <a:latin typeface="Arial"/>
                <a:ea typeface="Arial"/>
                <a:cs typeface="Arial"/>
                <a:sym typeface="Arial"/>
              </a:rPr>
              <a:t>Enviar mensaje</a:t>
            </a:r>
            <a:r>
              <a:rPr lang="en-US" sz="3111">
                <a:solidFill>
                  <a:srgbClr val="FFFFFF"/>
                </a:solidFill>
                <a:latin typeface="Arial"/>
                <a:ea typeface="Arial"/>
                <a:cs typeface="Arial"/>
                <a:sym typeface="Arial"/>
              </a:rPr>
              <a:t>: </a:t>
            </a:r>
          </a:p>
          <a:p>
            <a:pPr marL="762000" marR="0" lvl="1" indent="-50800" algn="l">
              <a:lnSpc>
                <a:spcPct val="108173"/>
              </a:lnSpc>
              <a:spcBef>
                <a:spcPts val="656"/>
              </a:spcBef>
              <a:spcAft>
                <a:spcPts val="0"/>
              </a:spcAft>
              <a:buClr>
                <a:srgbClr val="66CC66"/>
              </a:buClr>
              <a:buSzPct val="99616"/>
              <a:buNone/>
            </a:pPr>
            <a:r>
              <a:rPr lang="en-US" sz="2888" u="sng">
                <a:solidFill>
                  <a:srgbClr val="66CC66"/>
                </a:solidFill>
                <a:latin typeface="Arial"/>
                <a:ea typeface="Arial"/>
                <a:cs typeface="Arial"/>
                <a:sym typeface="Arial"/>
                <a:hlinkClick r:id="rId5"/>
              </a:rPr>
              <a:t>programacion_c_sharp@gruposyahoo.com.ar</a:t>
            </a:r>
          </a:p>
          <a:p>
            <a:pPr marL="762000" marR="0" lvl="1" indent="-50800" algn="l">
              <a:lnSpc>
                <a:spcPct val="108035"/>
              </a:lnSpc>
              <a:spcBef>
                <a:spcPts val="698"/>
              </a:spcBef>
              <a:spcAft>
                <a:spcPts val="0"/>
              </a:spcAft>
              <a:buClr>
                <a:srgbClr val="FFFFFF"/>
              </a:buClr>
              <a:buNone/>
            </a:pPr>
            <a:endParaRPr sz="3111" b="1">
              <a:solidFill>
                <a:srgbClr val="FFFFFF"/>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Pilares de POO</a:t>
            </a:r>
          </a:p>
        </p:txBody>
      </p:sp>
      <p:pic>
        <p:nvPicPr>
          <p:cNvPr id="48" name="Shape 48"/>
          <p:cNvPicPr preferRelativeResize="0"/>
          <p:nvPr/>
        </p:nvPicPr>
        <p:blipFill>
          <a:blip r:embed="rId4">
            <a:alphaModFix/>
          </a:blip>
          <a:stretch>
            <a:fillRect/>
          </a:stretch>
        </p:blipFill>
        <p:spPr>
          <a:xfrm>
            <a:off x="3556000" y="2963325"/>
            <a:ext cx="3069149" cy="1015974"/>
          </a:xfrm>
          <a:prstGeom prst="rect">
            <a:avLst/>
          </a:prstGeom>
          <a:noFill/>
          <a:ln>
            <a:noFill/>
          </a:ln>
        </p:spPr>
      </p:pic>
      <p:sp>
        <p:nvSpPr>
          <p:cNvPr id="49" name="Shape 49"/>
          <p:cNvSpPr txBox="1"/>
          <p:nvPr/>
        </p:nvSpPr>
        <p:spPr>
          <a:xfrm>
            <a:off x="3781775" y="3328450"/>
            <a:ext cx="2681449" cy="406728"/>
          </a:xfrm>
          <a:prstGeom prst="rect">
            <a:avLst/>
          </a:prstGeom>
          <a:noFill/>
          <a:ln>
            <a:noFill/>
          </a:ln>
        </p:spPr>
        <p:txBody>
          <a:bodyPr lIns="38100" tIns="38100" rIns="38100" bIns="38100" anchor="ctr" anchorCtr="0">
            <a:noAutofit/>
          </a:bodyPr>
          <a:lstStyle/>
          <a:p>
            <a:pPr marL="0" marR="0" lvl="0" indent="0" algn="ctr">
              <a:lnSpc>
                <a:spcPct val="101875"/>
              </a:lnSpc>
              <a:spcBef>
                <a:spcPts val="0"/>
              </a:spcBef>
              <a:spcAft>
                <a:spcPts val="0"/>
              </a:spcAft>
              <a:buNone/>
            </a:pPr>
            <a:r>
              <a:rPr lang="en-US" sz="2222" b="1">
                <a:solidFill>
                  <a:srgbClr val="FFFFFF"/>
                </a:solidFill>
                <a:latin typeface="Arial"/>
                <a:ea typeface="Arial"/>
                <a:cs typeface="Arial"/>
                <a:sym typeface="Arial"/>
              </a:rPr>
              <a:t>Polimorfismo</a:t>
            </a:r>
          </a:p>
        </p:txBody>
      </p:sp>
      <p:pic>
        <p:nvPicPr>
          <p:cNvPr id="50" name="Shape 50"/>
          <p:cNvPicPr preferRelativeResize="0"/>
          <p:nvPr/>
        </p:nvPicPr>
        <p:blipFill>
          <a:blip r:embed="rId5">
            <a:alphaModFix/>
          </a:blip>
          <a:stretch>
            <a:fillRect/>
          </a:stretch>
        </p:blipFill>
        <p:spPr>
          <a:xfrm>
            <a:off x="317500" y="2963325"/>
            <a:ext cx="3069149" cy="1015974"/>
          </a:xfrm>
          <a:prstGeom prst="rect">
            <a:avLst/>
          </a:prstGeom>
          <a:noFill/>
          <a:ln>
            <a:noFill/>
          </a:ln>
        </p:spPr>
      </p:pic>
      <p:sp>
        <p:nvSpPr>
          <p:cNvPr id="51" name="Shape 51"/>
          <p:cNvSpPr txBox="1"/>
          <p:nvPr/>
        </p:nvSpPr>
        <p:spPr>
          <a:xfrm>
            <a:off x="562675" y="3328450"/>
            <a:ext cx="2662050" cy="406728"/>
          </a:xfrm>
          <a:prstGeom prst="rect">
            <a:avLst/>
          </a:prstGeom>
          <a:noFill/>
          <a:ln>
            <a:noFill/>
          </a:ln>
        </p:spPr>
        <p:txBody>
          <a:bodyPr lIns="38100" tIns="38100" rIns="38100" bIns="38100" anchor="ctr" anchorCtr="0">
            <a:noAutofit/>
          </a:bodyPr>
          <a:lstStyle/>
          <a:p>
            <a:pPr marL="0" marR="0" lvl="0" indent="0" algn="ctr">
              <a:lnSpc>
                <a:spcPct val="101875"/>
              </a:lnSpc>
              <a:spcBef>
                <a:spcPts val="0"/>
              </a:spcBef>
              <a:spcAft>
                <a:spcPts val="0"/>
              </a:spcAft>
              <a:buNone/>
            </a:pPr>
            <a:r>
              <a:rPr lang="en-US" sz="2222" b="1">
                <a:solidFill>
                  <a:srgbClr val="FFFFFF"/>
                </a:solidFill>
                <a:latin typeface="Arial"/>
                <a:ea typeface="Arial"/>
                <a:cs typeface="Arial"/>
                <a:sym typeface="Arial"/>
              </a:rPr>
              <a:t>Herencia</a:t>
            </a:r>
          </a:p>
        </p:txBody>
      </p:sp>
      <p:pic>
        <p:nvPicPr>
          <p:cNvPr id="52" name="Shape 52"/>
          <p:cNvPicPr preferRelativeResize="0"/>
          <p:nvPr/>
        </p:nvPicPr>
        <p:blipFill>
          <a:blip r:embed="rId6">
            <a:alphaModFix/>
          </a:blip>
          <a:stretch>
            <a:fillRect/>
          </a:stretch>
        </p:blipFill>
        <p:spPr>
          <a:xfrm>
            <a:off x="2794000" y="4487325"/>
            <a:ext cx="4381500" cy="1026574"/>
          </a:xfrm>
          <a:prstGeom prst="rect">
            <a:avLst/>
          </a:prstGeom>
          <a:noFill/>
          <a:ln>
            <a:noFill/>
          </a:ln>
        </p:spPr>
      </p:pic>
      <p:sp>
        <p:nvSpPr>
          <p:cNvPr id="53" name="Shape 53"/>
          <p:cNvSpPr txBox="1"/>
          <p:nvPr/>
        </p:nvSpPr>
        <p:spPr>
          <a:xfrm>
            <a:off x="2848675" y="4817175"/>
            <a:ext cx="4355374" cy="367224"/>
          </a:xfrm>
          <a:prstGeom prst="rect">
            <a:avLst/>
          </a:prstGeom>
          <a:noFill/>
          <a:ln>
            <a:noFill/>
          </a:ln>
        </p:spPr>
        <p:txBody>
          <a:bodyPr lIns="38100" tIns="38100" rIns="38100" bIns="38100" anchor="t" anchorCtr="0">
            <a:noAutofit/>
          </a:bodyPr>
          <a:lstStyle/>
          <a:p>
            <a:pPr marL="0" marR="0" lvl="0" indent="0" algn="ctr">
              <a:lnSpc>
                <a:spcPct val="101875"/>
              </a:lnSpc>
              <a:spcBef>
                <a:spcPts val="0"/>
              </a:spcBef>
              <a:spcAft>
                <a:spcPts val="0"/>
              </a:spcAft>
              <a:buNone/>
            </a:pPr>
            <a:r>
              <a:rPr lang="en-US" sz="2222" b="1">
                <a:solidFill>
                  <a:srgbClr val="FFFFFF"/>
                </a:solidFill>
                <a:latin typeface="Arial"/>
                <a:ea typeface="Arial"/>
                <a:cs typeface="Arial"/>
                <a:sym typeface="Arial"/>
              </a:rPr>
              <a:t>Abstracción</a:t>
            </a:r>
          </a:p>
        </p:txBody>
      </p:sp>
      <p:pic>
        <p:nvPicPr>
          <p:cNvPr id="54" name="Shape 54"/>
          <p:cNvPicPr preferRelativeResize="0"/>
          <p:nvPr/>
        </p:nvPicPr>
        <p:blipFill>
          <a:blip r:embed="rId7">
            <a:alphaModFix/>
          </a:blip>
          <a:stretch>
            <a:fillRect/>
          </a:stretch>
        </p:blipFill>
        <p:spPr>
          <a:xfrm>
            <a:off x="6773325" y="2952750"/>
            <a:ext cx="3132650" cy="1026574"/>
          </a:xfrm>
          <a:prstGeom prst="rect">
            <a:avLst/>
          </a:prstGeom>
          <a:noFill/>
          <a:ln>
            <a:noFill/>
          </a:ln>
        </p:spPr>
      </p:pic>
      <p:sp>
        <p:nvSpPr>
          <p:cNvPr id="55" name="Shape 55"/>
          <p:cNvSpPr txBox="1"/>
          <p:nvPr/>
        </p:nvSpPr>
        <p:spPr>
          <a:xfrm>
            <a:off x="7119050" y="3277300"/>
            <a:ext cx="2635599" cy="416624"/>
          </a:xfrm>
          <a:prstGeom prst="rect">
            <a:avLst/>
          </a:prstGeom>
          <a:noFill/>
          <a:ln>
            <a:noFill/>
          </a:ln>
        </p:spPr>
        <p:txBody>
          <a:bodyPr lIns="38100" tIns="38100" rIns="38100" bIns="38100" anchor="t" anchorCtr="0">
            <a:noAutofit/>
          </a:bodyPr>
          <a:lstStyle/>
          <a:p>
            <a:pPr marL="0" marR="0" lvl="0" indent="0" algn="ctr">
              <a:lnSpc>
                <a:spcPct val="120000"/>
              </a:lnSpc>
              <a:spcBef>
                <a:spcPts val="0"/>
              </a:spcBef>
              <a:spcAft>
                <a:spcPts val="0"/>
              </a:spcAft>
              <a:buNone/>
            </a:pPr>
            <a:r>
              <a:rPr lang="en-US" sz="2222" b="1">
                <a:solidFill>
                  <a:srgbClr val="FFFFFF"/>
                </a:solidFill>
                <a:latin typeface="Arial"/>
                <a:ea typeface="Arial"/>
                <a:cs typeface="Arial"/>
                <a:sym typeface="Arial"/>
              </a:rPr>
              <a:t>Encapsulamiento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Abstracción</a:t>
            </a:r>
          </a:p>
        </p:txBody>
      </p:sp>
      <p:sp>
        <p:nvSpPr>
          <p:cNvPr id="61" name="Shape 61"/>
          <p:cNvSpPr txBox="1">
            <a:spLocks noGrp="1"/>
          </p:cNvSpPr>
          <p:nvPr>
            <p:ph type="body" idx="1"/>
          </p:nvPr>
        </p:nvSpPr>
        <p:spPr>
          <a:xfrm>
            <a:off x="525625" y="1490475"/>
            <a:ext cx="9608249" cy="4440050"/>
          </a:xfrm>
          <a:prstGeom prst="rect">
            <a:avLst/>
          </a:prstGeom>
          <a:noFill/>
          <a:ln>
            <a:noFill/>
          </a:ln>
        </p:spPr>
        <p:txBody>
          <a:bodyPr lIns="38100" tIns="38100" rIns="38100" bIns="38100" anchor="t" anchorCtr="0">
            <a:noAutofit/>
          </a:bodyPr>
          <a:lstStyle/>
          <a:p>
            <a:pPr marL="381000" marR="0" lvl="0" indent="-248355"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Ignorancia selectiva.</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Decide que es importante y que no lo es.</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Se enfoca en lo que es importante.</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Ignora lo que no es importante.</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Utiliza la encapsulación para reforzar la abstracción.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Encapsulamiento</a:t>
            </a:r>
          </a:p>
        </p:txBody>
      </p:sp>
      <p:sp>
        <p:nvSpPr>
          <p:cNvPr id="67" name="Shape 67"/>
          <p:cNvSpPr txBox="1">
            <a:spLocks noGrp="1"/>
          </p:cNvSpPr>
          <p:nvPr>
            <p:ph type="body" idx="1"/>
          </p:nvPr>
        </p:nvSpPr>
        <p:spPr>
          <a:xfrm>
            <a:off x="525625" y="1575150"/>
            <a:ext cx="9608249" cy="3214150"/>
          </a:xfrm>
          <a:prstGeom prst="rect">
            <a:avLst/>
          </a:prstGeom>
          <a:noFill/>
          <a:ln>
            <a:noFill/>
          </a:ln>
        </p:spPr>
        <p:txBody>
          <a:bodyPr lIns="38100" tIns="38100" rIns="38100" bIns="38100" anchor="t" anchorCtr="0">
            <a:noAutofit/>
          </a:bodyPr>
          <a:lstStyle/>
          <a:p>
            <a:pPr marL="381000" marR="0" lvl="0" indent="-248355"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Esta característica es la que denota la capacidad del objeto de responder a peticiones a través de sus </a:t>
            </a:r>
            <a:r>
              <a:rPr lang="en-US" sz="3111" b="1" i="1">
                <a:solidFill>
                  <a:srgbClr val="FFFFFF"/>
                </a:solidFill>
                <a:latin typeface="Arial"/>
                <a:ea typeface="Arial"/>
                <a:cs typeface="Arial"/>
                <a:sym typeface="Arial"/>
              </a:rPr>
              <a:t>métodos</a:t>
            </a:r>
            <a:r>
              <a:rPr lang="en-US" sz="3111">
                <a:solidFill>
                  <a:srgbClr val="FFFFFF"/>
                </a:solidFill>
                <a:latin typeface="Arial"/>
                <a:ea typeface="Arial"/>
                <a:cs typeface="Arial"/>
                <a:sym typeface="Arial"/>
              </a:rPr>
              <a:t> o </a:t>
            </a:r>
            <a:r>
              <a:rPr lang="en-US" sz="3111" b="1" i="1">
                <a:solidFill>
                  <a:srgbClr val="FFFFFF"/>
                </a:solidFill>
                <a:latin typeface="Arial"/>
                <a:ea typeface="Arial"/>
                <a:cs typeface="Arial"/>
                <a:sym typeface="Arial"/>
              </a:rPr>
              <a:t>propiedades</a:t>
            </a:r>
            <a:r>
              <a:rPr lang="en-US" sz="3111">
                <a:solidFill>
                  <a:srgbClr val="FFFFFF"/>
                </a:solidFill>
                <a:latin typeface="Arial"/>
                <a:ea typeface="Arial"/>
                <a:cs typeface="Arial"/>
                <a:sym typeface="Arial"/>
              </a:rPr>
              <a:t> sin la necesidad de exponer los medios utilizados para llegar a brindar estos resultados.</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El exterior de la clase lo ve como una caja negra.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Herencia</a:t>
            </a:r>
          </a:p>
        </p:txBody>
      </p:sp>
      <p:sp>
        <p:nvSpPr>
          <p:cNvPr id="73" name="Shape 73"/>
          <p:cNvSpPr txBox="1">
            <a:spLocks noGrp="1"/>
          </p:cNvSpPr>
          <p:nvPr>
            <p:ph type="body" idx="1"/>
          </p:nvPr>
        </p:nvSpPr>
        <p:spPr>
          <a:xfrm>
            <a:off x="525625" y="1405800"/>
            <a:ext cx="9608249" cy="5620100"/>
          </a:xfrm>
          <a:prstGeom prst="rect">
            <a:avLst/>
          </a:prstGeom>
          <a:noFill/>
          <a:ln>
            <a:noFill/>
          </a:ln>
        </p:spPr>
        <p:txBody>
          <a:bodyPr lIns="38100" tIns="38100" rIns="38100" bIns="38100" anchor="t" anchorCtr="0">
            <a:noAutofit/>
          </a:bodyPr>
          <a:lstStyle/>
          <a:p>
            <a:pPr marL="381000" marR="0" lvl="0" indent="-248355"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Es “un tipo de” relación entre clases.</a:t>
            </a:r>
          </a:p>
          <a:p>
            <a:pPr marL="762000" marR="0" lvl="1" indent="-220133"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Relación “es un”</a:t>
            </a:r>
          </a:p>
          <a:p>
            <a:pPr marL="762000" marR="0" lvl="1" indent="-50800" algn="l">
              <a:lnSpc>
                <a:spcPct val="108035"/>
              </a:lnSpc>
              <a:spcBef>
                <a:spcPts val="552"/>
              </a:spcBef>
              <a:spcAft>
                <a:spcPts val="0"/>
              </a:spcAft>
              <a:buClr>
                <a:srgbClr val="FFFFFF"/>
              </a:buClr>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Va de la generalización a la </a:t>
            </a:r>
          </a:p>
          <a:p>
            <a:pPr marL="0" marR="0" lvl="0" indent="0" algn="l">
              <a:lnSpc>
                <a:spcPct val="108035"/>
              </a:lnSpc>
              <a:spcBef>
                <a:spcPts val="698"/>
              </a:spcBef>
              <a:spcAft>
                <a:spcPts val="0"/>
              </a:spcAft>
              <a:buNone/>
            </a:pPr>
            <a:r>
              <a:rPr lang="en-US" sz="3111">
                <a:solidFill>
                  <a:srgbClr val="FFFFFF"/>
                </a:solidFill>
                <a:latin typeface="Arial"/>
                <a:ea typeface="Arial"/>
                <a:cs typeface="Arial"/>
                <a:sym typeface="Arial"/>
              </a:rPr>
              <a:t>especialización.</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Clase base o padre.</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Clase derivada o hija.</a:t>
            </a:r>
          </a:p>
          <a:p>
            <a:pPr marL="0" marR="0" lvl="0" indent="0" algn="l">
              <a:lnSpc>
                <a:spcPct val="107954"/>
              </a:lnSpc>
              <a:spcBef>
                <a:spcPts val="552"/>
              </a:spcBef>
              <a:spcAft>
                <a:spcPts val="0"/>
              </a:spcAft>
              <a:buNone/>
            </a:pPr>
            <a:endParaRPr sz="2444">
              <a:solidFill>
                <a:srgbClr val="FFFFFF"/>
              </a:solidFill>
              <a:latin typeface="Arial"/>
              <a:ea typeface="Arial"/>
              <a:cs typeface="Arial"/>
              <a:sym typeface="Arial"/>
            </a:endParaRP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Hereda la implementación.</a:t>
            </a:r>
          </a:p>
        </p:txBody>
      </p:sp>
      <p:pic>
        <p:nvPicPr>
          <p:cNvPr id="74" name="Shape 74"/>
          <p:cNvPicPr preferRelativeResize="0"/>
          <p:nvPr/>
        </p:nvPicPr>
        <p:blipFill>
          <a:blip r:embed="rId4">
            <a:alphaModFix/>
          </a:blip>
          <a:stretch>
            <a:fillRect/>
          </a:stretch>
        </p:blipFill>
        <p:spPr>
          <a:xfrm>
            <a:off x="8032750" y="4222750"/>
            <a:ext cx="243400" cy="518575"/>
          </a:xfrm>
          <a:prstGeom prst="rect">
            <a:avLst/>
          </a:prstGeom>
          <a:noFill/>
          <a:ln>
            <a:noFill/>
          </a:ln>
        </p:spPr>
      </p:pic>
      <p:pic>
        <p:nvPicPr>
          <p:cNvPr id="75" name="Shape 75"/>
          <p:cNvPicPr preferRelativeResize="0"/>
          <p:nvPr/>
        </p:nvPicPr>
        <p:blipFill>
          <a:blip r:embed="rId5">
            <a:alphaModFix/>
          </a:blip>
          <a:stretch>
            <a:fillRect/>
          </a:stretch>
        </p:blipFill>
        <p:spPr>
          <a:xfrm>
            <a:off x="7101400" y="4720150"/>
            <a:ext cx="2053149" cy="1132400"/>
          </a:xfrm>
          <a:prstGeom prst="rect">
            <a:avLst/>
          </a:prstGeom>
          <a:noFill/>
          <a:ln>
            <a:noFill/>
          </a:ln>
        </p:spPr>
      </p:pic>
      <p:sp>
        <p:nvSpPr>
          <p:cNvPr id="76" name="Shape 76"/>
          <p:cNvSpPr txBox="1"/>
          <p:nvPr/>
        </p:nvSpPr>
        <p:spPr>
          <a:xfrm>
            <a:off x="7718775" y="4785425"/>
            <a:ext cx="905224" cy="282549"/>
          </a:xfrm>
          <a:prstGeom prst="rect">
            <a:avLst/>
          </a:prstGeom>
          <a:noFill/>
          <a:ln>
            <a:noFill/>
          </a:ln>
        </p:spPr>
        <p:txBody>
          <a:bodyPr lIns="38100" tIns="38100" rIns="38100" bIns="38100" anchor="t" anchorCtr="0">
            <a:noAutofit/>
          </a:bodyPr>
          <a:lstStyle/>
          <a:p>
            <a:pPr marL="0" marR="0" lvl="0" indent="0" algn="ctr">
              <a:lnSpc>
                <a:spcPct val="119791"/>
              </a:lnSpc>
              <a:spcBef>
                <a:spcPts val="0"/>
              </a:spcBef>
              <a:spcAft>
                <a:spcPts val="0"/>
              </a:spcAft>
              <a:buNone/>
            </a:pPr>
            <a:r>
              <a:rPr lang="en-US" sz="1333" b="1">
                <a:solidFill>
                  <a:srgbClr val="000000"/>
                </a:solidFill>
                <a:latin typeface="Arial"/>
                <a:ea typeface="Arial"/>
                <a:cs typeface="Arial"/>
                <a:sym typeface="Arial"/>
              </a:rPr>
              <a:t>Automóvil</a:t>
            </a:r>
          </a:p>
        </p:txBody>
      </p:sp>
      <p:pic>
        <p:nvPicPr>
          <p:cNvPr id="77" name="Shape 77"/>
          <p:cNvPicPr preferRelativeResize="0"/>
          <p:nvPr/>
        </p:nvPicPr>
        <p:blipFill>
          <a:blip r:embed="rId6">
            <a:alphaModFix/>
          </a:blip>
          <a:stretch>
            <a:fillRect/>
          </a:stretch>
        </p:blipFill>
        <p:spPr>
          <a:xfrm>
            <a:off x="7101400" y="2783400"/>
            <a:ext cx="2053149" cy="1460474"/>
          </a:xfrm>
          <a:prstGeom prst="rect">
            <a:avLst/>
          </a:prstGeom>
          <a:noFill/>
          <a:ln>
            <a:noFill/>
          </a:ln>
        </p:spPr>
      </p:pic>
      <p:sp>
        <p:nvSpPr>
          <p:cNvPr id="78" name="Shape 78"/>
          <p:cNvSpPr txBox="1"/>
          <p:nvPr/>
        </p:nvSpPr>
        <p:spPr>
          <a:xfrm>
            <a:off x="7635875" y="2862775"/>
            <a:ext cx="1071025" cy="279024"/>
          </a:xfrm>
          <a:prstGeom prst="rect">
            <a:avLst/>
          </a:prstGeom>
          <a:noFill/>
          <a:ln>
            <a:noFill/>
          </a:ln>
        </p:spPr>
        <p:txBody>
          <a:bodyPr lIns="38100" tIns="38100" rIns="38100" bIns="38100" anchor="t" anchorCtr="0">
            <a:noAutofit/>
          </a:bodyPr>
          <a:lstStyle/>
          <a:p>
            <a:pPr marL="0" marR="0" lvl="0" indent="0" algn="ctr">
              <a:lnSpc>
                <a:spcPct val="119791"/>
              </a:lnSpc>
              <a:spcBef>
                <a:spcPts val="0"/>
              </a:spcBef>
              <a:spcAft>
                <a:spcPts val="0"/>
              </a:spcAft>
              <a:buNone/>
            </a:pPr>
            <a:r>
              <a:rPr lang="en-US" sz="1333" b="1">
                <a:solidFill>
                  <a:srgbClr val="000000"/>
                </a:solidFill>
                <a:latin typeface="Arial"/>
                <a:ea typeface="Arial"/>
                <a:cs typeface="Arial"/>
                <a:sym typeface="Arial"/>
              </a:rPr>
              <a:t>Transporte</a:t>
            </a:r>
          </a:p>
        </p:txBody>
      </p:sp>
      <p:sp>
        <p:nvSpPr>
          <p:cNvPr id="79" name="Shape 79"/>
          <p:cNvSpPr txBox="1"/>
          <p:nvPr/>
        </p:nvSpPr>
        <p:spPr>
          <a:xfrm>
            <a:off x="7868700" y="3476625"/>
            <a:ext cx="721774" cy="279024"/>
          </a:xfrm>
          <a:prstGeom prst="rect">
            <a:avLst/>
          </a:prstGeom>
          <a:noFill/>
          <a:ln>
            <a:noFill/>
          </a:ln>
        </p:spPr>
        <p:txBody>
          <a:bodyPr lIns="38100" tIns="38100" rIns="38100" bIns="38100" anchor="t" anchorCtr="0">
            <a:noAutofit/>
          </a:bodyPr>
          <a:lstStyle/>
          <a:p>
            <a:pPr marL="0" marR="0" lvl="0" indent="0" algn="ctr">
              <a:lnSpc>
                <a:spcPct val="119791"/>
              </a:lnSpc>
              <a:spcBef>
                <a:spcPts val="0"/>
              </a:spcBef>
              <a:spcAft>
                <a:spcPts val="0"/>
              </a:spcAft>
              <a:buNone/>
            </a:pPr>
            <a:r>
              <a:rPr lang="en-US" sz="1333">
                <a:solidFill>
                  <a:srgbClr val="000000"/>
                </a:solidFill>
                <a:latin typeface="Arial"/>
                <a:ea typeface="Arial"/>
                <a:cs typeface="Arial"/>
                <a:sym typeface="Arial"/>
              </a:rPr>
              <a:t>Acelerar</a:t>
            </a:r>
          </a:p>
        </p:txBody>
      </p:sp>
      <p:sp>
        <p:nvSpPr>
          <p:cNvPr id="80" name="Shape 80"/>
          <p:cNvSpPr txBox="1"/>
          <p:nvPr/>
        </p:nvSpPr>
        <p:spPr>
          <a:xfrm>
            <a:off x="7905750" y="3949325"/>
            <a:ext cx="573600" cy="279024"/>
          </a:xfrm>
          <a:prstGeom prst="rect">
            <a:avLst/>
          </a:prstGeom>
          <a:noFill/>
          <a:ln>
            <a:noFill/>
          </a:ln>
        </p:spPr>
        <p:txBody>
          <a:bodyPr lIns="38100" tIns="38100" rIns="38100" bIns="38100" anchor="t" anchorCtr="0">
            <a:noAutofit/>
          </a:bodyPr>
          <a:lstStyle/>
          <a:p>
            <a:pPr marL="0" marR="0" lvl="0" indent="0" algn="ctr">
              <a:lnSpc>
                <a:spcPct val="119791"/>
              </a:lnSpc>
              <a:spcBef>
                <a:spcPts val="0"/>
              </a:spcBef>
              <a:spcAft>
                <a:spcPts val="0"/>
              </a:spcAft>
              <a:buNone/>
            </a:pPr>
            <a:r>
              <a:rPr lang="en-US" sz="1333">
                <a:solidFill>
                  <a:srgbClr val="000000"/>
                </a:solidFill>
                <a:latin typeface="Arial"/>
                <a:ea typeface="Arial"/>
                <a:cs typeface="Arial"/>
                <a:sym typeface="Arial"/>
              </a:rPr>
              <a:t>Frenar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525625" y="305150"/>
            <a:ext cx="9197249" cy="815250"/>
          </a:xfrm>
          <a:prstGeom prst="rect">
            <a:avLst/>
          </a:prstGeom>
          <a:noFill/>
          <a:ln>
            <a:noFill/>
          </a:ln>
        </p:spPr>
        <p:txBody>
          <a:bodyPr lIns="38100" tIns="38100" rIns="38100" bIns="38100" anchor="t" anchorCtr="0">
            <a:noAutofit/>
          </a:bodyPr>
          <a:lstStyle/>
          <a:p>
            <a:pPr marL="0" marR="0" lvl="0" indent="0" algn="l">
              <a:lnSpc>
                <a:spcPct val="108072"/>
              </a:lnSpc>
              <a:spcBef>
                <a:spcPts val="0"/>
              </a:spcBef>
              <a:spcAft>
                <a:spcPts val="0"/>
              </a:spcAft>
              <a:buNone/>
            </a:pPr>
            <a:r>
              <a:rPr lang="en-US" sz="5333">
                <a:solidFill>
                  <a:srgbClr val="FFCC29"/>
                </a:solidFill>
                <a:latin typeface="Arial"/>
                <a:ea typeface="Arial"/>
                <a:cs typeface="Arial"/>
                <a:sym typeface="Arial"/>
              </a:rPr>
              <a:t>Polimorfismo</a:t>
            </a:r>
          </a:p>
        </p:txBody>
      </p:sp>
      <p:sp>
        <p:nvSpPr>
          <p:cNvPr id="86" name="Shape 86"/>
          <p:cNvSpPr txBox="1">
            <a:spLocks noGrp="1"/>
          </p:cNvSpPr>
          <p:nvPr>
            <p:ph type="body" idx="1"/>
          </p:nvPr>
        </p:nvSpPr>
        <p:spPr>
          <a:xfrm>
            <a:off x="610300" y="1575150"/>
            <a:ext cx="9015574" cy="2873724"/>
          </a:xfrm>
          <a:prstGeom prst="rect">
            <a:avLst/>
          </a:prstGeom>
          <a:noFill/>
          <a:ln>
            <a:noFill/>
          </a:ln>
        </p:spPr>
        <p:txBody>
          <a:bodyPr lIns="38100" tIns="38100" rIns="38100" bIns="38100" anchor="t" anchorCtr="0">
            <a:noAutofit/>
          </a:bodyPr>
          <a:lstStyle/>
          <a:p>
            <a:pPr marL="381000" marR="0" lvl="0" indent="-248355"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La definición del método reside en la clase base o padre.</a:t>
            </a: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La implementación del método reside en la clase derivada o hija.</a:t>
            </a:r>
          </a:p>
          <a:p>
            <a:pPr marL="381000" marR="0" lvl="0" indent="-248355"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La invocación es resuelta al momento de la ejecución.</a:t>
            </a:r>
          </a:p>
        </p:txBody>
      </p:sp>
      <p:pic>
        <p:nvPicPr>
          <p:cNvPr id="87" name="Shape 87"/>
          <p:cNvPicPr preferRelativeResize="0"/>
          <p:nvPr/>
        </p:nvPicPr>
        <p:blipFill>
          <a:blip r:embed="rId4">
            <a:alphaModFix/>
          </a:blip>
          <a:stretch>
            <a:fillRect/>
          </a:stretch>
        </p:blipFill>
        <p:spPr>
          <a:xfrm>
            <a:off x="5746750" y="5746725"/>
            <a:ext cx="1375825" cy="317474"/>
          </a:xfrm>
          <a:prstGeom prst="rect">
            <a:avLst/>
          </a:prstGeom>
          <a:noFill/>
          <a:ln>
            <a:noFill/>
          </a:ln>
        </p:spPr>
      </p:pic>
      <p:pic>
        <p:nvPicPr>
          <p:cNvPr id="88" name="Shape 88"/>
          <p:cNvPicPr preferRelativeResize="0"/>
          <p:nvPr/>
        </p:nvPicPr>
        <p:blipFill>
          <a:blip r:embed="rId5">
            <a:alphaModFix/>
          </a:blip>
          <a:stretch>
            <a:fillRect/>
          </a:stretch>
        </p:blipFill>
        <p:spPr>
          <a:xfrm>
            <a:off x="5746750" y="5408075"/>
            <a:ext cx="1375825" cy="370400"/>
          </a:xfrm>
          <a:prstGeom prst="rect">
            <a:avLst/>
          </a:prstGeom>
          <a:noFill/>
          <a:ln>
            <a:noFill/>
          </a:ln>
        </p:spPr>
      </p:pic>
      <p:pic>
        <p:nvPicPr>
          <p:cNvPr id="89" name="Shape 89"/>
          <p:cNvPicPr preferRelativeResize="0"/>
          <p:nvPr/>
        </p:nvPicPr>
        <p:blipFill>
          <a:blip r:embed="rId6">
            <a:alphaModFix/>
          </a:blip>
          <a:stretch>
            <a:fillRect/>
          </a:stretch>
        </p:blipFill>
        <p:spPr>
          <a:xfrm>
            <a:off x="5746750" y="5069400"/>
            <a:ext cx="1375825" cy="349250"/>
          </a:xfrm>
          <a:prstGeom prst="rect">
            <a:avLst/>
          </a:prstGeom>
          <a:noFill/>
          <a:ln>
            <a:noFill/>
          </a:ln>
        </p:spPr>
      </p:pic>
      <p:pic>
        <p:nvPicPr>
          <p:cNvPr id="90" name="Shape 90"/>
          <p:cNvPicPr preferRelativeResize="0"/>
          <p:nvPr/>
        </p:nvPicPr>
        <p:blipFill>
          <a:blip r:embed="rId7">
            <a:alphaModFix/>
          </a:blip>
          <a:stretch>
            <a:fillRect/>
          </a:stretch>
        </p:blipFill>
        <p:spPr>
          <a:xfrm>
            <a:off x="5947825" y="5207000"/>
            <a:ext cx="941899" cy="211649"/>
          </a:xfrm>
          <a:prstGeom prst="rect">
            <a:avLst/>
          </a:prstGeom>
          <a:noFill/>
          <a:ln>
            <a:noFill/>
          </a:ln>
        </p:spPr>
      </p:pic>
      <p:sp>
        <p:nvSpPr>
          <p:cNvPr id="91" name="Shape 91"/>
          <p:cNvSpPr txBox="1"/>
          <p:nvPr/>
        </p:nvSpPr>
        <p:spPr>
          <a:xfrm>
            <a:off x="5954875" y="5207000"/>
            <a:ext cx="1007524" cy="279024"/>
          </a:xfrm>
          <a:prstGeom prst="rect">
            <a:avLst/>
          </a:prstGeom>
          <a:noFill/>
          <a:ln>
            <a:noFill/>
          </a:ln>
        </p:spPr>
        <p:txBody>
          <a:bodyPr lIns="38100" tIns="38100" rIns="38100" bIns="38100" anchor="t" anchorCtr="0">
            <a:noAutofit/>
          </a:bodyPr>
          <a:lstStyle/>
          <a:p>
            <a:pPr marL="0" marR="0" lvl="0" indent="0" algn="ctr">
              <a:lnSpc>
                <a:spcPct val="119791"/>
              </a:lnSpc>
              <a:spcBef>
                <a:spcPts val="0"/>
              </a:spcBef>
              <a:spcAft>
                <a:spcPts val="0"/>
              </a:spcAft>
              <a:buNone/>
            </a:pPr>
            <a:r>
              <a:rPr lang="en-US" sz="1333" b="1">
                <a:solidFill>
                  <a:srgbClr val="000000"/>
                </a:solidFill>
                <a:latin typeface="Arial"/>
                <a:ea typeface="Arial"/>
                <a:cs typeface="Arial"/>
                <a:sym typeface="Arial"/>
              </a:rPr>
              <a:t>Cohete</a:t>
            </a:r>
          </a:p>
        </p:txBody>
      </p:sp>
      <p:pic>
        <p:nvPicPr>
          <p:cNvPr id="92" name="Shape 92"/>
          <p:cNvPicPr preferRelativeResize="0"/>
          <p:nvPr/>
        </p:nvPicPr>
        <p:blipFill>
          <a:blip r:embed="rId8">
            <a:alphaModFix/>
          </a:blip>
          <a:stretch>
            <a:fillRect/>
          </a:stretch>
        </p:blipFill>
        <p:spPr>
          <a:xfrm>
            <a:off x="5947825" y="5460975"/>
            <a:ext cx="941899" cy="211649"/>
          </a:xfrm>
          <a:prstGeom prst="rect">
            <a:avLst/>
          </a:prstGeom>
          <a:noFill/>
          <a:ln>
            <a:noFill/>
          </a:ln>
        </p:spPr>
      </p:pic>
      <p:sp>
        <p:nvSpPr>
          <p:cNvPr id="93" name="Shape 93"/>
          <p:cNvSpPr txBox="1"/>
          <p:nvPr/>
        </p:nvSpPr>
        <p:spPr>
          <a:xfrm>
            <a:off x="5954875" y="5469800"/>
            <a:ext cx="1011050" cy="279024"/>
          </a:xfrm>
          <a:prstGeom prst="rect">
            <a:avLst/>
          </a:prstGeom>
          <a:noFill/>
          <a:ln>
            <a:noFill/>
          </a:ln>
        </p:spPr>
        <p:txBody>
          <a:bodyPr lIns="38100" tIns="38100" rIns="38100" bIns="38100" anchor="t" anchorCtr="0">
            <a:noAutofit/>
          </a:bodyPr>
          <a:lstStyle/>
          <a:p>
            <a:pPr marL="0" marR="0" lvl="0" indent="0" algn="ctr">
              <a:lnSpc>
                <a:spcPct val="119791"/>
              </a:lnSpc>
              <a:spcBef>
                <a:spcPts val="0"/>
              </a:spcBef>
              <a:spcAft>
                <a:spcPts val="0"/>
              </a:spcAft>
              <a:buNone/>
            </a:pPr>
            <a:r>
              <a:rPr lang="en-US" sz="1333">
                <a:solidFill>
                  <a:srgbClr val="000000"/>
                </a:solidFill>
                <a:latin typeface="Arial"/>
                <a:ea typeface="Arial"/>
                <a:cs typeface="Arial"/>
                <a:sym typeface="Arial"/>
              </a:rPr>
              <a:t>Acelerar</a:t>
            </a:r>
          </a:p>
        </p:txBody>
      </p:sp>
      <p:pic>
        <p:nvPicPr>
          <p:cNvPr id="94" name="Shape 94"/>
          <p:cNvPicPr preferRelativeResize="0"/>
          <p:nvPr/>
        </p:nvPicPr>
        <p:blipFill>
          <a:blip r:embed="rId9">
            <a:alphaModFix/>
          </a:blip>
          <a:stretch>
            <a:fillRect/>
          </a:stretch>
        </p:blipFill>
        <p:spPr>
          <a:xfrm>
            <a:off x="6096000" y="5799650"/>
            <a:ext cx="656149" cy="211649"/>
          </a:xfrm>
          <a:prstGeom prst="rect">
            <a:avLst/>
          </a:prstGeom>
          <a:noFill/>
          <a:ln>
            <a:noFill/>
          </a:ln>
        </p:spPr>
      </p:pic>
      <p:sp>
        <p:nvSpPr>
          <p:cNvPr id="95" name="Shape 95"/>
          <p:cNvSpPr txBox="1"/>
          <p:nvPr/>
        </p:nvSpPr>
        <p:spPr>
          <a:xfrm>
            <a:off x="6096000" y="5808475"/>
            <a:ext cx="732349" cy="279024"/>
          </a:xfrm>
          <a:prstGeom prst="rect">
            <a:avLst/>
          </a:prstGeom>
          <a:noFill/>
          <a:ln>
            <a:noFill/>
          </a:ln>
        </p:spPr>
        <p:txBody>
          <a:bodyPr lIns="38100" tIns="38100" rIns="38100" bIns="38100" anchor="t" anchorCtr="0">
            <a:noAutofit/>
          </a:bodyPr>
          <a:lstStyle/>
          <a:p>
            <a:pPr marL="0" marR="0" lvl="0" indent="0" algn="ctr">
              <a:lnSpc>
                <a:spcPct val="119791"/>
              </a:lnSpc>
              <a:spcBef>
                <a:spcPts val="0"/>
              </a:spcBef>
              <a:spcAft>
                <a:spcPts val="0"/>
              </a:spcAft>
              <a:buNone/>
            </a:pPr>
            <a:r>
              <a:rPr lang="en-US" sz="1333">
                <a:solidFill>
                  <a:srgbClr val="000000"/>
                </a:solidFill>
                <a:latin typeface="Arial"/>
                <a:ea typeface="Arial"/>
                <a:cs typeface="Arial"/>
                <a:sym typeface="Arial"/>
              </a:rPr>
              <a:t>Frenar</a:t>
            </a:r>
          </a:p>
        </p:txBody>
      </p:sp>
      <p:pic>
        <p:nvPicPr>
          <p:cNvPr id="96" name="Shape 96"/>
          <p:cNvPicPr preferRelativeResize="0"/>
          <p:nvPr/>
        </p:nvPicPr>
        <p:blipFill>
          <a:blip r:embed="rId10">
            <a:alphaModFix/>
          </a:blip>
          <a:stretch>
            <a:fillRect/>
          </a:stretch>
        </p:blipFill>
        <p:spPr>
          <a:xfrm>
            <a:off x="836075" y="5408075"/>
            <a:ext cx="1375825" cy="1460474"/>
          </a:xfrm>
          <a:prstGeom prst="rect">
            <a:avLst/>
          </a:prstGeom>
          <a:noFill/>
          <a:ln>
            <a:noFill/>
          </a:ln>
        </p:spPr>
      </p:pic>
      <p:sp>
        <p:nvSpPr>
          <p:cNvPr id="97" name="Shape 97"/>
          <p:cNvSpPr txBox="1"/>
          <p:nvPr/>
        </p:nvSpPr>
        <p:spPr>
          <a:xfrm>
            <a:off x="1086550" y="5487450"/>
            <a:ext cx="959900" cy="279024"/>
          </a:xfrm>
          <a:prstGeom prst="rect">
            <a:avLst/>
          </a:prstGeom>
          <a:noFill/>
          <a:ln>
            <a:noFill/>
          </a:ln>
        </p:spPr>
        <p:txBody>
          <a:bodyPr lIns="38100" tIns="38100" rIns="38100" bIns="38100" anchor="t" anchorCtr="0">
            <a:noAutofit/>
          </a:bodyPr>
          <a:lstStyle/>
          <a:p>
            <a:pPr marL="0" marR="0" lvl="0" indent="0" algn="ctr">
              <a:lnSpc>
                <a:spcPct val="119791"/>
              </a:lnSpc>
              <a:spcBef>
                <a:spcPts val="0"/>
              </a:spcBef>
              <a:spcAft>
                <a:spcPts val="0"/>
              </a:spcAft>
              <a:buNone/>
            </a:pPr>
            <a:r>
              <a:rPr lang="en-US" sz="1333" b="1">
                <a:solidFill>
                  <a:srgbClr val="000000"/>
                </a:solidFill>
                <a:latin typeface="Arial"/>
                <a:ea typeface="Arial"/>
                <a:cs typeface="Arial"/>
                <a:sym typeface="Arial"/>
              </a:rPr>
              <a:t>Transporte</a:t>
            </a:r>
          </a:p>
        </p:txBody>
      </p:sp>
      <p:sp>
        <p:nvSpPr>
          <p:cNvPr id="98" name="Shape 98"/>
          <p:cNvSpPr txBox="1"/>
          <p:nvPr/>
        </p:nvSpPr>
        <p:spPr>
          <a:xfrm>
            <a:off x="1252350" y="6101275"/>
            <a:ext cx="704125" cy="279024"/>
          </a:xfrm>
          <a:prstGeom prst="rect">
            <a:avLst/>
          </a:prstGeom>
          <a:noFill/>
          <a:ln>
            <a:noFill/>
          </a:ln>
        </p:spPr>
        <p:txBody>
          <a:bodyPr lIns="38100" tIns="38100" rIns="38100" bIns="38100" anchor="t" anchorCtr="0">
            <a:noAutofit/>
          </a:bodyPr>
          <a:lstStyle/>
          <a:p>
            <a:pPr marL="0" marR="0" lvl="0" indent="0" algn="ctr">
              <a:lnSpc>
                <a:spcPct val="119791"/>
              </a:lnSpc>
              <a:spcBef>
                <a:spcPts val="0"/>
              </a:spcBef>
              <a:spcAft>
                <a:spcPts val="0"/>
              </a:spcAft>
              <a:buNone/>
            </a:pPr>
            <a:r>
              <a:rPr lang="en-US" sz="1333">
                <a:solidFill>
                  <a:srgbClr val="000000"/>
                </a:solidFill>
                <a:latin typeface="Arial"/>
                <a:ea typeface="Arial"/>
                <a:cs typeface="Arial"/>
                <a:sym typeface="Arial"/>
              </a:rPr>
              <a:t>Acelerar</a:t>
            </a:r>
          </a:p>
        </p:txBody>
      </p:sp>
      <p:sp>
        <p:nvSpPr>
          <p:cNvPr id="99" name="Shape 99"/>
          <p:cNvSpPr txBox="1"/>
          <p:nvPr/>
        </p:nvSpPr>
        <p:spPr>
          <a:xfrm>
            <a:off x="1292925" y="6574000"/>
            <a:ext cx="573600" cy="279024"/>
          </a:xfrm>
          <a:prstGeom prst="rect">
            <a:avLst/>
          </a:prstGeom>
          <a:noFill/>
          <a:ln>
            <a:noFill/>
          </a:ln>
        </p:spPr>
        <p:txBody>
          <a:bodyPr lIns="38100" tIns="38100" rIns="38100" bIns="38100" anchor="t" anchorCtr="0">
            <a:noAutofit/>
          </a:bodyPr>
          <a:lstStyle/>
          <a:p>
            <a:pPr marL="0" marR="0" lvl="0" indent="0" algn="ctr">
              <a:lnSpc>
                <a:spcPct val="119791"/>
              </a:lnSpc>
              <a:spcBef>
                <a:spcPts val="0"/>
              </a:spcBef>
              <a:spcAft>
                <a:spcPts val="0"/>
              </a:spcAft>
              <a:buNone/>
            </a:pPr>
            <a:r>
              <a:rPr lang="en-US" sz="1333">
                <a:solidFill>
                  <a:srgbClr val="000000"/>
                </a:solidFill>
                <a:latin typeface="Arial"/>
                <a:ea typeface="Arial"/>
                <a:cs typeface="Arial"/>
                <a:sym typeface="Arial"/>
              </a:rPr>
              <a:t>Frenar</a:t>
            </a:r>
          </a:p>
        </p:txBody>
      </p:sp>
      <p:pic>
        <p:nvPicPr>
          <p:cNvPr id="100" name="Shape 100"/>
          <p:cNvPicPr preferRelativeResize="0"/>
          <p:nvPr/>
        </p:nvPicPr>
        <p:blipFill>
          <a:blip r:embed="rId11">
            <a:alphaModFix/>
          </a:blip>
          <a:stretch>
            <a:fillRect/>
          </a:stretch>
        </p:blipFill>
        <p:spPr>
          <a:xfrm>
            <a:off x="6350000" y="4011075"/>
            <a:ext cx="1291150" cy="825475"/>
          </a:xfrm>
          <a:prstGeom prst="rect">
            <a:avLst/>
          </a:prstGeom>
          <a:noFill/>
          <a:ln>
            <a:noFill/>
          </a:ln>
        </p:spPr>
      </p:pic>
      <p:pic>
        <p:nvPicPr>
          <p:cNvPr id="101" name="Shape 101"/>
          <p:cNvPicPr preferRelativeResize="0"/>
          <p:nvPr/>
        </p:nvPicPr>
        <p:blipFill>
          <a:blip r:embed="rId12">
            <a:alphaModFix/>
          </a:blip>
          <a:stretch>
            <a:fillRect/>
          </a:stretch>
        </p:blipFill>
        <p:spPr>
          <a:xfrm>
            <a:off x="4826000" y="4984725"/>
            <a:ext cx="677325" cy="1143000"/>
          </a:xfrm>
          <a:prstGeom prst="rect">
            <a:avLst/>
          </a:prstGeom>
          <a:noFill/>
          <a:ln>
            <a:noFill/>
          </a:ln>
        </p:spPr>
      </p:pic>
      <p:pic>
        <p:nvPicPr>
          <p:cNvPr id="102" name="Shape 102"/>
          <p:cNvPicPr preferRelativeResize="0"/>
          <p:nvPr/>
        </p:nvPicPr>
        <p:blipFill>
          <a:blip r:embed="rId13">
            <a:alphaModFix/>
          </a:blip>
          <a:stretch>
            <a:fillRect/>
          </a:stretch>
        </p:blipFill>
        <p:spPr>
          <a:xfrm>
            <a:off x="2190750" y="5556225"/>
            <a:ext cx="7376575" cy="1153574"/>
          </a:xfrm>
          <a:prstGeom prst="rect">
            <a:avLst/>
          </a:prstGeom>
          <a:noFill/>
          <a:ln>
            <a:noFill/>
          </a:ln>
        </p:spPr>
      </p:pic>
      <p:pic>
        <p:nvPicPr>
          <p:cNvPr id="103" name="Shape 103"/>
          <p:cNvPicPr preferRelativeResize="0"/>
          <p:nvPr/>
        </p:nvPicPr>
        <p:blipFill>
          <a:blip r:embed="rId14">
            <a:alphaModFix/>
          </a:blip>
          <a:stretch>
            <a:fillRect/>
          </a:stretch>
        </p:blipFill>
        <p:spPr>
          <a:xfrm>
            <a:off x="2201325" y="6222975"/>
            <a:ext cx="6011324" cy="84650"/>
          </a:xfrm>
          <a:prstGeom prst="rect">
            <a:avLst/>
          </a:prstGeom>
          <a:noFill/>
          <a:ln>
            <a:noFill/>
          </a:ln>
        </p:spPr>
      </p:pic>
      <p:pic>
        <p:nvPicPr>
          <p:cNvPr id="104" name="Shape 104"/>
          <p:cNvPicPr preferRelativeResize="0"/>
          <p:nvPr/>
        </p:nvPicPr>
        <p:blipFill>
          <a:blip r:embed="rId15">
            <a:alphaModFix/>
          </a:blip>
          <a:stretch>
            <a:fillRect/>
          </a:stretch>
        </p:blipFill>
        <p:spPr>
          <a:xfrm>
            <a:off x="2021400" y="4381500"/>
            <a:ext cx="4243899" cy="1386400"/>
          </a:xfrm>
          <a:prstGeom prst="rect">
            <a:avLst/>
          </a:prstGeom>
          <a:noFill/>
          <a:ln>
            <a:noFill/>
          </a:ln>
        </p:spPr>
      </p:pic>
      <p:pic>
        <p:nvPicPr>
          <p:cNvPr id="105" name="Shape 105"/>
          <p:cNvPicPr preferRelativeResize="0"/>
          <p:nvPr/>
        </p:nvPicPr>
        <p:blipFill>
          <a:blip r:embed="rId16">
            <a:alphaModFix/>
          </a:blip>
          <a:stretch>
            <a:fillRect/>
          </a:stretch>
        </p:blipFill>
        <p:spPr>
          <a:xfrm>
            <a:off x="7863400" y="4519075"/>
            <a:ext cx="1375825" cy="317474"/>
          </a:xfrm>
          <a:prstGeom prst="rect">
            <a:avLst/>
          </a:prstGeom>
          <a:noFill/>
          <a:ln>
            <a:noFill/>
          </a:ln>
        </p:spPr>
      </p:pic>
      <p:pic>
        <p:nvPicPr>
          <p:cNvPr id="106" name="Shape 106"/>
          <p:cNvPicPr preferRelativeResize="0"/>
          <p:nvPr/>
        </p:nvPicPr>
        <p:blipFill>
          <a:blip r:embed="rId17">
            <a:alphaModFix/>
          </a:blip>
          <a:stretch>
            <a:fillRect/>
          </a:stretch>
        </p:blipFill>
        <p:spPr>
          <a:xfrm>
            <a:off x="7863400" y="4296825"/>
            <a:ext cx="1375825" cy="243400"/>
          </a:xfrm>
          <a:prstGeom prst="rect">
            <a:avLst/>
          </a:prstGeom>
          <a:noFill/>
          <a:ln>
            <a:noFill/>
          </a:ln>
        </p:spPr>
      </p:pic>
      <p:pic>
        <p:nvPicPr>
          <p:cNvPr id="107" name="Shape 107"/>
          <p:cNvPicPr preferRelativeResize="0"/>
          <p:nvPr/>
        </p:nvPicPr>
        <p:blipFill>
          <a:blip r:embed="rId6">
            <a:alphaModFix/>
          </a:blip>
          <a:stretch>
            <a:fillRect/>
          </a:stretch>
        </p:blipFill>
        <p:spPr>
          <a:xfrm>
            <a:off x="7863400" y="3968725"/>
            <a:ext cx="1375825" cy="349250"/>
          </a:xfrm>
          <a:prstGeom prst="rect">
            <a:avLst/>
          </a:prstGeom>
          <a:noFill/>
          <a:ln>
            <a:noFill/>
          </a:ln>
        </p:spPr>
      </p:pic>
      <p:pic>
        <p:nvPicPr>
          <p:cNvPr id="108" name="Shape 108"/>
          <p:cNvPicPr preferRelativeResize="0"/>
          <p:nvPr/>
        </p:nvPicPr>
        <p:blipFill>
          <a:blip r:embed="rId7">
            <a:alphaModFix/>
          </a:blip>
          <a:stretch>
            <a:fillRect/>
          </a:stretch>
        </p:blipFill>
        <p:spPr>
          <a:xfrm>
            <a:off x="8064500" y="4063975"/>
            <a:ext cx="941899" cy="211649"/>
          </a:xfrm>
          <a:prstGeom prst="rect">
            <a:avLst/>
          </a:prstGeom>
          <a:noFill/>
          <a:ln>
            <a:noFill/>
          </a:ln>
        </p:spPr>
      </p:pic>
      <p:sp>
        <p:nvSpPr>
          <p:cNvPr id="109" name="Shape 109"/>
          <p:cNvSpPr txBox="1"/>
          <p:nvPr/>
        </p:nvSpPr>
        <p:spPr>
          <a:xfrm>
            <a:off x="8071550" y="4063975"/>
            <a:ext cx="1007524" cy="279024"/>
          </a:xfrm>
          <a:prstGeom prst="rect">
            <a:avLst/>
          </a:prstGeom>
          <a:noFill/>
          <a:ln>
            <a:noFill/>
          </a:ln>
        </p:spPr>
        <p:txBody>
          <a:bodyPr lIns="38100" tIns="38100" rIns="38100" bIns="38100" anchor="t" anchorCtr="0">
            <a:noAutofit/>
          </a:bodyPr>
          <a:lstStyle/>
          <a:p>
            <a:pPr marL="0" marR="0" lvl="0" indent="0" algn="ctr">
              <a:lnSpc>
                <a:spcPct val="119791"/>
              </a:lnSpc>
              <a:spcBef>
                <a:spcPts val="0"/>
              </a:spcBef>
              <a:spcAft>
                <a:spcPts val="0"/>
              </a:spcAft>
              <a:buNone/>
            </a:pPr>
            <a:r>
              <a:rPr lang="en-US" sz="1333" b="1">
                <a:solidFill>
                  <a:srgbClr val="000000"/>
                </a:solidFill>
                <a:latin typeface="Arial"/>
                <a:ea typeface="Arial"/>
                <a:cs typeface="Arial"/>
                <a:sym typeface="Arial"/>
              </a:rPr>
              <a:t>Auto</a:t>
            </a:r>
          </a:p>
        </p:txBody>
      </p:sp>
      <p:pic>
        <p:nvPicPr>
          <p:cNvPr id="110" name="Shape 110"/>
          <p:cNvPicPr preferRelativeResize="0"/>
          <p:nvPr/>
        </p:nvPicPr>
        <p:blipFill>
          <a:blip r:embed="rId18">
            <a:alphaModFix/>
          </a:blip>
          <a:stretch>
            <a:fillRect/>
          </a:stretch>
        </p:blipFill>
        <p:spPr>
          <a:xfrm>
            <a:off x="8064500" y="4318000"/>
            <a:ext cx="941899" cy="211649"/>
          </a:xfrm>
          <a:prstGeom prst="rect">
            <a:avLst/>
          </a:prstGeom>
          <a:noFill/>
          <a:ln>
            <a:noFill/>
          </a:ln>
        </p:spPr>
      </p:pic>
      <p:sp>
        <p:nvSpPr>
          <p:cNvPr id="111" name="Shape 111"/>
          <p:cNvSpPr txBox="1"/>
          <p:nvPr/>
        </p:nvSpPr>
        <p:spPr>
          <a:xfrm>
            <a:off x="8071550" y="4318000"/>
            <a:ext cx="1011050" cy="279024"/>
          </a:xfrm>
          <a:prstGeom prst="rect">
            <a:avLst/>
          </a:prstGeom>
          <a:noFill/>
          <a:ln>
            <a:noFill/>
          </a:ln>
        </p:spPr>
        <p:txBody>
          <a:bodyPr lIns="38100" tIns="38100" rIns="38100" bIns="38100" anchor="t" anchorCtr="0">
            <a:noAutofit/>
          </a:bodyPr>
          <a:lstStyle/>
          <a:p>
            <a:pPr marL="0" marR="0" lvl="0" indent="0" algn="ctr">
              <a:lnSpc>
                <a:spcPct val="119791"/>
              </a:lnSpc>
              <a:spcBef>
                <a:spcPts val="0"/>
              </a:spcBef>
              <a:spcAft>
                <a:spcPts val="0"/>
              </a:spcAft>
              <a:buNone/>
            </a:pPr>
            <a:r>
              <a:rPr lang="en-US" sz="1333" dirty="0" err="1">
                <a:solidFill>
                  <a:srgbClr val="000000"/>
                </a:solidFill>
                <a:latin typeface="Arial"/>
                <a:ea typeface="Arial"/>
                <a:cs typeface="Arial"/>
                <a:sym typeface="Arial"/>
              </a:rPr>
              <a:t>Acelerar</a:t>
            </a:r>
            <a:endParaRPr lang="en-US" sz="1333" dirty="0">
              <a:solidFill>
                <a:srgbClr val="000000"/>
              </a:solidFill>
              <a:latin typeface="Arial"/>
              <a:ea typeface="Arial"/>
              <a:cs typeface="Arial"/>
              <a:sym typeface="Arial"/>
            </a:endParaRPr>
          </a:p>
        </p:txBody>
      </p:sp>
      <p:pic>
        <p:nvPicPr>
          <p:cNvPr id="112" name="Shape 112"/>
          <p:cNvPicPr preferRelativeResize="0"/>
          <p:nvPr/>
        </p:nvPicPr>
        <p:blipFill>
          <a:blip r:embed="rId9">
            <a:alphaModFix/>
          </a:blip>
          <a:stretch>
            <a:fillRect/>
          </a:stretch>
        </p:blipFill>
        <p:spPr>
          <a:xfrm>
            <a:off x="8212650" y="4529650"/>
            <a:ext cx="656149" cy="211649"/>
          </a:xfrm>
          <a:prstGeom prst="rect">
            <a:avLst/>
          </a:prstGeom>
          <a:noFill/>
          <a:ln>
            <a:noFill/>
          </a:ln>
        </p:spPr>
      </p:pic>
      <p:sp>
        <p:nvSpPr>
          <p:cNvPr id="113" name="Shape 113"/>
          <p:cNvSpPr txBox="1"/>
          <p:nvPr/>
        </p:nvSpPr>
        <p:spPr>
          <a:xfrm>
            <a:off x="8212650" y="4538475"/>
            <a:ext cx="732349" cy="279024"/>
          </a:xfrm>
          <a:prstGeom prst="rect">
            <a:avLst/>
          </a:prstGeom>
          <a:noFill/>
          <a:ln>
            <a:noFill/>
          </a:ln>
        </p:spPr>
        <p:txBody>
          <a:bodyPr lIns="38100" tIns="38100" rIns="38100" bIns="38100" anchor="t" anchorCtr="0">
            <a:noAutofit/>
          </a:bodyPr>
          <a:lstStyle/>
          <a:p>
            <a:pPr marL="0" marR="0" lvl="0" indent="0" algn="ctr">
              <a:lnSpc>
                <a:spcPct val="119791"/>
              </a:lnSpc>
              <a:spcBef>
                <a:spcPts val="0"/>
              </a:spcBef>
              <a:spcAft>
                <a:spcPts val="0"/>
              </a:spcAft>
              <a:buNone/>
            </a:pPr>
            <a:r>
              <a:rPr lang="en-US" sz="1333">
                <a:solidFill>
                  <a:srgbClr val="000000"/>
                </a:solidFill>
                <a:latin typeface="Arial"/>
                <a:ea typeface="Arial"/>
                <a:cs typeface="Arial"/>
                <a:sym typeface="Arial"/>
              </a:rPr>
              <a:t>Frenar</a:t>
            </a:r>
          </a:p>
        </p:txBody>
      </p:sp>
      <p:pic>
        <p:nvPicPr>
          <p:cNvPr id="114" name="Shape 114"/>
          <p:cNvPicPr preferRelativeResize="0"/>
          <p:nvPr/>
        </p:nvPicPr>
        <p:blipFill>
          <a:blip r:embed="rId19">
            <a:alphaModFix/>
          </a:blip>
          <a:stretch>
            <a:fillRect/>
          </a:stretch>
        </p:blipFill>
        <p:spPr>
          <a:xfrm>
            <a:off x="8032750" y="7186075"/>
            <a:ext cx="1375825" cy="275149"/>
          </a:xfrm>
          <a:prstGeom prst="rect">
            <a:avLst/>
          </a:prstGeom>
          <a:noFill/>
          <a:ln>
            <a:noFill/>
          </a:ln>
        </p:spPr>
      </p:pic>
      <p:pic>
        <p:nvPicPr>
          <p:cNvPr id="115" name="Shape 115"/>
          <p:cNvPicPr preferRelativeResize="0"/>
          <p:nvPr/>
        </p:nvPicPr>
        <p:blipFill>
          <a:blip r:embed="rId20">
            <a:alphaModFix/>
          </a:blip>
          <a:stretch>
            <a:fillRect/>
          </a:stretch>
        </p:blipFill>
        <p:spPr>
          <a:xfrm>
            <a:off x="8032750" y="6963825"/>
            <a:ext cx="1375825" cy="243400"/>
          </a:xfrm>
          <a:prstGeom prst="rect">
            <a:avLst/>
          </a:prstGeom>
          <a:noFill/>
          <a:ln>
            <a:noFill/>
          </a:ln>
        </p:spPr>
      </p:pic>
      <p:pic>
        <p:nvPicPr>
          <p:cNvPr id="116" name="Shape 116"/>
          <p:cNvPicPr preferRelativeResize="0"/>
          <p:nvPr/>
        </p:nvPicPr>
        <p:blipFill>
          <a:blip r:embed="rId21">
            <a:alphaModFix/>
          </a:blip>
          <a:stretch>
            <a:fillRect/>
          </a:stretch>
        </p:blipFill>
        <p:spPr>
          <a:xfrm>
            <a:off x="8032750" y="6720400"/>
            <a:ext cx="1375825" cy="275149"/>
          </a:xfrm>
          <a:prstGeom prst="rect">
            <a:avLst/>
          </a:prstGeom>
          <a:noFill/>
          <a:ln>
            <a:noFill/>
          </a:ln>
        </p:spPr>
      </p:pic>
      <p:pic>
        <p:nvPicPr>
          <p:cNvPr id="117" name="Shape 117"/>
          <p:cNvPicPr preferRelativeResize="0"/>
          <p:nvPr/>
        </p:nvPicPr>
        <p:blipFill>
          <a:blip r:embed="rId22">
            <a:alphaModFix/>
          </a:blip>
          <a:stretch>
            <a:fillRect/>
          </a:stretch>
        </p:blipFill>
        <p:spPr>
          <a:xfrm>
            <a:off x="8233825" y="6752150"/>
            <a:ext cx="941899" cy="211649"/>
          </a:xfrm>
          <a:prstGeom prst="rect">
            <a:avLst/>
          </a:prstGeom>
          <a:noFill/>
          <a:ln>
            <a:noFill/>
          </a:ln>
        </p:spPr>
      </p:pic>
      <p:sp>
        <p:nvSpPr>
          <p:cNvPr id="118" name="Shape 118"/>
          <p:cNvSpPr txBox="1"/>
          <p:nvPr/>
        </p:nvSpPr>
        <p:spPr>
          <a:xfrm>
            <a:off x="8240875" y="6753925"/>
            <a:ext cx="1007524" cy="279024"/>
          </a:xfrm>
          <a:prstGeom prst="rect">
            <a:avLst/>
          </a:prstGeom>
          <a:noFill/>
          <a:ln>
            <a:noFill/>
          </a:ln>
        </p:spPr>
        <p:txBody>
          <a:bodyPr lIns="38100" tIns="38100" rIns="38100" bIns="38100" anchor="t" anchorCtr="0">
            <a:noAutofit/>
          </a:bodyPr>
          <a:lstStyle/>
          <a:p>
            <a:pPr marL="0" marR="0" lvl="0" indent="0" algn="ctr">
              <a:lnSpc>
                <a:spcPct val="119791"/>
              </a:lnSpc>
              <a:spcBef>
                <a:spcPts val="0"/>
              </a:spcBef>
              <a:spcAft>
                <a:spcPts val="0"/>
              </a:spcAft>
              <a:buNone/>
            </a:pPr>
            <a:r>
              <a:rPr lang="en-US" sz="1333" b="1">
                <a:solidFill>
                  <a:srgbClr val="000000"/>
                </a:solidFill>
                <a:latin typeface="Arial"/>
                <a:ea typeface="Arial"/>
                <a:cs typeface="Arial"/>
                <a:sym typeface="Arial"/>
              </a:rPr>
              <a:t>Caballo</a:t>
            </a:r>
          </a:p>
        </p:txBody>
      </p:sp>
      <p:pic>
        <p:nvPicPr>
          <p:cNvPr id="119" name="Shape 119"/>
          <p:cNvPicPr preferRelativeResize="0"/>
          <p:nvPr/>
        </p:nvPicPr>
        <p:blipFill>
          <a:blip r:embed="rId23">
            <a:alphaModFix/>
          </a:blip>
          <a:stretch>
            <a:fillRect/>
          </a:stretch>
        </p:blipFill>
        <p:spPr>
          <a:xfrm>
            <a:off x="8233825" y="6984975"/>
            <a:ext cx="941899" cy="211649"/>
          </a:xfrm>
          <a:prstGeom prst="rect">
            <a:avLst/>
          </a:prstGeom>
          <a:noFill/>
          <a:ln>
            <a:noFill/>
          </a:ln>
        </p:spPr>
      </p:pic>
      <p:sp>
        <p:nvSpPr>
          <p:cNvPr id="120" name="Shape 120"/>
          <p:cNvSpPr txBox="1"/>
          <p:nvPr/>
        </p:nvSpPr>
        <p:spPr>
          <a:xfrm>
            <a:off x="8240875" y="6988525"/>
            <a:ext cx="1011050" cy="279024"/>
          </a:xfrm>
          <a:prstGeom prst="rect">
            <a:avLst/>
          </a:prstGeom>
          <a:noFill/>
          <a:ln>
            <a:noFill/>
          </a:ln>
        </p:spPr>
        <p:txBody>
          <a:bodyPr lIns="38100" tIns="38100" rIns="38100" bIns="38100" anchor="t" anchorCtr="0">
            <a:noAutofit/>
          </a:bodyPr>
          <a:lstStyle/>
          <a:p>
            <a:pPr marL="0" marR="0" lvl="0" indent="0" algn="ctr">
              <a:lnSpc>
                <a:spcPct val="119791"/>
              </a:lnSpc>
              <a:spcBef>
                <a:spcPts val="0"/>
              </a:spcBef>
              <a:spcAft>
                <a:spcPts val="0"/>
              </a:spcAft>
              <a:buNone/>
            </a:pPr>
            <a:r>
              <a:rPr lang="en-US" sz="1333">
                <a:solidFill>
                  <a:srgbClr val="000000"/>
                </a:solidFill>
                <a:latin typeface="Arial"/>
                <a:ea typeface="Arial"/>
                <a:cs typeface="Arial"/>
                <a:sym typeface="Arial"/>
              </a:rPr>
              <a:t>Acelerar</a:t>
            </a:r>
          </a:p>
        </p:txBody>
      </p:sp>
      <p:pic>
        <p:nvPicPr>
          <p:cNvPr id="121" name="Shape 121"/>
          <p:cNvPicPr preferRelativeResize="0"/>
          <p:nvPr/>
        </p:nvPicPr>
        <p:blipFill>
          <a:blip r:embed="rId24">
            <a:alphaModFix/>
          </a:blip>
          <a:stretch>
            <a:fillRect/>
          </a:stretch>
        </p:blipFill>
        <p:spPr>
          <a:xfrm>
            <a:off x="8382000" y="7207250"/>
            <a:ext cx="656149" cy="211649"/>
          </a:xfrm>
          <a:prstGeom prst="rect">
            <a:avLst/>
          </a:prstGeom>
          <a:noFill/>
          <a:ln>
            <a:noFill/>
          </a:ln>
        </p:spPr>
      </p:pic>
      <p:sp>
        <p:nvSpPr>
          <p:cNvPr id="122" name="Shape 122"/>
          <p:cNvSpPr txBox="1"/>
          <p:nvPr/>
        </p:nvSpPr>
        <p:spPr>
          <a:xfrm>
            <a:off x="8382000" y="7209000"/>
            <a:ext cx="732349" cy="279024"/>
          </a:xfrm>
          <a:prstGeom prst="rect">
            <a:avLst/>
          </a:prstGeom>
          <a:noFill/>
          <a:ln>
            <a:noFill/>
          </a:ln>
        </p:spPr>
        <p:txBody>
          <a:bodyPr lIns="38100" tIns="38100" rIns="38100" bIns="38100" anchor="t" anchorCtr="0">
            <a:noAutofit/>
          </a:bodyPr>
          <a:lstStyle/>
          <a:p>
            <a:pPr marL="0" marR="0" lvl="0" indent="0" algn="ctr">
              <a:lnSpc>
                <a:spcPct val="119791"/>
              </a:lnSpc>
              <a:spcBef>
                <a:spcPts val="0"/>
              </a:spcBef>
              <a:spcAft>
                <a:spcPts val="0"/>
              </a:spcAft>
              <a:buNone/>
            </a:pPr>
            <a:r>
              <a:rPr lang="en-US" sz="1333">
                <a:solidFill>
                  <a:srgbClr val="000000"/>
                </a:solidFill>
                <a:latin typeface="Arial"/>
                <a:ea typeface="Arial"/>
                <a:cs typeface="Arial"/>
                <a:sym typeface="Arial"/>
              </a:rPr>
              <a:t>Frenar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2627</Words>
  <Application>Microsoft Office PowerPoint</Application>
  <PresentationFormat>Personalizado</PresentationFormat>
  <Paragraphs>390</Paragraphs>
  <Slides>43</Slides>
  <Notes>43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43</vt:i4>
      </vt:variant>
    </vt:vector>
  </HeadingPairs>
  <TitlesOfParts>
    <vt:vector size="46" baseType="lpstr">
      <vt:lpstr>Arial</vt:lpstr>
      <vt:lpstr>Courier New</vt:lpstr>
      <vt:lpstr>Custom</vt:lpstr>
      <vt:lpstr>Maximiliano Neiner Octavio Villegas</vt:lpstr>
      <vt:lpstr>Temas a Tratar</vt:lpstr>
      <vt:lpstr>POO - ¿Qué es?</vt:lpstr>
      <vt:lpstr>Temas a Tratar</vt:lpstr>
      <vt:lpstr>Pilares de POO</vt:lpstr>
      <vt:lpstr>Abstracción</vt:lpstr>
      <vt:lpstr>Encapsulamiento</vt:lpstr>
      <vt:lpstr>Herencia</vt:lpstr>
      <vt:lpstr>Polimorfismo</vt:lpstr>
      <vt:lpstr>Temas a Tratar</vt:lpstr>
      <vt:lpstr>¿Qué es una clase?</vt:lpstr>
      <vt:lpstr>¿Qué es una clase?</vt:lpstr>
      <vt:lpstr>Presentación de PowerPoint</vt:lpstr>
      <vt:lpstr>¿Qué es lo que ves?</vt:lpstr>
      <vt:lpstr>¿Qué es lo que ves?</vt:lpstr>
      <vt:lpstr>¿Qué es lo que ves?</vt:lpstr>
      <vt:lpstr>¿Qué tienen en común?</vt:lpstr>
      <vt:lpstr>¿Qué tienen en común?</vt:lpstr>
      <vt:lpstr>Temas a Tratar</vt:lpstr>
      <vt:lpstr>Sintaxis</vt:lpstr>
      <vt:lpstr>Modificadores</vt:lpstr>
      <vt:lpstr>Temas a Tratar</vt:lpstr>
      <vt:lpstr>Sintaxis</vt:lpstr>
      <vt:lpstr>Modificadores</vt:lpstr>
      <vt:lpstr>Temas a Tratar</vt:lpstr>
      <vt:lpstr>Sintaxis (Firma del método) (1/2)</vt:lpstr>
      <vt:lpstr>Sintaxis (Firma del método) (2/2) </vt:lpstr>
      <vt:lpstr>Modificadores</vt:lpstr>
      <vt:lpstr>Ejemplo de una Clase</vt:lpstr>
      <vt:lpstr>Temas a Tratar</vt:lpstr>
      <vt:lpstr>¿Qué es un NameSpace?</vt:lpstr>
      <vt:lpstr>Ejemplo de un NameSpace</vt:lpstr>
      <vt:lpstr>Temas a Tratar</vt:lpstr>
      <vt:lpstr>Directivas de un NameSpace </vt:lpstr>
      <vt:lpstr>Directiva Using</vt:lpstr>
      <vt:lpstr>Directiva Alias</vt:lpstr>
      <vt:lpstr>Temas a Tratar</vt:lpstr>
      <vt:lpstr>Sintaxis</vt:lpstr>
      <vt:lpstr>Temas a Tratar</vt:lpstr>
      <vt:lpstr>Miembros de un NameSpace</vt:lpstr>
      <vt:lpstr>Ejemplo de uso de NameSpaces</vt:lpstr>
      <vt:lpstr>Ejercitación</vt:lpstr>
      <vt:lpstr>Ejercicios de Laboratorio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Maximiliano Neiner Octavio Villegas</dc:title>
  <cp:lastModifiedBy>familia</cp:lastModifiedBy>
  <cp:revision>3</cp:revision>
  <dcterms:modified xsi:type="dcterms:W3CDTF">2017-08-24T01:56:38Z</dcterms:modified>
</cp:coreProperties>
</file>