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7" r:id="rId2"/>
    <p:sldId id="484" r:id="rId3"/>
    <p:sldId id="494" r:id="rId4"/>
    <p:sldId id="495" r:id="rId5"/>
    <p:sldId id="499" r:id="rId6"/>
    <p:sldId id="498" r:id="rId7"/>
    <p:sldId id="496" r:id="rId8"/>
    <p:sldId id="500" r:id="rId9"/>
    <p:sldId id="503" r:id="rId10"/>
    <p:sldId id="506" r:id="rId11"/>
    <p:sldId id="504" r:id="rId12"/>
    <p:sldId id="501" r:id="rId13"/>
    <p:sldId id="509" r:id="rId14"/>
    <p:sldId id="507" r:id="rId15"/>
    <p:sldId id="508" r:id="rId16"/>
    <p:sldId id="510" r:id="rId17"/>
    <p:sldId id="512" r:id="rId18"/>
    <p:sldId id="5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cío Mercado" initials="RM" lastIdx="1" clrIdx="0">
    <p:extLst>
      <p:ext uri="{19B8F6BF-5375-455C-9EA6-DF929625EA0E}">
        <p15:presenceInfo xmlns:p15="http://schemas.microsoft.com/office/powerpoint/2012/main" userId="a74e8ded307502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51A6"/>
    <a:srgbClr val="8B60A3"/>
    <a:srgbClr val="FDF5E8"/>
    <a:srgbClr val="FED4AA"/>
    <a:srgbClr val="FCBC7C"/>
    <a:srgbClr val="F4CC24"/>
    <a:srgbClr val="343434"/>
    <a:srgbClr val="FBE5D6"/>
    <a:srgbClr val="FFFFFF"/>
    <a:srgbClr val="4785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3" autoAdjust="0"/>
    <p:restoredTop sz="80764" autoAdjust="0"/>
  </p:normalViewPr>
  <p:slideViewPr>
    <p:cSldViewPr snapToGrid="0">
      <p:cViewPr varScale="1">
        <p:scale>
          <a:sx n="93" d="100"/>
          <a:sy n="93"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2E4A0-29B7-4670-8CA0-704CAA4443DF}" type="datetimeFigureOut">
              <a:rPr lang="sv-SE" smtClean="0"/>
              <a:t>2022-05-23</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92184-91ED-4423-9277-CE2F2F10A534}" type="slidenum">
              <a:rPr lang="sv-SE" smtClean="0"/>
              <a:t>‹#›</a:t>
            </a:fld>
            <a:endParaRPr lang="sv-SE"/>
          </a:p>
        </p:txBody>
      </p:sp>
    </p:spTree>
    <p:extLst>
      <p:ext uri="{BB962C8B-B14F-4D97-AF65-F5344CB8AC3E}">
        <p14:creationId xmlns:p14="http://schemas.microsoft.com/office/powerpoint/2010/main" val="229612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Test lecture instructions:</a:t>
            </a:r>
          </a:p>
          <a:p>
            <a:r>
              <a:rPr lang="en-US" dirty="0"/>
              <a:t>The Recruitment Board would like you to hold a test lecture in English. We want you to plan and deliver the test lecture as if it was the first 15 minutes of a real lecture. The audience in the test lecture will not be the usual student group, but please give the lecture as if this was the case. The test lecture is open to personnel from the Department of Applied Physics, as well as the Recruitment Board.</a:t>
            </a:r>
          </a:p>
          <a:p>
            <a:endParaRPr lang="en-US" dirty="0"/>
          </a:p>
          <a:p>
            <a:r>
              <a:rPr lang="en-US" dirty="0"/>
              <a:t>The title of the test lecture is “Basic principles of cellular functions: metabolism”. The lecture can be considered to be part of SK2532 “Biomedicine for engineers” (https://www.kth.se/student/kurser/ </a:t>
            </a:r>
            <a:r>
              <a:rPr lang="en-US" dirty="0" err="1"/>
              <a:t>kurs</a:t>
            </a:r>
            <a:r>
              <a:rPr lang="en-US" dirty="0"/>
              <a:t>/SK2532?l=</a:t>
            </a:r>
            <a:r>
              <a:rPr lang="en-US" dirty="0" err="1"/>
              <a:t>en</a:t>
            </a:r>
            <a:r>
              <a:rPr lang="en-US" dirty="0"/>
              <a:t>). This is a mandatory course in Master's </a:t>
            </a:r>
            <a:r>
              <a:rPr lang="en-US" dirty="0" err="1"/>
              <a:t>programme</a:t>
            </a:r>
            <a:r>
              <a:rPr lang="en-US" dirty="0"/>
              <a:t> in Engineering Physics (biomedical physics </a:t>
            </a:r>
            <a:r>
              <a:rPr lang="en-US" dirty="0" err="1"/>
              <a:t>specialisation</a:t>
            </a:r>
            <a:r>
              <a:rPr lang="en-US" dirty="0"/>
              <a:t>). Information about the Master's </a:t>
            </a:r>
            <a:r>
              <a:rPr lang="en-US" dirty="0" err="1"/>
              <a:t>programme</a:t>
            </a:r>
            <a:r>
              <a:rPr lang="en-US" dirty="0"/>
              <a:t> can be found here: https://www.kth.se/en/studies/master/engineeringphysics. It is very important to keep to the allocated time. After the lecture, the audience may ask questions (5 minutes).</a:t>
            </a:r>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1</a:t>
            </a:fld>
            <a:endParaRPr lang="sv-SE"/>
          </a:p>
        </p:txBody>
      </p:sp>
    </p:spTree>
    <p:extLst>
      <p:ext uri="{BB962C8B-B14F-4D97-AF65-F5344CB8AC3E}">
        <p14:creationId xmlns:p14="http://schemas.microsoft.com/office/powerpoint/2010/main" val="1751413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10</a:t>
            </a:fld>
            <a:endParaRPr lang="sv-SE"/>
          </a:p>
        </p:txBody>
      </p:sp>
    </p:spTree>
    <p:extLst>
      <p:ext uri="{BB962C8B-B14F-4D97-AF65-F5344CB8AC3E}">
        <p14:creationId xmlns:p14="http://schemas.microsoft.com/office/powerpoint/2010/main" val="128531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cellular respiration </a:t>
            </a:r>
            <a:r>
              <a:rPr lang="en-US" dirty="0"/>
              <a:t>= </a:t>
            </a:r>
            <a:r>
              <a:rPr lang="en-US" dirty="0" err="1"/>
              <a:t>glycolosis</a:t>
            </a:r>
            <a:r>
              <a:rPr lang="en-US" dirty="0"/>
              <a:t> + pyruvate metabolism</a:t>
            </a:r>
            <a:r>
              <a:rPr lang="sv-SE" dirty="0"/>
              <a:t> (https://en.wikipedia.org/wiki/Glycolysis#:~:text=Glycolysis%20is%20the%20metabolic%20pathway,nicotinamide%20adenine%20dinucleotide%20(NADH).)</a:t>
            </a:r>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11</a:t>
            </a:fld>
            <a:endParaRPr lang="sv-SE"/>
          </a:p>
        </p:txBody>
      </p:sp>
    </p:spTree>
    <p:extLst>
      <p:ext uri="{BB962C8B-B14F-4D97-AF65-F5344CB8AC3E}">
        <p14:creationId xmlns:p14="http://schemas.microsoft.com/office/powerpoint/2010/main" val="60041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chemical reaction involves a change in free energy, called delta G (∆G). The change in free energy can be calculated for any system that undergoes a change, such as a chemical reaction. To calculate ∆G, start with the total energy change of the system, which is called </a:t>
            </a:r>
            <a:r>
              <a:rPr lang="en-US" sz="1200" b="1" i="0" kern="1200" dirty="0">
                <a:solidFill>
                  <a:schemeClr val="tx1"/>
                </a:solidFill>
                <a:effectLst/>
                <a:latin typeface="+mn-lt"/>
                <a:ea typeface="+mn-ea"/>
                <a:cs typeface="+mn-cs"/>
              </a:rPr>
              <a:t>enthalpy</a:t>
            </a:r>
            <a:r>
              <a:rPr lang="en-US" sz="1200" b="0" i="0" kern="1200" dirty="0">
                <a:solidFill>
                  <a:schemeClr val="tx1"/>
                </a:solidFill>
                <a:effectLst/>
                <a:latin typeface="+mn-lt"/>
                <a:ea typeface="+mn-ea"/>
                <a:cs typeface="+mn-cs"/>
              </a:rPr>
              <a:t>, and is denoted as ΔH. Then subtract the amount of energy that is lost to entropy (denoted as ∆S).</a:t>
            </a:r>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12</a:t>
            </a:fld>
            <a:endParaRPr lang="sv-SE"/>
          </a:p>
        </p:txBody>
      </p:sp>
    </p:spTree>
    <p:extLst>
      <p:ext uri="{BB962C8B-B14F-4D97-AF65-F5344CB8AC3E}">
        <p14:creationId xmlns:p14="http://schemas.microsoft.com/office/powerpoint/2010/main" val="407704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13</a:t>
            </a:fld>
            <a:endParaRPr lang="sv-SE"/>
          </a:p>
        </p:txBody>
      </p:sp>
    </p:spTree>
    <p:extLst>
      <p:ext uri="{BB962C8B-B14F-4D97-AF65-F5344CB8AC3E}">
        <p14:creationId xmlns:p14="http://schemas.microsoft.com/office/powerpoint/2010/main" val="46764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14</a:t>
            </a:fld>
            <a:endParaRPr lang="sv-SE"/>
          </a:p>
        </p:txBody>
      </p:sp>
    </p:spTree>
    <p:extLst>
      <p:ext uri="{BB962C8B-B14F-4D97-AF65-F5344CB8AC3E}">
        <p14:creationId xmlns:p14="http://schemas.microsoft.com/office/powerpoint/2010/main" val="85440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15</a:t>
            </a:fld>
            <a:endParaRPr lang="sv-SE"/>
          </a:p>
        </p:txBody>
      </p:sp>
    </p:spTree>
    <p:extLst>
      <p:ext uri="{BB962C8B-B14F-4D97-AF65-F5344CB8AC3E}">
        <p14:creationId xmlns:p14="http://schemas.microsoft.com/office/powerpoint/2010/main" val="424167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16</a:t>
            </a:fld>
            <a:endParaRPr lang="sv-SE"/>
          </a:p>
        </p:txBody>
      </p:sp>
    </p:spTree>
    <p:extLst>
      <p:ext uri="{BB962C8B-B14F-4D97-AF65-F5344CB8AC3E}">
        <p14:creationId xmlns:p14="http://schemas.microsoft.com/office/powerpoint/2010/main" val="195000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17</a:t>
            </a:fld>
            <a:endParaRPr lang="sv-SE"/>
          </a:p>
        </p:txBody>
      </p:sp>
    </p:spTree>
    <p:extLst>
      <p:ext uri="{BB962C8B-B14F-4D97-AF65-F5344CB8AC3E}">
        <p14:creationId xmlns:p14="http://schemas.microsoft.com/office/powerpoint/2010/main" val="43005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https://bit.ly/SK2532-2</a:t>
            </a:r>
          </a:p>
          <a:p>
            <a:endParaRPr lang="en-US" dirty="0"/>
          </a:p>
          <a:p>
            <a:r>
              <a:rPr lang="en-US" dirty="0"/>
              <a:t>To view the results of the quiz: https://www.mentimeter.com/s/82556ba3a5b4f769de1d4715a79a6a6a/cb2cb2d8d138</a:t>
            </a:r>
          </a:p>
          <a:p>
            <a:endParaRPr lang="en-US" dirty="0"/>
          </a:p>
          <a:p>
            <a:r>
              <a:rPr lang="en-US" dirty="0"/>
              <a:t>To edit the quiz: https://www.mentimeter.com/s/82556ba3a5b4f769de1d4715a79a6a6a/cb2cb2d8d138/edit? </a:t>
            </a:r>
          </a:p>
        </p:txBody>
      </p:sp>
      <p:sp>
        <p:nvSpPr>
          <p:cNvPr id="4" name="Slide Number Placeholder 3"/>
          <p:cNvSpPr>
            <a:spLocks noGrp="1"/>
          </p:cNvSpPr>
          <p:nvPr>
            <p:ph type="sldNum" sz="quarter" idx="5"/>
          </p:nvPr>
        </p:nvSpPr>
        <p:spPr/>
        <p:txBody>
          <a:bodyPr/>
          <a:lstStyle/>
          <a:p>
            <a:fld id="{70592184-91ED-4423-9277-CE2F2F10A534}" type="slidenum">
              <a:rPr lang="sv-SE" smtClean="0"/>
              <a:t>18</a:t>
            </a:fld>
            <a:endParaRPr lang="sv-SE"/>
          </a:p>
        </p:txBody>
      </p:sp>
    </p:spTree>
    <p:extLst>
      <p:ext uri="{BB962C8B-B14F-4D97-AF65-F5344CB8AC3E}">
        <p14:creationId xmlns:p14="http://schemas.microsoft.com/office/powerpoint/2010/main" val="141778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Resources used to prepare this lecture:</a:t>
            </a:r>
          </a:p>
          <a:p>
            <a:pPr marL="171450" indent="-171450">
              <a:buFont typeface="Arial" panose="020B0604020202020204" pitchFamily="34" charset="0"/>
              <a:buChar char="•"/>
            </a:pPr>
            <a:r>
              <a:rPr lang="sv-SE" dirty="0"/>
              <a:t>https://www.anderson.k12.ky.us/Downloads/06_Lecture_Presentation2.pdf</a:t>
            </a:r>
          </a:p>
          <a:p>
            <a:pPr marL="171450" indent="-171450">
              <a:buFont typeface="Arial" panose="020B0604020202020204" pitchFamily="34" charset="0"/>
              <a:buChar char="•"/>
            </a:pPr>
            <a:r>
              <a:rPr lang="sv-SE" dirty="0"/>
              <a:t>https://www.etsu.edu/uschool/faculty/tadlockd/documents/apbio_chp_8_detaillectout.pdf</a:t>
            </a:r>
          </a:p>
          <a:p>
            <a:pPr marL="171450" indent="-171450">
              <a:buFont typeface="Arial" panose="020B0604020202020204" pitchFamily="34" charset="0"/>
              <a:buChar char="•"/>
            </a:pPr>
            <a:r>
              <a:rPr lang="sv-SE" dirty="0"/>
              <a:t>https://rwu.pressbooks.pub/bio103/chapter/introduction-to-metabolism-enzymes-and-energy/</a:t>
            </a:r>
          </a:p>
        </p:txBody>
      </p:sp>
      <p:sp>
        <p:nvSpPr>
          <p:cNvPr id="4" name="Slide Number Placeholder 3"/>
          <p:cNvSpPr>
            <a:spLocks noGrp="1"/>
          </p:cNvSpPr>
          <p:nvPr>
            <p:ph type="sldNum" sz="quarter" idx="5"/>
          </p:nvPr>
        </p:nvSpPr>
        <p:spPr/>
        <p:txBody>
          <a:bodyPr/>
          <a:lstStyle/>
          <a:p>
            <a:fld id="{70592184-91ED-4423-9277-CE2F2F10A534}" type="slidenum">
              <a:rPr lang="sv-SE" smtClean="0"/>
              <a:t>2</a:t>
            </a:fld>
            <a:endParaRPr lang="sv-SE"/>
          </a:p>
        </p:txBody>
      </p:sp>
    </p:spTree>
    <p:extLst>
      <p:ext uri="{BB962C8B-B14F-4D97-AF65-F5344CB8AC3E}">
        <p14:creationId xmlns:p14="http://schemas.microsoft.com/office/powerpoint/2010/main" val="395330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3</a:t>
            </a:fld>
            <a:endParaRPr lang="sv-SE"/>
          </a:p>
        </p:txBody>
      </p:sp>
    </p:spTree>
    <p:extLst>
      <p:ext uri="{BB962C8B-B14F-4D97-AF65-F5344CB8AC3E}">
        <p14:creationId xmlns:p14="http://schemas.microsoft.com/office/powerpoint/2010/main" val="104357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4</a:t>
            </a:fld>
            <a:endParaRPr lang="sv-SE"/>
          </a:p>
        </p:txBody>
      </p:sp>
    </p:spTree>
    <p:extLst>
      <p:ext uri="{BB962C8B-B14F-4D97-AF65-F5344CB8AC3E}">
        <p14:creationId xmlns:p14="http://schemas.microsoft.com/office/powerpoint/2010/main" val="301556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5</a:t>
            </a:fld>
            <a:endParaRPr lang="sv-SE"/>
          </a:p>
        </p:txBody>
      </p:sp>
    </p:spTree>
    <p:extLst>
      <p:ext uri="{BB962C8B-B14F-4D97-AF65-F5344CB8AC3E}">
        <p14:creationId xmlns:p14="http://schemas.microsoft.com/office/powerpoint/2010/main" val="1766449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6</a:t>
            </a:fld>
            <a:endParaRPr lang="sv-SE"/>
          </a:p>
        </p:txBody>
      </p:sp>
    </p:spTree>
    <p:extLst>
      <p:ext uri="{BB962C8B-B14F-4D97-AF65-F5344CB8AC3E}">
        <p14:creationId xmlns:p14="http://schemas.microsoft.com/office/powerpoint/2010/main" val="205880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0592184-91ED-4423-9277-CE2F2F10A534}" type="slidenum">
              <a:rPr lang="sv-SE" smtClean="0"/>
              <a:t>7</a:t>
            </a:fld>
            <a:endParaRPr lang="sv-SE"/>
          </a:p>
        </p:txBody>
      </p:sp>
    </p:spTree>
    <p:extLst>
      <p:ext uri="{BB962C8B-B14F-4D97-AF65-F5344CB8AC3E}">
        <p14:creationId xmlns:p14="http://schemas.microsoft.com/office/powerpoint/2010/main" val="329403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592184-91ED-4423-9277-CE2F2F10A534}" type="slidenum">
              <a:rPr lang="sv-SE" smtClean="0"/>
              <a:t>8</a:t>
            </a:fld>
            <a:endParaRPr lang="sv-SE"/>
          </a:p>
        </p:txBody>
      </p:sp>
    </p:spTree>
    <p:extLst>
      <p:ext uri="{BB962C8B-B14F-4D97-AF65-F5344CB8AC3E}">
        <p14:creationId xmlns:p14="http://schemas.microsoft.com/office/powerpoint/2010/main" val="389886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a:solidFill>
                  <a:srgbClr val="1751A6"/>
                </a:solidFill>
                <a:highlight>
                  <a:srgbClr val="FFFF00"/>
                </a:highlight>
                <a:latin typeface="Comic Sans MS" panose="030F0702030302020204" pitchFamily="66" charset="0"/>
              </a:rPr>
              <a:t>bitly link:</a:t>
            </a:r>
          </a:p>
          <a:p>
            <a:r>
              <a:rPr lang="sv-SE" sz="1200" dirty="0">
                <a:solidFill>
                  <a:srgbClr val="1751A6"/>
                </a:solidFill>
                <a:highlight>
                  <a:srgbClr val="FFFF00"/>
                </a:highlight>
                <a:latin typeface="Comic Sans MS" panose="030F0702030302020204" pitchFamily="66" charset="0"/>
              </a:rPr>
              <a:t>bit.ly/SK2532-1</a:t>
            </a:r>
          </a:p>
          <a:p>
            <a:endParaRPr lang="en-US" dirty="0"/>
          </a:p>
          <a:p>
            <a:r>
              <a:rPr lang="en-US" dirty="0"/>
              <a:t>Raw </a:t>
            </a:r>
            <a:r>
              <a:rPr lang="en-US" dirty="0" err="1"/>
              <a:t>jamboard</a:t>
            </a:r>
            <a:r>
              <a:rPr lang="en-US" dirty="0"/>
              <a:t> link:</a:t>
            </a:r>
          </a:p>
          <a:p>
            <a:r>
              <a:rPr lang="en-US" dirty="0"/>
              <a:t>https://jamboard.google.com/d/1sXpiKTuMjLKjgMebKCo4NeIm4_maK9Mc2-23NuBjd_k/edit?usp=sharing</a:t>
            </a:r>
          </a:p>
        </p:txBody>
      </p:sp>
      <p:sp>
        <p:nvSpPr>
          <p:cNvPr id="4" name="Slide Number Placeholder 3"/>
          <p:cNvSpPr>
            <a:spLocks noGrp="1"/>
          </p:cNvSpPr>
          <p:nvPr>
            <p:ph type="sldNum" sz="quarter" idx="5"/>
          </p:nvPr>
        </p:nvSpPr>
        <p:spPr/>
        <p:txBody>
          <a:bodyPr/>
          <a:lstStyle/>
          <a:p>
            <a:fld id="{70592184-91ED-4423-9277-CE2F2F10A534}" type="slidenum">
              <a:rPr lang="sv-SE" smtClean="0"/>
              <a:t>9</a:t>
            </a:fld>
            <a:endParaRPr lang="sv-SE"/>
          </a:p>
        </p:txBody>
      </p:sp>
    </p:spTree>
    <p:extLst>
      <p:ext uri="{BB962C8B-B14F-4D97-AF65-F5344CB8AC3E}">
        <p14:creationId xmlns:p14="http://schemas.microsoft.com/office/powerpoint/2010/main" val="206825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3E4873-7418-4833-B827-B562F4F39BDC}" type="datetime1">
              <a:rPr lang="sv-SE" smtClean="0"/>
              <a:t>2022-05-23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93672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ADC7D-F46B-49A4-8518-2256DA4F2FDB}" type="datetime1">
              <a:rPr lang="sv-SE" smtClean="0"/>
              <a:t>2022-05-23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349814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F5D85-6941-4243-912D-CA58169DE917}" type="datetime1">
              <a:rPr lang="sv-SE" smtClean="0"/>
              <a:t>2022-05-23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346081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DB6F6-0110-4FB3-A23C-3A14BBCBA521}" type="datetime1">
              <a:rPr lang="sv-SE" smtClean="0"/>
              <a:t>2022-05-23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94845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ECA836-7005-431D-9D2F-03DAB6E36DBD}" type="datetime1">
              <a:rPr lang="sv-SE" smtClean="0"/>
              <a:t>2022-05-23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961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4E4707-BB8C-4DDF-9EBE-60CC05A78077}" type="datetime1">
              <a:rPr lang="sv-SE" smtClean="0"/>
              <a:t>2022-05-23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15989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D80B7-3EAF-4928-8C43-A840DCC4DA3E}" type="datetime1">
              <a:rPr lang="sv-SE" smtClean="0"/>
              <a:t>2022-05-23</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18176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9CC6BD-E4D1-4C44-8CE4-F2433FB6EAC7}" type="datetime1">
              <a:rPr lang="sv-SE" smtClean="0"/>
              <a:t>2022-05-23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212319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E28B2-3497-4682-A3B9-6D636632B84C}" type="datetime1">
              <a:rPr lang="sv-SE" smtClean="0"/>
              <a:t>2022-05-23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363952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A7DE9-9CE4-46AE-BD77-9C02D5C51EC5}" type="datetime1">
              <a:rPr lang="sv-SE" smtClean="0"/>
              <a:t>2022-05-23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94087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BFBF00-DB01-4C67-AE4E-302FC7B08F2F}" type="datetime1">
              <a:rPr lang="sv-SE" smtClean="0"/>
              <a:t>2022-05-23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8442D06-2EF4-4715-82C9-48917B552058}" type="slidenum">
              <a:rPr lang="sv-SE" smtClean="0"/>
              <a:t>‹#›</a:t>
            </a:fld>
            <a:endParaRPr lang="sv-SE"/>
          </a:p>
        </p:txBody>
      </p:sp>
    </p:spTree>
    <p:extLst>
      <p:ext uri="{BB962C8B-B14F-4D97-AF65-F5344CB8AC3E}">
        <p14:creationId xmlns:p14="http://schemas.microsoft.com/office/powerpoint/2010/main" val="108411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17C38-BEDF-4318-8AAD-03611EDF9709}" type="datetime1">
              <a:rPr lang="sv-SE" smtClean="0"/>
              <a:t>2022-05-23</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42D06-2EF4-4715-82C9-48917B552058}" type="slidenum">
              <a:rPr lang="sv-SE" smtClean="0"/>
              <a:t>‹#›</a:t>
            </a:fld>
            <a:endParaRPr lang="sv-SE"/>
          </a:p>
        </p:txBody>
      </p:sp>
    </p:spTree>
    <p:extLst>
      <p:ext uri="{BB962C8B-B14F-4D97-AF65-F5344CB8AC3E}">
        <p14:creationId xmlns:p14="http://schemas.microsoft.com/office/powerpoint/2010/main" val="24068331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s://monroeengineering.com/blog/wp-content/uploads/2017/06/chain11.jpg"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jpe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s://rwu.pressbooks.pub/bio103/chapter/introduction-to-metabolism-enzymes-and-energy/"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https://rwu.pressbooks.pub/bio103/chapter/introduction-to-metabolism-enzymes-and-energy/"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hyperlink" Target="https://www.gardeningknowhow.com/wp-content/uploads/2014/05/compost-pile.jpg" TargetMode="External"/><Relationship Id="rId3" Type="http://schemas.openxmlformats.org/officeDocument/2006/relationships/notesSlide" Target="../notesSlides/notesSlide16.xml"/><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hyperlink" Target="https://cdn.shopify.com/s/files/1/2142/6545/products/FC_Tyrkisk_Peber_Original_150g_402835_HR_SV_1024x1024.jpg?v=1613406264"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mentimeter.com/s/82556ba3a5b4f769de1d4715a79a6a6a/cb2cb2d8d138" TargetMode="External"/><Relationship Id="rId4" Type="http://schemas.openxmlformats.org/officeDocument/2006/relationships/hyperlink" Target="https://cdn.shopify.com/s/files/1/2142/6545/products/FC_Tyrkisk_Peber_Original_150g_402835_HR_SV_1024x1024.jpg?v=1613406264"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s://www.kth.se/student/kurser/kurs/kursplan/SK2532-20212.pdf?lang=en" TargetMode="External"/><Relationship Id="rId4" Type="http://schemas.openxmlformats.org/officeDocument/2006/relationships/hyperlink" Target="https://www.kth.se/student/kurser/kurs/SK2532?l=e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hyperlink" Target="https://metabolicpathways.stanford.edu/"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28F274F-D28D-41F2-87C8-AC037FA4B425}"/>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 name="Title 1">
            <a:extLst>
              <a:ext uri="{FF2B5EF4-FFF2-40B4-BE49-F238E27FC236}">
                <a16:creationId xmlns:a16="http://schemas.microsoft.com/office/drawing/2014/main" id="{98606ECF-25A8-4971-BD9E-C6A96B06C516}"/>
              </a:ext>
            </a:extLst>
          </p:cNvPr>
          <p:cNvSpPr>
            <a:spLocks noGrp="1"/>
          </p:cNvSpPr>
          <p:nvPr>
            <p:ph type="ctrTitle"/>
          </p:nvPr>
        </p:nvSpPr>
        <p:spPr>
          <a:xfrm>
            <a:off x="598714" y="1248974"/>
            <a:ext cx="10972800" cy="2212975"/>
          </a:xfrm>
        </p:spPr>
        <p:txBody>
          <a:bodyPr>
            <a:noAutofit/>
          </a:bodyPr>
          <a:lstStyle/>
          <a:p>
            <a:r>
              <a:rPr lang="en-US" sz="4800" b="1" dirty="0">
                <a:solidFill>
                  <a:srgbClr val="1751A6"/>
                </a:solidFill>
                <a:cs typeface="Arial" panose="020B0604020202020204" pitchFamily="34" charset="0"/>
              </a:rPr>
              <a:t>Basic principles of cellular functions: </a:t>
            </a:r>
            <a:r>
              <a:rPr lang="en-US" sz="4800" dirty="0">
                <a:solidFill>
                  <a:srgbClr val="1751A6"/>
                </a:solidFill>
                <a:cs typeface="Arial" panose="020B0604020202020204" pitchFamily="34" charset="0"/>
              </a:rPr>
              <a:t>metabolism</a:t>
            </a:r>
            <a:endParaRPr lang="sv-SE" sz="4800" dirty="0">
              <a:solidFill>
                <a:srgbClr val="1751A6"/>
              </a:solidFill>
              <a:cs typeface="Arial" panose="020B0604020202020204" pitchFamily="34" charset="0"/>
            </a:endParaRPr>
          </a:p>
        </p:txBody>
      </p:sp>
      <p:sp>
        <p:nvSpPr>
          <p:cNvPr id="7" name="Subtitle 2">
            <a:extLst>
              <a:ext uri="{FF2B5EF4-FFF2-40B4-BE49-F238E27FC236}">
                <a16:creationId xmlns:a16="http://schemas.microsoft.com/office/drawing/2014/main" id="{FA3F240E-9837-4783-AE1D-E26AB41DD9B9}"/>
              </a:ext>
            </a:extLst>
          </p:cNvPr>
          <p:cNvSpPr txBox="1">
            <a:spLocks/>
          </p:cNvSpPr>
          <p:nvPr/>
        </p:nvSpPr>
        <p:spPr>
          <a:xfrm>
            <a:off x="1513114" y="3810557"/>
            <a:ext cx="9165772" cy="2212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v-SE" sz="2100" b="1" dirty="0">
                <a:solidFill>
                  <a:schemeClr val="tx2"/>
                </a:solidFill>
                <a:latin typeface="Garamond" panose="02020404030301010803" pitchFamily="18" charset="0"/>
                <a:cs typeface="Arial" panose="020B0604020202020204" pitchFamily="34" charset="0"/>
              </a:rPr>
              <a:t>Dr. Rocío Mercado</a:t>
            </a:r>
          </a:p>
          <a:p>
            <a:r>
              <a:rPr lang="sv-SE" sz="2000" dirty="0">
                <a:latin typeface="Garamond" panose="02020404030301010803" pitchFamily="18" charset="0"/>
                <a:cs typeface="Arial" panose="020B0604020202020204" pitchFamily="34" charset="0"/>
              </a:rPr>
              <a:t>Department of Chemical Engineering, MIT</a:t>
            </a:r>
          </a:p>
          <a:p>
            <a:endParaRPr lang="sv-SE" sz="2000" dirty="0">
              <a:latin typeface="Garamond" panose="02020404030301010803" pitchFamily="18" charset="0"/>
              <a:cs typeface="Arial" panose="020B0604020202020204" pitchFamily="34" charset="0"/>
            </a:endParaRPr>
          </a:p>
          <a:p>
            <a:r>
              <a:rPr lang="en-US" sz="2000" dirty="0">
                <a:solidFill>
                  <a:schemeClr val="accent4">
                    <a:lumMod val="50000"/>
                  </a:schemeClr>
                </a:solidFill>
                <a:latin typeface="Garamond" panose="02020404030301010803" pitchFamily="18" charset="0"/>
                <a:cs typeface="Arial" panose="020B0604020202020204" pitchFamily="34" charset="0"/>
              </a:rPr>
              <a:t>Interviewing for Assistant Professorship in </a:t>
            </a:r>
            <a:br>
              <a:rPr lang="en-US" sz="2000" dirty="0">
                <a:solidFill>
                  <a:schemeClr val="accent4">
                    <a:lumMod val="50000"/>
                  </a:schemeClr>
                </a:solidFill>
                <a:latin typeface="Garamond" panose="02020404030301010803" pitchFamily="18" charset="0"/>
                <a:cs typeface="Arial" panose="020B0604020202020204" pitchFamily="34" charset="0"/>
              </a:rPr>
            </a:br>
            <a:r>
              <a:rPr lang="en-US" sz="2000" i="1" dirty="0">
                <a:solidFill>
                  <a:schemeClr val="accent4">
                    <a:lumMod val="50000"/>
                  </a:schemeClr>
                </a:solidFill>
                <a:latin typeface="Garamond" panose="02020404030301010803" pitchFamily="18" charset="0"/>
                <a:cs typeface="Arial" panose="020B0604020202020204" pitchFamily="34" charset="0"/>
              </a:rPr>
              <a:t>Data-driven cell and molecular biology</a:t>
            </a:r>
          </a:p>
          <a:p>
            <a:r>
              <a:rPr lang="sv-SE" sz="1600" dirty="0">
                <a:latin typeface="Garamond" panose="02020404030301010803" pitchFamily="18" charset="0"/>
                <a:cs typeface="Arial" panose="020B0604020202020204" pitchFamily="34" charset="0"/>
              </a:rPr>
              <a:t>Thursday March 10, 2022</a:t>
            </a:r>
          </a:p>
        </p:txBody>
      </p:sp>
      <p:sp>
        <p:nvSpPr>
          <p:cNvPr id="8" name="Rectangle 7">
            <a:extLst>
              <a:ext uri="{FF2B5EF4-FFF2-40B4-BE49-F238E27FC236}">
                <a16:creationId xmlns:a16="http://schemas.microsoft.com/office/drawing/2014/main" id="{A8A42955-EE4D-449F-9E60-D1E07511F90A}"/>
              </a:ext>
            </a:extLst>
          </p:cNvPr>
          <p:cNvSpPr/>
          <p:nvPr/>
        </p:nvSpPr>
        <p:spPr>
          <a:xfrm>
            <a:off x="0" y="6345466"/>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pic>
        <p:nvPicPr>
          <p:cNvPr id="1028" name="Picture 4" descr="File:MIT logo.svg - Wikipedia">
            <a:extLst>
              <a:ext uri="{FF2B5EF4-FFF2-40B4-BE49-F238E27FC236}">
                <a16:creationId xmlns:a16="http://schemas.microsoft.com/office/drawing/2014/main" id="{951FDAEF-00C0-48CA-B47F-C1528328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3" y="5427528"/>
            <a:ext cx="1317171" cy="6812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TH Royal Institute of Technology | IDDRI">
            <a:extLst>
              <a:ext uri="{FF2B5EF4-FFF2-40B4-BE49-F238E27FC236}">
                <a16:creationId xmlns:a16="http://schemas.microsoft.com/office/drawing/2014/main" id="{26B74881-9B16-45AE-90F9-9285B2EF8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313" y="4921698"/>
            <a:ext cx="1128261" cy="12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5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1">
            <a:extLst>
              <a:ext uri="{FF2B5EF4-FFF2-40B4-BE49-F238E27FC236}">
                <a16:creationId xmlns:a16="http://schemas.microsoft.com/office/drawing/2014/main" id="{B09ECBB2-2BFE-4DF1-9EE7-65AADDA0A413}"/>
              </a:ext>
            </a:extLst>
          </p:cNvPr>
          <p:cNvSpPr txBox="1">
            <a:spLocks/>
          </p:cNvSpPr>
          <p:nvPr/>
        </p:nvSpPr>
        <p:spPr>
          <a:xfrm>
            <a:off x="544286" y="1371600"/>
            <a:ext cx="5410196"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1751A6"/>
                </a:solidFill>
              </a:rPr>
              <a:t>Examples of simple biochemicals </a:t>
            </a:r>
            <a:br>
              <a:rPr lang="en-US" b="1" dirty="0">
                <a:solidFill>
                  <a:srgbClr val="1751A6"/>
                </a:solidFill>
              </a:rPr>
            </a:br>
            <a:r>
              <a:rPr lang="en-US" dirty="0">
                <a:solidFill>
                  <a:srgbClr val="1751A6"/>
                </a:solidFill>
              </a:rPr>
              <a:t>(building blocks)</a:t>
            </a:r>
          </a:p>
        </p:txBody>
      </p:sp>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10</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Task 1. Examples of complex and simple biomolecules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 name="TextBox 1">
            <a:extLst>
              <a:ext uri="{FF2B5EF4-FFF2-40B4-BE49-F238E27FC236}">
                <a16:creationId xmlns:a16="http://schemas.microsoft.com/office/drawing/2014/main" id="{297A25E2-F9DE-4033-A95A-4C78E6B459BC}"/>
              </a:ext>
            </a:extLst>
          </p:cNvPr>
          <p:cNvSpPr txBox="1"/>
          <p:nvPr/>
        </p:nvSpPr>
        <p:spPr>
          <a:xfrm>
            <a:off x="6827795" y="2883254"/>
            <a:ext cx="1369286" cy="461665"/>
          </a:xfrm>
          <a:prstGeom prst="rect">
            <a:avLst/>
          </a:prstGeom>
          <a:noFill/>
        </p:spPr>
        <p:txBody>
          <a:bodyPr wrap="none" rtlCol="0">
            <a:spAutoFit/>
          </a:bodyPr>
          <a:lstStyle/>
          <a:p>
            <a:r>
              <a:rPr lang="sv-SE" sz="2400" dirty="0">
                <a:solidFill>
                  <a:srgbClr val="C00000"/>
                </a:solidFill>
                <a:latin typeface="Comic Sans MS" panose="030F0702030302020204" pitchFamily="66" charset="0"/>
              </a:rPr>
              <a:t>proteins</a:t>
            </a:r>
          </a:p>
        </p:txBody>
      </p:sp>
      <p:sp>
        <p:nvSpPr>
          <p:cNvPr id="11" name="TextBox 10">
            <a:extLst>
              <a:ext uri="{FF2B5EF4-FFF2-40B4-BE49-F238E27FC236}">
                <a16:creationId xmlns:a16="http://schemas.microsoft.com/office/drawing/2014/main" id="{7A4AF798-EC2E-4AEE-871C-FC2A2826D32A}"/>
              </a:ext>
            </a:extLst>
          </p:cNvPr>
          <p:cNvSpPr txBox="1"/>
          <p:nvPr/>
        </p:nvSpPr>
        <p:spPr>
          <a:xfrm>
            <a:off x="8541938" y="2870521"/>
            <a:ext cx="938077" cy="461665"/>
          </a:xfrm>
          <a:prstGeom prst="rect">
            <a:avLst/>
          </a:prstGeom>
          <a:noFill/>
        </p:spPr>
        <p:txBody>
          <a:bodyPr wrap="none" rtlCol="0">
            <a:spAutoFit/>
          </a:bodyPr>
          <a:lstStyle/>
          <a:p>
            <a:r>
              <a:rPr lang="sv-SE" sz="2400" dirty="0">
                <a:solidFill>
                  <a:srgbClr val="00B050"/>
                </a:solidFill>
                <a:latin typeface="Comic Sans MS" panose="030F0702030302020204" pitchFamily="66" charset="0"/>
              </a:rPr>
              <a:t>lipids</a:t>
            </a:r>
          </a:p>
        </p:txBody>
      </p:sp>
      <p:sp>
        <p:nvSpPr>
          <p:cNvPr id="13" name="TextBox 12">
            <a:extLst>
              <a:ext uri="{FF2B5EF4-FFF2-40B4-BE49-F238E27FC236}">
                <a16:creationId xmlns:a16="http://schemas.microsoft.com/office/drawing/2014/main" id="{4557250A-7C1A-4DA0-B6D1-E3DEEA09F136}"/>
              </a:ext>
            </a:extLst>
          </p:cNvPr>
          <p:cNvSpPr txBox="1"/>
          <p:nvPr/>
        </p:nvSpPr>
        <p:spPr>
          <a:xfrm>
            <a:off x="8535342" y="3550652"/>
            <a:ext cx="3217547" cy="461665"/>
          </a:xfrm>
          <a:prstGeom prst="rect">
            <a:avLst/>
          </a:prstGeom>
          <a:noFill/>
        </p:spPr>
        <p:txBody>
          <a:bodyPr wrap="none" rtlCol="0">
            <a:spAutoFit/>
          </a:bodyPr>
          <a:lstStyle/>
          <a:p>
            <a:r>
              <a:rPr lang="sv-SE" sz="2400" dirty="0">
                <a:solidFill>
                  <a:srgbClr val="00B050"/>
                </a:solidFill>
                <a:latin typeface="Comic Sans MS" panose="030F0702030302020204" pitchFamily="66" charset="0"/>
              </a:rPr>
              <a:t>biological membranes</a:t>
            </a:r>
          </a:p>
        </p:txBody>
      </p:sp>
      <p:sp>
        <p:nvSpPr>
          <p:cNvPr id="14" name="TextBox 13">
            <a:extLst>
              <a:ext uri="{FF2B5EF4-FFF2-40B4-BE49-F238E27FC236}">
                <a16:creationId xmlns:a16="http://schemas.microsoft.com/office/drawing/2014/main" id="{BA87381C-BCBD-44BA-8FB3-0FB35F2DC6C4}"/>
              </a:ext>
            </a:extLst>
          </p:cNvPr>
          <p:cNvSpPr txBox="1"/>
          <p:nvPr/>
        </p:nvSpPr>
        <p:spPr>
          <a:xfrm>
            <a:off x="7214370" y="5024203"/>
            <a:ext cx="877163" cy="461665"/>
          </a:xfrm>
          <a:prstGeom prst="rect">
            <a:avLst/>
          </a:prstGeom>
          <a:noFill/>
        </p:spPr>
        <p:txBody>
          <a:bodyPr wrap="none" rtlCol="0">
            <a:spAutoFit/>
          </a:bodyPr>
          <a:lstStyle/>
          <a:p>
            <a:r>
              <a:rPr lang="sv-SE" sz="2400" dirty="0">
                <a:solidFill>
                  <a:srgbClr val="00B0F0"/>
                </a:solidFill>
                <a:latin typeface="Comic Sans MS" panose="030F0702030302020204" pitchFamily="66" charset="0"/>
              </a:rPr>
              <a:t>DNA</a:t>
            </a:r>
          </a:p>
        </p:txBody>
      </p:sp>
      <p:sp>
        <p:nvSpPr>
          <p:cNvPr id="15" name="TextBox 14">
            <a:extLst>
              <a:ext uri="{FF2B5EF4-FFF2-40B4-BE49-F238E27FC236}">
                <a16:creationId xmlns:a16="http://schemas.microsoft.com/office/drawing/2014/main" id="{251FA730-0FED-464B-8354-95A9C63032F6}"/>
              </a:ext>
            </a:extLst>
          </p:cNvPr>
          <p:cNvSpPr txBox="1"/>
          <p:nvPr/>
        </p:nvSpPr>
        <p:spPr>
          <a:xfrm>
            <a:off x="8174892" y="5715297"/>
            <a:ext cx="877163" cy="461665"/>
          </a:xfrm>
          <a:prstGeom prst="rect">
            <a:avLst/>
          </a:prstGeom>
          <a:noFill/>
        </p:spPr>
        <p:txBody>
          <a:bodyPr wrap="none" rtlCol="0">
            <a:spAutoFit/>
          </a:bodyPr>
          <a:lstStyle/>
          <a:p>
            <a:r>
              <a:rPr lang="sv-SE" sz="2400" dirty="0">
                <a:solidFill>
                  <a:srgbClr val="00B0F0"/>
                </a:solidFill>
                <a:latin typeface="Comic Sans MS" panose="030F0702030302020204" pitchFamily="66" charset="0"/>
              </a:rPr>
              <a:t>RNA</a:t>
            </a:r>
          </a:p>
        </p:txBody>
      </p:sp>
      <p:sp>
        <p:nvSpPr>
          <p:cNvPr id="16" name="TextBox 15">
            <a:extLst>
              <a:ext uri="{FF2B5EF4-FFF2-40B4-BE49-F238E27FC236}">
                <a16:creationId xmlns:a16="http://schemas.microsoft.com/office/drawing/2014/main" id="{9DFB733F-3141-4591-A3D9-B94241A3EA75}"/>
              </a:ext>
            </a:extLst>
          </p:cNvPr>
          <p:cNvSpPr txBox="1"/>
          <p:nvPr/>
        </p:nvSpPr>
        <p:spPr>
          <a:xfrm>
            <a:off x="627705" y="3023544"/>
            <a:ext cx="1814920" cy="461665"/>
          </a:xfrm>
          <a:prstGeom prst="rect">
            <a:avLst/>
          </a:prstGeom>
          <a:noFill/>
        </p:spPr>
        <p:txBody>
          <a:bodyPr wrap="none" rtlCol="0">
            <a:spAutoFit/>
          </a:bodyPr>
          <a:lstStyle/>
          <a:p>
            <a:r>
              <a:rPr lang="sv-SE" sz="2400" dirty="0">
                <a:solidFill>
                  <a:srgbClr val="C00000"/>
                </a:solidFill>
                <a:latin typeface="Comic Sans MS" panose="030F0702030302020204" pitchFamily="66" charset="0"/>
              </a:rPr>
              <a:t>amino acids</a:t>
            </a:r>
          </a:p>
        </p:txBody>
      </p:sp>
      <p:sp>
        <p:nvSpPr>
          <p:cNvPr id="17" name="TextBox 16">
            <a:extLst>
              <a:ext uri="{FF2B5EF4-FFF2-40B4-BE49-F238E27FC236}">
                <a16:creationId xmlns:a16="http://schemas.microsoft.com/office/drawing/2014/main" id="{26655A4F-B9E5-4A08-984A-8F9028FA8847}"/>
              </a:ext>
            </a:extLst>
          </p:cNvPr>
          <p:cNvSpPr txBox="1"/>
          <p:nvPr/>
        </p:nvSpPr>
        <p:spPr>
          <a:xfrm>
            <a:off x="9291251" y="4717777"/>
            <a:ext cx="1119217"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starch</a:t>
            </a:r>
          </a:p>
        </p:txBody>
      </p:sp>
      <p:sp>
        <p:nvSpPr>
          <p:cNvPr id="18" name="TextBox 17">
            <a:extLst>
              <a:ext uri="{FF2B5EF4-FFF2-40B4-BE49-F238E27FC236}">
                <a16:creationId xmlns:a16="http://schemas.microsoft.com/office/drawing/2014/main" id="{82BDF2B4-3A3A-4CBA-A19A-F6D651D3C289}"/>
              </a:ext>
            </a:extLst>
          </p:cNvPr>
          <p:cNvSpPr txBox="1"/>
          <p:nvPr/>
        </p:nvSpPr>
        <p:spPr>
          <a:xfrm>
            <a:off x="9396394" y="5317796"/>
            <a:ext cx="1407758"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glycogen</a:t>
            </a:r>
          </a:p>
        </p:txBody>
      </p:sp>
      <p:sp>
        <p:nvSpPr>
          <p:cNvPr id="19" name="TextBox 18">
            <a:extLst>
              <a:ext uri="{FF2B5EF4-FFF2-40B4-BE49-F238E27FC236}">
                <a16:creationId xmlns:a16="http://schemas.microsoft.com/office/drawing/2014/main" id="{FD1A3ACC-C908-4ECB-93C8-A95E2A73F37E}"/>
              </a:ext>
            </a:extLst>
          </p:cNvPr>
          <p:cNvSpPr txBox="1"/>
          <p:nvPr/>
        </p:nvSpPr>
        <p:spPr>
          <a:xfrm>
            <a:off x="10628675" y="4676743"/>
            <a:ext cx="1406154"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cellulose</a:t>
            </a:r>
          </a:p>
        </p:txBody>
      </p:sp>
      <p:sp>
        <p:nvSpPr>
          <p:cNvPr id="20" name="TextBox 19">
            <a:extLst>
              <a:ext uri="{FF2B5EF4-FFF2-40B4-BE49-F238E27FC236}">
                <a16:creationId xmlns:a16="http://schemas.microsoft.com/office/drawing/2014/main" id="{06211AEB-7223-404A-9222-59A16DEE990B}"/>
              </a:ext>
            </a:extLst>
          </p:cNvPr>
          <p:cNvSpPr txBox="1"/>
          <p:nvPr/>
        </p:nvSpPr>
        <p:spPr>
          <a:xfrm>
            <a:off x="3050012" y="3353076"/>
            <a:ext cx="1771639" cy="461665"/>
          </a:xfrm>
          <a:prstGeom prst="rect">
            <a:avLst/>
          </a:prstGeom>
          <a:noFill/>
        </p:spPr>
        <p:txBody>
          <a:bodyPr wrap="none" rtlCol="0">
            <a:spAutoFit/>
          </a:bodyPr>
          <a:lstStyle/>
          <a:p>
            <a:r>
              <a:rPr lang="sv-SE" sz="2400" dirty="0">
                <a:solidFill>
                  <a:srgbClr val="00B050"/>
                </a:solidFill>
                <a:latin typeface="Comic Sans MS" panose="030F0702030302020204" pitchFamily="66" charset="0"/>
              </a:rPr>
              <a:t>fatty acids</a:t>
            </a:r>
          </a:p>
        </p:txBody>
      </p:sp>
      <p:sp>
        <p:nvSpPr>
          <p:cNvPr id="22" name="TextBox 21">
            <a:extLst>
              <a:ext uri="{FF2B5EF4-FFF2-40B4-BE49-F238E27FC236}">
                <a16:creationId xmlns:a16="http://schemas.microsoft.com/office/drawing/2014/main" id="{CB12036C-D1BA-4F52-8E83-39A6A53231D3}"/>
              </a:ext>
            </a:extLst>
          </p:cNvPr>
          <p:cNvSpPr txBox="1"/>
          <p:nvPr/>
        </p:nvSpPr>
        <p:spPr>
          <a:xfrm>
            <a:off x="1387848" y="5333241"/>
            <a:ext cx="1810111" cy="461665"/>
          </a:xfrm>
          <a:prstGeom prst="rect">
            <a:avLst/>
          </a:prstGeom>
          <a:noFill/>
        </p:spPr>
        <p:txBody>
          <a:bodyPr wrap="none" rtlCol="0">
            <a:spAutoFit/>
          </a:bodyPr>
          <a:lstStyle/>
          <a:p>
            <a:r>
              <a:rPr lang="sv-SE" sz="2400" dirty="0">
                <a:solidFill>
                  <a:srgbClr val="00B0F0"/>
                </a:solidFill>
                <a:latin typeface="Comic Sans MS" panose="030F0702030302020204" pitchFamily="66" charset="0"/>
              </a:rPr>
              <a:t>nucleotides</a:t>
            </a:r>
          </a:p>
        </p:txBody>
      </p:sp>
      <p:sp>
        <p:nvSpPr>
          <p:cNvPr id="25" name="TextBox 24">
            <a:extLst>
              <a:ext uri="{FF2B5EF4-FFF2-40B4-BE49-F238E27FC236}">
                <a16:creationId xmlns:a16="http://schemas.microsoft.com/office/drawing/2014/main" id="{A46D65C7-7DFC-41C5-8491-CC966A7FF9DC}"/>
              </a:ext>
            </a:extLst>
          </p:cNvPr>
          <p:cNvSpPr txBox="1"/>
          <p:nvPr/>
        </p:nvSpPr>
        <p:spPr>
          <a:xfrm>
            <a:off x="3075898" y="4275399"/>
            <a:ext cx="2600392"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monosaccharides</a:t>
            </a:r>
          </a:p>
        </p:txBody>
      </p:sp>
      <p:sp>
        <p:nvSpPr>
          <p:cNvPr id="26" name="TextBox 25">
            <a:extLst>
              <a:ext uri="{FF2B5EF4-FFF2-40B4-BE49-F238E27FC236}">
                <a16:creationId xmlns:a16="http://schemas.microsoft.com/office/drawing/2014/main" id="{F206FC25-E66A-4D56-8EF0-EA7982760DA9}"/>
              </a:ext>
            </a:extLst>
          </p:cNvPr>
          <p:cNvSpPr txBox="1"/>
          <p:nvPr/>
        </p:nvSpPr>
        <p:spPr>
          <a:xfrm>
            <a:off x="919452" y="4466427"/>
            <a:ext cx="1231427"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glucose</a:t>
            </a:r>
          </a:p>
        </p:txBody>
      </p:sp>
      <p:sp>
        <p:nvSpPr>
          <p:cNvPr id="27" name="TextBox 26">
            <a:extLst>
              <a:ext uri="{FF2B5EF4-FFF2-40B4-BE49-F238E27FC236}">
                <a16:creationId xmlns:a16="http://schemas.microsoft.com/office/drawing/2014/main" id="{715B8C31-AC4F-4289-B592-C2D5BF5831A8}"/>
              </a:ext>
            </a:extLst>
          </p:cNvPr>
          <p:cNvSpPr txBox="1"/>
          <p:nvPr/>
        </p:nvSpPr>
        <p:spPr>
          <a:xfrm>
            <a:off x="2369086" y="4801850"/>
            <a:ext cx="1431802"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fructose</a:t>
            </a:r>
          </a:p>
        </p:txBody>
      </p:sp>
      <p:sp>
        <p:nvSpPr>
          <p:cNvPr id="28" name="TextBox 27">
            <a:extLst>
              <a:ext uri="{FF2B5EF4-FFF2-40B4-BE49-F238E27FC236}">
                <a16:creationId xmlns:a16="http://schemas.microsoft.com/office/drawing/2014/main" id="{A610BF38-7C20-4D90-94F2-1F1B0712F1A7}"/>
              </a:ext>
            </a:extLst>
          </p:cNvPr>
          <p:cNvSpPr txBox="1"/>
          <p:nvPr/>
        </p:nvSpPr>
        <p:spPr>
          <a:xfrm>
            <a:off x="2132241" y="3853537"/>
            <a:ext cx="1529586"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galactose</a:t>
            </a:r>
          </a:p>
        </p:txBody>
      </p:sp>
      <p:sp>
        <p:nvSpPr>
          <p:cNvPr id="29" name="TextBox 28">
            <a:extLst>
              <a:ext uri="{FF2B5EF4-FFF2-40B4-BE49-F238E27FC236}">
                <a16:creationId xmlns:a16="http://schemas.microsoft.com/office/drawing/2014/main" id="{FD50A73B-CDA0-482C-99DD-BCA6E0391AC9}"/>
              </a:ext>
            </a:extLst>
          </p:cNvPr>
          <p:cNvSpPr txBox="1"/>
          <p:nvPr/>
        </p:nvSpPr>
        <p:spPr>
          <a:xfrm>
            <a:off x="7527687" y="4383151"/>
            <a:ext cx="2448106" cy="461665"/>
          </a:xfrm>
          <a:prstGeom prst="rect">
            <a:avLst/>
          </a:prstGeom>
          <a:noFill/>
        </p:spPr>
        <p:txBody>
          <a:bodyPr wrap="none" rtlCol="0">
            <a:spAutoFit/>
          </a:bodyPr>
          <a:lstStyle/>
          <a:p>
            <a:r>
              <a:rPr lang="sv-SE" sz="2400" dirty="0">
                <a:solidFill>
                  <a:srgbClr val="FFC000"/>
                </a:solidFill>
                <a:latin typeface="Comic Sans MS" panose="030F0702030302020204" pitchFamily="66" charset="0"/>
              </a:rPr>
              <a:t>polysaccharides</a:t>
            </a:r>
          </a:p>
        </p:txBody>
      </p:sp>
      <p:sp>
        <p:nvSpPr>
          <p:cNvPr id="31" name="Content Placeholder 1">
            <a:extLst>
              <a:ext uri="{FF2B5EF4-FFF2-40B4-BE49-F238E27FC236}">
                <a16:creationId xmlns:a16="http://schemas.microsoft.com/office/drawing/2014/main" id="{BA328451-57AF-486F-8FA2-43FBE2518F17}"/>
              </a:ext>
            </a:extLst>
          </p:cNvPr>
          <p:cNvSpPr txBox="1">
            <a:spLocks/>
          </p:cNvSpPr>
          <p:nvPr/>
        </p:nvSpPr>
        <p:spPr>
          <a:xfrm>
            <a:off x="6237517" y="1371599"/>
            <a:ext cx="5671445"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1751A6"/>
                </a:solidFill>
              </a:rPr>
              <a:t>Examples of complex biochemicals</a:t>
            </a:r>
            <a:br>
              <a:rPr lang="en-US" b="1" dirty="0">
                <a:solidFill>
                  <a:srgbClr val="1751A6"/>
                </a:solidFill>
              </a:rPr>
            </a:br>
            <a:r>
              <a:rPr lang="en-US" dirty="0">
                <a:solidFill>
                  <a:srgbClr val="1751A6"/>
                </a:solidFill>
              </a:rPr>
              <a:t>(macromolecules)</a:t>
            </a:r>
          </a:p>
        </p:txBody>
      </p:sp>
      <p:sp>
        <p:nvSpPr>
          <p:cNvPr id="32" name="TextBox 31">
            <a:extLst>
              <a:ext uri="{FF2B5EF4-FFF2-40B4-BE49-F238E27FC236}">
                <a16:creationId xmlns:a16="http://schemas.microsoft.com/office/drawing/2014/main" id="{F7D1CE06-A3AA-4C88-86A3-81340532ECD1}"/>
              </a:ext>
            </a:extLst>
          </p:cNvPr>
          <p:cNvSpPr txBox="1"/>
          <p:nvPr/>
        </p:nvSpPr>
        <p:spPr>
          <a:xfrm>
            <a:off x="2626166" y="2587767"/>
            <a:ext cx="2292615" cy="461665"/>
          </a:xfrm>
          <a:prstGeom prst="rect">
            <a:avLst/>
          </a:prstGeom>
          <a:noFill/>
        </p:spPr>
        <p:txBody>
          <a:bodyPr wrap="none" rtlCol="0">
            <a:spAutoFit/>
          </a:bodyPr>
          <a:lstStyle/>
          <a:p>
            <a:r>
              <a:rPr lang="sv-SE" sz="2400" dirty="0">
                <a:solidFill>
                  <a:schemeClr val="tx1">
                    <a:lumMod val="65000"/>
                    <a:lumOff val="35000"/>
                  </a:schemeClr>
                </a:solidFill>
                <a:latin typeface="Comic Sans MS" panose="030F0702030302020204" pitchFamily="66" charset="0"/>
              </a:rPr>
              <a:t>carbon dioxide</a:t>
            </a:r>
          </a:p>
        </p:txBody>
      </p:sp>
      <p:sp>
        <p:nvSpPr>
          <p:cNvPr id="33" name="TextBox 32">
            <a:extLst>
              <a:ext uri="{FF2B5EF4-FFF2-40B4-BE49-F238E27FC236}">
                <a16:creationId xmlns:a16="http://schemas.microsoft.com/office/drawing/2014/main" id="{79A43C6E-38C1-4E21-BEBE-AD321796CB1A}"/>
              </a:ext>
            </a:extLst>
          </p:cNvPr>
          <p:cNvSpPr txBox="1"/>
          <p:nvPr/>
        </p:nvSpPr>
        <p:spPr>
          <a:xfrm>
            <a:off x="4041521" y="5690230"/>
            <a:ext cx="1011815" cy="461665"/>
          </a:xfrm>
          <a:prstGeom prst="rect">
            <a:avLst/>
          </a:prstGeom>
          <a:noFill/>
        </p:spPr>
        <p:txBody>
          <a:bodyPr wrap="none" rtlCol="0">
            <a:spAutoFit/>
          </a:bodyPr>
          <a:lstStyle/>
          <a:p>
            <a:r>
              <a:rPr lang="sv-SE" sz="2400" dirty="0">
                <a:solidFill>
                  <a:schemeClr val="tx1">
                    <a:lumMod val="65000"/>
                    <a:lumOff val="35000"/>
                  </a:schemeClr>
                </a:solidFill>
                <a:latin typeface="Comic Sans MS" panose="030F0702030302020204" pitchFamily="66" charset="0"/>
              </a:rPr>
              <a:t>water</a:t>
            </a:r>
          </a:p>
        </p:txBody>
      </p:sp>
      <p:sp>
        <p:nvSpPr>
          <p:cNvPr id="34" name="TextBox 33">
            <a:extLst>
              <a:ext uri="{FF2B5EF4-FFF2-40B4-BE49-F238E27FC236}">
                <a16:creationId xmlns:a16="http://schemas.microsoft.com/office/drawing/2014/main" id="{E90DED1E-0DDB-4A7F-8EAC-254D7D5D1D50}"/>
              </a:ext>
            </a:extLst>
          </p:cNvPr>
          <p:cNvSpPr txBox="1"/>
          <p:nvPr/>
        </p:nvSpPr>
        <p:spPr>
          <a:xfrm>
            <a:off x="4175346" y="871138"/>
            <a:ext cx="3841308" cy="523220"/>
          </a:xfrm>
          <a:prstGeom prst="rect">
            <a:avLst/>
          </a:prstGeom>
          <a:noFill/>
        </p:spPr>
        <p:txBody>
          <a:bodyPr wrap="none" rtlCol="0">
            <a:spAutoFit/>
          </a:bodyPr>
          <a:lstStyle/>
          <a:p>
            <a:pPr algn="ctr"/>
            <a:r>
              <a:rPr lang="sv-SE" sz="2800" b="1" u="sng" dirty="0"/>
              <a:t>Possible valid responses</a:t>
            </a:r>
          </a:p>
        </p:txBody>
      </p:sp>
    </p:spTree>
    <p:custDataLst>
      <p:tags r:id="rId1"/>
    </p:custDataLst>
    <p:extLst>
      <p:ext uri="{BB962C8B-B14F-4D97-AF65-F5344CB8AC3E}">
        <p14:creationId xmlns:p14="http://schemas.microsoft.com/office/powerpoint/2010/main" val="248975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400"/>
                                        <p:tgtEl>
                                          <p:spTgt spid="14"/>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400"/>
                                        <p:tgtEl>
                                          <p:spTgt spid="16"/>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400"/>
                                        <p:tgtEl>
                                          <p:spTgt spid="33"/>
                                        </p:tgtEl>
                                      </p:cBhvr>
                                    </p:animEffect>
                                  </p:childTnLst>
                                </p:cTn>
                              </p:par>
                            </p:childTnLst>
                          </p:cTn>
                        </p:par>
                        <p:par>
                          <p:cTn id="20" fill="hold">
                            <p:stCondLst>
                              <p:cond delay="16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400"/>
                                        <p:tgtEl>
                                          <p:spTgt spid="2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400"/>
                                        <p:tgtEl>
                                          <p:spTgt spid="17"/>
                                        </p:tgtEl>
                                      </p:cBhvr>
                                    </p:animEffect>
                                  </p:childTnLst>
                                </p:cTn>
                              </p:par>
                            </p:childTnLst>
                          </p:cTn>
                        </p:par>
                        <p:par>
                          <p:cTn id="28" fill="hold">
                            <p:stCondLst>
                              <p:cond delay="24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400"/>
                                        <p:tgtEl>
                                          <p:spTgt spid="18"/>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400"/>
                                        <p:tgtEl>
                                          <p:spTgt spid="19"/>
                                        </p:tgtEl>
                                      </p:cBhvr>
                                    </p:animEffect>
                                  </p:childTnLst>
                                </p:cTn>
                              </p:par>
                            </p:childTnLst>
                          </p:cTn>
                        </p:par>
                        <p:par>
                          <p:cTn id="36" fill="hold">
                            <p:stCondLst>
                              <p:cond delay="32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400"/>
                                        <p:tgtEl>
                                          <p:spTgt spid="20"/>
                                        </p:tgtEl>
                                      </p:cBhvr>
                                    </p:animEffect>
                                  </p:childTnLst>
                                </p:cTn>
                              </p:par>
                            </p:childTnLst>
                          </p:cTn>
                        </p:par>
                        <p:par>
                          <p:cTn id="40" fill="hold">
                            <p:stCondLst>
                              <p:cond delay="36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400"/>
                                        <p:tgtEl>
                                          <p:spTgt spid="15"/>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400"/>
                                        <p:tgtEl>
                                          <p:spTgt spid="11"/>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400"/>
                                        <p:tgtEl>
                                          <p:spTgt spid="13"/>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400"/>
                                        <p:tgtEl>
                                          <p:spTgt spid="22"/>
                                        </p:tgtEl>
                                      </p:cBhvr>
                                    </p:animEffect>
                                  </p:childTnLst>
                                </p:cTn>
                              </p:par>
                            </p:childTnLst>
                          </p:cTn>
                        </p:par>
                        <p:par>
                          <p:cTn id="56" fill="hold">
                            <p:stCondLst>
                              <p:cond delay="52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400"/>
                                        <p:tgtEl>
                                          <p:spTgt spid="32"/>
                                        </p:tgtEl>
                                      </p:cBhvr>
                                    </p:animEffect>
                                  </p:childTnLst>
                                </p:cTn>
                              </p:par>
                            </p:childTnLst>
                          </p:cTn>
                        </p:par>
                        <p:par>
                          <p:cTn id="60" fill="hold">
                            <p:stCondLst>
                              <p:cond delay="5600"/>
                            </p:stCondLst>
                            <p:childTnLst>
                              <p:par>
                                <p:cTn id="61" presetID="10"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400"/>
                                        <p:tgtEl>
                                          <p:spTgt spid="26"/>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400"/>
                                        <p:tgtEl>
                                          <p:spTgt spid="27"/>
                                        </p:tgtEl>
                                      </p:cBhvr>
                                    </p:animEffect>
                                  </p:childTnLst>
                                </p:cTn>
                              </p:par>
                            </p:childTnLst>
                          </p:cTn>
                        </p:par>
                        <p:par>
                          <p:cTn id="68" fill="hold">
                            <p:stCondLst>
                              <p:cond delay="64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400"/>
                                        <p:tgtEl>
                                          <p:spTgt spid="28"/>
                                        </p:tgtEl>
                                      </p:cBhvr>
                                    </p:animEffect>
                                  </p:childTnLst>
                                </p:cTn>
                              </p:par>
                            </p:childTnLst>
                          </p:cTn>
                        </p:par>
                        <p:par>
                          <p:cTn id="72" fill="hold">
                            <p:stCondLst>
                              <p:cond delay="680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4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p:bldP spid="16" grpId="0"/>
      <p:bldP spid="17" grpId="0"/>
      <p:bldP spid="18" grpId="0"/>
      <p:bldP spid="19" grpId="0"/>
      <p:bldP spid="20" grpId="0"/>
      <p:bldP spid="22" grpId="0"/>
      <p:bldP spid="25" grpId="0"/>
      <p:bldP spid="26" grpId="0"/>
      <p:bldP spid="27" grpId="0"/>
      <p:bldP spid="28" grpId="0"/>
      <p:bldP spid="29"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11</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Two main classes of metabolic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r>
              <a:rPr lang="en-US" b="1" dirty="0">
                <a:solidFill>
                  <a:srgbClr val="1751A6"/>
                </a:solidFill>
              </a:rPr>
              <a:t>Catabolic pathways </a:t>
            </a:r>
            <a:r>
              <a:rPr lang="en-US" u="sng" dirty="0">
                <a:solidFill>
                  <a:srgbClr val="1751A6"/>
                </a:solidFill>
              </a:rPr>
              <a:t>release energy</a:t>
            </a:r>
            <a:r>
              <a:rPr lang="en-US" dirty="0">
                <a:solidFill>
                  <a:srgbClr val="1751A6"/>
                </a:solidFill>
              </a:rPr>
              <a:t> by breaking down complex molecules into simpler molecules.</a:t>
            </a:r>
          </a:p>
          <a:p>
            <a:endParaRPr lang="en-US" dirty="0">
              <a:solidFill>
                <a:srgbClr val="1751A6"/>
              </a:solidFill>
            </a:endParaRPr>
          </a:p>
          <a:p>
            <a:pPr marL="0" indent="0" algn="ctr">
              <a:buNone/>
            </a:pPr>
            <a:r>
              <a:rPr lang="en-US" dirty="0">
                <a:solidFill>
                  <a:schemeClr val="tx1">
                    <a:lumMod val="65000"/>
                    <a:lumOff val="35000"/>
                  </a:schemeClr>
                </a:solidFill>
                <a:latin typeface="Comic Sans MS" panose="030F0702030302020204" pitchFamily="66" charset="0"/>
              </a:rPr>
              <a:t>C</a:t>
            </a:r>
            <a:r>
              <a:rPr lang="en-US" baseline="-25000" dirty="0">
                <a:solidFill>
                  <a:schemeClr val="tx1">
                    <a:lumMod val="65000"/>
                    <a:lumOff val="35000"/>
                  </a:schemeClr>
                </a:solidFill>
                <a:latin typeface="Comic Sans MS" panose="030F0702030302020204" pitchFamily="66" charset="0"/>
              </a:rPr>
              <a:t>6</a:t>
            </a:r>
            <a:r>
              <a:rPr lang="en-US" dirty="0">
                <a:solidFill>
                  <a:schemeClr val="tx1">
                    <a:lumMod val="65000"/>
                    <a:lumOff val="35000"/>
                  </a:schemeClr>
                </a:solidFill>
                <a:latin typeface="Comic Sans MS" panose="030F0702030302020204" pitchFamily="66" charset="0"/>
              </a:rPr>
              <a:t>H</a:t>
            </a:r>
            <a:r>
              <a:rPr lang="en-US" baseline="-25000" dirty="0">
                <a:solidFill>
                  <a:schemeClr val="tx1">
                    <a:lumMod val="65000"/>
                    <a:lumOff val="35000"/>
                  </a:schemeClr>
                </a:solidFill>
                <a:latin typeface="Comic Sans MS" panose="030F0702030302020204" pitchFamily="66" charset="0"/>
              </a:rPr>
              <a:t>12</a:t>
            </a:r>
            <a:r>
              <a:rPr lang="en-US" dirty="0">
                <a:solidFill>
                  <a:schemeClr val="tx1">
                    <a:lumMod val="65000"/>
                    <a:lumOff val="35000"/>
                  </a:schemeClr>
                </a:solidFill>
                <a:latin typeface="Comic Sans MS" panose="030F0702030302020204" pitchFamily="66" charset="0"/>
              </a:rPr>
              <a:t>O</a:t>
            </a:r>
            <a:r>
              <a:rPr lang="en-US" baseline="-25000" dirty="0">
                <a:solidFill>
                  <a:schemeClr val="tx1">
                    <a:lumMod val="65000"/>
                    <a:lumOff val="35000"/>
                  </a:schemeClr>
                </a:solidFill>
                <a:latin typeface="Comic Sans MS" panose="030F0702030302020204" pitchFamily="66" charset="0"/>
              </a:rPr>
              <a:t>6</a:t>
            </a:r>
            <a:r>
              <a:rPr lang="en-US" dirty="0">
                <a:solidFill>
                  <a:schemeClr val="tx1">
                    <a:lumMod val="65000"/>
                    <a:lumOff val="35000"/>
                  </a:schemeClr>
                </a:solidFill>
                <a:latin typeface="Comic Sans MS" panose="030F0702030302020204" pitchFamily="66" charset="0"/>
              </a:rPr>
              <a:t> + 6 O</a:t>
            </a:r>
            <a:r>
              <a:rPr lang="en-US" baseline="-25000" dirty="0">
                <a:solidFill>
                  <a:schemeClr val="tx1">
                    <a:lumMod val="65000"/>
                    <a:lumOff val="35000"/>
                  </a:schemeClr>
                </a:solidFill>
                <a:latin typeface="Comic Sans MS" panose="030F0702030302020204" pitchFamily="66" charset="0"/>
              </a:rPr>
              <a:t>2</a:t>
            </a:r>
            <a:r>
              <a:rPr lang="en-US" dirty="0">
                <a:solidFill>
                  <a:schemeClr val="tx1">
                    <a:lumMod val="65000"/>
                    <a:lumOff val="35000"/>
                  </a:schemeClr>
                </a:solidFill>
                <a:latin typeface="Comic Sans MS" panose="030F0702030302020204" pitchFamily="66" charset="0"/>
              </a:rPr>
              <a:t> </a:t>
            </a:r>
            <a:r>
              <a:rPr lang="en-US" dirty="0">
                <a:solidFill>
                  <a:srgbClr val="1751A6"/>
                </a:solidFill>
                <a:latin typeface="Comic Sans MS" panose="030F0702030302020204" pitchFamily="66" charset="0"/>
              </a:rPr>
              <a:t>→ </a:t>
            </a:r>
            <a:r>
              <a:rPr lang="en-US" dirty="0">
                <a:solidFill>
                  <a:schemeClr val="accent1">
                    <a:lumMod val="75000"/>
                    <a:lumOff val="25000"/>
                  </a:schemeClr>
                </a:solidFill>
                <a:latin typeface="Comic Sans MS" panose="030F0702030302020204" pitchFamily="66" charset="0"/>
              </a:rPr>
              <a:t>6 CO</a:t>
            </a:r>
            <a:r>
              <a:rPr lang="en-US" baseline="-25000" dirty="0">
                <a:solidFill>
                  <a:schemeClr val="accent1">
                    <a:lumMod val="75000"/>
                    <a:lumOff val="25000"/>
                  </a:schemeClr>
                </a:solidFill>
                <a:latin typeface="Comic Sans MS" panose="030F0702030302020204" pitchFamily="66" charset="0"/>
              </a:rPr>
              <a:t>2</a:t>
            </a:r>
            <a:r>
              <a:rPr lang="en-US" dirty="0">
                <a:solidFill>
                  <a:schemeClr val="accent1">
                    <a:lumMod val="75000"/>
                    <a:lumOff val="25000"/>
                  </a:schemeClr>
                </a:solidFill>
                <a:latin typeface="Comic Sans MS" panose="030F0702030302020204" pitchFamily="66" charset="0"/>
              </a:rPr>
              <a:t> + 6 H</a:t>
            </a:r>
            <a:r>
              <a:rPr lang="en-US" baseline="-25000" dirty="0">
                <a:solidFill>
                  <a:schemeClr val="accent1">
                    <a:lumMod val="75000"/>
                    <a:lumOff val="25000"/>
                  </a:schemeClr>
                </a:solidFill>
                <a:latin typeface="Comic Sans MS" panose="030F0702030302020204" pitchFamily="66" charset="0"/>
              </a:rPr>
              <a:t>2</a:t>
            </a:r>
            <a:r>
              <a:rPr lang="en-US" dirty="0">
                <a:solidFill>
                  <a:schemeClr val="accent1">
                    <a:lumMod val="75000"/>
                    <a:lumOff val="25000"/>
                  </a:schemeClr>
                </a:solidFill>
                <a:latin typeface="Comic Sans MS" panose="030F0702030302020204" pitchFamily="66" charset="0"/>
              </a:rPr>
              <a:t>O + ATP</a:t>
            </a:r>
          </a:p>
          <a:p>
            <a:pPr marL="0" indent="0" algn="ctr">
              <a:buNone/>
            </a:pPr>
            <a:endParaRPr lang="en-US" dirty="0">
              <a:solidFill>
                <a:schemeClr val="accent1">
                  <a:lumMod val="75000"/>
                  <a:lumOff val="25000"/>
                </a:schemeClr>
              </a:solidFill>
            </a:endParaRPr>
          </a:p>
          <a:p>
            <a:r>
              <a:rPr lang="en-US" b="1" dirty="0">
                <a:solidFill>
                  <a:srgbClr val="1751A6"/>
                </a:solidFill>
              </a:rPr>
              <a:t>Anabolic pathways </a:t>
            </a:r>
            <a:r>
              <a:rPr lang="en-US" u="sng" dirty="0">
                <a:solidFill>
                  <a:srgbClr val="1751A6"/>
                </a:solidFill>
              </a:rPr>
              <a:t>consume energy</a:t>
            </a:r>
            <a:r>
              <a:rPr lang="en-US" dirty="0">
                <a:solidFill>
                  <a:srgbClr val="1751A6"/>
                </a:solidFill>
              </a:rPr>
              <a:t> to build complex molecules from simpler molecules.</a:t>
            </a:r>
          </a:p>
          <a:p>
            <a:endParaRPr lang="en-US" dirty="0">
              <a:solidFill>
                <a:srgbClr val="1751A6"/>
              </a:solidFill>
            </a:endParaRPr>
          </a:p>
          <a:p>
            <a:pPr marL="0" indent="0" algn="ctr">
              <a:buNone/>
            </a:pPr>
            <a:r>
              <a:rPr lang="en-US" dirty="0">
                <a:solidFill>
                  <a:schemeClr val="tx1">
                    <a:lumMod val="65000"/>
                    <a:lumOff val="35000"/>
                  </a:schemeClr>
                </a:solidFill>
                <a:latin typeface="Comic Sans MS" panose="030F0702030302020204" pitchFamily="66" charset="0"/>
              </a:rPr>
              <a:t>amino acids </a:t>
            </a:r>
            <a:r>
              <a:rPr lang="en-US" dirty="0">
                <a:solidFill>
                  <a:srgbClr val="1751A6"/>
                </a:solidFill>
                <a:latin typeface="Comic Sans MS" panose="030F0702030302020204" pitchFamily="66" charset="0"/>
              </a:rPr>
              <a:t>→ </a:t>
            </a:r>
            <a:r>
              <a:rPr lang="en-US" dirty="0">
                <a:solidFill>
                  <a:schemeClr val="accent1">
                    <a:lumMod val="75000"/>
                    <a:lumOff val="25000"/>
                  </a:schemeClr>
                </a:solidFill>
                <a:latin typeface="Comic Sans MS" panose="030F0702030302020204" pitchFamily="66" charset="0"/>
              </a:rPr>
              <a:t>proteins</a:t>
            </a:r>
            <a:endParaRPr lang="en-US" dirty="0">
              <a:solidFill>
                <a:srgbClr val="1751A6"/>
              </a:solidFill>
              <a:latin typeface="Comic Sans MS" panose="030F0702030302020204" pitchFamily="66" charset="0"/>
            </a:endParaRPr>
          </a:p>
        </p:txBody>
      </p:sp>
      <p:sp>
        <p:nvSpPr>
          <p:cNvPr id="2" name="Rectangle 1">
            <a:extLst>
              <a:ext uri="{FF2B5EF4-FFF2-40B4-BE49-F238E27FC236}">
                <a16:creationId xmlns:a16="http://schemas.microsoft.com/office/drawing/2014/main" id="{3CEAFC75-2C24-431D-9B90-E973A49FF3A5}"/>
              </a:ext>
            </a:extLst>
          </p:cNvPr>
          <p:cNvSpPr/>
          <p:nvPr/>
        </p:nvSpPr>
        <p:spPr>
          <a:xfrm>
            <a:off x="3117544" y="3429000"/>
            <a:ext cx="6313138" cy="369332"/>
          </a:xfrm>
          <a:prstGeom prst="rect">
            <a:avLst/>
          </a:prstGeom>
        </p:spPr>
        <p:txBody>
          <a:bodyPr wrap="none">
            <a:spAutoFit/>
          </a:bodyPr>
          <a:lstStyle/>
          <a:p>
            <a:r>
              <a:rPr lang="en-US" dirty="0">
                <a:solidFill>
                  <a:srgbClr val="1751A6"/>
                </a:solidFill>
              </a:rPr>
              <a:t>glucose               oxygen        carbon dioxide          water         energy</a:t>
            </a:r>
          </a:p>
        </p:txBody>
      </p:sp>
    </p:spTree>
    <p:custDataLst>
      <p:tags r:id="rId1"/>
    </p:custDataLst>
    <p:extLst>
      <p:ext uri="{BB962C8B-B14F-4D97-AF65-F5344CB8AC3E}">
        <p14:creationId xmlns:p14="http://schemas.microsoft.com/office/powerpoint/2010/main" val="262661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20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wipe(left)">
                                      <p:cBhvr>
                                        <p:cTn id="17" dur="20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12</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Gibbs free energy</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r>
              <a:rPr lang="en-US" b="1" dirty="0">
                <a:solidFill>
                  <a:srgbClr val="1751A6"/>
                </a:solidFill>
              </a:rPr>
              <a:t>Gibbs free energy</a:t>
            </a:r>
            <a:r>
              <a:rPr lang="en-US" dirty="0">
                <a:solidFill>
                  <a:srgbClr val="1751A6"/>
                </a:solidFill>
              </a:rPr>
              <a:t> is used to quantify the </a:t>
            </a:r>
            <a:r>
              <a:rPr lang="en-US" u="sng" dirty="0">
                <a:solidFill>
                  <a:srgbClr val="1751A6"/>
                </a:solidFill>
              </a:rPr>
              <a:t>energy changes</a:t>
            </a:r>
            <a:r>
              <a:rPr lang="en-US" dirty="0">
                <a:solidFill>
                  <a:srgbClr val="1751A6"/>
                </a:solidFill>
              </a:rPr>
              <a:t> associated with chemical reactions.</a:t>
            </a:r>
          </a:p>
          <a:p>
            <a:r>
              <a:rPr lang="en-US" b="1" dirty="0">
                <a:solidFill>
                  <a:srgbClr val="1751A6"/>
                </a:solidFill>
              </a:rPr>
              <a:t>Gibbs free energy </a:t>
            </a:r>
            <a:r>
              <a:rPr lang="en-US" dirty="0">
                <a:solidFill>
                  <a:srgbClr val="1751A6"/>
                </a:solidFill>
              </a:rPr>
              <a:t>is </a:t>
            </a:r>
            <a:r>
              <a:rPr lang="en-US" u="sng" dirty="0">
                <a:solidFill>
                  <a:srgbClr val="1751A6"/>
                </a:solidFill>
              </a:rPr>
              <a:t>the energy that is available to do work</a:t>
            </a:r>
            <a:r>
              <a:rPr lang="en-US" dirty="0">
                <a:solidFill>
                  <a:srgbClr val="1751A6"/>
                </a:solidFill>
              </a:rPr>
              <a:t> in a chemical reaction.</a:t>
            </a:r>
          </a:p>
          <a:p>
            <a:endParaRPr lang="en-US" dirty="0">
              <a:solidFill>
                <a:srgbClr val="1751A6"/>
              </a:solidFill>
            </a:endParaRPr>
          </a:p>
          <a:p>
            <a:pPr marL="0" indent="0" algn="ctr">
              <a:buNone/>
            </a:pPr>
            <a:r>
              <a:rPr lang="en-US" b="1" dirty="0">
                <a:solidFill>
                  <a:srgbClr val="1751A6"/>
                </a:solidFill>
                <a:latin typeface="Comic Sans MS" panose="030F0702030302020204" pitchFamily="66" charset="0"/>
              </a:rPr>
              <a:t>∆G = ∆H – T∆S </a:t>
            </a:r>
          </a:p>
          <a:p>
            <a:endParaRPr lang="en-US" dirty="0">
              <a:solidFill>
                <a:srgbClr val="1751A6"/>
              </a:solidFill>
            </a:endParaRPr>
          </a:p>
        </p:txBody>
      </p:sp>
    </p:spTree>
    <p:custDataLst>
      <p:tags r:id="rId1"/>
    </p:custDataLst>
    <p:extLst>
      <p:ext uri="{BB962C8B-B14F-4D97-AF65-F5344CB8AC3E}">
        <p14:creationId xmlns:p14="http://schemas.microsoft.com/office/powerpoint/2010/main" val="6420073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left)">
                                      <p:cBhvr>
                                        <p:cTn id="17" dur="2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13</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Exergonic and endergonic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pic>
        <p:nvPicPr>
          <p:cNvPr id="9" name="Graphic 8">
            <a:extLst>
              <a:ext uri="{FF2B5EF4-FFF2-40B4-BE49-F238E27FC236}">
                <a16:creationId xmlns:a16="http://schemas.microsoft.com/office/drawing/2014/main" id="{51DBF692-DB08-40B4-AD6B-B24F820ADA5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083" t="39556" r="35792" b="30444"/>
          <a:stretch/>
        </p:blipFill>
        <p:spPr>
          <a:xfrm>
            <a:off x="3781425" y="4502814"/>
            <a:ext cx="4583430" cy="1543050"/>
          </a:xfrm>
          <a:prstGeom prst="rect">
            <a:avLst/>
          </a:prstGeom>
        </p:spPr>
      </p:pic>
      <p:sp>
        <p:nvSpPr>
          <p:cNvPr id="13" name="Content Placeholder 1">
            <a:extLst>
              <a:ext uri="{FF2B5EF4-FFF2-40B4-BE49-F238E27FC236}">
                <a16:creationId xmlns:a16="http://schemas.microsoft.com/office/drawing/2014/main" id="{4C092C0C-AE2F-4AF2-A8C3-AB99910FC628}"/>
              </a:ext>
            </a:extLst>
          </p:cNvPr>
          <p:cNvSpPr>
            <a:spLocks noGrp="1"/>
          </p:cNvSpPr>
          <p:nvPr>
            <p:ph idx="1"/>
          </p:nvPr>
        </p:nvSpPr>
        <p:spPr>
          <a:xfrm>
            <a:off x="838200" y="1651204"/>
            <a:ext cx="10515600" cy="4525759"/>
          </a:xfrm>
        </p:spPr>
        <p:txBody>
          <a:bodyPr>
            <a:normAutofit/>
          </a:bodyPr>
          <a:lstStyle/>
          <a:p>
            <a:r>
              <a:rPr lang="en-US" dirty="0">
                <a:solidFill>
                  <a:srgbClr val="1751A6"/>
                </a:solidFill>
              </a:rPr>
              <a:t>Understanding which chemical reactions are </a:t>
            </a:r>
            <a:r>
              <a:rPr lang="en-US" b="1" dirty="0">
                <a:solidFill>
                  <a:srgbClr val="1751A6"/>
                </a:solidFill>
              </a:rPr>
              <a:t>spontaneous</a:t>
            </a:r>
            <a:r>
              <a:rPr lang="en-US" dirty="0">
                <a:solidFill>
                  <a:srgbClr val="1751A6"/>
                </a:solidFill>
              </a:rPr>
              <a:t> and release free energy is important because these reactions can be used to </a:t>
            </a:r>
            <a:r>
              <a:rPr lang="en-US" b="1" dirty="0">
                <a:solidFill>
                  <a:srgbClr val="1751A6"/>
                </a:solidFill>
              </a:rPr>
              <a:t>perform work </a:t>
            </a:r>
            <a:r>
              <a:rPr lang="en-US" dirty="0">
                <a:solidFill>
                  <a:srgbClr val="1751A6"/>
                </a:solidFill>
              </a:rPr>
              <a:t>inside the cell.</a:t>
            </a:r>
          </a:p>
          <a:p>
            <a:endParaRPr lang="en-US" dirty="0">
              <a:solidFill>
                <a:srgbClr val="1751A6"/>
              </a:solidFill>
            </a:endParaRPr>
          </a:p>
          <a:p>
            <a:r>
              <a:rPr lang="en-US" b="1" dirty="0">
                <a:solidFill>
                  <a:srgbClr val="1751A6"/>
                </a:solidFill>
              </a:rPr>
              <a:t> </a:t>
            </a:r>
            <a:r>
              <a:rPr lang="en-US" b="1" dirty="0">
                <a:solidFill>
                  <a:srgbClr val="FF0000"/>
                </a:solidFill>
              </a:rPr>
              <a:t>!!!</a:t>
            </a:r>
            <a:r>
              <a:rPr lang="en-US" b="1" dirty="0">
                <a:solidFill>
                  <a:srgbClr val="1751A6"/>
                </a:solidFill>
              </a:rPr>
              <a:t> Spontaneous ≠ quick</a:t>
            </a:r>
          </a:p>
        </p:txBody>
      </p:sp>
      <p:pic>
        <p:nvPicPr>
          <p:cNvPr id="38916" name="Picture 4" descr="https://monroeengineering.com/blog/wp-content/uploads/2017/06/chain11.jpg">
            <a:extLst>
              <a:ext uri="{FF2B5EF4-FFF2-40B4-BE49-F238E27FC236}">
                <a16:creationId xmlns:a16="http://schemas.microsoft.com/office/drawing/2014/main" id="{6FCA2021-1511-41B9-800D-1BDB174A19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8960" y="3110479"/>
            <a:ext cx="3833755" cy="254385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153363E-5E48-487A-9BF4-359C62C7757E}"/>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Picture from </a:t>
            </a:r>
            <a:r>
              <a:rPr lang="sv-SE" sz="1200" dirty="0">
                <a:solidFill>
                  <a:schemeClr val="bg1"/>
                </a:solidFill>
                <a:effectLst>
                  <a:outerShdw blurRad="38100" dist="38100" dir="2700000" algn="tl">
                    <a:srgbClr val="000000">
                      <a:alpha val="43137"/>
                    </a:srgbClr>
                  </a:outerShdw>
                </a:effectLst>
                <a:hlinkClick r:id="rId7"/>
              </a:rPr>
              <a:t>https://monroeengineering.com/blog/wp-content/uploads/2017/06/chain11.jpg</a:t>
            </a:r>
            <a:r>
              <a:rPr lang="sv-SE" sz="1200" dirty="0">
                <a:solidFill>
                  <a:schemeClr val="bg1"/>
                </a:solidFill>
                <a:effectLst>
                  <a:outerShdw blurRad="38100" dist="38100" dir="2700000" algn="tl">
                    <a:srgbClr val="000000">
                      <a:alpha val="43137"/>
                    </a:srgbClr>
                  </a:outerShdw>
                </a:effectLst>
              </a:rPr>
              <a:t> </a:t>
            </a:r>
          </a:p>
        </p:txBody>
      </p:sp>
    </p:spTree>
    <p:custDataLst>
      <p:tags r:id="rId1"/>
    </p:custDataLst>
    <p:extLst>
      <p:ext uri="{BB962C8B-B14F-4D97-AF65-F5344CB8AC3E}">
        <p14:creationId xmlns:p14="http://schemas.microsoft.com/office/powerpoint/2010/main" val="29297851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38916"/>
                                        </p:tgtEl>
                                        <p:attrNameLst>
                                          <p:attrName>style.visibility</p:attrName>
                                        </p:attrNameLst>
                                      </p:cBhvr>
                                      <p:to>
                                        <p:strVal val="visible"/>
                                      </p:to>
                                    </p:set>
                                    <p:animEffect transition="in" filter="fade">
                                      <p:cBhvr>
                                        <p:cTn id="20"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14</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Exergonic and endergonic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pic>
        <p:nvPicPr>
          <p:cNvPr id="9" name="Graphic 8">
            <a:extLst>
              <a:ext uri="{FF2B5EF4-FFF2-40B4-BE49-F238E27FC236}">
                <a16:creationId xmlns:a16="http://schemas.microsoft.com/office/drawing/2014/main" id="{51DBF692-DB08-40B4-AD6B-B24F820ADA5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083" t="39556" r="35792" b="30444"/>
          <a:stretch/>
        </p:blipFill>
        <p:spPr>
          <a:xfrm>
            <a:off x="3781425" y="4502814"/>
            <a:ext cx="4583430" cy="1543050"/>
          </a:xfrm>
          <a:prstGeom prst="rect">
            <a:avLst/>
          </a:prstGeom>
        </p:spPr>
      </p:pic>
      <p:pic>
        <p:nvPicPr>
          <p:cNvPr id="35842" name="Picture 2" descr="https://lh3.googleusercontent.com/Dh_OUYNd9qtMLLPfimi94OzPsTEjjs3XQPn1s1jPi0k-PG1wsXq5M64ZSfkgNaxuqmR1hHKH085T0uqLcOJj-pXTVXSkgcn9mUPfpHRfuMMhr_pnkn6Jmaz2J4WxtiFo7fmmm2FPJ1kM">
            <a:extLst>
              <a:ext uri="{FF2B5EF4-FFF2-40B4-BE49-F238E27FC236}">
                <a16:creationId xmlns:a16="http://schemas.microsoft.com/office/drawing/2014/main" id="{2C1F7E39-1993-4B61-96B2-3CC1CD7FF2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r="49723"/>
          <a:stretch/>
        </p:blipFill>
        <p:spPr bwMode="auto">
          <a:xfrm>
            <a:off x="3570038" y="941437"/>
            <a:ext cx="5006203" cy="3663686"/>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0DB85992-E1FE-4E73-BB80-4D599FA23B8D}"/>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Figure 10.2 from </a:t>
            </a:r>
            <a:r>
              <a:rPr lang="sv-SE" sz="1200" dirty="0">
                <a:solidFill>
                  <a:schemeClr val="bg1"/>
                </a:solidFill>
                <a:effectLst>
                  <a:outerShdw blurRad="38100" dist="38100" dir="2700000" algn="tl">
                    <a:srgbClr val="000000">
                      <a:alpha val="43137"/>
                    </a:srgbClr>
                  </a:outerShdw>
                </a:effectLst>
                <a:hlinkClick r:id="rId7"/>
              </a:rPr>
              <a:t>https://rwu.pressbooks.pub/bio103/chapter/introduction-to-metabolism-enzymes-and-energy/</a:t>
            </a:r>
            <a:r>
              <a:rPr lang="sv-SE" sz="1200" dirty="0">
                <a:solidFill>
                  <a:schemeClr val="bg1"/>
                </a:solidFill>
                <a:effectLst>
                  <a:outerShdw blurRad="38100" dist="38100" dir="2700000" algn="tl">
                    <a:srgbClr val="000000">
                      <a:alpha val="43137"/>
                    </a:srgbClr>
                  </a:outerShdw>
                </a:effectLst>
              </a:rPr>
              <a:t> </a:t>
            </a:r>
          </a:p>
        </p:txBody>
      </p:sp>
      <p:sp>
        <p:nvSpPr>
          <p:cNvPr id="28" name="Rectangle 27">
            <a:extLst>
              <a:ext uri="{FF2B5EF4-FFF2-40B4-BE49-F238E27FC236}">
                <a16:creationId xmlns:a16="http://schemas.microsoft.com/office/drawing/2014/main" id="{E055DA6F-94D3-4508-AB7C-AEB7AC705AF9}"/>
              </a:ext>
            </a:extLst>
          </p:cNvPr>
          <p:cNvSpPr/>
          <p:nvPr/>
        </p:nvSpPr>
        <p:spPr>
          <a:xfrm>
            <a:off x="4658627" y="979937"/>
            <a:ext cx="2897205" cy="289892"/>
          </a:xfrm>
          <a:prstGeom prst="rect">
            <a:avLst/>
          </a:prstGeom>
          <a:solidFill>
            <a:srgbClr val="FCB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AC17997A-6A33-4970-A394-1EC7DA29D25C}"/>
              </a:ext>
            </a:extLst>
          </p:cNvPr>
          <p:cNvSpPr/>
          <p:nvPr/>
        </p:nvSpPr>
        <p:spPr>
          <a:xfrm>
            <a:off x="4668252" y="1374937"/>
            <a:ext cx="2897205" cy="234253"/>
          </a:xfrm>
          <a:prstGeom prst="rect">
            <a:avLst/>
          </a:prstGeom>
          <a:solidFill>
            <a:srgbClr val="FED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Rectangle 31">
            <a:extLst>
              <a:ext uri="{FF2B5EF4-FFF2-40B4-BE49-F238E27FC236}">
                <a16:creationId xmlns:a16="http://schemas.microsoft.com/office/drawing/2014/main" id="{F7BC2139-48D4-4F84-8E53-456406951F67}"/>
              </a:ext>
            </a:extLst>
          </p:cNvPr>
          <p:cNvSpPr/>
          <p:nvPr/>
        </p:nvSpPr>
        <p:spPr>
          <a:xfrm>
            <a:off x="6468177" y="2538478"/>
            <a:ext cx="1629943" cy="289535"/>
          </a:xfrm>
          <a:prstGeom prst="rect">
            <a:avLst/>
          </a:prstGeom>
          <a:solidFill>
            <a:srgbClr val="FDF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F2796CC3-483A-46B7-97EC-A5E66F2BFEBA}"/>
              </a:ext>
            </a:extLst>
          </p:cNvPr>
          <p:cNvSpPr/>
          <p:nvPr/>
        </p:nvSpPr>
        <p:spPr>
          <a:xfrm>
            <a:off x="8273195" y="4931958"/>
            <a:ext cx="3418010" cy="461665"/>
          </a:xfrm>
          <a:prstGeom prst="rect">
            <a:avLst/>
          </a:prstGeom>
        </p:spPr>
        <p:txBody>
          <a:bodyPr wrap="square">
            <a:spAutoFit/>
          </a:bodyPr>
          <a:lstStyle/>
          <a:p>
            <a:r>
              <a:rPr lang="en-US" sz="2400" dirty="0">
                <a:solidFill>
                  <a:srgbClr val="8B60A3"/>
                </a:solidFill>
                <a:latin typeface="Comic Sans MS" panose="030F0702030302020204" pitchFamily="66" charset="0"/>
              </a:rPr>
              <a:t>+ energy</a:t>
            </a:r>
          </a:p>
        </p:txBody>
      </p:sp>
    </p:spTree>
    <p:custDataLst>
      <p:tags r:id="rId1"/>
    </p:custDataLst>
    <p:extLst>
      <p:ext uri="{BB962C8B-B14F-4D97-AF65-F5344CB8AC3E}">
        <p14:creationId xmlns:p14="http://schemas.microsoft.com/office/powerpoint/2010/main" val="234612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2000"/>
                                        <p:tgtEl>
                                          <p:spTgt spid="32"/>
                                        </p:tgtEl>
                                      </p:cBhvr>
                                    </p:animEffect>
                                    <p:set>
                                      <p:cBhvr>
                                        <p:cTn id="7" dur="1" fill="hold">
                                          <p:stCondLst>
                                            <p:cond delay="1999"/>
                                          </p:stCondLst>
                                        </p:cTn>
                                        <p:tgtEl>
                                          <p:spTgt spid="32"/>
                                        </p:tgtEl>
                                        <p:attrNameLst>
                                          <p:attrName>style.visibility</p:attrName>
                                        </p:attrNameLst>
                                      </p:cBhvr>
                                      <p:to>
                                        <p:strVal val="hidden"/>
                                      </p:to>
                                    </p:se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20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2000"/>
                                        <p:tgtEl>
                                          <p:spTgt spid="28"/>
                                        </p:tgtEl>
                                      </p:cBhvr>
                                    </p:animEffect>
                                    <p:set>
                                      <p:cBhvr>
                                        <p:cTn id="16" dur="1" fill="hold">
                                          <p:stCondLst>
                                            <p:cond delay="1999"/>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1" nodeType="clickEffect">
                                  <p:stCondLst>
                                    <p:cond delay="0"/>
                                  </p:stCondLst>
                                  <p:childTnLst>
                                    <p:animEffect transition="out" filter="wipe(left)">
                                      <p:cBhvr>
                                        <p:cTn id="20" dur="2000"/>
                                        <p:tgtEl>
                                          <p:spTgt spid="31"/>
                                        </p:tgtEl>
                                      </p:cBhvr>
                                    </p:animEffect>
                                    <p:set>
                                      <p:cBhvr>
                                        <p:cTn id="21"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1" animBg="1"/>
      <p:bldP spid="32"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15</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Exergonic and endergonic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pic>
        <p:nvPicPr>
          <p:cNvPr id="9" name="Graphic 8">
            <a:extLst>
              <a:ext uri="{FF2B5EF4-FFF2-40B4-BE49-F238E27FC236}">
                <a16:creationId xmlns:a16="http://schemas.microsoft.com/office/drawing/2014/main" id="{51DBF692-DB08-40B4-AD6B-B24F820ADA5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083" t="39556" r="35792" b="30444"/>
          <a:stretch/>
        </p:blipFill>
        <p:spPr>
          <a:xfrm>
            <a:off x="3781425" y="4502814"/>
            <a:ext cx="4583430" cy="1543050"/>
          </a:xfrm>
          <a:prstGeom prst="rect">
            <a:avLst/>
          </a:prstGeom>
        </p:spPr>
      </p:pic>
      <p:pic>
        <p:nvPicPr>
          <p:cNvPr id="35842" name="Picture 2" descr="https://lh3.googleusercontent.com/Dh_OUYNd9qtMLLPfimi94OzPsTEjjs3XQPn1s1jPi0k-PG1wsXq5M64ZSfkgNaxuqmR1hHKH085T0uqLcOJj-pXTVXSkgcn9mUPfpHRfuMMhr_pnkn6Jmaz2J4WxtiFo7fmmm2FPJ1kM">
            <a:extLst>
              <a:ext uri="{FF2B5EF4-FFF2-40B4-BE49-F238E27FC236}">
                <a16:creationId xmlns:a16="http://schemas.microsoft.com/office/drawing/2014/main" id="{2C1F7E39-1993-4B61-96B2-3CC1CD7FF2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0053" r="-128"/>
          <a:stretch/>
        </p:blipFill>
        <p:spPr bwMode="auto">
          <a:xfrm>
            <a:off x="3590223" y="941437"/>
            <a:ext cx="4986018" cy="3663686"/>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0DB85992-E1FE-4E73-BB80-4D599FA23B8D}"/>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Figure 10.2 from </a:t>
            </a:r>
            <a:r>
              <a:rPr lang="sv-SE" sz="1200" dirty="0">
                <a:solidFill>
                  <a:schemeClr val="bg1"/>
                </a:solidFill>
                <a:effectLst>
                  <a:outerShdw blurRad="38100" dist="38100" dir="2700000" algn="tl">
                    <a:srgbClr val="000000">
                      <a:alpha val="43137"/>
                    </a:srgbClr>
                  </a:outerShdw>
                </a:effectLst>
                <a:hlinkClick r:id="rId7"/>
              </a:rPr>
              <a:t>https://rwu.pressbooks.pub/bio103/chapter/introduction-to-metabolism-enzymes-and-energy/</a:t>
            </a:r>
            <a:r>
              <a:rPr lang="sv-SE" sz="1200" dirty="0">
                <a:solidFill>
                  <a:schemeClr val="bg1"/>
                </a:solidFill>
                <a:effectLst>
                  <a:outerShdw blurRad="38100" dist="38100" dir="2700000" algn="tl">
                    <a:srgbClr val="000000">
                      <a:alpha val="43137"/>
                    </a:srgbClr>
                  </a:outerShdw>
                </a:effectLst>
              </a:rPr>
              <a:t> </a:t>
            </a:r>
          </a:p>
        </p:txBody>
      </p:sp>
      <p:sp>
        <p:nvSpPr>
          <p:cNvPr id="28" name="Rectangle 27">
            <a:extLst>
              <a:ext uri="{FF2B5EF4-FFF2-40B4-BE49-F238E27FC236}">
                <a16:creationId xmlns:a16="http://schemas.microsoft.com/office/drawing/2014/main" id="{E055DA6F-94D3-4508-AB7C-AEB7AC705AF9}"/>
              </a:ext>
            </a:extLst>
          </p:cNvPr>
          <p:cNvSpPr/>
          <p:nvPr/>
        </p:nvSpPr>
        <p:spPr>
          <a:xfrm>
            <a:off x="4658627" y="979937"/>
            <a:ext cx="2897205" cy="289892"/>
          </a:xfrm>
          <a:prstGeom prst="rect">
            <a:avLst/>
          </a:prstGeom>
          <a:solidFill>
            <a:srgbClr val="FCB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30">
            <a:extLst>
              <a:ext uri="{FF2B5EF4-FFF2-40B4-BE49-F238E27FC236}">
                <a16:creationId xmlns:a16="http://schemas.microsoft.com/office/drawing/2014/main" id="{AC17997A-6A33-4970-A394-1EC7DA29D25C}"/>
              </a:ext>
            </a:extLst>
          </p:cNvPr>
          <p:cNvSpPr/>
          <p:nvPr/>
        </p:nvSpPr>
        <p:spPr>
          <a:xfrm>
            <a:off x="4668252" y="1374937"/>
            <a:ext cx="2897205" cy="234253"/>
          </a:xfrm>
          <a:prstGeom prst="rect">
            <a:avLst/>
          </a:prstGeom>
          <a:solidFill>
            <a:srgbClr val="FED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Rectangle 31">
            <a:extLst>
              <a:ext uri="{FF2B5EF4-FFF2-40B4-BE49-F238E27FC236}">
                <a16:creationId xmlns:a16="http://schemas.microsoft.com/office/drawing/2014/main" id="{F7BC2139-48D4-4F84-8E53-456406951F67}"/>
              </a:ext>
            </a:extLst>
          </p:cNvPr>
          <p:cNvSpPr/>
          <p:nvPr/>
        </p:nvSpPr>
        <p:spPr>
          <a:xfrm>
            <a:off x="4496536" y="2574977"/>
            <a:ext cx="1352133" cy="234253"/>
          </a:xfrm>
          <a:prstGeom prst="rect">
            <a:avLst/>
          </a:prstGeom>
          <a:solidFill>
            <a:srgbClr val="FDF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32">
            <a:extLst>
              <a:ext uri="{FF2B5EF4-FFF2-40B4-BE49-F238E27FC236}">
                <a16:creationId xmlns:a16="http://schemas.microsoft.com/office/drawing/2014/main" id="{F2796CC3-483A-46B7-97EC-A5E66F2BFEBA}"/>
              </a:ext>
            </a:extLst>
          </p:cNvPr>
          <p:cNvSpPr/>
          <p:nvPr/>
        </p:nvSpPr>
        <p:spPr>
          <a:xfrm>
            <a:off x="2421034" y="4929155"/>
            <a:ext cx="3418010" cy="461665"/>
          </a:xfrm>
          <a:prstGeom prst="rect">
            <a:avLst/>
          </a:prstGeom>
        </p:spPr>
        <p:txBody>
          <a:bodyPr wrap="square">
            <a:spAutoFit/>
          </a:bodyPr>
          <a:lstStyle/>
          <a:p>
            <a:r>
              <a:rPr lang="en-US" sz="2400" dirty="0">
                <a:solidFill>
                  <a:srgbClr val="8B60A3"/>
                </a:solidFill>
                <a:latin typeface="Comic Sans MS" panose="030F0702030302020204" pitchFamily="66" charset="0"/>
              </a:rPr>
              <a:t>energy +</a:t>
            </a:r>
          </a:p>
        </p:txBody>
      </p:sp>
    </p:spTree>
    <p:custDataLst>
      <p:tags r:id="rId1"/>
    </p:custDataLst>
    <p:extLst>
      <p:ext uri="{BB962C8B-B14F-4D97-AF65-F5344CB8AC3E}">
        <p14:creationId xmlns:p14="http://schemas.microsoft.com/office/powerpoint/2010/main" val="144252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2000"/>
                                        <p:tgtEl>
                                          <p:spTgt spid="32"/>
                                        </p:tgtEl>
                                      </p:cBhvr>
                                    </p:animEffect>
                                    <p:set>
                                      <p:cBhvr>
                                        <p:cTn id="7" dur="1" fill="hold">
                                          <p:stCondLst>
                                            <p:cond delay="1999"/>
                                          </p:stCondLst>
                                        </p:cTn>
                                        <p:tgtEl>
                                          <p:spTgt spid="32"/>
                                        </p:tgtEl>
                                        <p:attrNameLst>
                                          <p:attrName>style.visibility</p:attrName>
                                        </p:attrNameLst>
                                      </p:cBhvr>
                                      <p:to>
                                        <p:strVal val="hidden"/>
                                      </p:to>
                                    </p:se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20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2000"/>
                                        <p:tgtEl>
                                          <p:spTgt spid="28"/>
                                        </p:tgtEl>
                                      </p:cBhvr>
                                    </p:animEffect>
                                    <p:set>
                                      <p:cBhvr>
                                        <p:cTn id="16" dur="1" fill="hold">
                                          <p:stCondLst>
                                            <p:cond delay="1999"/>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2000"/>
                                        <p:tgtEl>
                                          <p:spTgt spid="31"/>
                                        </p:tgtEl>
                                      </p:cBhvr>
                                    </p:animEffect>
                                    <p:set>
                                      <p:cBhvr>
                                        <p:cTn id="21"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2"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16</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Exergonic and endergonic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9" name="Rectangle 28">
            <a:extLst>
              <a:ext uri="{FF2B5EF4-FFF2-40B4-BE49-F238E27FC236}">
                <a16:creationId xmlns:a16="http://schemas.microsoft.com/office/drawing/2014/main" id="{0DB85992-E1FE-4E73-BB80-4D599FA23B8D}"/>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Turkisk Peber picture from </a:t>
            </a:r>
            <a:r>
              <a:rPr lang="sv-SE" sz="1200" dirty="0">
                <a:solidFill>
                  <a:schemeClr val="bg1"/>
                </a:solidFill>
                <a:effectLst>
                  <a:outerShdw blurRad="38100" dist="38100" dir="2700000" algn="tl">
                    <a:srgbClr val="000000">
                      <a:alpha val="43137"/>
                    </a:srgbClr>
                  </a:outerShdw>
                </a:effectLst>
                <a:hlinkClick r:id="rId4"/>
              </a:rPr>
              <a:t>https://cdn.shopify.com/s/files/1/2142/6545/products/FC_Tyrkisk_Peber_Original_150g_402835_HR_SV_1024x1024.jpg?v=1613406264</a:t>
            </a:r>
            <a:r>
              <a:rPr lang="sv-SE" sz="1200" dirty="0">
                <a:solidFill>
                  <a:schemeClr val="bg1"/>
                </a:solidFill>
                <a:effectLst>
                  <a:outerShdw blurRad="38100" dist="38100" dir="2700000" algn="tl">
                    <a:srgbClr val="000000">
                      <a:alpha val="43137"/>
                    </a:srgbClr>
                  </a:outerShdw>
                </a:effectLst>
              </a:rPr>
              <a:t> </a:t>
            </a:r>
          </a:p>
        </p:txBody>
      </p:sp>
      <p:sp>
        <p:nvSpPr>
          <p:cNvPr id="13" name="Content Placeholder 1">
            <a:extLst>
              <a:ext uri="{FF2B5EF4-FFF2-40B4-BE49-F238E27FC236}">
                <a16:creationId xmlns:a16="http://schemas.microsoft.com/office/drawing/2014/main" id="{CBB6A85A-F4F9-4DCC-8BC9-790128E537ED}"/>
              </a:ext>
            </a:extLst>
          </p:cNvPr>
          <p:cNvSpPr>
            <a:spLocks noGrp="1"/>
          </p:cNvSpPr>
          <p:nvPr>
            <p:ph idx="1"/>
          </p:nvPr>
        </p:nvSpPr>
        <p:spPr>
          <a:xfrm>
            <a:off x="838200" y="1143000"/>
            <a:ext cx="10515600" cy="5069648"/>
          </a:xfrm>
        </p:spPr>
        <p:txBody>
          <a:bodyPr>
            <a:normAutofit/>
          </a:bodyPr>
          <a:lstStyle/>
          <a:p>
            <a:r>
              <a:rPr lang="en-US" dirty="0">
                <a:solidFill>
                  <a:srgbClr val="1751A6"/>
                </a:solidFill>
              </a:rPr>
              <a:t>Even though the cellular respiration reaction below is </a:t>
            </a:r>
            <a:r>
              <a:rPr lang="en-US" b="1" dirty="0">
                <a:solidFill>
                  <a:srgbClr val="1751A6"/>
                </a:solidFill>
              </a:rPr>
              <a:t>exergonic </a:t>
            </a:r>
            <a:r>
              <a:rPr lang="en-US" dirty="0">
                <a:solidFill>
                  <a:srgbClr val="1751A6"/>
                </a:solidFill>
              </a:rPr>
              <a:t>and </a:t>
            </a:r>
            <a:r>
              <a:rPr lang="en-US" b="1" dirty="0">
                <a:solidFill>
                  <a:srgbClr val="1751A6"/>
                </a:solidFill>
              </a:rPr>
              <a:t>spontaneous</a:t>
            </a:r>
            <a:r>
              <a:rPr lang="en-US" dirty="0">
                <a:solidFill>
                  <a:srgbClr val="1751A6"/>
                </a:solidFill>
              </a:rPr>
              <a:t>, it </a:t>
            </a:r>
            <a:r>
              <a:rPr lang="en-US" u="sng" dirty="0">
                <a:solidFill>
                  <a:srgbClr val="1751A6"/>
                </a:solidFill>
              </a:rPr>
              <a:t>does not</a:t>
            </a:r>
            <a:r>
              <a:rPr lang="en-US" dirty="0">
                <a:solidFill>
                  <a:srgbClr val="1751A6"/>
                </a:solidFill>
              </a:rPr>
              <a:t> mean it happens quickly.</a:t>
            </a:r>
          </a:p>
          <a:p>
            <a:r>
              <a:rPr lang="en-US" dirty="0">
                <a:solidFill>
                  <a:srgbClr val="1751A6"/>
                </a:solidFill>
              </a:rPr>
              <a:t>Speed of reaction depends on the height of the </a:t>
            </a:r>
            <a:r>
              <a:rPr lang="en-US" u="sng" dirty="0">
                <a:solidFill>
                  <a:srgbClr val="1751A6"/>
                </a:solidFill>
              </a:rPr>
              <a:t>free energy barrier</a:t>
            </a:r>
            <a:r>
              <a:rPr lang="en-US" dirty="0">
                <a:solidFill>
                  <a:srgbClr val="1751A6"/>
                </a:solidFill>
              </a:rPr>
              <a:t>.</a:t>
            </a:r>
            <a:br>
              <a:rPr lang="en-US" dirty="0">
                <a:solidFill>
                  <a:srgbClr val="1751A6"/>
                </a:solidFill>
              </a:rPr>
            </a:br>
            <a:endParaRPr lang="en-US" sz="1600" dirty="0">
              <a:solidFill>
                <a:srgbClr val="1751A6"/>
              </a:solidFill>
            </a:endParaRPr>
          </a:p>
          <a:p>
            <a:pPr marL="0" indent="0" algn="ctr">
              <a:buNone/>
            </a:pPr>
            <a:r>
              <a:rPr lang="en-US" dirty="0">
                <a:solidFill>
                  <a:schemeClr val="tx1">
                    <a:lumMod val="65000"/>
                    <a:lumOff val="35000"/>
                  </a:schemeClr>
                </a:solidFill>
                <a:latin typeface="Comic Sans MS" panose="030F0702030302020204" pitchFamily="66" charset="0"/>
              </a:rPr>
              <a:t>C</a:t>
            </a:r>
            <a:r>
              <a:rPr lang="en-US" baseline="-25000" dirty="0">
                <a:solidFill>
                  <a:schemeClr val="tx1">
                    <a:lumMod val="65000"/>
                    <a:lumOff val="35000"/>
                  </a:schemeClr>
                </a:solidFill>
                <a:latin typeface="Comic Sans MS" panose="030F0702030302020204" pitchFamily="66" charset="0"/>
              </a:rPr>
              <a:t>6</a:t>
            </a:r>
            <a:r>
              <a:rPr lang="en-US" dirty="0">
                <a:solidFill>
                  <a:schemeClr val="tx1">
                    <a:lumMod val="65000"/>
                    <a:lumOff val="35000"/>
                  </a:schemeClr>
                </a:solidFill>
                <a:latin typeface="Comic Sans MS" panose="030F0702030302020204" pitchFamily="66" charset="0"/>
              </a:rPr>
              <a:t>H</a:t>
            </a:r>
            <a:r>
              <a:rPr lang="en-US" baseline="-25000" dirty="0">
                <a:solidFill>
                  <a:schemeClr val="tx1">
                    <a:lumMod val="65000"/>
                    <a:lumOff val="35000"/>
                  </a:schemeClr>
                </a:solidFill>
                <a:latin typeface="Comic Sans MS" panose="030F0702030302020204" pitchFamily="66" charset="0"/>
              </a:rPr>
              <a:t>12</a:t>
            </a:r>
            <a:r>
              <a:rPr lang="en-US" dirty="0">
                <a:solidFill>
                  <a:schemeClr val="tx1">
                    <a:lumMod val="65000"/>
                    <a:lumOff val="35000"/>
                  </a:schemeClr>
                </a:solidFill>
                <a:latin typeface="Comic Sans MS" panose="030F0702030302020204" pitchFamily="66" charset="0"/>
              </a:rPr>
              <a:t>O</a:t>
            </a:r>
            <a:r>
              <a:rPr lang="en-US" baseline="-25000" dirty="0">
                <a:solidFill>
                  <a:schemeClr val="tx1">
                    <a:lumMod val="65000"/>
                    <a:lumOff val="35000"/>
                  </a:schemeClr>
                </a:solidFill>
                <a:latin typeface="Comic Sans MS" panose="030F0702030302020204" pitchFamily="66" charset="0"/>
              </a:rPr>
              <a:t>6</a:t>
            </a:r>
            <a:r>
              <a:rPr lang="en-US" dirty="0">
                <a:solidFill>
                  <a:schemeClr val="tx1">
                    <a:lumMod val="65000"/>
                    <a:lumOff val="35000"/>
                  </a:schemeClr>
                </a:solidFill>
                <a:latin typeface="Comic Sans MS" panose="030F0702030302020204" pitchFamily="66" charset="0"/>
              </a:rPr>
              <a:t> + 6 O</a:t>
            </a:r>
            <a:r>
              <a:rPr lang="en-US" baseline="-25000" dirty="0">
                <a:solidFill>
                  <a:schemeClr val="tx1">
                    <a:lumMod val="65000"/>
                    <a:lumOff val="35000"/>
                  </a:schemeClr>
                </a:solidFill>
                <a:latin typeface="Comic Sans MS" panose="030F0702030302020204" pitchFamily="66" charset="0"/>
              </a:rPr>
              <a:t>2</a:t>
            </a:r>
            <a:r>
              <a:rPr lang="en-US" dirty="0">
                <a:solidFill>
                  <a:schemeClr val="tx1">
                    <a:lumMod val="65000"/>
                    <a:lumOff val="35000"/>
                  </a:schemeClr>
                </a:solidFill>
                <a:latin typeface="Comic Sans MS" panose="030F0702030302020204" pitchFamily="66" charset="0"/>
              </a:rPr>
              <a:t> </a:t>
            </a:r>
            <a:r>
              <a:rPr lang="en-US" dirty="0">
                <a:solidFill>
                  <a:srgbClr val="1751A6"/>
                </a:solidFill>
                <a:latin typeface="Comic Sans MS" panose="030F0702030302020204" pitchFamily="66" charset="0"/>
              </a:rPr>
              <a:t>→ </a:t>
            </a:r>
            <a:r>
              <a:rPr lang="en-US" dirty="0">
                <a:solidFill>
                  <a:schemeClr val="accent1">
                    <a:lumMod val="75000"/>
                    <a:lumOff val="25000"/>
                  </a:schemeClr>
                </a:solidFill>
                <a:latin typeface="Comic Sans MS" panose="030F0702030302020204" pitchFamily="66" charset="0"/>
              </a:rPr>
              <a:t>6 CO</a:t>
            </a:r>
            <a:r>
              <a:rPr lang="en-US" baseline="-25000" dirty="0">
                <a:solidFill>
                  <a:schemeClr val="accent1">
                    <a:lumMod val="75000"/>
                    <a:lumOff val="25000"/>
                  </a:schemeClr>
                </a:solidFill>
                <a:latin typeface="Comic Sans MS" panose="030F0702030302020204" pitchFamily="66" charset="0"/>
              </a:rPr>
              <a:t>2</a:t>
            </a:r>
            <a:r>
              <a:rPr lang="en-US" dirty="0">
                <a:solidFill>
                  <a:schemeClr val="accent1">
                    <a:lumMod val="75000"/>
                    <a:lumOff val="25000"/>
                  </a:schemeClr>
                </a:solidFill>
                <a:latin typeface="Comic Sans MS" panose="030F0702030302020204" pitchFamily="66" charset="0"/>
              </a:rPr>
              <a:t> + 6 H</a:t>
            </a:r>
            <a:r>
              <a:rPr lang="en-US" baseline="-25000" dirty="0">
                <a:solidFill>
                  <a:schemeClr val="accent1">
                    <a:lumMod val="75000"/>
                    <a:lumOff val="25000"/>
                  </a:schemeClr>
                </a:solidFill>
                <a:latin typeface="Comic Sans MS" panose="030F0702030302020204" pitchFamily="66" charset="0"/>
              </a:rPr>
              <a:t>2</a:t>
            </a:r>
            <a:r>
              <a:rPr lang="en-US" dirty="0">
                <a:solidFill>
                  <a:schemeClr val="accent1">
                    <a:lumMod val="75000"/>
                    <a:lumOff val="25000"/>
                  </a:schemeClr>
                </a:solidFill>
                <a:latin typeface="Comic Sans MS" panose="030F0702030302020204" pitchFamily="66" charset="0"/>
              </a:rPr>
              <a:t>O + ATP</a:t>
            </a:r>
          </a:p>
          <a:p>
            <a:pPr marL="0" indent="0" algn="ctr">
              <a:buNone/>
            </a:pPr>
            <a:endParaRPr lang="en-US" dirty="0">
              <a:solidFill>
                <a:schemeClr val="accent1">
                  <a:lumMod val="75000"/>
                  <a:lumOff val="25000"/>
                </a:schemeClr>
              </a:solidFill>
            </a:endParaRPr>
          </a:p>
          <a:p>
            <a:pPr marL="0" indent="0">
              <a:buNone/>
            </a:pPr>
            <a:endParaRPr lang="en-US" dirty="0">
              <a:solidFill>
                <a:srgbClr val="1751A6"/>
              </a:solidFill>
              <a:latin typeface="Comic Sans MS" panose="030F0702030302020204" pitchFamily="66" charset="0"/>
            </a:endParaRPr>
          </a:p>
        </p:txBody>
      </p:sp>
      <p:sp>
        <p:nvSpPr>
          <p:cNvPr id="14" name="Rectangle 13">
            <a:extLst>
              <a:ext uri="{FF2B5EF4-FFF2-40B4-BE49-F238E27FC236}">
                <a16:creationId xmlns:a16="http://schemas.microsoft.com/office/drawing/2014/main" id="{BC7B0306-04C1-4E9E-90A6-03B89698B860}"/>
              </a:ext>
            </a:extLst>
          </p:cNvPr>
          <p:cNvSpPr/>
          <p:nvPr/>
        </p:nvSpPr>
        <p:spPr>
          <a:xfrm>
            <a:off x="3117544" y="3200401"/>
            <a:ext cx="6313138" cy="369332"/>
          </a:xfrm>
          <a:prstGeom prst="rect">
            <a:avLst/>
          </a:prstGeom>
        </p:spPr>
        <p:txBody>
          <a:bodyPr wrap="none">
            <a:spAutoFit/>
          </a:bodyPr>
          <a:lstStyle/>
          <a:p>
            <a:r>
              <a:rPr lang="en-US" dirty="0">
                <a:solidFill>
                  <a:srgbClr val="1751A6"/>
                </a:solidFill>
              </a:rPr>
              <a:t>glucose               oxygen        carbon dioxide          water         energy</a:t>
            </a:r>
          </a:p>
        </p:txBody>
      </p:sp>
      <p:pic>
        <p:nvPicPr>
          <p:cNvPr id="2" name="Picture 1">
            <a:extLst>
              <a:ext uri="{FF2B5EF4-FFF2-40B4-BE49-F238E27FC236}">
                <a16:creationId xmlns:a16="http://schemas.microsoft.com/office/drawing/2014/main" id="{0ED33116-DA81-4212-A95F-06272EC86215}"/>
              </a:ext>
            </a:extLst>
          </p:cNvPr>
          <p:cNvPicPr>
            <a:picLocks noChangeAspect="1"/>
          </p:cNvPicPr>
          <p:nvPr/>
        </p:nvPicPr>
        <p:blipFill>
          <a:blip r:embed="rId5"/>
          <a:stretch>
            <a:fillRect/>
          </a:stretch>
        </p:blipFill>
        <p:spPr>
          <a:xfrm>
            <a:off x="3117544" y="3929275"/>
            <a:ext cx="2144486" cy="2144486"/>
          </a:xfrm>
          <a:prstGeom prst="rect">
            <a:avLst/>
          </a:prstGeom>
        </p:spPr>
      </p:pic>
      <p:cxnSp>
        <p:nvCxnSpPr>
          <p:cNvPr id="4" name="Straight Arrow Connector 3">
            <a:extLst>
              <a:ext uri="{FF2B5EF4-FFF2-40B4-BE49-F238E27FC236}">
                <a16:creationId xmlns:a16="http://schemas.microsoft.com/office/drawing/2014/main" id="{C8AF6261-2AB0-4244-A2FF-6B4B1322A3FB}"/>
              </a:ext>
            </a:extLst>
          </p:cNvPr>
          <p:cNvCxnSpPr/>
          <p:nvPr/>
        </p:nvCxnSpPr>
        <p:spPr>
          <a:xfrm>
            <a:off x="3581400" y="3602384"/>
            <a:ext cx="326571" cy="653925"/>
          </a:xfrm>
          <a:prstGeom prst="straightConnector1">
            <a:avLst/>
          </a:prstGeom>
          <a:ln w="76200">
            <a:solidFill>
              <a:schemeClr val="accent5"/>
            </a:solidFill>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266F2A-4E94-48BE-BA57-ECE85BC51425}"/>
              </a:ext>
            </a:extLst>
          </p:cNvPr>
          <p:cNvCxnSpPr>
            <a:cxnSpLocks/>
          </p:cNvCxnSpPr>
          <p:nvPr/>
        </p:nvCxnSpPr>
        <p:spPr>
          <a:xfrm flipV="1">
            <a:off x="5196714" y="4971167"/>
            <a:ext cx="1860726" cy="213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434BCC-A304-42CF-970B-BC4DACDB682F}"/>
              </a:ext>
            </a:extLst>
          </p:cNvPr>
          <p:cNvSpPr/>
          <p:nvPr/>
        </p:nvSpPr>
        <p:spPr>
          <a:xfrm>
            <a:off x="5229416" y="4554591"/>
            <a:ext cx="1733167" cy="400110"/>
          </a:xfrm>
          <a:prstGeom prst="rect">
            <a:avLst/>
          </a:prstGeom>
        </p:spPr>
        <p:txBody>
          <a:bodyPr wrap="none">
            <a:spAutoFit/>
          </a:bodyPr>
          <a:lstStyle/>
          <a:p>
            <a:pPr algn="ctr"/>
            <a:r>
              <a:rPr lang="en-US" sz="2000" dirty="0">
                <a:solidFill>
                  <a:schemeClr val="accent1"/>
                </a:solidFill>
                <a:latin typeface="Comic Sans MS" panose="030F0702030302020204" pitchFamily="66" charset="0"/>
              </a:rPr>
              <a:t>expose to O</a:t>
            </a:r>
            <a:r>
              <a:rPr lang="en-US" sz="2000" baseline="-25000" dirty="0">
                <a:solidFill>
                  <a:schemeClr val="accent1"/>
                </a:solidFill>
                <a:latin typeface="Comic Sans MS" panose="030F0702030302020204" pitchFamily="66" charset="0"/>
              </a:rPr>
              <a:t>2</a:t>
            </a:r>
            <a:endParaRPr lang="sv-SE" sz="2000" baseline="-25000" dirty="0">
              <a:solidFill>
                <a:schemeClr val="accent1"/>
              </a:solidFill>
              <a:latin typeface="Comic Sans MS" panose="030F0702030302020204" pitchFamily="66" charset="0"/>
            </a:endParaRPr>
          </a:p>
        </p:txBody>
      </p:sp>
      <p:sp>
        <p:nvSpPr>
          <p:cNvPr id="35" name="Rectangle 34">
            <a:extLst>
              <a:ext uri="{FF2B5EF4-FFF2-40B4-BE49-F238E27FC236}">
                <a16:creationId xmlns:a16="http://schemas.microsoft.com/office/drawing/2014/main" id="{591A5B6D-1FD0-4D95-A0C2-C771A79A3C07}"/>
              </a:ext>
            </a:extLst>
          </p:cNvPr>
          <p:cNvSpPr/>
          <p:nvPr/>
        </p:nvSpPr>
        <p:spPr>
          <a:xfrm>
            <a:off x="9053537" y="3811252"/>
            <a:ext cx="2711606" cy="1815882"/>
          </a:xfrm>
          <a:prstGeom prst="rect">
            <a:avLst/>
          </a:prstGeom>
        </p:spPr>
        <p:txBody>
          <a:bodyPr wrap="square">
            <a:spAutoFit/>
          </a:bodyPr>
          <a:lstStyle/>
          <a:p>
            <a:pPr algn="ctr"/>
            <a:r>
              <a:rPr lang="en-US" sz="2800" b="1" u="sng" dirty="0">
                <a:solidFill>
                  <a:srgbClr val="1751A6"/>
                </a:solidFill>
              </a:rPr>
              <a:t>Next time</a:t>
            </a:r>
            <a:r>
              <a:rPr lang="en-US" sz="2800" b="1" dirty="0">
                <a:solidFill>
                  <a:srgbClr val="1751A6"/>
                </a:solidFill>
              </a:rPr>
              <a:t>: </a:t>
            </a:r>
            <a:br>
              <a:rPr lang="en-US" sz="2800" b="1" dirty="0">
                <a:solidFill>
                  <a:srgbClr val="1751A6"/>
                </a:solidFill>
              </a:rPr>
            </a:br>
            <a:r>
              <a:rPr lang="en-US" sz="2800" b="1" dirty="0">
                <a:solidFill>
                  <a:srgbClr val="1751A6"/>
                </a:solidFill>
              </a:rPr>
              <a:t>How to speed up reactions inside the cell?</a:t>
            </a:r>
            <a:endParaRPr lang="sv-SE" sz="2800" b="1" baseline="-25000" dirty="0">
              <a:solidFill>
                <a:srgbClr val="1751A6"/>
              </a:solidFill>
            </a:endParaRPr>
          </a:p>
        </p:txBody>
      </p:sp>
      <p:sp>
        <p:nvSpPr>
          <p:cNvPr id="36" name="Rectangle 35">
            <a:extLst>
              <a:ext uri="{FF2B5EF4-FFF2-40B4-BE49-F238E27FC236}">
                <a16:creationId xmlns:a16="http://schemas.microsoft.com/office/drawing/2014/main" id="{90A66A19-3463-406E-AFB9-3AD91D21020B}"/>
              </a:ext>
            </a:extLst>
          </p:cNvPr>
          <p:cNvSpPr/>
          <p:nvPr/>
        </p:nvSpPr>
        <p:spPr>
          <a:xfrm>
            <a:off x="6803148" y="4468422"/>
            <a:ext cx="2069873" cy="1015663"/>
          </a:xfrm>
          <a:prstGeom prst="rect">
            <a:avLst/>
          </a:prstGeom>
        </p:spPr>
        <p:txBody>
          <a:bodyPr wrap="square">
            <a:spAutoFit/>
          </a:bodyPr>
          <a:lstStyle/>
          <a:p>
            <a:pPr algn="ctr"/>
            <a:r>
              <a:rPr lang="en-US" sz="2000" dirty="0">
                <a:solidFill>
                  <a:srgbClr val="FF0000"/>
                </a:solidFill>
                <a:latin typeface="Comic Sans MS" panose="030F0702030302020204" pitchFamily="66" charset="0"/>
              </a:rPr>
              <a:t>does </a:t>
            </a:r>
            <a:r>
              <a:rPr lang="en-US" sz="2000" u="sng" dirty="0">
                <a:solidFill>
                  <a:srgbClr val="FF0000"/>
                </a:solidFill>
                <a:latin typeface="Comic Sans MS" panose="030F0702030302020204" pitchFamily="66" charset="0"/>
              </a:rPr>
              <a:t>not</a:t>
            </a:r>
            <a:r>
              <a:rPr lang="en-US" sz="2000" dirty="0">
                <a:solidFill>
                  <a:srgbClr val="FF0000"/>
                </a:solidFill>
                <a:latin typeface="Comic Sans MS" panose="030F0702030302020204" pitchFamily="66" charset="0"/>
              </a:rPr>
              <a:t> instantly combust</a:t>
            </a:r>
            <a:endParaRPr lang="sv-SE" sz="2000" baseline="-25000" dirty="0">
              <a:solidFill>
                <a:srgbClr val="FF0000"/>
              </a:solidFill>
              <a:latin typeface="Comic Sans MS" panose="030F0702030302020204" pitchFamily="66" charset="0"/>
            </a:endParaRPr>
          </a:p>
        </p:txBody>
      </p:sp>
      <p:pic>
        <p:nvPicPr>
          <p:cNvPr id="37" name="Picture 2" descr="https://lh3.googleusercontent.com/Dh_OUYNd9qtMLLPfimi94OzPsTEjjs3XQPn1s1jPi0k-PG1wsXq5M64ZSfkgNaxuqmR1hHKH085T0uqLcOJj-pXTVXSkgcn9mUPfpHRfuMMhr_pnkn6Jmaz2J4WxtiFo7fmmm2FPJ1kM">
            <a:extLst>
              <a:ext uri="{FF2B5EF4-FFF2-40B4-BE49-F238E27FC236}">
                <a16:creationId xmlns:a16="http://schemas.microsoft.com/office/drawing/2014/main" id="{09677C8B-9A43-4B2A-B17F-A2184A98D84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r="49723"/>
          <a:stretch/>
        </p:blipFill>
        <p:spPr bwMode="auto">
          <a:xfrm>
            <a:off x="57555" y="3816567"/>
            <a:ext cx="3080907" cy="225469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C765BF2E-EDAB-495D-9775-818F40F3AF8F}"/>
              </a:ext>
            </a:extLst>
          </p:cNvPr>
          <p:cNvCxnSpPr>
            <a:cxnSpLocks/>
          </p:cNvCxnSpPr>
          <p:nvPr/>
        </p:nvCxnSpPr>
        <p:spPr>
          <a:xfrm flipH="1">
            <a:off x="1720134" y="3672865"/>
            <a:ext cx="420518" cy="623136"/>
          </a:xfrm>
          <a:prstGeom prst="straightConnector1">
            <a:avLst/>
          </a:prstGeom>
          <a:ln w="76200">
            <a:solidFill>
              <a:schemeClr val="accent5"/>
            </a:solidFill>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9DA6B05-C5DE-4B21-AA4A-848C0471356D}"/>
              </a:ext>
            </a:extLst>
          </p:cNvPr>
          <p:cNvSpPr/>
          <p:nvPr/>
        </p:nvSpPr>
        <p:spPr>
          <a:xfrm>
            <a:off x="1119775" y="4282446"/>
            <a:ext cx="686812" cy="712724"/>
          </a:xfrm>
          <a:prstGeom prst="ellipse">
            <a:avLst/>
          </a:prstGeom>
          <a:noFill/>
          <a:ln w="19050">
            <a:solidFill>
              <a:schemeClr val="tx2"/>
            </a:solidFill>
            <a:prstDash val="sys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6" name="Picture 2" descr="https://www.gardeningknowhow.com/wp-content/uploads/2014/05/compost-pile.jpg">
            <a:extLst>
              <a:ext uri="{FF2B5EF4-FFF2-40B4-BE49-F238E27FC236}">
                <a16:creationId xmlns:a16="http://schemas.microsoft.com/office/drawing/2014/main" id="{FCBF6C44-17E4-429A-9699-BC474B20BC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9397" y="3665140"/>
            <a:ext cx="3868708" cy="257675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9C0F41E-05E6-49AB-B3CB-62C875F2ABD4}"/>
              </a:ext>
            </a:extLst>
          </p:cNvPr>
          <p:cNvSpPr/>
          <p:nvPr/>
        </p:nvSpPr>
        <p:spPr>
          <a:xfrm>
            <a:off x="10886" y="636752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Compost picture from </a:t>
            </a:r>
            <a:r>
              <a:rPr lang="sv-SE" sz="1200" dirty="0">
                <a:solidFill>
                  <a:schemeClr val="bg1"/>
                </a:solidFill>
                <a:effectLst>
                  <a:outerShdw blurRad="38100" dist="38100" dir="2700000" algn="tl">
                    <a:srgbClr val="000000">
                      <a:alpha val="43137"/>
                    </a:srgbClr>
                  </a:outerShdw>
                </a:effectLst>
                <a:hlinkClick r:id="rId8"/>
              </a:rPr>
              <a:t>https://www.gardeningknowhow.com/wp-content/uploads/2014/05/compost-pile.jpg</a:t>
            </a:r>
            <a:r>
              <a:rPr lang="sv-SE" sz="1200" dirty="0">
                <a:solidFill>
                  <a:schemeClr val="bg1"/>
                </a:solidFill>
                <a:effectLst>
                  <a:outerShdw blurRad="38100" dist="38100" dir="2700000" algn="tl">
                    <a:srgbClr val="000000">
                      <a:alpha val="43137"/>
                    </a:srgbClr>
                  </a:outerShdw>
                </a:effectLst>
              </a:rPr>
              <a:t> </a:t>
            </a:r>
          </a:p>
        </p:txBody>
      </p:sp>
    </p:spTree>
    <p:custDataLst>
      <p:tags r:id="rId1"/>
    </p:custDataLst>
    <p:extLst>
      <p:ext uri="{BB962C8B-B14F-4D97-AF65-F5344CB8AC3E}">
        <p14:creationId xmlns:p14="http://schemas.microsoft.com/office/powerpoint/2010/main" val="21960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fade">
                                      <p:cBhvr>
                                        <p:cTn id="38" dur="500"/>
                                        <p:tgtEl>
                                          <p:spTgt spid="10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1" end="1"/>
                                            </p:txEl>
                                          </p:spTgt>
                                        </p:tgtEl>
                                        <p:attrNameLst>
                                          <p:attrName>style.visibility</p:attrName>
                                        </p:attrNameLst>
                                      </p:cBhvr>
                                      <p:to>
                                        <p:strVal val="visible"/>
                                      </p:to>
                                    </p:set>
                                    <p:animEffect transition="in" filter="fade">
                                      <p:cBhvr>
                                        <p:cTn id="46" dur="500"/>
                                        <p:tgtEl>
                                          <p:spTgt spid="13">
                                            <p:txEl>
                                              <p:pRg st="1" end="1"/>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800"/>
                                        <p:tgtEl>
                                          <p:spTgt spid="37"/>
                                        </p:tgtEl>
                                      </p:cBhvr>
                                    </p:animEffect>
                                  </p:childTnLst>
                                </p:cTn>
                              </p:par>
                            </p:childTnLst>
                          </p:cTn>
                        </p:par>
                        <p:par>
                          <p:cTn id="51" fill="hold">
                            <p:stCondLst>
                              <p:cond delay="1300"/>
                            </p:stCondLst>
                            <p:childTnLst>
                              <p:par>
                                <p:cTn id="52" presetID="10" presetClass="entr" presetSubtype="0"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 grpId="0"/>
      <p:bldP spid="35" grpId="0"/>
      <p:bldP spid="36" grpId="0"/>
      <p:bldP spid="26"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17</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Next lecture</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pPr marL="0" indent="0" algn="ctr">
              <a:buNone/>
            </a:pPr>
            <a:r>
              <a:rPr lang="en-US" dirty="0">
                <a:latin typeface="Comic Sans MS" panose="030F0702030302020204" pitchFamily="66" charset="0"/>
              </a:rPr>
              <a:t>Enzymes</a:t>
            </a:r>
          </a:p>
          <a:p>
            <a:endParaRPr lang="en-US" dirty="0">
              <a:solidFill>
                <a:srgbClr val="1751A6"/>
              </a:solidFill>
            </a:endParaRPr>
          </a:p>
          <a:p>
            <a:pPr marL="0" indent="0">
              <a:buNone/>
            </a:pPr>
            <a:r>
              <a:rPr lang="en-US" dirty="0">
                <a:solidFill>
                  <a:srgbClr val="1751A6"/>
                </a:solidFill>
              </a:rPr>
              <a:t>An </a:t>
            </a:r>
            <a:r>
              <a:rPr lang="en-US" b="1" dirty="0">
                <a:solidFill>
                  <a:srgbClr val="1751A6"/>
                </a:solidFill>
              </a:rPr>
              <a:t>enzyme</a:t>
            </a:r>
            <a:r>
              <a:rPr lang="en-US" dirty="0">
                <a:solidFill>
                  <a:srgbClr val="1751A6"/>
                </a:solidFill>
              </a:rPr>
              <a:t> is a macromolecule that acts as a </a:t>
            </a:r>
            <a:r>
              <a:rPr lang="en-US" b="1" dirty="0">
                <a:solidFill>
                  <a:srgbClr val="1751A6"/>
                </a:solidFill>
              </a:rPr>
              <a:t>catalyst</a:t>
            </a:r>
            <a:r>
              <a:rPr lang="en-US" dirty="0">
                <a:solidFill>
                  <a:srgbClr val="1751A6"/>
                </a:solidFill>
              </a:rPr>
              <a:t>, a chemical agent that </a:t>
            </a:r>
            <a:r>
              <a:rPr lang="en-US" u="sng" dirty="0">
                <a:solidFill>
                  <a:srgbClr val="1751A6"/>
                </a:solidFill>
              </a:rPr>
              <a:t>speeds up the rate of a reaction without being consumed by the reaction</a:t>
            </a:r>
            <a:r>
              <a:rPr lang="en-US" dirty="0">
                <a:solidFill>
                  <a:srgbClr val="1751A6"/>
                </a:solidFill>
              </a:rPr>
              <a:t>.</a:t>
            </a:r>
          </a:p>
          <a:p>
            <a:pPr marL="0" indent="0">
              <a:buNone/>
            </a:pPr>
            <a:endParaRPr lang="en-US" dirty="0">
              <a:solidFill>
                <a:srgbClr val="1751A6"/>
              </a:solidFill>
            </a:endParaRPr>
          </a:p>
        </p:txBody>
      </p:sp>
      <p:pic>
        <p:nvPicPr>
          <p:cNvPr id="7" name="Graphic 6">
            <a:extLst>
              <a:ext uri="{FF2B5EF4-FFF2-40B4-BE49-F238E27FC236}">
                <a16:creationId xmlns:a16="http://schemas.microsoft.com/office/drawing/2014/main" id="{5CAD9D2B-925F-4374-BE44-D8E11803BD0D}"/>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0709" t="24222" r="4291" b="29112"/>
          <a:stretch/>
        </p:blipFill>
        <p:spPr>
          <a:xfrm>
            <a:off x="2732314" y="3940395"/>
            <a:ext cx="6727371" cy="2077570"/>
          </a:xfrm>
          <a:prstGeom prst="rect">
            <a:avLst/>
          </a:prstGeom>
        </p:spPr>
      </p:pic>
    </p:spTree>
    <p:custDataLst>
      <p:tags r:id="rId1"/>
    </p:custDataLst>
    <p:extLst>
      <p:ext uri="{BB962C8B-B14F-4D97-AF65-F5344CB8AC3E}">
        <p14:creationId xmlns:p14="http://schemas.microsoft.com/office/powerpoint/2010/main" val="19197865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18</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Task 2. Metabolism poll</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9" name="Rectangle 28">
            <a:extLst>
              <a:ext uri="{FF2B5EF4-FFF2-40B4-BE49-F238E27FC236}">
                <a16:creationId xmlns:a16="http://schemas.microsoft.com/office/drawing/2014/main" id="{0DB85992-E1FE-4E73-BB80-4D599FA23B8D}"/>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rPr>
              <a:t>Turkisk peber picture from </a:t>
            </a:r>
            <a:r>
              <a:rPr lang="sv-SE" sz="1200" dirty="0">
                <a:solidFill>
                  <a:schemeClr val="bg1"/>
                </a:solidFill>
                <a:effectLst>
                  <a:outerShdw blurRad="38100" dist="38100" dir="2700000" algn="tl">
                    <a:srgbClr val="000000">
                      <a:alpha val="43137"/>
                    </a:srgbClr>
                  </a:outerShdw>
                </a:effectLst>
                <a:hlinkClick r:id="rId4"/>
              </a:rPr>
              <a:t>https://cdn.shopify.com/s/files/1/2142/6545/products/FC_Tyrkisk_Peber_Original_150g_402835_HR_SV_1024x1024.jpg?v=1613406264</a:t>
            </a:r>
            <a:r>
              <a:rPr lang="sv-SE" sz="1200" dirty="0">
                <a:solidFill>
                  <a:schemeClr val="bg1"/>
                </a:solidFill>
                <a:effectLst>
                  <a:outerShdw blurRad="38100" dist="38100" dir="2700000" algn="tl">
                    <a:srgbClr val="000000">
                      <a:alpha val="43137"/>
                    </a:srgbClr>
                  </a:outerShdw>
                </a:effectLst>
              </a:rPr>
              <a:t> </a:t>
            </a:r>
          </a:p>
        </p:txBody>
      </p:sp>
      <p:sp>
        <p:nvSpPr>
          <p:cNvPr id="13" name="Content Placeholder 1">
            <a:extLst>
              <a:ext uri="{FF2B5EF4-FFF2-40B4-BE49-F238E27FC236}">
                <a16:creationId xmlns:a16="http://schemas.microsoft.com/office/drawing/2014/main" id="{CBB6A85A-F4F9-4DCC-8BC9-790128E537ED}"/>
              </a:ext>
            </a:extLst>
          </p:cNvPr>
          <p:cNvSpPr>
            <a:spLocks noGrp="1"/>
          </p:cNvSpPr>
          <p:nvPr>
            <p:ph idx="1"/>
          </p:nvPr>
        </p:nvSpPr>
        <p:spPr>
          <a:xfrm>
            <a:off x="838200" y="1387810"/>
            <a:ext cx="10515600" cy="4789154"/>
          </a:xfrm>
        </p:spPr>
        <p:txBody>
          <a:bodyPr>
            <a:normAutofit/>
          </a:bodyPr>
          <a:lstStyle/>
          <a:p>
            <a:pPr marL="0" indent="0">
              <a:buNone/>
            </a:pPr>
            <a:r>
              <a:rPr lang="en-US" b="1" dirty="0">
                <a:solidFill>
                  <a:srgbClr val="1751A6"/>
                </a:solidFill>
              </a:rPr>
              <a:t>Quick poll to assess understanding:</a:t>
            </a:r>
            <a:endParaRPr lang="en-US" b="1" dirty="0">
              <a:solidFill>
                <a:schemeClr val="accent1">
                  <a:lumMod val="75000"/>
                  <a:lumOff val="25000"/>
                </a:schemeClr>
              </a:solidFill>
              <a:latin typeface="Comic Sans MS" panose="030F0702030302020204" pitchFamily="66" charset="0"/>
            </a:endParaRPr>
          </a:p>
          <a:p>
            <a:pPr marL="0" indent="0" algn="ctr">
              <a:buNone/>
            </a:pPr>
            <a:endParaRPr lang="en-US" b="1" dirty="0">
              <a:solidFill>
                <a:schemeClr val="accent1">
                  <a:lumMod val="75000"/>
                  <a:lumOff val="25000"/>
                </a:schemeClr>
              </a:solidFill>
            </a:endParaRPr>
          </a:p>
          <a:p>
            <a:pPr marL="0" indent="0">
              <a:buNone/>
            </a:pPr>
            <a:endParaRPr lang="en-US" b="1" dirty="0">
              <a:solidFill>
                <a:srgbClr val="1751A6"/>
              </a:solidFill>
              <a:latin typeface="Comic Sans MS" panose="030F0702030302020204" pitchFamily="66" charset="0"/>
            </a:endParaRPr>
          </a:p>
        </p:txBody>
      </p:sp>
      <p:sp>
        <p:nvSpPr>
          <p:cNvPr id="19" name="Rectangle 18">
            <a:extLst>
              <a:ext uri="{FF2B5EF4-FFF2-40B4-BE49-F238E27FC236}">
                <a16:creationId xmlns:a16="http://schemas.microsoft.com/office/drawing/2014/main" id="{CC4BA39D-8FFD-4354-A2B6-E28EF40D2FC8}"/>
              </a:ext>
            </a:extLst>
          </p:cNvPr>
          <p:cNvSpPr/>
          <p:nvPr/>
        </p:nvSpPr>
        <p:spPr>
          <a:xfrm>
            <a:off x="2800867" y="2443493"/>
            <a:ext cx="6655989" cy="2062103"/>
          </a:xfrm>
          <a:prstGeom prst="rect">
            <a:avLst/>
          </a:prstGeom>
        </p:spPr>
        <p:txBody>
          <a:bodyPr wrap="none">
            <a:spAutoFit/>
          </a:bodyPr>
          <a:lstStyle/>
          <a:p>
            <a:pPr algn="ctr"/>
            <a:r>
              <a:rPr lang="sv-SE" sz="3200" dirty="0">
                <a:solidFill>
                  <a:srgbClr val="1751A6"/>
                </a:solidFill>
                <a:highlight>
                  <a:srgbClr val="FFFF00"/>
                </a:highlight>
                <a:latin typeface="Comic Sans MS" panose="030F0702030302020204" pitchFamily="66" charset="0"/>
              </a:rPr>
              <a:t>Go to this link </a:t>
            </a:r>
            <a:r>
              <a:rPr lang="sv-SE" sz="3200" dirty="0">
                <a:solidFill>
                  <a:srgbClr val="1751A6"/>
                </a:solidFill>
                <a:highlight>
                  <a:srgbClr val="FFFF00"/>
                </a:highlight>
                <a:latin typeface="Avenir Next LT Pro" panose="020B0504020202020204" pitchFamily="34" charset="0"/>
              </a:rPr>
              <a:t>→ </a:t>
            </a:r>
            <a:r>
              <a:rPr lang="sv-SE" sz="3200" dirty="0">
                <a:solidFill>
                  <a:srgbClr val="1751A6"/>
                </a:solidFill>
                <a:highlight>
                  <a:srgbClr val="FFFF00"/>
                </a:highlight>
                <a:latin typeface="Comic Sans MS" panose="030F0702030302020204" pitchFamily="66" charset="0"/>
              </a:rPr>
              <a:t>bit.ly/SK2532-2</a:t>
            </a:r>
          </a:p>
          <a:p>
            <a:pPr algn="ctr"/>
            <a:r>
              <a:rPr lang="en-US" sz="3200" dirty="0">
                <a:solidFill>
                  <a:srgbClr val="1751A6"/>
                </a:solidFill>
                <a:highlight>
                  <a:srgbClr val="FFFF00"/>
                </a:highlight>
                <a:latin typeface="Comic Sans MS" panose="030F0702030302020204" pitchFamily="66" charset="0"/>
              </a:rPr>
              <a:t>(~1 minute)</a:t>
            </a:r>
            <a:endParaRPr lang="sv-SE" sz="3200" dirty="0">
              <a:solidFill>
                <a:srgbClr val="1751A6"/>
              </a:solidFill>
              <a:highlight>
                <a:srgbClr val="FFFF00"/>
              </a:highlight>
              <a:latin typeface="Comic Sans MS" panose="030F0702030302020204" pitchFamily="66" charset="0"/>
            </a:endParaRPr>
          </a:p>
          <a:p>
            <a:pPr algn="ctr"/>
            <a:endParaRPr lang="sv-SE" sz="3200" dirty="0">
              <a:solidFill>
                <a:srgbClr val="1751A6"/>
              </a:solidFill>
              <a:highlight>
                <a:srgbClr val="FFFF00"/>
              </a:highlight>
              <a:latin typeface="Comic Sans MS" panose="030F0702030302020204" pitchFamily="66" charset="0"/>
            </a:endParaRPr>
          </a:p>
          <a:p>
            <a:pPr algn="ctr"/>
            <a:r>
              <a:rPr lang="sv-SE" sz="3200" dirty="0">
                <a:solidFill>
                  <a:srgbClr val="1751A6"/>
                </a:solidFill>
                <a:latin typeface="Comic Sans MS" panose="030F0702030302020204" pitchFamily="66" charset="0"/>
                <a:hlinkClick r:id="rId5"/>
              </a:rPr>
              <a:t>Link</a:t>
            </a:r>
            <a:r>
              <a:rPr lang="sv-SE" sz="3200" dirty="0">
                <a:solidFill>
                  <a:srgbClr val="1751A6"/>
                </a:solidFill>
                <a:latin typeface="Comic Sans MS" panose="030F0702030302020204" pitchFamily="66" charset="0"/>
              </a:rPr>
              <a:t> to view results</a:t>
            </a:r>
          </a:p>
        </p:txBody>
      </p:sp>
    </p:spTree>
    <p:custDataLst>
      <p:tags r:id="rId1"/>
    </p:custDataLst>
    <p:extLst>
      <p:ext uri="{BB962C8B-B14F-4D97-AF65-F5344CB8AC3E}">
        <p14:creationId xmlns:p14="http://schemas.microsoft.com/office/powerpoint/2010/main" val="154996885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2</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Intended learning outcomes (ILOs)</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 name="Content Placeholder 1">
            <a:extLst>
              <a:ext uri="{FF2B5EF4-FFF2-40B4-BE49-F238E27FC236}">
                <a16:creationId xmlns:a16="http://schemas.microsoft.com/office/drawing/2014/main" id="{891747BA-554F-4336-9F29-064CCD445C58}"/>
              </a:ext>
            </a:extLst>
          </p:cNvPr>
          <p:cNvSpPr>
            <a:spLocks noGrp="1"/>
          </p:cNvSpPr>
          <p:nvPr>
            <p:ph idx="1"/>
          </p:nvPr>
        </p:nvSpPr>
        <p:spPr>
          <a:xfrm>
            <a:off x="838200" y="1284266"/>
            <a:ext cx="10515600" cy="4892698"/>
          </a:xfrm>
        </p:spPr>
        <p:txBody>
          <a:bodyPr>
            <a:normAutofit fontScale="77500" lnSpcReduction="20000"/>
          </a:bodyPr>
          <a:lstStyle/>
          <a:p>
            <a:pPr marL="0" indent="0">
              <a:buNone/>
            </a:pPr>
            <a:r>
              <a:rPr lang="en-US" dirty="0">
                <a:hlinkClick r:id="rId4"/>
              </a:rPr>
              <a:t>SK2532</a:t>
            </a:r>
            <a:r>
              <a:rPr lang="en-US" dirty="0"/>
              <a:t> Biomedicine for Engineers, 7.5 credits</a:t>
            </a:r>
          </a:p>
          <a:p>
            <a:pPr marL="0" indent="0">
              <a:buNone/>
            </a:pPr>
            <a:endParaRPr lang="en-US" dirty="0"/>
          </a:p>
          <a:p>
            <a:pPr marL="0" indent="0">
              <a:buNone/>
            </a:pPr>
            <a:r>
              <a:rPr lang="en-US" dirty="0"/>
              <a:t>From the </a:t>
            </a:r>
            <a:r>
              <a:rPr lang="en-US" dirty="0">
                <a:hlinkClick r:id="rId5"/>
              </a:rPr>
              <a:t>syllabus</a:t>
            </a:r>
            <a:r>
              <a:rPr lang="en-US" dirty="0"/>
              <a:t>:</a:t>
            </a:r>
          </a:p>
          <a:p>
            <a:pPr marL="0" indent="0">
              <a:buNone/>
            </a:pPr>
            <a:r>
              <a:rPr lang="en-US" i="1" dirty="0"/>
              <a:t>The course provides an introduction to biomedicine adapted for students with a background in engineering.</a:t>
            </a:r>
          </a:p>
          <a:p>
            <a:pPr marL="0" indent="0">
              <a:buNone/>
            </a:pPr>
            <a:r>
              <a:rPr lang="en-US" i="1" dirty="0"/>
              <a:t> </a:t>
            </a:r>
          </a:p>
          <a:p>
            <a:pPr marL="0" indent="0">
              <a:buNone/>
            </a:pPr>
            <a:r>
              <a:rPr lang="en-US" i="1" dirty="0"/>
              <a:t>After completing the course, students should be able to: </a:t>
            </a:r>
            <a:br>
              <a:rPr lang="en-US" i="1" dirty="0"/>
            </a:br>
            <a:endParaRPr lang="en-US" i="1" dirty="0"/>
          </a:p>
          <a:p>
            <a:r>
              <a:rPr lang="en-US" i="1" u="sng" dirty="0"/>
              <a:t>describe</a:t>
            </a:r>
            <a:r>
              <a:rPr lang="en-US" i="1" dirty="0"/>
              <a:t> the basic structure and function of molecules, cells, tissues and organs in living organisms </a:t>
            </a:r>
          </a:p>
          <a:p>
            <a:r>
              <a:rPr lang="en-US" i="1" u="sng" dirty="0"/>
              <a:t>describe</a:t>
            </a:r>
            <a:r>
              <a:rPr lang="en-US" i="1" dirty="0"/>
              <a:t> mechanisms and structures for the transport of various substances within and between cells </a:t>
            </a:r>
          </a:p>
          <a:p>
            <a:r>
              <a:rPr lang="en-US" i="1" u="sng" dirty="0"/>
              <a:t>describe</a:t>
            </a:r>
            <a:r>
              <a:rPr lang="en-US" i="1" dirty="0"/>
              <a:t> basic processes for the cell's energy supply and cell renewal </a:t>
            </a:r>
          </a:p>
          <a:p>
            <a:r>
              <a:rPr lang="en-US" i="1" u="sng" dirty="0"/>
              <a:t>describe</a:t>
            </a:r>
            <a:r>
              <a:rPr lang="en-US" i="1" dirty="0"/>
              <a:t> from cellular to organ level the mechanisms that make an organism function as a whole (metabolism, neuronal signaling, immune system, hormonal action) </a:t>
            </a:r>
          </a:p>
          <a:p>
            <a:r>
              <a:rPr lang="en-US" i="1" u="sng" dirty="0"/>
              <a:t>identify</a:t>
            </a:r>
            <a:r>
              <a:rPr lang="en-US" i="1" dirty="0"/>
              <a:t> and critically discuss ethical issues that occur in biomedical research</a:t>
            </a:r>
            <a:endParaRPr lang="sv-SE" i="1" dirty="0"/>
          </a:p>
        </p:txBody>
      </p:sp>
      <p:sp>
        <p:nvSpPr>
          <p:cNvPr id="35" name="Rectangle: Rounded Corners 34">
            <a:extLst>
              <a:ext uri="{FF2B5EF4-FFF2-40B4-BE49-F238E27FC236}">
                <a16:creationId xmlns:a16="http://schemas.microsoft.com/office/drawing/2014/main" id="{8ACE3D78-DF2A-4D7E-8090-1D31568D511F}"/>
              </a:ext>
            </a:extLst>
          </p:cNvPr>
          <p:cNvSpPr/>
          <p:nvPr/>
        </p:nvSpPr>
        <p:spPr>
          <a:xfrm>
            <a:off x="838200" y="4721481"/>
            <a:ext cx="10420350" cy="613856"/>
          </a:xfrm>
          <a:prstGeom prst="roundRect">
            <a:avLst/>
          </a:prstGeom>
          <a:noFill/>
          <a:ln w="28575">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a:extLst>
              <a:ext uri="{FF2B5EF4-FFF2-40B4-BE49-F238E27FC236}">
                <a16:creationId xmlns:a16="http://schemas.microsoft.com/office/drawing/2014/main" id="{05995AEE-2F6A-4015-97FC-0F9B0115C15C}"/>
              </a:ext>
            </a:extLst>
          </p:cNvPr>
          <p:cNvSpPr/>
          <p:nvPr/>
        </p:nvSpPr>
        <p:spPr>
          <a:xfrm>
            <a:off x="9932670" y="4755771"/>
            <a:ext cx="1234440" cy="342009"/>
          </a:xfrm>
          <a:prstGeom prst="rect">
            <a:avLst/>
          </a:prstGeom>
          <a:solidFill>
            <a:srgbClr val="F4CC2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9872067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3</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Lecture outline</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2" name="Content Placeholder 1">
            <a:extLst>
              <a:ext uri="{FF2B5EF4-FFF2-40B4-BE49-F238E27FC236}">
                <a16:creationId xmlns:a16="http://schemas.microsoft.com/office/drawing/2014/main" id="{891747BA-554F-4336-9F29-064CCD445C58}"/>
              </a:ext>
            </a:extLst>
          </p:cNvPr>
          <p:cNvSpPr>
            <a:spLocks noGrp="1"/>
          </p:cNvSpPr>
          <p:nvPr>
            <p:ph idx="1"/>
          </p:nvPr>
        </p:nvSpPr>
        <p:spPr>
          <a:xfrm>
            <a:off x="838200" y="1284266"/>
            <a:ext cx="10515600" cy="4892698"/>
          </a:xfrm>
        </p:spPr>
        <p:txBody>
          <a:bodyPr>
            <a:normAutofit/>
          </a:bodyPr>
          <a:lstStyle/>
          <a:p>
            <a:pPr marL="571500" indent="-571500">
              <a:buFont typeface="+mj-lt"/>
              <a:buAutoNum type="romanLcPeriod"/>
            </a:pPr>
            <a:r>
              <a:rPr lang="en-US" dirty="0"/>
              <a:t>What is metabolism?</a:t>
            </a:r>
          </a:p>
          <a:p>
            <a:pPr marL="571500" indent="-571500">
              <a:buFont typeface="+mj-lt"/>
              <a:buAutoNum type="romanLcPeriod"/>
            </a:pPr>
            <a:r>
              <a:rPr lang="en-US" dirty="0"/>
              <a:t>Metabolic pathways</a:t>
            </a:r>
          </a:p>
          <a:p>
            <a:pPr marL="571500" indent="-571500">
              <a:buFont typeface="+mj-lt"/>
              <a:buAutoNum type="romanLcPeriod"/>
            </a:pPr>
            <a:r>
              <a:rPr lang="en-US" dirty="0"/>
              <a:t>Two main classes of metabolic reactions</a:t>
            </a:r>
          </a:p>
          <a:p>
            <a:pPr marL="1028700" lvl="1" indent="-571500">
              <a:buFont typeface="+mj-lt"/>
              <a:buAutoNum type="romanLcPeriod"/>
            </a:pPr>
            <a:r>
              <a:rPr lang="en-US" sz="2800" dirty="0"/>
              <a:t>Task 1 (</a:t>
            </a:r>
            <a:r>
              <a:rPr lang="en-US" sz="2800" dirty="0" err="1"/>
              <a:t>Jamboard</a:t>
            </a:r>
            <a:r>
              <a:rPr lang="en-US" sz="2800" dirty="0"/>
              <a:t>)</a:t>
            </a:r>
          </a:p>
          <a:p>
            <a:pPr marL="571500" indent="-571500">
              <a:buFont typeface="+mj-lt"/>
              <a:buAutoNum type="romanLcPeriod"/>
            </a:pPr>
            <a:r>
              <a:rPr lang="en-US" dirty="0"/>
              <a:t>Gibbs free energy</a:t>
            </a:r>
          </a:p>
          <a:p>
            <a:pPr marL="571500" indent="-571500">
              <a:buFont typeface="+mj-lt"/>
              <a:buAutoNum type="romanLcPeriod"/>
            </a:pPr>
            <a:r>
              <a:rPr lang="en-US" dirty="0"/>
              <a:t>Endergonic and exergonic reactions</a:t>
            </a:r>
          </a:p>
          <a:p>
            <a:pPr marL="571500" indent="-571500">
              <a:buFont typeface="+mj-lt"/>
              <a:buAutoNum type="romanLcPeriod"/>
            </a:pPr>
            <a:r>
              <a:rPr lang="en-US" dirty="0">
                <a:solidFill>
                  <a:schemeClr val="bg1">
                    <a:lumMod val="65000"/>
                  </a:schemeClr>
                </a:solidFill>
              </a:rPr>
              <a:t>Enzymes</a:t>
            </a:r>
            <a:endParaRPr lang="en-US" dirty="0"/>
          </a:p>
          <a:p>
            <a:pPr marL="571500" indent="-571500">
              <a:buFont typeface="+mj-lt"/>
              <a:buAutoNum type="romanLcPeriod"/>
            </a:pPr>
            <a:r>
              <a:rPr lang="en-US" dirty="0"/>
              <a:t>Task 2 (final poll)</a:t>
            </a:r>
          </a:p>
          <a:p>
            <a:pPr marL="571500" indent="-571500">
              <a:buFont typeface="+mj-lt"/>
              <a:buAutoNum type="romanLcPeriod"/>
            </a:pPr>
            <a:endParaRPr lang="sv-SE" dirty="0"/>
          </a:p>
        </p:txBody>
      </p:sp>
    </p:spTree>
    <p:custDataLst>
      <p:tags r:id="rId1"/>
    </p:custDataLst>
    <p:extLst>
      <p:ext uri="{BB962C8B-B14F-4D97-AF65-F5344CB8AC3E}">
        <p14:creationId xmlns:p14="http://schemas.microsoft.com/office/powerpoint/2010/main" val="170490044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4</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What is metabolism?</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r>
              <a:rPr lang="en-US" b="1" dirty="0">
                <a:solidFill>
                  <a:srgbClr val="1751A6"/>
                </a:solidFill>
              </a:rPr>
              <a:t>Metabolism: </a:t>
            </a:r>
            <a:r>
              <a:rPr lang="en-US" u="sng" dirty="0">
                <a:solidFill>
                  <a:srgbClr val="1751A6"/>
                </a:solidFill>
              </a:rPr>
              <a:t>the set of all chemical reactions occurring in a living organism</a:t>
            </a:r>
            <a:r>
              <a:rPr lang="en-US" dirty="0">
                <a:solidFill>
                  <a:srgbClr val="1751A6"/>
                </a:solidFill>
              </a:rPr>
              <a:t>.</a:t>
            </a:r>
          </a:p>
          <a:p>
            <a:endParaRPr lang="en-US" dirty="0">
              <a:solidFill>
                <a:srgbClr val="1751A6"/>
              </a:solidFill>
            </a:endParaRPr>
          </a:p>
          <a:p>
            <a:endParaRPr lang="en-US" dirty="0">
              <a:solidFill>
                <a:srgbClr val="1751A6"/>
              </a:solidFill>
            </a:endParaRPr>
          </a:p>
          <a:p>
            <a:endParaRPr lang="en-US" dirty="0">
              <a:solidFill>
                <a:srgbClr val="1751A6"/>
              </a:solidFill>
            </a:endParaRPr>
          </a:p>
          <a:p>
            <a:endParaRPr lang="en-US" dirty="0">
              <a:solidFill>
                <a:srgbClr val="1751A6"/>
              </a:solidFill>
            </a:endParaRPr>
          </a:p>
          <a:p>
            <a:r>
              <a:rPr lang="en-US" b="1" dirty="0">
                <a:solidFill>
                  <a:srgbClr val="1751A6"/>
                </a:solidFill>
              </a:rPr>
              <a:t>Metabolism</a:t>
            </a:r>
            <a:r>
              <a:rPr lang="en-US" dirty="0">
                <a:solidFill>
                  <a:srgbClr val="1751A6"/>
                </a:solidFill>
              </a:rPr>
              <a:t> arises from interactions between molecules within a cell.</a:t>
            </a:r>
          </a:p>
        </p:txBody>
      </p:sp>
      <p:pic>
        <p:nvPicPr>
          <p:cNvPr id="8" name="Graphic 7">
            <a:extLst>
              <a:ext uri="{FF2B5EF4-FFF2-40B4-BE49-F238E27FC236}">
                <a16:creationId xmlns:a16="http://schemas.microsoft.com/office/drawing/2014/main" id="{3192A145-2883-4513-8F46-8199B2E672E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083" t="39556" r="35792" b="30444"/>
          <a:stretch/>
        </p:blipFill>
        <p:spPr>
          <a:xfrm>
            <a:off x="3804285" y="2733675"/>
            <a:ext cx="4583430" cy="1543050"/>
          </a:xfrm>
          <a:prstGeom prst="rect">
            <a:avLst/>
          </a:prstGeom>
        </p:spPr>
      </p:pic>
    </p:spTree>
    <p:custDataLst>
      <p:tags r:id="rId1"/>
    </p:custDataLst>
    <p:extLst>
      <p:ext uri="{BB962C8B-B14F-4D97-AF65-F5344CB8AC3E}">
        <p14:creationId xmlns:p14="http://schemas.microsoft.com/office/powerpoint/2010/main" val="28460572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fade">
                                      <p:cBhvr>
                                        <p:cTn id="16"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5</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What is metabolism?</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r>
              <a:rPr lang="en-US" b="1" dirty="0">
                <a:solidFill>
                  <a:srgbClr val="1751A6"/>
                </a:solidFill>
              </a:rPr>
              <a:t>Metabolism</a:t>
            </a:r>
            <a:r>
              <a:rPr lang="en-US" dirty="0">
                <a:solidFill>
                  <a:srgbClr val="1751A6"/>
                </a:solidFill>
              </a:rPr>
              <a:t> is how an organism manages its material and energy resources to run processes. </a:t>
            </a:r>
          </a:p>
          <a:p>
            <a:endParaRPr lang="en-US" dirty="0">
              <a:solidFill>
                <a:srgbClr val="1751A6"/>
              </a:solidFill>
            </a:endParaRPr>
          </a:p>
          <a:p>
            <a:r>
              <a:rPr lang="en-US" u="sng" dirty="0">
                <a:solidFill>
                  <a:srgbClr val="1751A6"/>
                </a:solidFill>
              </a:rPr>
              <a:t>For example</a:t>
            </a:r>
            <a:r>
              <a:rPr lang="en-US" dirty="0">
                <a:solidFill>
                  <a:srgbClr val="1751A6"/>
                </a:solidFill>
              </a:rPr>
              <a:t>:</a:t>
            </a:r>
          </a:p>
          <a:p>
            <a:pPr lvl="1"/>
            <a:r>
              <a:rPr lang="en-US" dirty="0">
                <a:solidFill>
                  <a:srgbClr val="1751A6"/>
                </a:solidFill>
              </a:rPr>
              <a:t>Breaking down nutrients</a:t>
            </a:r>
          </a:p>
          <a:p>
            <a:pPr lvl="1"/>
            <a:r>
              <a:rPr lang="en-US" dirty="0">
                <a:solidFill>
                  <a:srgbClr val="1751A6"/>
                </a:solidFill>
              </a:rPr>
              <a:t>Generating &amp; storing energy</a:t>
            </a:r>
          </a:p>
          <a:p>
            <a:pPr lvl="1"/>
            <a:r>
              <a:rPr lang="en-US" dirty="0">
                <a:solidFill>
                  <a:srgbClr val="1751A6"/>
                </a:solidFill>
              </a:rPr>
              <a:t>Synthesizing cellular building blocks</a:t>
            </a:r>
          </a:p>
          <a:p>
            <a:pPr lvl="1"/>
            <a:r>
              <a:rPr lang="en-US" dirty="0">
                <a:solidFill>
                  <a:srgbClr val="1751A6"/>
                </a:solidFill>
              </a:rPr>
              <a:t>Eliminating waste &amp; potentially harmful </a:t>
            </a:r>
            <a:br>
              <a:rPr lang="en-US" dirty="0">
                <a:solidFill>
                  <a:srgbClr val="1751A6"/>
                </a:solidFill>
              </a:rPr>
            </a:br>
            <a:r>
              <a:rPr lang="en-US" dirty="0">
                <a:solidFill>
                  <a:srgbClr val="1751A6"/>
                </a:solidFill>
              </a:rPr>
              <a:t>substances</a:t>
            </a:r>
          </a:p>
        </p:txBody>
      </p:sp>
    </p:spTree>
    <p:custDataLst>
      <p:tags r:id="rId1"/>
    </p:custDataLst>
    <p:extLst>
      <p:ext uri="{BB962C8B-B14F-4D97-AF65-F5344CB8AC3E}">
        <p14:creationId xmlns:p14="http://schemas.microsoft.com/office/powerpoint/2010/main" val="163973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6</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Metabolic pathways</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284266"/>
            <a:ext cx="10515600" cy="4892698"/>
          </a:xfrm>
        </p:spPr>
        <p:txBody>
          <a:bodyPr>
            <a:normAutofit/>
          </a:bodyPr>
          <a:lstStyle/>
          <a:p>
            <a:r>
              <a:rPr lang="en-US" dirty="0">
                <a:solidFill>
                  <a:srgbClr val="1751A6"/>
                </a:solidFill>
              </a:rPr>
              <a:t>A </a:t>
            </a:r>
            <a:r>
              <a:rPr lang="en-US" u="sng" dirty="0">
                <a:solidFill>
                  <a:srgbClr val="1751A6"/>
                </a:solidFill>
              </a:rPr>
              <a:t>metabolic pathway</a:t>
            </a:r>
            <a:r>
              <a:rPr lang="en-US" dirty="0">
                <a:solidFill>
                  <a:srgbClr val="1751A6"/>
                </a:solidFill>
              </a:rPr>
              <a:t> begins with a specific molecule and ends with a product.</a:t>
            </a:r>
          </a:p>
          <a:p>
            <a:endParaRPr lang="en-US" dirty="0">
              <a:solidFill>
                <a:srgbClr val="1751A6"/>
              </a:solidFill>
            </a:endParaRPr>
          </a:p>
          <a:p>
            <a:endParaRPr lang="en-US" dirty="0">
              <a:solidFill>
                <a:srgbClr val="1751A6"/>
              </a:solidFill>
            </a:endParaRPr>
          </a:p>
          <a:p>
            <a:endParaRPr lang="en-US" dirty="0">
              <a:solidFill>
                <a:srgbClr val="1751A6"/>
              </a:solidFill>
            </a:endParaRPr>
          </a:p>
          <a:p>
            <a:pPr marL="0" indent="0">
              <a:buNone/>
            </a:pPr>
            <a:endParaRPr lang="en-US" dirty="0">
              <a:solidFill>
                <a:srgbClr val="1751A6"/>
              </a:solidFill>
            </a:endParaRPr>
          </a:p>
          <a:p>
            <a:pPr marL="0" indent="0">
              <a:buNone/>
            </a:pPr>
            <a:endParaRPr lang="en-US" dirty="0">
              <a:solidFill>
                <a:srgbClr val="1751A6"/>
              </a:solidFill>
            </a:endParaRPr>
          </a:p>
          <a:p>
            <a:r>
              <a:rPr lang="en-US" dirty="0">
                <a:solidFill>
                  <a:srgbClr val="1751A6"/>
                </a:solidFill>
              </a:rPr>
              <a:t>Each step is catalyzed by a specific </a:t>
            </a:r>
            <a:r>
              <a:rPr lang="en-US" u="sng" dirty="0">
                <a:solidFill>
                  <a:srgbClr val="1751A6"/>
                </a:solidFill>
              </a:rPr>
              <a:t>enzyme</a:t>
            </a:r>
            <a:r>
              <a:rPr lang="en-US" dirty="0">
                <a:solidFill>
                  <a:srgbClr val="1751A6"/>
                </a:solidFill>
              </a:rPr>
              <a:t>.</a:t>
            </a:r>
          </a:p>
        </p:txBody>
      </p:sp>
      <p:pic>
        <p:nvPicPr>
          <p:cNvPr id="3" name="Graphic 2">
            <a:extLst>
              <a:ext uri="{FF2B5EF4-FFF2-40B4-BE49-F238E27FC236}">
                <a16:creationId xmlns:a16="http://schemas.microsoft.com/office/drawing/2014/main" id="{14A8B613-4871-41D1-8DB2-8F01C94AFC1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0709" t="24222" r="4291" b="29112"/>
          <a:stretch/>
        </p:blipFill>
        <p:spPr>
          <a:xfrm>
            <a:off x="2255520" y="2205990"/>
            <a:ext cx="7772400" cy="2400300"/>
          </a:xfrm>
          <a:prstGeom prst="rect">
            <a:avLst/>
          </a:prstGeom>
        </p:spPr>
      </p:pic>
    </p:spTree>
    <p:custDataLst>
      <p:tags r:id="rId1"/>
    </p:custDataLst>
    <p:extLst>
      <p:ext uri="{BB962C8B-B14F-4D97-AF65-F5344CB8AC3E}">
        <p14:creationId xmlns:p14="http://schemas.microsoft.com/office/powerpoint/2010/main" val="11447524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7</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Pathways of Human Metabolism Map</a:t>
            </a:r>
            <a:endParaRPr lang="sv-SE" sz="3200" b="1" dirty="0">
              <a:solidFill>
                <a:srgbClr val="1751A6"/>
              </a:solidFill>
            </a:endParaRP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pic>
        <p:nvPicPr>
          <p:cNvPr id="2" name="Picture 1">
            <a:extLst>
              <a:ext uri="{FF2B5EF4-FFF2-40B4-BE49-F238E27FC236}">
                <a16:creationId xmlns:a16="http://schemas.microsoft.com/office/drawing/2014/main" id="{C29AA82C-267E-4BDD-A506-5718FA835A37}"/>
              </a:ext>
            </a:extLst>
          </p:cNvPr>
          <p:cNvPicPr>
            <a:picLocks noChangeAspect="1"/>
          </p:cNvPicPr>
          <p:nvPr/>
        </p:nvPicPr>
        <p:blipFill>
          <a:blip r:embed="rId4"/>
          <a:stretch>
            <a:fillRect/>
          </a:stretch>
        </p:blipFill>
        <p:spPr>
          <a:xfrm>
            <a:off x="335280" y="741341"/>
            <a:ext cx="11521440" cy="5592149"/>
          </a:xfrm>
          <a:prstGeom prst="rect">
            <a:avLst/>
          </a:prstGeom>
        </p:spPr>
      </p:pic>
      <p:sp>
        <p:nvSpPr>
          <p:cNvPr id="8" name="Rectangle 7">
            <a:extLst>
              <a:ext uri="{FF2B5EF4-FFF2-40B4-BE49-F238E27FC236}">
                <a16:creationId xmlns:a16="http://schemas.microsoft.com/office/drawing/2014/main" id="{FA0D4622-52B9-47F8-81AD-F30C3DF02BA1}"/>
              </a:ext>
            </a:extLst>
          </p:cNvPr>
          <p:cNvSpPr/>
          <p:nvPr/>
        </p:nvSpPr>
        <p:spPr>
          <a:xfrm>
            <a:off x="5443" y="6585267"/>
            <a:ext cx="12186557" cy="276999"/>
          </a:xfrm>
          <a:prstGeom prst="rect">
            <a:avLst/>
          </a:prstGeom>
        </p:spPr>
        <p:txBody>
          <a:bodyPr wrap="square">
            <a:spAutoFit/>
          </a:bodyPr>
          <a:lstStyle/>
          <a:p>
            <a:r>
              <a:rPr lang="sv-SE" sz="1200" dirty="0">
                <a:solidFill>
                  <a:schemeClr val="bg1"/>
                </a:solidFill>
                <a:effectLst>
                  <a:outerShdw blurRad="38100" dist="38100" dir="2700000" algn="tl">
                    <a:srgbClr val="000000">
                      <a:alpha val="43137"/>
                    </a:srgbClr>
                  </a:outerShdw>
                </a:effectLst>
                <a:hlinkClick r:id="rId5"/>
              </a:rPr>
              <a:t>https://metabolicpathways.stanford.edu/</a:t>
            </a:r>
            <a:r>
              <a:rPr lang="sv-SE" sz="1200" dirty="0">
                <a:solidFill>
                  <a:schemeClr val="bg1"/>
                </a:solidFill>
                <a:effectLst>
                  <a:outerShdw blurRad="38100" dist="38100" dir="2700000" algn="tl">
                    <a:srgbClr val="000000">
                      <a:alpha val="43137"/>
                    </a:srgbClr>
                  </a:outerShdw>
                </a:effectLst>
              </a:rPr>
              <a:t> </a:t>
            </a:r>
          </a:p>
        </p:txBody>
      </p:sp>
      <p:sp>
        <p:nvSpPr>
          <p:cNvPr id="3" name="Rectangle 2">
            <a:extLst>
              <a:ext uri="{FF2B5EF4-FFF2-40B4-BE49-F238E27FC236}">
                <a16:creationId xmlns:a16="http://schemas.microsoft.com/office/drawing/2014/main" id="{69212FDC-D9A5-4EBE-B52B-AE72CC00A23B}"/>
              </a:ext>
            </a:extLst>
          </p:cNvPr>
          <p:cNvSpPr/>
          <p:nvPr/>
        </p:nvSpPr>
        <p:spPr>
          <a:xfrm>
            <a:off x="2773840" y="941437"/>
            <a:ext cx="6644319" cy="523220"/>
          </a:xfrm>
          <a:prstGeom prst="rect">
            <a:avLst/>
          </a:prstGeom>
        </p:spPr>
        <p:txBody>
          <a:bodyPr wrap="none">
            <a:spAutoFit/>
          </a:bodyPr>
          <a:lstStyle/>
          <a:p>
            <a:r>
              <a:rPr lang="sv-SE" sz="2800" b="1" dirty="0">
                <a:solidFill>
                  <a:schemeClr val="tx2"/>
                </a:solidFill>
              </a:rPr>
              <a:t>https://interactivepathways.stanford.edu/</a:t>
            </a:r>
          </a:p>
        </p:txBody>
      </p:sp>
    </p:spTree>
    <p:custDataLst>
      <p:tags r:id="rId1"/>
    </p:custDataLst>
    <p:extLst>
      <p:ext uri="{BB962C8B-B14F-4D97-AF65-F5344CB8AC3E}">
        <p14:creationId xmlns:p14="http://schemas.microsoft.com/office/powerpoint/2010/main" val="26672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8</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Two main classes of metabolic reactions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10" name="Content Placeholder 1">
            <a:extLst>
              <a:ext uri="{FF2B5EF4-FFF2-40B4-BE49-F238E27FC236}">
                <a16:creationId xmlns:a16="http://schemas.microsoft.com/office/drawing/2014/main" id="{C495F5BB-77B3-4E98-B889-F6655D90650C}"/>
              </a:ext>
            </a:extLst>
          </p:cNvPr>
          <p:cNvSpPr>
            <a:spLocks noGrp="1"/>
          </p:cNvSpPr>
          <p:nvPr>
            <p:ph idx="1"/>
          </p:nvPr>
        </p:nvSpPr>
        <p:spPr>
          <a:xfrm>
            <a:off x="838200" y="1651204"/>
            <a:ext cx="10515600" cy="4525759"/>
          </a:xfrm>
        </p:spPr>
        <p:txBody>
          <a:bodyPr>
            <a:normAutofit/>
          </a:bodyPr>
          <a:lstStyle/>
          <a:p>
            <a:r>
              <a:rPr lang="en-US" b="1" dirty="0">
                <a:solidFill>
                  <a:srgbClr val="1751A6"/>
                </a:solidFill>
              </a:rPr>
              <a:t>Catabolic pathways </a:t>
            </a:r>
            <a:r>
              <a:rPr lang="en-US" u="sng" dirty="0">
                <a:solidFill>
                  <a:srgbClr val="1751A6"/>
                </a:solidFill>
              </a:rPr>
              <a:t>release energy</a:t>
            </a:r>
            <a:r>
              <a:rPr lang="en-US" dirty="0">
                <a:solidFill>
                  <a:srgbClr val="1751A6"/>
                </a:solidFill>
              </a:rPr>
              <a:t> by breaking down complex molecules into simpler molecules.</a:t>
            </a:r>
          </a:p>
          <a:p>
            <a:endParaRPr lang="en-US" dirty="0">
              <a:solidFill>
                <a:srgbClr val="1751A6"/>
              </a:solidFill>
            </a:endParaRPr>
          </a:p>
          <a:p>
            <a:pPr marL="0" indent="0" algn="ctr">
              <a:buNone/>
            </a:pPr>
            <a:r>
              <a:rPr lang="en-US" dirty="0">
                <a:solidFill>
                  <a:schemeClr val="bg1"/>
                </a:solidFill>
              </a:rPr>
              <a:t>C</a:t>
            </a:r>
            <a:r>
              <a:rPr lang="en-US" baseline="-25000" dirty="0">
                <a:solidFill>
                  <a:schemeClr val="bg1"/>
                </a:solidFill>
              </a:rPr>
              <a:t>6</a:t>
            </a:r>
            <a:r>
              <a:rPr lang="en-US" dirty="0">
                <a:solidFill>
                  <a:schemeClr val="bg1"/>
                </a:solidFill>
              </a:rPr>
              <a:t>H</a:t>
            </a:r>
            <a:r>
              <a:rPr lang="en-US" baseline="-25000" dirty="0">
                <a:solidFill>
                  <a:schemeClr val="bg1"/>
                </a:solidFill>
              </a:rPr>
              <a:t>12</a:t>
            </a:r>
            <a:r>
              <a:rPr lang="en-US" dirty="0">
                <a:solidFill>
                  <a:schemeClr val="bg1"/>
                </a:solidFill>
              </a:rPr>
              <a:t>O</a:t>
            </a:r>
            <a:r>
              <a:rPr lang="en-US" baseline="-25000" dirty="0">
                <a:solidFill>
                  <a:schemeClr val="bg1"/>
                </a:solidFill>
              </a:rPr>
              <a:t>6</a:t>
            </a:r>
            <a:r>
              <a:rPr lang="en-US" dirty="0">
                <a:solidFill>
                  <a:schemeClr val="bg1"/>
                </a:solidFill>
              </a:rPr>
              <a:t> + 6 O</a:t>
            </a:r>
            <a:r>
              <a:rPr lang="en-US" baseline="-25000" dirty="0">
                <a:solidFill>
                  <a:schemeClr val="bg1"/>
                </a:solidFill>
              </a:rPr>
              <a:t>2</a:t>
            </a:r>
            <a:r>
              <a:rPr lang="en-US" dirty="0">
                <a:solidFill>
                  <a:schemeClr val="bg1"/>
                </a:solidFill>
              </a:rPr>
              <a:t> → 6 CO</a:t>
            </a:r>
            <a:r>
              <a:rPr lang="en-US" baseline="-25000" dirty="0">
                <a:solidFill>
                  <a:schemeClr val="bg1"/>
                </a:solidFill>
              </a:rPr>
              <a:t>2</a:t>
            </a:r>
            <a:r>
              <a:rPr lang="en-US" dirty="0">
                <a:solidFill>
                  <a:schemeClr val="bg1"/>
                </a:solidFill>
              </a:rPr>
              <a:t> + 6 H</a:t>
            </a:r>
            <a:r>
              <a:rPr lang="en-US" baseline="-25000" dirty="0">
                <a:solidFill>
                  <a:schemeClr val="bg1"/>
                </a:solidFill>
              </a:rPr>
              <a:t>2</a:t>
            </a:r>
            <a:r>
              <a:rPr lang="en-US" dirty="0">
                <a:solidFill>
                  <a:schemeClr val="bg1"/>
                </a:solidFill>
              </a:rPr>
              <a:t>O + ATP</a:t>
            </a:r>
          </a:p>
          <a:p>
            <a:pPr marL="0" indent="0" algn="ctr">
              <a:buNone/>
            </a:pPr>
            <a:endParaRPr lang="en-US" dirty="0">
              <a:solidFill>
                <a:schemeClr val="accent1">
                  <a:lumMod val="75000"/>
                  <a:lumOff val="25000"/>
                </a:schemeClr>
              </a:solidFill>
            </a:endParaRPr>
          </a:p>
          <a:p>
            <a:r>
              <a:rPr lang="en-US" b="1" dirty="0">
                <a:solidFill>
                  <a:srgbClr val="1751A6"/>
                </a:solidFill>
              </a:rPr>
              <a:t>Anabolic pathways </a:t>
            </a:r>
            <a:r>
              <a:rPr lang="en-US" u="sng" dirty="0">
                <a:solidFill>
                  <a:srgbClr val="1751A6"/>
                </a:solidFill>
              </a:rPr>
              <a:t>consume energy</a:t>
            </a:r>
            <a:r>
              <a:rPr lang="en-US" dirty="0">
                <a:solidFill>
                  <a:srgbClr val="1751A6"/>
                </a:solidFill>
              </a:rPr>
              <a:t> to build complex molecules from simpler molecules.</a:t>
            </a:r>
          </a:p>
          <a:p>
            <a:pPr marL="0" indent="0" algn="ctr">
              <a:buNone/>
            </a:pPr>
            <a:r>
              <a:rPr lang="en-US" dirty="0">
                <a:solidFill>
                  <a:schemeClr val="bg1"/>
                </a:solidFill>
              </a:rPr>
              <a:t>amino acids → proteins</a:t>
            </a:r>
          </a:p>
        </p:txBody>
      </p:sp>
      <p:sp>
        <p:nvSpPr>
          <p:cNvPr id="3" name="Rectangle 2">
            <a:extLst>
              <a:ext uri="{FF2B5EF4-FFF2-40B4-BE49-F238E27FC236}">
                <a16:creationId xmlns:a16="http://schemas.microsoft.com/office/drawing/2014/main" id="{DC0683F8-F66E-4269-A0A2-1CD50B7649CD}"/>
              </a:ext>
            </a:extLst>
          </p:cNvPr>
          <p:cNvSpPr/>
          <p:nvPr/>
        </p:nvSpPr>
        <p:spPr>
          <a:xfrm>
            <a:off x="8610600" y="4699084"/>
            <a:ext cx="3294492" cy="1384995"/>
          </a:xfrm>
          <a:prstGeom prst="rect">
            <a:avLst/>
          </a:prstGeom>
        </p:spPr>
        <p:txBody>
          <a:bodyPr wrap="none">
            <a:spAutoFit/>
          </a:bodyPr>
          <a:lstStyle/>
          <a:p>
            <a:pPr algn="ctr"/>
            <a:r>
              <a:rPr lang="en-US" sz="2400" dirty="0">
                <a:solidFill>
                  <a:srgbClr val="00B0F0"/>
                </a:solidFill>
                <a:latin typeface="Comic Sans MS" panose="030F0702030302020204" pitchFamily="66" charset="0"/>
              </a:rPr>
              <a:t>mnemonic: "</a:t>
            </a:r>
            <a:r>
              <a:rPr lang="en-US" sz="2400" dirty="0">
                <a:solidFill>
                  <a:srgbClr val="FFC000"/>
                </a:solidFill>
                <a:latin typeface="Comic Sans MS" panose="030F0702030302020204" pitchFamily="66" charset="0"/>
              </a:rPr>
              <a:t>AB</a:t>
            </a:r>
            <a:r>
              <a:rPr lang="en-US" sz="2400" dirty="0">
                <a:solidFill>
                  <a:srgbClr val="C00000"/>
                </a:solidFill>
                <a:latin typeface="Comic Sans MS" panose="030F0702030302020204" pitchFamily="66" charset="0"/>
              </a:rPr>
              <a:t>CD</a:t>
            </a:r>
            <a:r>
              <a:rPr lang="en-US" sz="2400" dirty="0">
                <a:solidFill>
                  <a:srgbClr val="00B0F0"/>
                </a:solidFill>
                <a:latin typeface="Comic Sans MS" panose="030F0702030302020204" pitchFamily="66" charset="0"/>
              </a:rPr>
              <a:t>"</a:t>
            </a:r>
            <a:br>
              <a:rPr lang="en-US" sz="2400" dirty="0">
                <a:solidFill>
                  <a:srgbClr val="00B0F0"/>
                </a:solidFill>
                <a:latin typeface="Comic Sans MS" panose="030F0702030302020204" pitchFamily="66" charset="0"/>
              </a:rPr>
            </a:br>
            <a:endParaRPr lang="en-US" sz="1200" dirty="0">
              <a:solidFill>
                <a:srgbClr val="00B0F0"/>
              </a:solidFill>
              <a:latin typeface="Comic Sans MS" panose="030F0702030302020204" pitchFamily="66" charset="0"/>
            </a:endParaRPr>
          </a:p>
          <a:p>
            <a:pPr algn="ctr"/>
            <a:r>
              <a:rPr lang="en-US" sz="2400" dirty="0">
                <a:solidFill>
                  <a:srgbClr val="FFC000"/>
                </a:solidFill>
                <a:latin typeface="Comic Sans MS" panose="030F0702030302020204" pitchFamily="66" charset="0"/>
              </a:rPr>
              <a:t>A</a:t>
            </a:r>
            <a:r>
              <a:rPr lang="en-US" sz="2400" dirty="0">
                <a:solidFill>
                  <a:srgbClr val="00B0F0"/>
                </a:solidFill>
                <a:latin typeface="Comic Sans MS" panose="030F0702030302020204" pitchFamily="66" charset="0"/>
              </a:rPr>
              <a:t>nabolic → </a:t>
            </a:r>
            <a:r>
              <a:rPr lang="en-US" sz="2400" dirty="0">
                <a:solidFill>
                  <a:srgbClr val="FFC000"/>
                </a:solidFill>
                <a:latin typeface="Comic Sans MS" panose="030F0702030302020204" pitchFamily="66" charset="0"/>
              </a:rPr>
              <a:t>B</a:t>
            </a:r>
            <a:r>
              <a:rPr lang="en-US" sz="2400" dirty="0">
                <a:solidFill>
                  <a:srgbClr val="00B0F0"/>
                </a:solidFill>
                <a:latin typeface="Comic Sans MS" panose="030F0702030302020204" pitchFamily="66" charset="0"/>
              </a:rPr>
              <a:t>uild</a:t>
            </a:r>
          </a:p>
          <a:p>
            <a:pPr algn="ctr"/>
            <a:r>
              <a:rPr lang="en-US" sz="2400" dirty="0">
                <a:solidFill>
                  <a:srgbClr val="C00000"/>
                </a:solidFill>
                <a:latin typeface="Comic Sans MS" panose="030F0702030302020204" pitchFamily="66" charset="0"/>
              </a:rPr>
              <a:t>C</a:t>
            </a:r>
            <a:r>
              <a:rPr lang="en-US" sz="2400" dirty="0">
                <a:solidFill>
                  <a:srgbClr val="00B0F0"/>
                </a:solidFill>
                <a:latin typeface="Comic Sans MS" panose="030F0702030302020204" pitchFamily="66" charset="0"/>
              </a:rPr>
              <a:t>atabolic →  </a:t>
            </a:r>
            <a:r>
              <a:rPr lang="en-US" sz="2400" dirty="0">
                <a:solidFill>
                  <a:srgbClr val="C00000"/>
                </a:solidFill>
                <a:latin typeface="Comic Sans MS" panose="030F0702030302020204" pitchFamily="66" charset="0"/>
              </a:rPr>
              <a:t>D</a:t>
            </a:r>
            <a:r>
              <a:rPr lang="en-US" sz="2400" dirty="0">
                <a:solidFill>
                  <a:srgbClr val="00B0F0"/>
                </a:solidFill>
                <a:latin typeface="Comic Sans MS" panose="030F0702030302020204" pitchFamily="66" charset="0"/>
              </a:rPr>
              <a:t>egrade</a:t>
            </a:r>
          </a:p>
        </p:txBody>
      </p:sp>
      <p:pic>
        <p:nvPicPr>
          <p:cNvPr id="7" name="Graphic 6">
            <a:extLst>
              <a:ext uri="{FF2B5EF4-FFF2-40B4-BE49-F238E27FC236}">
                <a16:creationId xmlns:a16="http://schemas.microsoft.com/office/drawing/2014/main" id="{543A82A9-8B43-4334-A14E-1D2950CA9FF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4166" t="61834" r="33810" b="13809"/>
          <a:stretch/>
        </p:blipFill>
        <p:spPr>
          <a:xfrm>
            <a:off x="4588326" y="4765200"/>
            <a:ext cx="2928257" cy="1252765"/>
          </a:xfrm>
          <a:prstGeom prst="rect">
            <a:avLst/>
          </a:prstGeom>
        </p:spPr>
      </p:pic>
      <p:pic>
        <p:nvPicPr>
          <p:cNvPr id="13" name="Graphic 12">
            <a:extLst>
              <a:ext uri="{FF2B5EF4-FFF2-40B4-BE49-F238E27FC236}">
                <a16:creationId xmlns:a16="http://schemas.microsoft.com/office/drawing/2014/main" id="{7FFEE0AA-7FF8-468E-A50F-F38E640B138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3988" t="25849" r="33988" b="49794"/>
          <a:stretch/>
        </p:blipFill>
        <p:spPr>
          <a:xfrm>
            <a:off x="4664527" y="2568627"/>
            <a:ext cx="2928257" cy="1252765"/>
          </a:xfrm>
          <a:prstGeom prst="rect">
            <a:avLst/>
          </a:prstGeom>
        </p:spPr>
      </p:pic>
      <p:sp>
        <p:nvSpPr>
          <p:cNvPr id="14" name="Rectangle 13">
            <a:extLst>
              <a:ext uri="{FF2B5EF4-FFF2-40B4-BE49-F238E27FC236}">
                <a16:creationId xmlns:a16="http://schemas.microsoft.com/office/drawing/2014/main" id="{EEB40D81-D2E1-47E6-982B-2AAFB85C724D}"/>
              </a:ext>
            </a:extLst>
          </p:cNvPr>
          <p:cNvSpPr/>
          <p:nvPr/>
        </p:nvSpPr>
        <p:spPr>
          <a:xfrm>
            <a:off x="7228167" y="2933426"/>
            <a:ext cx="3418010" cy="461665"/>
          </a:xfrm>
          <a:prstGeom prst="rect">
            <a:avLst/>
          </a:prstGeom>
        </p:spPr>
        <p:txBody>
          <a:bodyPr wrap="square">
            <a:spAutoFit/>
          </a:bodyPr>
          <a:lstStyle/>
          <a:p>
            <a:r>
              <a:rPr lang="en-US" sz="2400" dirty="0">
                <a:solidFill>
                  <a:srgbClr val="8B60A3"/>
                </a:solidFill>
                <a:latin typeface="Comic Sans MS" panose="030F0702030302020204" pitchFamily="66" charset="0"/>
              </a:rPr>
              <a:t>+ energy</a:t>
            </a:r>
          </a:p>
        </p:txBody>
      </p:sp>
      <p:sp>
        <p:nvSpPr>
          <p:cNvPr id="15" name="Rectangle 14">
            <a:extLst>
              <a:ext uri="{FF2B5EF4-FFF2-40B4-BE49-F238E27FC236}">
                <a16:creationId xmlns:a16="http://schemas.microsoft.com/office/drawing/2014/main" id="{A6838709-9652-427A-8439-AFDC63D1BDD4}"/>
              </a:ext>
            </a:extLst>
          </p:cNvPr>
          <p:cNvSpPr/>
          <p:nvPr/>
        </p:nvSpPr>
        <p:spPr>
          <a:xfrm>
            <a:off x="3618464" y="5138976"/>
            <a:ext cx="3418010" cy="461665"/>
          </a:xfrm>
          <a:prstGeom prst="rect">
            <a:avLst/>
          </a:prstGeom>
        </p:spPr>
        <p:txBody>
          <a:bodyPr wrap="square">
            <a:spAutoFit/>
          </a:bodyPr>
          <a:lstStyle/>
          <a:p>
            <a:r>
              <a:rPr lang="en-US" sz="2400" dirty="0">
                <a:solidFill>
                  <a:srgbClr val="8B60A3"/>
                </a:solidFill>
                <a:latin typeface="Comic Sans MS" panose="030F0702030302020204" pitchFamily="66" charset="0"/>
              </a:rPr>
              <a:t>energy +</a:t>
            </a:r>
          </a:p>
        </p:txBody>
      </p:sp>
    </p:spTree>
    <p:custDataLst>
      <p:tags r:id="rId1"/>
    </p:custDataLst>
    <p:extLst>
      <p:ext uri="{BB962C8B-B14F-4D97-AF65-F5344CB8AC3E}">
        <p14:creationId xmlns:p14="http://schemas.microsoft.com/office/powerpoint/2010/main" val="37518169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2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left)">
                                      <p:cBhvr>
                                        <p:cTn id="33" dur="20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left)">
                                      <p:cBhvr>
                                        <p:cTn id="38" dur="20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left)">
                                      <p:cBhvr>
                                        <p:cTn id="4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1DED24-0126-44BF-8554-AFB3E791B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582" y="1477029"/>
            <a:ext cx="8235043" cy="4632935"/>
          </a:xfrm>
          <a:prstGeom prst="rect">
            <a:avLst/>
          </a:prstGeom>
        </p:spPr>
      </p:pic>
      <p:sp>
        <p:nvSpPr>
          <p:cNvPr id="21" name="Rectangle 20">
            <a:extLst>
              <a:ext uri="{FF2B5EF4-FFF2-40B4-BE49-F238E27FC236}">
                <a16:creationId xmlns:a16="http://schemas.microsoft.com/office/drawing/2014/main" id="{E26C8D86-A879-4313-8A56-BF89290C3E6A}"/>
              </a:ext>
            </a:extLst>
          </p:cNvPr>
          <p:cNvSpPr/>
          <p:nvPr/>
        </p:nvSpPr>
        <p:spPr>
          <a:xfrm>
            <a:off x="0" y="6356350"/>
            <a:ext cx="12192000" cy="501650"/>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Slide Number Placeholder 4">
            <a:extLst>
              <a:ext uri="{FF2B5EF4-FFF2-40B4-BE49-F238E27FC236}">
                <a16:creationId xmlns:a16="http://schemas.microsoft.com/office/drawing/2014/main" id="{8A7D6846-D07E-4389-9221-A622BDA8D8F6}"/>
              </a:ext>
            </a:extLst>
          </p:cNvPr>
          <p:cNvSpPr>
            <a:spLocks noGrp="1"/>
          </p:cNvSpPr>
          <p:nvPr>
            <p:ph type="sldNum" sz="quarter" idx="12"/>
          </p:nvPr>
        </p:nvSpPr>
        <p:spPr/>
        <p:txBody>
          <a:bodyPr/>
          <a:lstStyle/>
          <a:p>
            <a:fld id="{F8442D06-2EF4-4715-82C9-48917B552058}" type="slidenum">
              <a:rPr lang="sv-SE" smtClean="0"/>
              <a:t>9</a:t>
            </a:fld>
            <a:endParaRPr lang="sv-SE" dirty="0"/>
          </a:p>
        </p:txBody>
      </p:sp>
      <p:sp>
        <p:nvSpPr>
          <p:cNvPr id="23" name="Title 1">
            <a:extLst>
              <a:ext uri="{FF2B5EF4-FFF2-40B4-BE49-F238E27FC236}">
                <a16:creationId xmlns:a16="http://schemas.microsoft.com/office/drawing/2014/main" id="{77C1F6B5-93D0-47BB-A4C6-A42FC8108B3B}"/>
              </a:ext>
            </a:extLst>
          </p:cNvPr>
          <p:cNvSpPr>
            <a:spLocks noGrp="1"/>
          </p:cNvSpPr>
          <p:nvPr>
            <p:ph type="title"/>
          </p:nvPr>
        </p:nvSpPr>
        <p:spPr>
          <a:xfrm>
            <a:off x="0" y="-274658"/>
            <a:ext cx="12192000" cy="1325563"/>
          </a:xfrm>
        </p:spPr>
        <p:txBody>
          <a:bodyPr>
            <a:normAutofit/>
          </a:bodyPr>
          <a:lstStyle/>
          <a:p>
            <a:pPr algn="ctr"/>
            <a:r>
              <a:rPr lang="en-US" sz="3200" b="1" dirty="0">
                <a:solidFill>
                  <a:srgbClr val="1751A6"/>
                </a:solidFill>
              </a:rPr>
              <a:t>Task 1. Examples of complex and simple biomolecules</a:t>
            </a:r>
          </a:p>
        </p:txBody>
      </p:sp>
      <p:sp>
        <p:nvSpPr>
          <p:cNvPr id="24" name="Rectangle 23">
            <a:extLst>
              <a:ext uri="{FF2B5EF4-FFF2-40B4-BE49-F238E27FC236}">
                <a16:creationId xmlns:a16="http://schemas.microsoft.com/office/drawing/2014/main" id="{2E9EE2B6-521E-404E-94C6-504895BB089A}"/>
              </a:ext>
            </a:extLst>
          </p:cNvPr>
          <p:cNvSpPr/>
          <p:nvPr/>
        </p:nvSpPr>
        <p:spPr>
          <a:xfrm>
            <a:off x="0" y="664027"/>
            <a:ext cx="12192000" cy="48493"/>
          </a:xfrm>
          <a:prstGeom prst="rect">
            <a:avLst/>
          </a:prstGeom>
          <a:solidFill>
            <a:srgbClr val="1751A6"/>
          </a:solidFill>
          <a:ln>
            <a:solidFill>
              <a:srgbClr val="175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latin typeface="+mj-lt"/>
              <a:cs typeface="Arial" panose="020B0604020202020204" pitchFamily="34" charset="0"/>
            </a:endParaRPr>
          </a:p>
        </p:txBody>
      </p:sp>
      <p:sp>
        <p:nvSpPr>
          <p:cNvPr id="4" name="Rectangle 3">
            <a:extLst>
              <a:ext uri="{FF2B5EF4-FFF2-40B4-BE49-F238E27FC236}">
                <a16:creationId xmlns:a16="http://schemas.microsoft.com/office/drawing/2014/main" id="{84FAD16D-A594-403B-B0F1-86D76835A42E}"/>
              </a:ext>
            </a:extLst>
          </p:cNvPr>
          <p:cNvSpPr/>
          <p:nvPr/>
        </p:nvSpPr>
        <p:spPr>
          <a:xfrm>
            <a:off x="2796971" y="5713485"/>
            <a:ext cx="6590266" cy="1569660"/>
          </a:xfrm>
          <a:prstGeom prst="rect">
            <a:avLst/>
          </a:prstGeom>
        </p:spPr>
        <p:txBody>
          <a:bodyPr wrap="none">
            <a:spAutoFit/>
          </a:bodyPr>
          <a:lstStyle/>
          <a:p>
            <a:r>
              <a:rPr lang="sv-SE" sz="3200" dirty="0">
                <a:solidFill>
                  <a:srgbClr val="1751A6"/>
                </a:solidFill>
                <a:highlight>
                  <a:srgbClr val="FFFF00"/>
                </a:highlight>
                <a:latin typeface="Comic Sans MS" panose="030F0702030302020204" pitchFamily="66" charset="0"/>
              </a:rPr>
              <a:t>Go to this link </a:t>
            </a:r>
            <a:r>
              <a:rPr lang="sv-SE" sz="3200" dirty="0">
                <a:solidFill>
                  <a:srgbClr val="1751A6"/>
                </a:solidFill>
                <a:highlight>
                  <a:srgbClr val="FFFF00"/>
                </a:highlight>
                <a:latin typeface="Avenir Next LT Pro" panose="020B0504020202020204" pitchFamily="34" charset="0"/>
              </a:rPr>
              <a:t>→ </a:t>
            </a:r>
            <a:r>
              <a:rPr lang="sv-SE" sz="3200" dirty="0">
                <a:solidFill>
                  <a:srgbClr val="1751A6"/>
                </a:solidFill>
                <a:highlight>
                  <a:srgbClr val="FFFF00"/>
                </a:highlight>
                <a:latin typeface="Comic Sans MS" panose="030F0702030302020204" pitchFamily="66" charset="0"/>
              </a:rPr>
              <a:t>bit.ly/SK2532-1</a:t>
            </a:r>
          </a:p>
          <a:p>
            <a:pPr algn="ctr"/>
            <a:r>
              <a:rPr lang="en-US" sz="3200" dirty="0">
                <a:solidFill>
                  <a:srgbClr val="1751A6"/>
                </a:solidFill>
                <a:highlight>
                  <a:srgbClr val="FFFF00"/>
                </a:highlight>
                <a:latin typeface="Comic Sans MS" panose="030F0702030302020204" pitchFamily="66" charset="0"/>
              </a:rPr>
              <a:t>(~2 minutes)</a:t>
            </a:r>
            <a:endParaRPr lang="sv-SE" sz="3200" dirty="0">
              <a:solidFill>
                <a:srgbClr val="1751A6"/>
              </a:solidFill>
              <a:highlight>
                <a:srgbClr val="FFFF00"/>
              </a:highlight>
              <a:latin typeface="Comic Sans MS" panose="030F0702030302020204" pitchFamily="66" charset="0"/>
            </a:endParaRPr>
          </a:p>
          <a:p>
            <a:endParaRPr lang="sv-SE" sz="3200" dirty="0">
              <a:solidFill>
                <a:srgbClr val="1751A6"/>
              </a:solidFill>
              <a:highlight>
                <a:srgbClr val="FFFF00"/>
              </a:highlight>
              <a:latin typeface="Comic Sans MS" panose="030F0702030302020204" pitchFamily="66" charset="0"/>
            </a:endParaRPr>
          </a:p>
        </p:txBody>
      </p:sp>
      <p:pic>
        <p:nvPicPr>
          <p:cNvPr id="32770" name="Picture 2" descr="Why use Jamboard with Zoom? | Instructional Technology Group">
            <a:extLst>
              <a:ext uri="{FF2B5EF4-FFF2-40B4-BE49-F238E27FC236}">
                <a16:creationId xmlns:a16="http://schemas.microsoft.com/office/drawing/2014/main" id="{D41B2E2D-7918-4DDF-A129-94897D71B1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316" t="5807" r="19925" b="9062"/>
          <a:stretch/>
        </p:blipFill>
        <p:spPr bwMode="auto">
          <a:xfrm>
            <a:off x="5158537" y="814026"/>
            <a:ext cx="1867134" cy="7032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0997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0.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1.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2.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3.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4.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5.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6.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17.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2.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3.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4.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5.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6.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7.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8.xml><?xml version="1.0" encoding="utf-8"?>
<p:tagLst xmlns:a="http://schemas.openxmlformats.org/drawingml/2006/main" xmlns:r="http://schemas.openxmlformats.org/officeDocument/2006/relationships" xmlns:p="http://schemas.openxmlformats.org/presentationml/2006/main">
  <p:tag name="TIMING" val="|3.7|15.7|14.5|1.2|7.1|1.5|4.9|1"/>
</p:tagLst>
</file>

<file path=ppt/tags/tag9.xml><?xml version="1.0" encoding="utf-8"?>
<p:tagLst xmlns:a="http://schemas.openxmlformats.org/drawingml/2006/main" xmlns:r="http://schemas.openxmlformats.org/officeDocument/2006/relationships" xmlns:p="http://schemas.openxmlformats.org/presentationml/2006/main">
  <p:tag name="TIMING" val="|3.7|15.7|14.5|1.2|7.1|1.5|4.9|1"/>
</p:tagLst>
</file>

<file path=ppt/theme/theme1.xml><?xml version="1.0" encoding="utf-8"?>
<a:theme xmlns:a="http://schemas.openxmlformats.org/drawingml/2006/main" name="Office Theme">
  <a:themeElements>
    <a:clrScheme name="Rocío Mercado - Group Theme">
      <a:dk1>
        <a:sysClr val="windowText" lastClr="000000"/>
      </a:dk1>
      <a:lt1>
        <a:sysClr val="window" lastClr="FFFFFF"/>
      </a:lt1>
      <a:dk2>
        <a:srgbClr val="0E3754"/>
      </a:dk2>
      <a:lt2>
        <a:srgbClr val="DBECF9"/>
      </a:lt2>
      <a:accent1>
        <a:srgbClr val="0E3754"/>
      </a:accent1>
      <a:accent2>
        <a:srgbClr val="7EBEEA"/>
      </a:accent2>
      <a:accent3>
        <a:srgbClr val="DBECF9"/>
      </a:accent3>
      <a:accent4>
        <a:srgbClr val="0E3754"/>
      </a:accent4>
      <a:accent5>
        <a:srgbClr val="7EBEEA"/>
      </a:accent5>
      <a:accent6>
        <a:srgbClr val="DBECF9"/>
      </a:accent6>
      <a:hlink>
        <a:srgbClr val="E593CE"/>
      </a:hlink>
      <a:folHlink>
        <a:srgbClr val="954F72"/>
      </a:folHlink>
    </a:clrScheme>
    <a:fontScheme name="Rocío Mercado - Group Theme">
      <a:majorFont>
        <a:latin typeface="Calibri Light"/>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22122</TotalTime>
  <Words>1398</Words>
  <Application>Microsoft Office PowerPoint</Application>
  <PresentationFormat>Widescreen</PresentationFormat>
  <Paragraphs>191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Calibri Light</vt:lpstr>
      <vt:lpstr>Comic Sans MS</vt:lpstr>
      <vt:lpstr>Garamond</vt:lpstr>
      <vt:lpstr>Office Theme</vt:lpstr>
      <vt:lpstr>Basic principles of cellular functions: metabolism</vt:lpstr>
      <vt:lpstr>Intended learning outcomes (ILOs)</vt:lpstr>
      <vt:lpstr>Lecture outline</vt:lpstr>
      <vt:lpstr>What is metabolism?</vt:lpstr>
      <vt:lpstr>What is metabolism?</vt:lpstr>
      <vt:lpstr>Metabolic pathways</vt:lpstr>
      <vt:lpstr>Pathways of Human Metabolism Map</vt:lpstr>
      <vt:lpstr>Two main classes of metabolic reactions</vt:lpstr>
      <vt:lpstr>Task 1. Examples of complex and simple biomolecules</vt:lpstr>
      <vt:lpstr>Task 1. Examples of complex and simple biomolecules</vt:lpstr>
      <vt:lpstr>Two main classes of metabolic reactions</vt:lpstr>
      <vt:lpstr>Gibbs free energy</vt:lpstr>
      <vt:lpstr>Exergonic and endergonic reactions</vt:lpstr>
      <vt:lpstr>Exergonic and endergonic reactions</vt:lpstr>
      <vt:lpstr>Exergonic and endergonic reactions</vt:lpstr>
      <vt:lpstr>Exergonic and endergonic reactions</vt:lpstr>
      <vt:lpstr>Next lecture</vt:lpstr>
      <vt:lpstr>Task 2. Metabolism poll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graph traversal algorithms in graph-based molecular generation</dc:title>
  <dc:creator>Rocío Mercado</dc:creator>
  <cp:lastModifiedBy>Rocío Mercado</cp:lastModifiedBy>
  <cp:revision>1663</cp:revision>
  <dcterms:created xsi:type="dcterms:W3CDTF">2021-09-19T15:18:24Z</dcterms:created>
  <dcterms:modified xsi:type="dcterms:W3CDTF">2022-05-23T14:51:00Z</dcterms:modified>
</cp:coreProperties>
</file>