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sldIdLst>
    <p:sldId id="257" r:id="rId2"/>
    <p:sldId id="484" r:id="rId3"/>
    <p:sldId id="494" r:id="rId4"/>
    <p:sldId id="495" r:id="rId5"/>
    <p:sldId id="515" r:id="rId6"/>
    <p:sldId id="516" r:id="rId7"/>
    <p:sldId id="517" r:id="rId8"/>
    <p:sldId id="513" r:id="rId9"/>
    <p:sldId id="518" r:id="rId10"/>
    <p:sldId id="531" r:id="rId11"/>
    <p:sldId id="498" r:id="rId12"/>
    <p:sldId id="519" r:id="rId13"/>
    <p:sldId id="520" r:id="rId14"/>
    <p:sldId id="521" r:id="rId15"/>
    <p:sldId id="524" r:id="rId16"/>
    <p:sldId id="523" r:id="rId17"/>
    <p:sldId id="525" r:id="rId18"/>
    <p:sldId id="526" r:id="rId19"/>
    <p:sldId id="527" r:id="rId20"/>
    <p:sldId id="534" r:id="rId21"/>
    <p:sldId id="528" r:id="rId22"/>
    <p:sldId id="529" r:id="rId23"/>
    <p:sldId id="512" r:id="rId24"/>
    <p:sldId id="511" r:id="rId25"/>
    <p:sldId id="53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ío Mercado" initials="RM" lastIdx="1" clrIdx="0">
    <p:extLst>
      <p:ext uri="{19B8F6BF-5375-455C-9EA6-DF929625EA0E}">
        <p15:presenceInfo xmlns:p15="http://schemas.microsoft.com/office/powerpoint/2012/main" userId="a74e8ded307502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0A3"/>
    <a:srgbClr val="1751A6"/>
    <a:srgbClr val="3063AF"/>
    <a:srgbClr val="FCBC7C"/>
    <a:srgbClr val="FDF5E8"/>
    <a:srgbClr val="FED4AA"/>
    <a:srgbClr val="F4CC24"/>
    <a:srgbClr val="343434"/>
    <a:srgbClr val="FBE5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3" autoAdjust="0"/>
    <p:restoredTop sz="80764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8B6FF-566C-4477-A981-D82A66AC049C}" type="doc">
      <dgm:prSet loTypeId="urn:microsoft.com/office/officeart/2005/8/layout/venn2" loCatId="relationship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sv-SE"/>
        </a:p>
      </dgm:t>
    </dgm:pt>
    <dgm:pt modelId="{0AFE16E2-CE4F-4B5E-912D-03165A36E682}">
      <dgm:prSet phldrT="[Text]" custT="1"/>
      <dgm:spPr/>
      <dgm:t>
        <a:bodyPr/>
        <a:lstStyle/>
        <a:p>
          <a:r>
            <a:rPr lang="sv-SE" sz="1800" b="0" dirty="0">
              <a:latin typeface="Comic Sans MS" panose="030F0702030302020204" pitchFamily="66" charset="0"/>
            </a:rPr>
            <a:t>Artificial intelligence</a:t>
          </a:r>
        </a:p>
      </dgm:t>
    </dgm:pt>
    <dgm:pt modelId="{D2715F54-E144-4982-89FD-CE35AA0495DA}" type="parTrans" cxnId="{0D7B758A-3EC0-4420-B16F-2C9127F9406C}">
      <dgm:prSet/>
      <dgm:spPr/>
      <dgm:t>
        <a:bodyPr/>
        <a:lstStyle/>
        <a:p>
          <a:endParaRPr lang="sv-SE" sz="3200" b="0">
            <a:latin typeface="Comic Sans MS" panose="030F0702030302020204" pitchFamily="66" charset="0"/>
          </a:endParaRPr>
        </a:p>
      </dgm:t>
    </dgm:pt>
    <dgm:pt modelId="{0189AF5E-9231-4C34-9623-3B088057EF19}" type="sibTrans" cxnId="{0D7B758A-3EC0-4420-B16F-2C9127F9406C}">
      <dgm:prSet/>
      <dgm:spPr/>
      <dgm:t>
        <a:bodyPr/>
        <a:lstStyle/>
        <a:p>
          <a:endParaRPr lang="sv-SE" sz="3200" b="0">
            <a:latin typeface="Comic Sans MS" panose="030F0702030302020204" pitchFamily="66" charset="0"/>
          </a:endParaRPr>
        </a:p>
      </dgm:t>
    </dgm:pt>
    <dgm:pt modelId="{1E0F46A8-C7A5-4026-8C82-F19195839567}">
      <dgm:prSet phldrT="[Text]" custT="1"/>
      <dgm:spPr/>
      <dgm:t>
        <a:bodyPr/>
        <a:lstStyle/>
        <a:p>
          <a:r>
            <a:rPr lang="sv-SE" sz="1800" b="0" dirty="0">
              <a:latin typeface="Comic Sans MS" panose="030F0702030302020204" pitchFamily="66" charset="0"/>
            </a:rPr>
            <a:t>Machine learning</a:t>
          </a:r>
        </a:p>
      </dgm:t>
    </dgm:pt>
    <dgm:pt modelId="{08497313-C48E-48E4-8B89-BEF2FEF8F11B}" type="parTrans" cxnId="{39E23AF4-0587-44B2-A293-C7F9C230DD6F}">
      <dgm:prSet/>
      <dgm:spPr/>
      <dgm:t>
        <a:bodyPr/>
        <a:lstStyle/>
        <a:p>
          <a:endParaRPr lang="sv-SE" sz="3200" b="0">
            <a:latin typeface="Comic Sans MS" panose="030F0702030302020204" pitchFamily="66" charset="0"/>
          </a:endParaRPr>
        </a:p>
      </dgm:t>
    </dgm:pt>
    <dgm:pt modelId="{84DA600D-12D2-4E60-9E60-8A92D878FA48}" type="sibTrans" cxnId="{39E23AF4-0587-44B2-A293-C7F9C230DD6F}">
      <dgm:prSet/>
      <dgm:spPr/>
      <dgm:t>
        <a:bodyPr/>
        <a:lstStyle/>
        <a:p>
          <a:endParaRPr lang="sv-SE" sz="3200" b="0">
            <a:latin typeface="Comic Sans MS" panose="030F0702030302020204" pitchFamily="66" charset="0"/>
          </a:endParaRPr>
        </a:p>
      </dgm:t>
    </dgm:pt>
    <dgm:pt modelId="{8EDA5DFF-D3E5-4900-B0D2-1B9886F0FA3E}">
      <dgm:prSet phldrT="[Text]" custT="1"/>
      <dgm:spPr/>
      <dgm:t>
        <a:bodyPr/>
        <a:lstStyle/>
        <a:p>
          <a:r>
            <a:rPr lang="sv-SE" sz="1800" b="0" dirty="0">
              <a:latin typeface="Comic Sans MS" panose="030F0702030302020204" pitchFamily="66" charset="0"/>
            </a:rPr>
            <a:t>Deep learning</a:t>
          </a:r>
        </a:p>
      </dgm:t>
    </dgm:pt>
    <dgm:pt modelId="{686C262D-6D65-4B20-AD92-1CFA3DF285BE}" type="parTrans" cxnId="{D2F4B9E0-102A-4E4E-B8C4-E4E946A0FD55}">
      <dgm:prSet/>
      <dgm:spPr/>
      <dgm:t>
        <a:bodyPr/>
        <a:lstStyle/>
        <a:p>
          <a:endParaRPr lang="sv-SE" sz="3200" b="0">
            <a:latin typeface="Comic Sans MS" panose="030F0702030302020204" pitchFamily="66" charset="0"/>
          </a:endParaRPr>
        </a:p>
      </dgm:t>
    </dgm:pt>
    <dgm:pt modelId="{B4A5FF1F-3982-40E6-A60E-3DF56ED0C70E}" type="sibTrans" cxnId="{D2F4B9E0-102A-4E4E-B8C4-E4E946A0FD55}">
      <dgm:prSet/>
      <dgm:spPr/>
      <dgm:t>
        <a:bodyPr/>
        <a:lstStyle/>
        <a:p>
          <a:endParaRPr lang="sv-SE" sz="3200" b="0">
            <a:latin typeface="Comic Sans MS" panose="030F0702030302020204" pitchFamily="66" charset="0"/>
          </a:endParaRPr>
        </a:p>
      </dgm:t>
    </dgm:pt>
    <dgm:pt modelId="{98922CF9-56ED-4D25-846E-C4906E0806CC}" type="pres">
      <dgm:prSet presAssocID="{F3B8B6FF-566C-4477-A981-D82A66AC049C}" presName="Name0" presStyleCnt="0">
        <dgm:presLayoutVars>
          <dgm:chMax val="7"/>
          <dgm:resizeHandles val="exact"/>
        </dgm:presLayoutVars>
      </dgm:prSet>
      <dgm:spPr/>
    </dgm:pt>
    <dgm:pt modelId="{07E99244-15F0-4DD2-A080-E15E6988C507}" type="pres">
      <dgm:prSet presAssocID="{F3B8B6FF-566C-4477-A981-D82A66AC049C}" presName="comp1" presStyleCnt="0"/>
      <dgm:spPr/>
    </dgm:pt>
    <dgm:pt modelId="{1FFA6E1B-250C-4F02-8851-09CEB8BBF545}" type="pres">
      <dgm:prSet presAssocID="{F3B8B6FF-566C-4477-A981-D82A66AC049C}" presName="circle1" presStyleLbl="node1" presStyleIdx="0" presStyleCnt="3"/>
      <dgm:spPr/>
    </dgm:pt>
    <dgm:pt modelId="{5C579F4D-5009-42CC-8F6E-FBCF095B4954}" type="pres">
      <dgm:prSet presAssocID="{F3B8B6FF-566C-4477-A981-D82A66AC049C}" presName="c1text" presStyleLbl="node1" presStyleIdx="0" presStyleCnt="3">
        <dgm:presLayoutVars>
          <dgm:bulletEnabled val="1"/>
        </dgm:presLayoutVars>
      </dgm:prSet>
      <dgm:spPr/>
    </dgm:pt>
    <dgm:pt modelId="{871E4272-8462-45EB-84F1-AB6A857A9B53}" type="pres">
      <dgm:prSet presAssocID="{F3B8B6FF-566C-4477-A981-D82A66AC049C}" presName="comp2" presStyleCnt="0"/>
      <dgm:spPr/>
    </dgm:pt>
    <dgm:pt modelId="{90793803-B553-4BDA-B709-0A2497159CA1}" type="pres">
      <dgm:prSet presAssocID="{F3B8B6FF-566C-4477-A981-D82A66AC049C}" presName="circle2" presStyleLbl="node1" presStyleIdx="1" presStyleCnt="3"/>
      <dgm:spPr/>
    </dgm:pt>
    <dgm:pt modelId="{29FA03AE-970B-41E7-9885-0DCAC6481602}" type="pres">
      <dgm:prSet presAssocID="{F3B8B6FF-566C-4477-A981-D82A66AC049C}" presName="c2text" presStyleLbl="node1" presStyleIdx="1" presStyleCnt="3">
        <dgm:presLayoutVars>
          <dgm:bulletEnabled val="1"/>
        </dgm:presLayoutVars>
      </dgm:prSet>
      <dgm:spPr/>
    </dgm:pt>
    <dgm:pt modelId="{1797A0EA-AF74-4182-B941-12C708AD6507}" type="pres">
      <dgm:prSet presAssocID="{F3B8B6FF-566C-4477-A981-D82A66AC049C}" presName="comp3" presStyleCnt="0"/>
      <dgm:spPr/>
    </dgm:pt>
    <dgm:pt modelId="{6579A891-0D46-45D1-A37B-FD90A06D7EAB}" type="pres">
      <dgm:prSet presAssocID="{F3B8B6FF-566C-4477-A981-D82A66AC049C}" presName="circle3" presStyleLbl="node1" presStyleIdx="2" presStyleCnt="3" custLinFactNeighborY="558"/>
      <dgm:spPr/>
    </dgm:pt>
    <dgm:pt modelId="{6B96AAC7-DFC1-4130-8259-8F36D35C297C}" type="pres">
      <dgm:prSet presAssocID="{F3B8B6FF-566C-4477-A981-D82A66AC049C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6D6725A-E890-45E4-A9BB-38B4B1F8A9C6}" type="presOf" srcId="{8EDA5DFF-D3E5-4900-B0D2-1B9886F0FA3E}" destId="{6B96AAC7-DFC1-4130-8259-8F36D35C297C}" srcOrd="1" destOrd="0" presId="urn:microsoft.com/office/officeart/2005/8/layout/venn2"/>
    <dgm:cxn modelId="{0D7B758A-3EC0-4420-B16F-2C9127F9406C}" srcId="{F3B8B6FF-566C-4477-A981-D82A66AC049C}" destId="{0AFE16E2-CE4F-4B5E-912D-03165A36E682}" srcOrd="0" destOrd="0" parTransId="{D2715F54-E144-4982-89FD-CE35AA0495DA}" sibTransId="{0189AF5E-9231-4C34-9623-3B088057EF19}"/>
    <dgm:cxn modelId="{7149EE8A-0664-461D-8F21-6AFD4E741C5A}" type="presOf" srcId="{8EDA5DFF-D3E5-4900-B0D2-1B9886F0FA3E}" destId="{6579A891-0D46-45D1-A37B-FD90A06D7EAB}" srcOrd="0" destOrd="0" presId="urn:microsoft.com/office/officeart/2005/8/layout/venn2"/>
    <dgm:cxn modelId="{3FB021BC-408A-423A-AADE-A15594C82B4B}" type="presOf" srcId="{0AFE16E2-CE4F-4B5E-912D-03165A36E682}" destId="{1FFA6E1B-250C-4F02-8851-09CEB8BBF545}" srcOrd="0" destOrd="0" presId="urn:microsoft.com/office/officeart/2005/8/layout/venn2"/>
    <dgm:cxn modelId="{F05180C9-30C6-4C6B-990F-224765F46A21}" type="presOf" srcId="{F3B8B6FF-566C-4477-A981-D82A66AC049C}" destId="{98922CF9-56ED-4D25-846E-C4906E0806CC}" srcOrd="0" destOrd="0" presId="urn:microsoft.com/office/officeart/2005/8/layout/venn2"/>
    <dgm:cxn modelId="{A7FFA5CB-C86D-476C-B73F-E6F2EB999329}" type="presOf" srcId="{1E0F46A8-C7A5-4026-8C82-F19195839567}" destId="{90793803-B553-4BDA-B709-0A2497159CA1}" srcOrd="0" destOrd="0" presId="urn:microsoft.com/office/officeart/2005/8/layout/venn2"/>
    <dgm:cxn modelId="{A08E83D8-1837-4535-9FE3-45B3D6DE8A83}" type="presOf" srcId="{0AFE16E2-CE4F-4B5E-912D-03165A36E682}" destId="{5C579F4D-5009-42CC-8F6E-FBCF095B4954}" srcOrd="1" destOrd="0" presId="urn:microsoft.com/office/officeart/2005/8/layout/venn2"/>
    <dgm:cxn modelId="{D2F4B9E0-102A-4E4E-B8C4-E4E946A0FD55}" srcId="{F3B8B6FF-566C-4477-A981-D82A66AC049C}" destId="{8EDA5DFF-D3E5-4900-B0D2-1B9886F0FA3E}" srcOrd="2" destOrd="0" parTransId="{686C262D-6D65-4B20-AD92-1CFA3DF285BE}" sibTransId="{B4A5FF1F-3982-40E6-A60E-3DF56ED0C70E}"/>
    <dgm:cxn modelId="{7D090FF3-87C4-4A2D-AEED-281A7D122244}" type="presOf" srcId="{1E0F46A8-C7A5-4026-8C82-F19195839567}" destId="{29FA03AE-970B-41E7-9885-0DCAC6481602}" srcOrd="1" destOrd="0" presId="urn:microsoft.com/office/officeart/2005/8/layout/venn2"/>
    <dgm:cxn modelId="{39E23AF4-0587-44B2-A293-C7F9C230DD6F}" srcId="{F3B8B6FF-566C-4477-A981-D82A66AC049C}" destId="{1E0F46A8-C7A5-4026-8C82-F19195839567}" srcOrd="1" destOrd="0" parTransId="{08497313-C48E-48E4-8B89-BEF2FEF8F11B}" sibTransId="{84DA600D-12D2-4E60-9E60-8A92D878FA48}"/>
    <dgm:cxn modelId="{79D6CAA7-ED27-491B-809B-B392EADCF7B1}" type="presParOf" srcId="{98922CF9-56ED-4D25-846E-C4906E0806CC}" destId="{07E99244-15F0-4DD2-A080-E15E6988C507}" srcOrd="0" destOrd="0" presId="urn:microsoft.com/office/officeart/2005/8/layout/venn2"/>
    <dgm:cxn modelId="{97C19446-921D-4AFD-B4EA-3956FDBE5889}" type="presParOf" srcId="{07E99244-15F0-4DD2-A080-E15E6988C507}" destId="{1FFA6E1B-250C-4F02-8851-09CEB8BBF545}" srcOrd="0" destOrd="0" presId="urn:microsoft.com/office/officeart/2005/8/layout/venn2"/>
    <dgm:cxn modelId="{1D520E8B-2D50-46DE-B142-0B01CD4542B0}" type="presParOf" srcId="{07E99244-15F0-4DD2-A080-E15E6988C507}" destId="{5C579F4D-5009-42CC-8F6E-FBCF095B4954}" srcOrd="1" destOrd="0" presId="urn:microsoft.com/office/officeart/2005/8/layout/venn2"/>
    <dgm:cxn modelId="{188A1990-2B08-4118-8555-7BB78C45BB40}" type="presParOf" srcId="{98922CF9-56ED-4D25-846E-C4906E0806CC}" destId="{871E4272-8462-45EB-84F1-AB6A857A9B53}" srcOrd="1" destOrd="0" presId="urn:microsoft.com/office/officeart/2005/8/layout/venn2"/>
    <dgm:cxn modelId="{9373A6EE-FC78-42E6-BC9A-0B66FEABD498}" type="presParOf" srcId="{871E4272-8462-45EB-84F1-AB6A857A9B53}" destId="{90793803-B553-4BDA-B709-0A2497159CA1}" srcOrd="0" destOrd="0" presId="urn:microsoft.com/office/officeart/2005/8/layout/venn2"/>
    <dgm:cxn modelId="{A54D86EC-0C07-4E61-AB8B-B435CF29E268}" type="presParOf" srcId="{871E4272-8462-45EB-84F1-AB6A857A9B53}" destId="{29FA03AE-970B-41E7-9885-0DCAC6481602}" srcOrd="1" destOrd="0" presId="urn:microsoft.com/office/officeart/2005/8/layout/venn2"/>
    <dgm:cxn modelId="{55477513-085D-480B-ABB9-0069C8F57DED}" type="presParOf" srcId="{98922CF9-56ED-4D25-846E-C4906E0806CC}" destId="{1797A0EA-AF74-4182-B941-12C708AD6507}" srcOrd="2" destOrd="0" presId="urn:microsoft.com/office/officeart/2005/8/layout/venn2"/>
    <dgm:cxn modelId="{206CEE44-16BB-4329-8C76-0AD23DB2B948}" type="presParOf" srcId="{1797A0EA-AF74-4182-B941-12C708AD6507}" destId="{6579A891-0D46-45D1-A37B-FD90A06D7EAB}" srcOrd="0" destOrd="0" presId="urn:microsoft.com/office/officeart/2005/8/layout/venn2"/>
    <dgm:cxn modelId="{78B518EF-CDC6-4B4A-9C9C-EA1E9D0413A4}" type="presParOf" srcId="{1797A0EA-AF74-4182-B941-12C708AD6507}" destId="{6B96AAC7-DFC1-4130-8259-8F36D35C297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8B6FF-566C-4477-A981-D82A66AC049C}" type="doc">
      <dgm:prSet loTypeId="urn:microsoft.com/office/officeart/2005/8/layout/venn2" loCatId="relationship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sv-SE"/>
        </a:p>
      </dgm:t>
    </dgm:pt>
    <dgm:pt modelId="{0AFE16E2-CE4F-4B5E-912D-03165A36E682}">
      <dgm:prSet phldrT="[Text]" custT="1"/>
      <dgm:spPr/>
      <dgm:t>
        <a:bodyPr/>
        <a:lstStyle/>
        <a:p>
          <a:r>
            <a:rPr lang="sv-SE" sz="1200" b="0" dirty="0">
              <a:latin typeface="Comic Sans MS" panose="030F0702030302020204" pitchFamily="66" charset="0"/>
            </a:rPr>
            <a:t>Artificial intelligence</a:t>
          </a:r>
        </a:p>
      </dgm:t>
    </dgm:pt>
    <dgm:pt modelId="{D2715F54-E144-4982-89FD-CE35AA0495DA}" type="parTrans" cxnId="{0D7B758A-3EC0-4420-B16F-2C9127F9406C}">
      <dgm:prSet/>
      <dgm:spPr/>
      <dgm:t>
        <a:bodyPr/>
        <a:lstStyle/>
        <a:p>
          <a:endParaRPr lang="sv-SE" sz="2000" b="0">
            <a:latin typeface="Comic Sans MS" panose="030F0702030302020204" pitchFamily="66" charset="0"/>
          </a:endParaRPr>
        </a:p>
      </dgm:t>
    </dgm:pt>
    <dgm:pt modelId="{0189AF5E-9231-4C34-9623-3B088057EF19}" type="sibTrans" cxnId="{0D7B758A-3EC0-4420-B16F-2C9127F9406C}">
      <dgm:prSet/>
      <dgm:spPr/>
      <dgm:t>
        <a:bodyPr/>
        <a:lstStyle/>
        <a:p>
          <a:endParaRPr lang="sv-SE" sz="2000" b="0">
            <a:latin typeface="Comic Sans MS" panose="030F0702030302020204" pitchFamily="66" charset="0"/>
          </a:endParaRPr>
        </a:p>
      </dgm:t>
    </dgm:pt>
    <dgm:pt modelId="{1E0F46A8-C7A5-4026-8C82-F19195839567}">
      <dgm:prSet phldrT="[Text]" custT="1"/>
      <dgm:spPr/>
      <dgm:t>
        <a:bodyPr/>
        <a:lstStyle/>
        <a:p>
          <a:r>
            <a:rPr lang="sv-SE" sz="1200" b="0" dirty="0">
              <a:latin typeface="Comic Sans MS" panose="030F0702030302020204" pitchFamily="66" charset="0"/>
            </a:rPr>
            <a:t>Machine learning</a:t>
          </a:r>
        </a:p>
      </dgm:t>
    </dgm:pt>
    <dgm:pt modelId="{08497313-C48E-48E4-8B89-BEF2FEF8F11B}" type="parTrans" cxnId="{39E23AF4-0587-44B2-A293-C7F9C230DD6F}">
      <dgm:prSet/>
      <dgm:spPr/>
      <dgm:t>
        <a:bodyPr/>
        <a:lstStyle/>
        <a:p>
          <a:endParaRPr lang="sv-SE" sz="2000" b="0">
            <a:latin typeface="Comic Sans MS" panose="030F0702030302020204" pitchFamily="66" charset="0"/>
          </a:endParaRPr>
        </a:p>
      </dgm:t>
    </dgm:pt>
    <dgm:pt modelId="{84DA600D-12D2-4E60-9E60-8A92D878FA48}" type="sibTrans" cxnId="{39E23AF4-0587-44B2-A293-C7F9C230DD6F}">
      <dgm:prSet/>
      <dgm:spPr/>
      <dgm:t>
        <a:bodyPr/>
        <a:lstStyle/>
        <a:p>
          <a:endParaRPr lang="sv-SE" sz="2000" b="0">
            <a:latin typeface="Comic Sans MS" panose="030F0702030302020204" pitchFamily="66" charset="0"/>
          </a:endParaRPr>
        </a:p>
      </dgm:t>
    </dgm:pt>
    <dgm:pt modelId="{8EDA5DFF-D3E5-4900-B0D2-1B9886F0FA3E}">
      <dgm:prSet phldrT="[Text]" custT="1"/>
      <dgm:spPr/>
      <dgm:t>
        <a:bodyPr/>
        <a:lstStyle/>
        <a:p>
          <a:r>
            <a:rPr lang="sv-SE" sz="1200" b="0" dirty="0">
              <a:latin typeface="Comic Sans MS" panose="030F0702030302020204" pitchFamily="66" charset="0"/>
            </a:rPr>
            <a:t>Deep learning</a:t>
          </a:r>
        </a:p>
      </dgm:t>
    </dgm:pt>
    <dgm:pt modelId="{686C262D-6D65-4B20-AD92-1CFA3DF285BE}" type="parTrans" cxnId="{D2F4B9E0-102A-4E4E-B8C4-E4E946A0FD55}">
      <dgm:prSet/>
      <dgm:spPr/>
      <dgm:t>
        <a:bodyPr/>
        <a:lstStyle/>
        <a:p>
          <a:endParaRPr lang="sv-SE" sz="2000" b="0">
            <a:latin typeface="Comic Sans MS" panose="030F0702030302020204" pitchFamily="66" charset="0"/>
          </a:endParaRPr>
        </a:p>
      </dgm:t>
    </dgm:pt>
    <dgm:pt modelId="{B4A5FF1F-3982-40E6-A60E-3DF56ED0C70E}" type="sibTrans" cxnId="{D2F4B9E0-102A-4E4E-B8C4-E4E946A0FD55}">
      <dgm:prSet/>
      <dgm:spPr/>
      <dgm:t>
        <a:bodyPr/>
        <a:lstStyle/>
        <a:p>
          <a:endParaRPr lang="sv-SE" sz="2000" b="0">
            <a:latin typeface="Comic Sans MS" panose="030F0702030302020204" pitchFamily="66" charset="0"/>
          </a:endParaRPr>
        </a:p>
      </dgm:t>
    </dgm:pt>
    <dgm:pt modelId="{98922CF9-56ED-4D25-846E-C4906E0806CC}" type="pres">
      <dgm:prSet presAssocID="{F3B8B6FF-566C-4477-A981-D82A66AC049C}" presName="Name0" presStyleCnt="0">
        <dgm:presLayoutVars>
          <dgm:chMax val="7"/>
          <dgm:resizeHandles val="exact"/>
        </dgm:presLayoutVars>
      </dgm:prSet>
      <dgm:spPr/>
    </dgm:pt>
    <dgm:pt modelId="{07E99244-15F0-4DD2-A080-E15E6988C507}" type="pres">
      <dgm:prSet presAssocID="{F3B8B6FF-566C-4477-A981-D82A66AC049C}" presName="comp1" presStyleCnt="0"/>
      <dgm:spPr/>
    </dgm:pt>
    <dgm:pt modelId="{1FFA6E1B-250C-4F02-8851-09CEB8BBF545}" type="pres">
      <dgm:prSet presAssocID="{F3B8B6FF-566C-4477-A981-D82A66AC049C}" presName="circle1" presStyleLbl="node1" presStyleIdx="0" presStyleCnt="3"/>
      <dgm:spPr/>
    </dgm:pt>
    <dgm:pt modelId="{5C579F4D-5009-42CC-8F6E-FBCF095B4954}" type="pres">
      <dgm:prSet presAssocID="{F3B8B6FF-566C-4477-A981-D82A66AC049C}" presName="c1text" presStyleLbl="node1" presStyleIdx="0" presStyleCnt="3">
        <dgm:presLayoutVars>
          <dgm:bulletEnabled val="1"/>
        </dgm:presLayoutVars>
      </dgm:prSet>
      <dgm:spPr/>
    </dgm:pt>
    <dgm:pt modelId="{871E4272-8462-45EB-84F1-AB6A857A9B53}" type="pres">
      <dgm:prSet presAssocID="{F3B8B6FF-566C-4477-A981-D82A66AC049C}" presName="comp2" presStyleCnt="0"/>
      <dgm:spPr/>
    </dgm:pt>
    <dgm:pt modelId="{90793803-B553-4BDA-B709-0A2497159CA1}" type="pres">
      <dgm:prSet presAssocID="{F3B8B6FF-566C-4477-A981-D82A66AC049C}" presName="circle2" presStyleLbl="node1" presStyleIdx="1" presStyleCnt="3"/>
      <dgm:spPr/>
    </dgm:pt>
    <dgm:pt modelId="{29FA03AE-970B-41E7-9885-0DCAC6481602}" type="pres">
      <dgm:prSet presAssocID="{F3B8B6FF-566C-4477-A981-D82A66AC049C}" presName="c2text" presStyleLbl="node1" presStyleIdx="1" presStyleCnt="3">
        <dgm:presLayoutVars>
          <dgm:bulletEnabled val="1"/>
        </dgm:presLayoutVars>
      </dgm:prSet>
      <dgm:spPr/>
    </dgm:pt>
    <dgm:pt modelId="{1797A0EA-AF74-4182-B941-12C708AD6507}" type="pres">
      <dgm:prSet presAssocID="{F3B8B6FF-566C-4477-A981-D82A66AC049C}" presName="comp3" presStyleCnt="0"/>
      <dgm:spPr/>
    </dgm:pt>
    <dgm:pt modelId="{6579A891-0D46-45D1-A37B-FD90A06D7EAB}" type="pres">
      <dgm:prSet presAssocID="{F3B8B6FF-566C-4477-A981-D82A66AC049C}" presName="circle3" presStyleLbl="node1" presStyleIdx="2" presStyleCnt="3" custLinFactNeighborY="558"/>
      <dgm:spPr/>
    </dgm:pt>
    <dgm:pt modelId="{6B96AAC7-DFC1-4130-8259-8F36D35C297C}" type="pres">
      <dgm:prSet presAssocID="{F3B8B6FF-566C-4477-A981-D82A66AC049C}" presName="c3text" presStyleLbl="node1" presStyleIdx="2" presStyleCnt="3">
        <dgm:presLayoutVars>
          <dgm:bulletEnabled val="1"/>
        </dgm:presLayoutVars>
      </dgm:prSet>
      <dgm:spPr/>
    </dgm:pt>
  </dgm:ptLst>
  <dgm:cxnLst>
    <dgm:cxn modelId="{D6D6725A-E890-45E4-A9BB-38B4B1F8A9C6}" type="presOf" srcId="{8EDA5DFF-D3E5-4900-B0D2-1B9886F0FA3E}" destId="{6B96AAC7-DFC1-4130-8259-8F36D35C297C}" srcOrd="1" destOrd="0" presId="urn:microsoft.com/office/officeart/2005/8/layout/venn2"/>
    <dgm:cxn modelId="{0D7B758A-3EC0-4420-B16F-2C9127F9406C}" srcId="{F3B8B6FF-566C-4477-A981-D82A66AC049C}" destId="{0AFE16E2-CE4F-4B5E-912D-03165A36E682}" srcOrd="0" destOrd="0" parTransId="{D2715F54-E144-4982-89FD-CE35AA0495DA}" sibTransId="{0189AF5E-9231-4C34-9623-3B088057EF19}"/>
    <dgm:cxn modelId="{7149EE8A-0664-461D-8F21-6AFD4E741C5A}" type="presOf" srcId="{8EDA5DFF-D3E5-4900-B0D2-1B9886F0FA3E}" destId="{6579A891-0D46-45D1-A37B-FD90A06D7EAB}" srcOrd="0" destOrd="0" presId="urn:microsoft.com/office/officeart/2005/8/layout/venn2"/>
    <dgm:cxn modelId="{3FB021BC-408A-423A-AADE-A15594C82B4B}" type="presOf" srcId="{0AFE16E2-CE4F-4B5E-912D-03165A36E682}" destId="{1FFA6E1B-250C-4F02-8851-09CEB8BBF545}" srcOrd="0" destOrd="0" presId="urn:microsoft.com/office/officeart/2005/8/layout/venn2"/>
    <dgm:cxn modelId="{F05180C9-30C6-4C6B-990F-224765F46A21}" type="presOf" srcId="{F3B8B6FF-566C-4477-A981-D82A66AC049C}" destId="{98922CF9-56ED-4D25-846E-C4906E0806CC}" srcOrd="0" destOrd="0" presId="urn:microsoft.com/office/officeart/2005/8/layout/venn2"/>
    <dgm:cxn modelId="{A7FFA5CB-C86D-476C-B73F-E6F2EB999329}" type="presOf" srcId="{1E0F46A8-C7A5-4026-8C82-F19195839567}" destId="{90793803-B553-4BDA-B709-0A2497159CA1}" srcOrd="0" destOrd="0" presId="urn:microsoft.com/office/officeart/2005/8/layout/venn2"/>
    <dgm:cxn modelId="{A08E83D8-1837-4535-9FE3-45B3D6DE8A83}" type="presOf" srcId="{0AFE16E2-CE4F-4B5E-912D-03165A36E682}" destId="{5C579F4D-5009-42CC-8F6E-FBCF095B4954}" srcOrd="1" destOrd="0" presId="urn:microsoft.com/office/officeart/2005/8/layout/venn2"/>
    <dgm:cxn modelId="{D2F4B9E0-102A-4E4E-B8C4-E4E946A0FD55}" srcId="{F3B8B6FF-566C-4477-A981-D82A66AC049C}" destId="{8EDA5DFF-D3E5-4900-B0D2-1B9886F0FA3E}" srcOrd="2" destOrd="0" parTransId="{686C262D-6D65-4B20-AD92-1CFA3DF285BE}" sibTransId="{B4A5FF1F-3982-40E6-A60E-3DF56ED0C70E}"/>
    <dgm:cxn modelId="{7D090FF3-87C4-4A2D-AEED-281A7D122244}" type="presOf" srcId="{1E0F46A8-C7A5-4026-8C82-F19195839567}" destId="{29FA03AE-970B-41E7-9885-0DCAC6481602}" srcOrd="1" destOrd="0" presId="urn:microsoft.com/office/officeart/2005/8/layout/venn2"/>
    <dgm:cxn modelId="{39E23AF4-0587-44B2-A293-C7F9C230DD6F}" srcId="{F3B8B6FF-566C-4477-A981-D82A66AC049C}" destId="{1E0F46A8-C7A5-4026-8C82-F19195839567}" srcOrd="1" destOrd="0" parTransId="{08497313-C48E-48E4-8B89-BEF2FEF8F11B}" sibTransId="{84DA600D-12D2-4E60-9E60-8A92D878FA48}"/>
    <dgm:cxn modelId="{79D6CAA7-ED27-491B-809B-B392EADCF7B1}" type="presParOf" srcId="{98922CF9-56ED-4D25-846E-C4906E0806CC}" destId="{07E99244-15F0-4DD2-A080-E15E6988C507}" srcOrd="0" destOrd="0" presId="urn:microsoft.com/office/officeart/2005/8/layout/venn2"/>
    <dgm:cxn modelId="{97C19446-921D-4AFD-B4EA-3956FDBE5889}" type="presParOf" srcId="{07E99244-15F0-4DD2-A080-E15E6988C507}" destId="{1FFA6E1B-250C-4F02-8851-09CEB8BBF545}" srcOrd="0" destOrd="0" presId="urn:microsoft.com/office/officeart/2005/8/layout/venn2"/>
    <dgm:cxn modelId="{1D520E8B-2D50-46DE-B142-0B01CD4542B0}" type="presParOf" srcId="{07E99244-15F0-4DD2-A080-E15E6988C507}" destId="{5C579F4D-5009-42CC-8F6E-FBCF095B4954}" srcOrd="1" destOrd="0" presId="urn:microsoft.com/office/officeart/2005/8/layout/venn2"/>
    <dgm:cxn modelId="{188A1990-2B08-4118-8555-7BB78C45BB40}" type="presParOf" srcId="{98922CF9-56ED-4D25-846E-C4906E0806CC}" destId="{871E4272-8462-45EB-84F1-AB6A857A9B53}" srcOrd="1" destOrd="0" presId="urn:microsoft.com/office/officeart/2005/8/layout/venn2"/>
    <dgm:cxn modelId="{9373A6EE-FC78-42E6-BC9A-0B66FEABD498}" type="presParOf" srcId="{871E4272-8462-45EB-84F1-AB6A857A9B53}" destId="{90793803-B553-4BDA-B709-0A2497159CA1}" srcOrd="0" destOrd="0" presId="urn:microsoft.com/office/officeart/2005/8/layout/venn2"/>
    <dgm:cxn modelId="{A54D86EC-0C07-4E61-AB8B-B435CF29E268}" type="presParOf" srcId="{871E4272-8462-45EB-84F1-AB6A857A9B53}" destId="{29FA03AE-970B-41E7-9885-0DCAC6481602}" srcOrd="1" destOrd="0" presId="urn:microsoft.com/office/officeart/2005/8/layout/venn2"/>
    <dgm:cxn modelId="{55477513-085D-480B-ABB9-0069C8F57DED}" type="presParOf" srcId="{98922CF9-56ED-4D25-846E-C4906E0806CC}" destId="{1797A0EA-AF74-4182-B941-12C708AD6507}" srcOrd="2" destOrd="0" presId="urn:microsoft.com/office/officeart/2005/8/layout/venn2"/>
    <dgm:cxn modelId="{206CEE44-16BB-4329-8C76-0AD23DB2B948}" type="presParOf" srcId="{1797A0EA-AF74-4182-B941-12C708AD6507}" destId="{6579A891-0D46-45D1-A37B-FD90A06D7EAB}" srcOrd="0" destOrd="0" presId="urn:microsoft.com/office/officeart/2005/8/layout/venn2"/>
    <dgm:cxn modelId="{78B518EF-CDC6-4B4A-9C9C-EA1E9D0413A4}" type="presParOf" srcId="{1797A0EA-AF74-4182-B941-12C708AD6507}" destId="{6B96AAC7-DFC1-4130-8259-8F36D35C297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CECCF4-B092-4F30-B6C6-94CAFA572D4E}" type="doc">
      <dgm:prSet loTypeId="urn:microsoft.com/office/officeart/2008/layout/RadialCluster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sv-SE"/>
        </a:p>
      </dgm:t>
    </dgm:pt>
    <dgm:pt modelId="{4D0F9199-92A0-46EA-970B-F34D12E6E4CC}">
      <dgm:prSet phldrT="[Text]" custT="1"/>
      <dgm:spPr/>
      <dgm:t>
        <a:bodyPr/>
        <a:lstStyle/>
        <a:p>
          <a:r>
            <a:rPr lang="sv-SE" sz="2800" dirty="0">
              <a:latin typeface="Comic Sans MS" panose="030F0702030302020204" pitchFamily="66" charset="0"/>
            </a:rPr>
            <a:t>Machine learning</a:t>
          </a:r>
        </a:p>
      </dgm:t>
    </dgm:pt>
    <dgm:pt modelId="{CA2ABB56-4D38-4A81-9F9E-D5FC02CE5B4E}" type="parTrans" cxnId="{7F7BFB51-364C-462C-B1A0-A202CC73DEC3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A0F2F5DB-958F-4E9A-BA48-89D620943324}" type="sibTrans" cxnId="{7F7BFB51-364C-462C-B1A0-A202CC73DEC3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452BA82A-6B29-4469-9B16-394D82DBD6CC}">
      <dgm:prSet phldrT="[Text]" custT="1"/>
      <dgm:spPr/>
      <dgm:t>
        <a:bodyPr/>
        <a:lstStyle/>
        <a:p>
          <a:r>
            <a:rPr lang="sv-SE" sz="1800" dirty="0">
              <a:latin typeface="Comic Sans MS" panose="030F0702030302020204" pitchFamily="66" charset="0"/>
            </a:rPr>
            <a:t>Supervised learning</a:t>
          </a:r>
        </a:p>
      </dgm:t>
    </dgm:pt>
    <dgm:pt modelId="{54A3D90F-3F35-45FC-8245-4EDB667567BA}" type="parTrans" cxnId="{E05EF1B8-4E9A-4110-9756-A87A0FD0C244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11145DCF-EBAA-4D6B-9AE3-4FB6195A8DCA}" type="sibTrans" cxnId="{E05EF1B8-4E9A-4110-9756-A87A0FD0C244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A9FD1017-5832-4B8E-9184-F1DA4CCC96CB}">
      <dgm:prSet phldrT="[Text]" custT="1"/>
      <dgm:spPr/>
      <dgm:t>
        <a:bodyPr/>
        <a:lstStyle/>
        <a:p>
          <a:r>
            <a:rPr lang="sv-SE" sz="1800" dirty="0">
              <a:latin typeface="Comic Sans MS" panose="030F0702030302020204" pitchFamily="66" charset="0"/>
            </a:rPr>
            <a:t>Unsupervised learning</a:t>
          </a:r>
        </a:p>
      </dgm:t>
    </dgm:pt>
    <dgm:pt modelId="{1155C80C-DA5F-421E-8CDF-C249C37A6D80}" type="parTrans" cxnId="{CA5011C2-9EB9-4DB3-B3CE-B947C1271B79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FEFB0825-F0D9-4FAD-BBBA-911CC5268A77}" type="sibTrans" cxnId="{CA5011C2-9EB9-4DB3-B3CE-B947C1271B79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1E902F7A-8E21-4C11-BBC4-9D39BBB6E88E}">
      <dgm:prSet phldrT="[Text]" custT="1"/>
      <dgm:spPr/>
      <dgm:t>
        <a:bodyPr/>
        <a:lstStyle/>
        <a:p>
          <a:r>
            <a:rPr lang="sv-SE" sz="1800" dirty="0">
              <a:latin typeface="Comic Sans MS" panose="030F0702030302020204" pitchFamily="66" charset="0"/>
            </a:rPr>
            <a:t>Reinforcement learning</a:t>
          </a:r>
        </a:p>
      </dgm:t>
    </dgm:pt>
    <dgm:pt modelId="{F9F5ACB4-7F31-4750-B71A-ED7B0A778654}" type="parTrans" cxnId="{AE8549FA-660C-476B-B092-BAAE0B92D32A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CEBD9466-D878-484D-8F54-9DB6E1C4662D}" type="sibTrans" cxnId="{AE8549FA-660C-476B-B092-BAAE0B92D32A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AB9F7E67-F0D2-4F4E-BD4A-C1660B405AE0}" type="pres">
      <dgm:prSet presAssocID="{09CECCF4-B092-4F30-B6C6-94CAFA572D4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77B80F9-FD29-454E-A0FB-BA502F09BAB7}" type="pres">
      <dgm:prSet presAssocID="{4D0F9199-92A0-46EA-970B-F34D12E6E4CC}" presName="singleCycle" presStyleCnt="0"/>
      <dgm:spPr/>
    </dgm:pt>
    <dgm:pt modelId="{ECDDE77E-B89E-4293-A71B-9B5ACFE94925}" type="pres">
      <dgm:prSet presAssocID="{4D0F9199-92A0-46EA-970B-F34D12E6E4CC}" presName="singleCenter" presStyleLbl="node1" presStyleIdx="0" presStyleCnt="4">
        <dgm:presLayoutVars>
          <dgm:chMax val="7"/>
          <dgm:chPref val="7"/>
        </dgm:presLayoutVars>
      </dgm:prSet>
      <dgm:spPr/>
    </dgm:pt>
    <dgm:pt modelId="{94F55A68-C028-4756-B520-A00DB7953CE8}" type="pres">
      <dgm:prSet presAssocID="{54A3D90F-3F35-45FC-8245-4EDB667567BA}" presName="Name56" presStyleLbl="parChTrans1D2" presStyleIdx="0" presStyleCnt="3"/>
      <dgm:spPr/>
    </dgm:pt>
    <dgm:pt modelId="{FF5F7AEE-1964-4746-A177-F5951D919C03}" type="pres">
      <dgm:prSet presAssocID="{452BA82A-6B29-4469-9B16-394D82DBD6CC}" presName="text0" presStyleLbl="node1" presStyleIdx="1" presStyleCnt="4" custScaleX="163338" custScaleY="107651">
        <dgm:presLayoutVars>
          <dgm:bulletEnabled val="1"/>
        </dgm:presLayoutVars>
      </dgm:prSet>
      <dgm:spPr/>
    </dgm:pt>
    <dgm:pt modelId="{5168D1D8-8CED-4A3C-9117-A1E1C12341F2}" type="pres">
      <dgm:prSet presAssocID="{1155C80C-DA5F-421E-8CDF-C249C37A6D80}" presName="Name56" presStyleLbl="parChTrans1D2" presStyleIdx="1" presStyleCnt="3"/>
      <dgm:spPr/>
    </dgm:pt>
    <dgm:pt modelId="{4105038E-34E0-422E-8254-C15D5456747B}" type="pres">
      <dgm:prSet presAssocID="{A9FD1017-5832-4B8E-9184-F1DA4CCC96CB}" presName="text0" presStyleLbl="node1" presStyleIdx="2" presStyleCnt="4" custScaleX="163338" custScaleY="107651">
        <dgm:presLayoutVars>
          <dgm:bulletEnabled val="1"/>
        </dgm:presLayoutVars>
      </dgm:prSet>
      <dgm:spPr/>
    </dgm:pt>
    <dgm:pt modelId="{E00157BF-6F20-4F84-8098-11EC168DE020}" type="pres">
      <dgm:prSet presAssocID="{F9F5ACB4-7F31-4750-B71A-ED7B0A778654}" presName="Name56" presStyleLbl="parChTrans1D2" presStyleIdx="2" presStyleCnt="3"/>
      <dgm:spPr/>
    </dgm:pt>
    <dgm:pt modelId="{4F994E12-90A7-4019-BB38-BE9B95FC1C88}" type="pres">
      <dgm:prSet presAssocID="{1E902F7A-8E21-4C11-BBC4-9D39BBB6E88E}" presName="text0" presStyleLbl="node1" presStyleIdx="3" presStyleCnt="4" custScaleX="163338" custScaleY="107651">
        <dgm:presLayoutVars>
          <dgm:bulletEnabled val="1"/>
        </dgm:presLayoutVars>
      </dgm:prSet>
      <dgm:spPr/>
    </dgm:pt>
  </dgm:ptLst>
  <dgm:cxnLst>
    <dgm:cxn modelId="{9BACAE6B-4A8B-45E7-B032-C323A2F5DFFE}" type="presOf" srcId="{F9F5ACB4-7F31-4750-B71A-ED7B0A778654}" destId="{E00157BF-6F20-4F84-8098-11EC168DE020}" srcOrd="0" destOrd="0" presId="urn:microsoft.com/office/officeart/2008/layout/RadialCluster"/>
    <dgm:cxn modelId="{7F7BFB51-364C-462C-B1A0-A202CC73DEC3}" srcId="{09CECCF4-B092-4F30-B6C6-94CAFA572D4E}" destId="{4D0F9199-92A0-46EA-970B-F34D12E6E4CC}" srcOrd="0" destOrd="0" parTransId="{CA2ABB56-4D38-4A81-9F9E-D5FC02CE5B4E}" sibTransId="{A0F2F5DB-958F-4E9A-BA48-89D620943324}"/>
    <dgm:cxn modelId="{2101E383-1A9A-4981-BF04-3965675891D7}" type="presOf" srcId="{4D0F9199-92A0-46EA-970B-F34D12E6E4CC}" destId="{ECDDE77E-B89E-4293-A71B-9B5ACFE94925}" srcOrd="0" destOrd="0" presId="urn:microsoft.com/office/officeart/2008/layout/RadialCluster"/>
    <dgm:cxn modelId="{2D3CD486-7EF0-4C0F-9115-6DABD96A8E8F}" type="presOf" srcId="{1E902F7A-8E21-4C11-BBC4-9D39BBB6E88E}" destId="{4F994E12-90A7-4019-BB38-BE9B95FC1C88}" srcOrd="0" destOrd="0" presId="urn:microsoft.com/office/officeart/2008/layout/RadialCluster"/>
    <dgm:cxn modelId="{4B0E278D-A6AD-427F-A8C8-75C92D1573D5}" type="presOf" srcId="{A9FD1017-5832-4B8E-9184-F1DA4CCC96CB}" destId="{4105038E-34E0-422E-8254-C15D5456747B}" srcOrd="0" destOrd="0" presId="urn:microsoft.com/office/officeart/2008/layout/RadialCluster"/>
    <dgm:cxn modelId="{13AF679F-B5B2-43E5-9210-F323F850B95C}" type="presOf" srcId="{452BA82A-6B29-4469-9B16-394D82DBD6CC}" destId="{FF5F7AEE-1964-4746-A177-F5951D919C03}" srcOrd="0" destOrd="0" presId="urn:microsoft.com/office/officeart/2008/layout/RadialCluster"/>
    <dgm:cxn modelId="{5A2711AA-95F0-40DA-AA7D-C5F8B6634B59}" type="presOf" srcId="{09CECCF4-B092-4F30-B6C6-94CAFA572D4E}" destId="{AB9F7E67-F0D2-4F4E-BD4A-C1660B405AE0}" srcOrd="0" destOrd="0" presId="urn:microsoft.com/office/officeart/2008/layout/RadialCluster"/>
    <dgm:cxn modelId="{E05EF1B8-4E9A-4110-9756-A87A0FD0C244}" srcId="{4D0F9199-92A0-46EA-970B-F34D12E6E4CC}" destId="{452BA82A-6B29-4469-9B16-394D82DBD6CC}" srcOrd="0" destOrd="0" parTransId="{54A3D90F-3F35-45FC-8245-4EDB667567BA}" sibTransId="{11145DCF-EBAA-4D6B-9AE3-4FB6195A8DCA}"/>
    <dgm:cxn modelId="{48B303BC-7916-42B4-AD67-E314172C9394}" type="presOf" srcId="{1155C80C-DA5F-421E-8CDF-C249C37A6D80}" destId="{5168D1D8-8CED-4A3C-9117-A1E1C12341F2}" srcOrd="0" destOrd="0" presId="urn:microsoft.com/office/officeart/2008/layout/RadialCluster"/>
    <dgm:cxn modelId="{CA5011C2-9EB9-4DB3-B3CE-B947C1271B79}" srcId="{4D0F9199-92A0-46EA-970B-F34D12E6E4CC}" destId="{A9FD1017-5832-4B8E-9184-F1DA4CCC96CB}" srcOrd="1" destOrd="0" parTransId="{1155C80C-DA5F-421E-8CDF-C249C37A6D80}" sibTransId="{FEFB0825-F0D9-4FAD-BBBA-911CC5268A77}"/>
    <dgm:cxn modelId="{A6BD51F9-D18D-41CA-8F63-1306BD8772DA}" type="presOf" srcId="{54A3D90F-3F35-45FC-8245-4EDB667567BA}" destId="{94F55A68-C028-4756-B520-A00DB7953CE8}" srcOrd="0" destOrd="0" presId="urn:microsoft.com/office/officeart/2008/layout/RadialCluster"/>
    <dgm:cxn modelId="{AE8549FA-660C-476B-B092-BAAE0B92D32A}" srcId="{4D0F9199-92A0-46EA-970B-F34D12E6E4CC}" destId="{1E902F7A-8E21-4C11-BBC4-9D39BBB6E88E}" srcOrd="2" destOrd="0" parTransId="{F9F5ACB4-7F31-4750-B71A-ED7B0A778654}" sibTransId="{CEBD9466-D878-484D-8F54-9DB6E1C4662D}"/>
    <dgm:cxn modelId="{76222718-C72E-4D63-B0D9-578F9C3344B9}" type="presParOf" srcId="{AB9F7E67-F0D2-4F4E-BD4A-C1660B405AE0}" destId="{D77B80F9-FD29-454E-A0FB-BA502F09BAB7}" srcOrd="0" destOrd="0" presId="urn:microsoft.com/office/officeart/2008/layout/RadialCluster"/>
    <dgm:cxn modelId="{1B141FD7-4681-40B2-BC95-5E5CC700D122}" type="presParOf" srcId="{D77B80F9-FD29-454E-A0FB-BA502F09BAB7}" destId="{ECDDE77E-B89E-4293-A71B-9B5ACFE94925}" srcOrd="0" destOrd="0" presId="urn:microsoft.com/office/officeart/2008/layout/RadialCluster"/>
    <dgm:cxn modelId="{7C9DE16C-BC89-4B39-BB2A-5F360EA8DC22}" type="presParOf" srcId="{D77B80F9-FD29-454E-A0FB-BA502F09BAB7}" destId="{94F55A68-C028-4756-B520-A00DB7953CE8}" srcOrd="1" destOrd="0" presId="urn:microsoft.com/office/officeart/2008/layout/RadialCluster"/>
    <dgm:cxn modelId="{AD1383FD-EF63-47B1-ADE7-74785D6DF1FD}" type="presParOf" srcId="{D77B80F9-FD29-454E-A0FB-BA502F09BAB7}" destId="{FF5F7AEE-1964-4746-A177-F5951D919C03}" srcOrd="2" destOrd="0" presId="urn:microsoft.com/office/officeart/2008/layout/RadialCluster"/>
    <dgm:cxn modelId="{A47E5830-68F9-4478-9B4D-E353A9E4C27C}" type="presParOf" srcId="{D77B80F9-FD29-454E-A0FB-BA502F09BAB7}" destId="{5168D1D8-8CED-4A3C-9117-A1E1C12341F2}" srcOrd="3" destOrd="0" presId="urn:microsoft.com/office/officeart/2008/layout/RadialCluster"/>
    <dgm:cxn modelId="{9D5D138A-E21D-4BC5-B674-446D813EC409}" type="presParOf" srcId="{D77B80F9-FD29-454E-A0FB-BA502F09BAB7}" destId="{4105038E-34E0-422E-8254-C15D5456747B}" srcOrd="4" destOrd="0" presId="urn:microsoft.com/office/officeart/2008/layout/RadialCluster"/>
    <dgm:cxn modelId="{6AC17481-506F-4252-B9A6-E348B0A29F8A}" type="presParOf" srcId="{D77B80F9-FD29-454E-A0FB-BA502F09BAB7}" destId="{E00157BF-6F20-4F84-8098-11EC168DE020}" srcOrd="5" destOrd="0" presId="urn:microsoft.com/office/officeart/2008/layout/RadialCluster"/>
    <dgm:cxn modelId="{527E6704-02A2-4705-B850-6E8DD19647A3}" type="presParOf" srcId="{D77B80F9-FD29-454E-A0FB-BA502F09BAB7}" destId="{4F994E12-90A7-4019-BB38-BE9B95FC1C8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CECCF4-B092-4F30-B6C6-94CAFA572D4E}" type="doc">
      <dgm:prSet loTypeId="urn:microsoft.com/office/officeart/2008/layout/RadialCluster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sv-SE"/>
        </a:p>
      </dgm:t>
    </dgm:pt>
    <dgm:pt modelId="{4D0F9199-92A0-46EA-970B-F34D12E6E4CC}">
      <dgm:prSet phldrT="[Text]" custT="1"/>
      <dgm:spPr/>
      <dgm:t>
        <a:bodyPr/>
        <a:lstStyle/>
        <a:p>
          <a:r>
            <a:rPr lang="sv-SE" sz="2800" dirty="0">
              <a:latin typeface="Comic Sans MS" panose="030F0702030302020204" pitchFamily="66" charset="0"/>
            </a:rPr>
            <a:t>Machine learning</a:t>
          </a:r>
        </a:p>
      </dgm:t>
    </dgm:pt>
    <dgm:pt modelId="{CA2ABB56-4D38-4A81-9F9E-D5FC02CE5B4E}" type="parTrans" cxnId="{7F7BFB51-364C-462C-B1A0-A202CC73DEC3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A0F2F5DB-958F-4E9A-BA48-89D620943324}" type="sibTrans" cxnId="{7F7BFB51-364C-462C-B1A0-A202CC73DEC3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452BA82A-6B29-4469-9B16-394D82DBD6CC}">
      <dgm:prSet phldrT="[Text]" custT="1"/>
      <dgm:spPr/>
      <dgm:t>
        <a:bodyPr/>
        <a:lstStyle/>
        <a:p>
          <a:r>
            <a:rPr lang="sv-SE" sz="1800" dirty="0">
              <a:latin typeface="Comic Sans MS" panose="030F0702030302020204" pitchFamily="66" charset="0"/>
            </a:rPr>
            <a:t>Supervised learning</a:t>
          </a:r>
        </a:p>
      </dgm:t>
    </dgm:pt>
    <dgm:pt modelId="{54A3D90F-3F35-45FC-8245-4EDB667567BA}" type="parTrans" cxnId="{E05EF1B8-4E9A-4110-9756-A87A0FD0C244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11145DCF-EBAA-4D6B-9AE3-4FB6195A8DCA}" type="sibTrans" cxnId="{E05EF1B8-4E9A-4110-9756-A87A0FD0C244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A9FD1017-5832-4B8E-9184-F1DA4CCC96CB}">
      <dgm:prSet phldrT="[Text]" custT="1"/>
      <dgm:spPr/>
      <dgm:t>
        <a:bodyPr/>
        <a:lstStyle/>
        <a:p>
          <a:r>
            <a:rPr lang="sv-SE" sz="1800" dirty="0">
              <a:latin typeface="Comic Sans MS" panose="030F0702030302020204" pitchFamily="66" charset="0"/>
            </a:rPr>
            <a:t>Unsupervised learning</a:t>
          </a:r>
        </a:p>
      </dgm:t>
    </dgm:pt>
    <dgm:pt modelId="{1155C80C-DA5F-421E-8CDF-C249C37A6D80}" type="parTrans" cxnId="{CA5011C2-9EB9-4DB3-B3CE-B947C1271B79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FEFB0825-F0D9-4FAD-BBBA-911CC5268A77}" type="sibTrans" cxnId="{CA5011C2-9EB9-4DB3-B3CE-B947C1271B79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1E902F7A-8E21-4C11-BBC4-9D39BBB6E88E}">
      <dgm:prSet phldrT="[Text]" custT="1"/>
      <dgm:spPr/>
      <dgm:t>
        <a:bodyPr/>
        <a:lstStyle/>
        <a:p>
          <a:r>
            <a:rPr lang="sv-SE" sz="1800" dirty="0">
              <a:latin typeface="Comic Sans MS" panose="030F0702030302020204" pitchFamily="66" charset="0"/>
            </a:rPr>
            <a:t>Reinforcement learning</a:t>
          </a:r>
        </a:p>
      </dgm:t>
    </dgm:pt>
    <dgm:pt modelId="{F9F5ACB4-7F31-4750-B71A-ED7B0A778654}" type="parTrans" cxnId="{AE8549FA-660C-476B-B092-BAAE0B92D32A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CEBD9466-D878-484D-8F54-9DB6E1C4662D}" type="sibTrans" cxnId="{AE8549FA-660C-476B-B092-BAAE0B92D32A}">
      <dgm:prSet/>
      <dgm:spPr/>
      <dgm:t>
        <a:bodyPr/>
        <a:lstStyle/>
        <a:p>
          <a:endParaRPr lang="sv-SE">
            <a:latin typeface="Comic Sans MS" panose="030F0702030302020204" pitchFamily="66" charset="0"/>
          </a:endParaRPr>
        </a:p>
      </dgm:t>
    </dgm:pt>
    <dgm:pt modelId="{AB9F7E67-F0D2-4F4E-BD4A-C1660B405AE0}" type="pres">
      <dgm:prSet presAssocID="{09CECCF4-B092-4F30-B6C6-94CAFA572D4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77B80F9-FD29-454E-A0FB-BA502F09BAB7}" type="pres">
      <dgm:prSet presAssocID="{4D0F9199-92A0-46EA-970B-F34D12E6E4CC}" presName="singleCycle" presStyleCnt="0"/>
      <dgm:spPr/>
    </dgm:pt>
    <dgm:pt modelId="{ECDDE77E-B89E-4293-A71B-9B5ACFE94925}" type="pres">
      <dgm:prSet presAssocID="{4D0F9199-92A0-46EA-970B-F34D12E6E4CC}" presName="singleCenter" presStyleLbl="node1" presStyleIdx="0" presStyleCnt="4">
        <dgm:presLayoutVars>
          <dgm:chMax val="7"/>
          <dgm:chPref val="7"/>
        </dgm:presLayoutVars>
      </dgm:prSet>
      <dgm:spPr/>
    </dgm:pt>
    <dgm:pt modelId="{94F55A68-C028-4756-B520-A00DB7953CE8}" type="pres">
      <dgm:prSet presAssocID="{54A3D90F-3F35-45FC-8245-4EDB667567BA}" presName="Name56" presStyleLbl="parChTrans1D2" presStyleIdx="0" presStyleCnt="3"/>
      <dgm:spPr/>
    </dgm:pt>
    <dgm:pt modelId="{FF5F7AEE-1964-4746-A177-F5951D919C03}" type="pres">
      <dgm:prSet presAssocID="{452BA82A-6B29-4469-9B16-394D82DBD6CC}" presName="text0" presStyleLbl="node1" presStyleIdx="1" presStyleCnt="4" custScaleX="163338" custScaleY="107651">
        <dgm:presLayoutVars>
          <dgm:bulletEnabled val="1"/>
        </dgm:presLayoutVars>
      </dgm:prSet>
      <dgm:spPr/>
    </dgm:pt>
    <dgm:pt modelId="{5168D1D8-8CED-4A3C-9117-A1E1C12341F2}" type="pres">
      <dgm:prSet presAssocID="{1155C80C-DA5F-421E-8CDF-C249C37A6D80}" presName="Name56" presStyleLbl="parChTrans1D2" presStyleIdx="1" presStyleCnt="3"/>
      <dgm:spPr/>
    </dgm:pt>
    <dgm:pt modelId="{4105038E-34E0-422E-8254-C15D5456747B}" type="pres">
      <dgm:prSet presAssocID="{A9FD1017-5832-4B8E-9184-F1DA4CCC96CB}" presName="text0" presStyleLbl="node1" presStyleIdx="2" presStyleCnt="4" custScaleX="163338" custScaleY="107651">
        <dgm:presLayoutVars>
          <dgm:bulletEnabled val="1"/>
        </dgm:presLayoutVars>
      </dgm:prSet>
      <dgm:spPr/>
    </dgm:pt>
    <dgm:pt modelId="{E00157BF-6F20-4F84-8098-11EC168DE020}" type="pres">
      <dgm:prSet presAssocID="{F9F5ACB4-7F31-4750-B71A-ED7B0A778654}" presName="Name56" presStyleLbl="parChTrans1D2" presStyleIdx="2" presStyleCnt="3"/>
      <dgm:spPr/>
    </dgm:pt>
    <dgm:pt modelId="{4F994E12-90A7-4019-BB38-BE9B95FC1C88}" type="pres">
      <dgm:prSet presAssocID="{1E902F7A-8E21-4C11-BBC4-9D39BBB6E88E}" presName="text0" presStyleLbl="node1" presStyleIdx="3" presStyleCnt="4" custScaleX="163338" custScaleY="107651">
        <dgm:presLayoutVars>
          <dgm:bulletEnabled val="1"/>
        </dgm:presLayoutVars>
      </dgm:prSet>
      <dgm:spPr/>
    </dgm:pt>
  </dgm:ptLst>
  <dgm:cxnLst>
    <dgm:cxn modelId="{9BACAE6B-4A8B-45E7-B032-C323A2F5DFFE}" type="presOf" srcId="{F9F5ACB4-7F31-4750-B71A-ED7B0A778654}" destId="{E00157BF-6F20-4F84-8098-11EC168DE020}" srcOrd="0" destOrd="0" presId="urn:microsoft.com/office/officeart/2008/layout/RadialCluster"/>
    <dgm:cxn modelId="{7F7BFB51-364C-462C-B1A0-A202CC73DEC3}" srcId="{09CECCF4-B092-4F30-B6C6-94CAFA572D4E}" destId="{4D0F9199-92A0-46EA-970B-F34D12E6E4CC}" srcOrd="0" destOrd="0" parTransId="{CA2ABB56-4D38-4A81-9F9E-D5FC02CE5B4E}" sibTransId="{A0F2F5DB-958F-4E9A-BA48-89D620943324}"/>
    <dgm:cxn modelId="{2101E383-1A9A-4981-BF04-3965675891D7}" type="presOf" srcId="{4D0F9199-92A0-46EA-970B-F34D12E6E4CC}" destId="{ECDDE77E-B89E-4293-A71B-9B5ACFE94925}" srcOrd="0" destOrd="0" presId="urn:microsoft.com/office/officeart/2008/layout/RadialCluster"/>
    <dgm:cxn modelId="{2D3CD486-7EF0-4C0F-9115-6DABD96A8E8F}" type="presOf" srcId="{1E902F7A-8E21-4C11-BBC4-9D39BBB6E88E}" destId="{4F994E12-90A7-4019-BB38-BE9B95FC1C88}" srcOrd="0" destOrd="0" presId="urn:microsoft.com/office/officeart/2008/layout/RadialCluster"/>
    <dgm:cxn modelId="{4B0E278D-A6AD-427F-A8C8-75C92D1573D5}" type="presOf" srcId="{A9FD1017-5832-4B8E-9184-F1DA4CCC96CB}" destId="{4105038E-34E0-422E-8254-C15D5456747B}" srcOrd="0" destOrd="0" presId="urn:microsoft.com/office/officeart/2008/layout/RadialCluster"/>
    <dgm:cxn modelId="{13AF679F-B5B2-43E5-9210-F323F850B95C}" type="presOf" srcId="{452BA82A-6B29-4469-9B16-394D82DBD6CC}" destId="{FF5F7AEE-1964-4746-A177-F5951D919C03}" srcOrd="0" destOrd="0" presId="urn:microsoft.com/office/officeart/2008/layout/RadialCluster"/>
    <dgm:cxn modelId="{5A2711AA-95F0-40DA-AA7D-C5F8B6634B59}" type="presOf" srcId="{09CECCF4-B092-4F30-B6C6-94CAFA572D4E}" destId="{AB9F7E67-F0D2-4F4E-BD4A-C1660B405AE0}" srcOrd="0" destOrd="0" presId="urn:microsoft.com/office/officeart/2008/layout/RadialCluster"/>
    <dgm:cxn modelId="{E05EF1B8-4E9A-4110-9756-A87A0FD0C244}" srcId="{4D0F9199-92A0-46EA-970B-F34D12E6E4CC}" destId="{452BA82A-6B29-4469-9B16-394D82DBD6CC}" srcOrd="0" destOrd="0" parTransId="{54A3D90F-3F35-45FC-8245-4EDB667567BA}" sibTransId="{11145DCF-EBAA-4D6B-9AE3-4FB6195A8DCA}"/>
    <dgm:cxn modelId="{48B303BC-7916-42B4-AD67-E314172C9394}" type="presOf" srcId="{1155C80C-DA5F-421E-8CDF-C249C37A6D80}" destId="{5168D1D8-8CED-4A3C-9117-A1E1C12341F2}" srcOrd="0" destOrd="0" presId="urn:microsoft.com/office/officeart/2008/layout/RadialCluster"/>
    <dgm:cxn modelId="{CA5011C2-9EB9-4DB3-B3CE-B947C1271B79}" srcId="{4D0F9199-92A0-46EA-970B-F34D12E6E4CC}" destId="{A9FD1017-5832-4B8E-9184-F1DA4CCC96CB}" srcOrd="1" destOrd="0" parTransId="{1155C80C-DA5F-421E-8CDF-C249C37A6D80}" sibTransId="{FEFB0825-F0D9-4FAD-BBBA-911CC5268A77}"/>
    <dgm:cxn modelId="{A6BD51F9-D18D-41CA-8F63-1306BD8772DA}" type="presOf" srcId="{54A3D90F-3F35-45FC-8245-4EDB667567BA}" destId="{94F55A68-C028-4756-B520-A00DB7953CE8}" srcOrd="0" destOrd="0" presId="urn:microsoft.com/office/officeart/2008/layout/RadialCluster"/>
    <dgm:cxn modelId="{AE8549FA-660C-476B-B092-BAAE0B92D32A}" srcId="{4D0F9199-92A0-46EA-970B-F34D12E6E4CC}" destId="{1E902F7A-8E21-4C11-BBC4-9D39BBB6E88E}" srcOrd="2" destOrd="0" parTransId="{F9F5ACB4-7F31-4750-B71A-ED7B0A778654}" sibTransId="{CEBD9466-D878-484D-8F54-9DB6E1C4662D}"/>
    <dgm:cxn modelId="{76222718-C72E-4D63-B0D9-578F9C3344B9}" type="presParOf" srcId="{AB9F7E67-F0D2-4F4E-BD4A-C1660B405AE0}" destId="{D77B80F9-FD29-454E-A0FB-BA502F09BAB7}" srcOrd="0" destOrd="0" presId="urn:microsoft.com/office/officeart/2008/layout/RadialCluster"/>
    <dgm:cxn modelId="{1B141FD7-4681-40B2-BC95-5E5CC700D122}" type="presParOf" srcId="{D77B80F9-FD29-454E-A0FB-BA502F09BAB7}" destId="{ECDDE77E-B89E-4293-A71B-9B5ACFE94925}" srcOrd="0" destOrd="0" presId="urn:microsoft.com/office/officeart/2008/layout/RadialCluster"/>
    <dgm:cxn modelId="{7C9DE16C-BC89-4B39-BB2A-5F360EA8DC22}" type="presParOf" srcId="{D77B80F9-FD29-454E-A0FB-BA502F09BAB7}" destId="{94F55A68-C028-4756-B520-A00DB7953CE8}" srcOrd="1" destOrd="0" presId="urn:microsoft.com/office/officeart/2008/layout/RadialCluster"/>
    <dgm:cxn modelId="{AD1383FD-EF63-47B1-ADE7-74785D6DF1FD}" type="presParOf" srcId="{D77B80F9-FD29-454E-A0FB-BA502F09BAB7}" destId="{FF5F7AEE-1964-4746-A177-F5951D919C03}" srcOrd="2" destOrd="0" presId="urn:microsoft.com/office/officeart/2008/layout/RadialCluster"/>
    <dgm:cxn modelId="{A47E5830-68F9-4478-9B4D-E353A9E4C27C}" type="presParOf" srcId="{D77B80F9-FD29-454E-A0FB-BA502F09BAB7}" destId="{5168D1D8-8CED-4A3C-9117-A1E1C12341F2}" srcOrd="3" destOrd="0" presId="urn:microsoft.com/office/officeart/2008/layout/RadialCluster"/>
    <dgm:cxn modelId="{9D5D138A-E21D-4BC5-B674-446D813EC409}" type="presParOf" srcId="{D77B80F9-FD29-454E-A0FB-BA502F09BAB7}" destId="{4105038E-34E0-422E-8254-C15D5456747B}" srcOrd="4" destOrd="0" presId="urn:microsoft.com/office/officeart/2008/layout/RadialCluster"/>
    <dgm:cxn modelId="{6AC17481-506F-4252-B9A6-E348B0A29F8A}" type="presParOf" srcId="{D77B80F9-FD29-454E-A0FB-BA502F09BAB7}" destId="{E00157BF-6F20-4F84-8098-11EC168DE020}" srcOrd="5" destOrd="0" presId="urn:microsoft.com/office/officeart/2008/layout/RadialCluster"/>
    <dgm:cxn modelId="{527E6704-02A2-4705-B850-6E8DD19647A3}" type="presParOf" srcId="{D77B80F9-FD29-454E-A0FB-BA502F09BAB7}" destId="{4F994E12-90A7-4019-BB38-BE9B95FC1C88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A6E1B-250C-4F02-8851-09CEB8BBF545}">
      <dsp:nvSpPr>
        <dsp:cNvPr id="0" name=""/>
        <dsp:cNvSpPr/>
      </dsp:nvSpPr>
      <dsp:spPr>
        <a:xfrm>
          <a:off x="995830" y="0"/>
          <a:ext cx="4517351" cy="4517351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b="0" kern="1200" dirty="0">
              <a:latin typeface="Comic Sans MS" panose="030F0702030302020204" pitchFamily="66" charset="0"/>
            </a:rPr>
            <a:t>Artificial intelligence</a:t>
          </a:r>
        </a:p>
      </dsp:txBody>
      <dsp:txXfrm>
        <a:off x="2465099" y="225867"/>
        <a:ext cx="1578814" cy="677602"/>
      </dsp:txXfrm>
    </dsp:sp>
    <dsp:sp modelId="{90793803-B553-4BDA-B709-0A2497159CA1}">
      <dsp:nvSpPr>
        <dsp:cNvPr id="0" name=""/>
        <dsp:cNvSpPr/>
      </dsp:nvSpPr>
      <dsp:spPr>
        <a:xfrm>
          <a:off x="1560499" y="1129337"/>
          <a:ext cx="3388013" cy="3388013"/>
        </a:xfrm>
        <a:prstGeom prst="ellipse">
          <a:avLst/>
        </a:prstGeom>
        <a:solidFill>
          <a:schemeClr val="accent4">
            <a:shade val="80000"/>
            <a:hueOff val="309388"/>
            <a:satOff val="-33576"/>
            <a:lumOff val="220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b="0" kern="1200" dirty="0">
              <a:latin typeface="Comic Sans MS" panose="030F0702030302020204" pitchFamily="66" charset="0"/>
            </a:rPr>
            <a:t>Machine learning</a:t>
          </a:r>
        </a:p>
      </dsp:txBody>
      <dsp:txXfrm>
        <a:off x="2465099" y="1341088"/>
        <a:ext cx="1578814" cy="635252"/>
      </dsp:txXfrm>
    </dsp:sp>
    <dsp:sp modelId="{6579A891-0D46-45D1-A37B-FD90A06D7EAB}">
      <dsp:nvSpPr>
        <dsp:cNvPr id="0" name=""/>
        <dsp:cNvSpPr/>
      </dsp:nvSpPr>
      <dsp:spPr>
        <a:xfrm>
          <a:off x="2125168" y="2258675"/>
          <a:ext cx="2258675" cy="2258675"/>
        </a:xfrm>
        <a:prstGeom prst="ellipse">
          <a:avLst/>
        </a:prstGeom>
        <a:solidFill>
          <a:schemeClr val="accent4">
            <a:shade val="80000"/>
            <a:hueOff val="618777"/>
            <a:satOff val="-67152"/>
            <a:lumOff val="441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b="0" kern="1200" dirty="0">
              <a:latin typeface="Comic Sans MS" panose="030F0702030302020204" pitchFamily="66" charset="0"/>
            </a:rPr>
            <a:t>Deep learning</a:t>
          </a:r>
        </a:p>
      </dsp:txBody>
      <dsp:txXfrm>
        <a:off x="2455944" y="2823344"/>
        <a:ext cx="1597124" cy="1129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A6E1B-250C-4F02-8851-09CEB8BBF545}">
      <dsp:nvSpPr>
        <dsp:cNvPr id="0" name=""/>
        <dsp:cNvSpPr/>
      </dsp:nvSpPr>
      <dsp:spPr>
        <a:xfrm>
          <a:off x="584577" y="0"/>
          <a:ext cx="3173922" cy="3173922"/>
        </a:xfrm>
        <a:prstGeom prst="ellipse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b="0" kern="1200" dirty="0">
              <a:latin typeface="Comic Sans MS" panose="030F0702030302020204" pitchFamily="66" charset="0"/>
            </a:rPr>
            <a:t>Artificial intelligence</a:t>
          </a:r>
        </a:p>
      </dsp:txBody>
      <dsp:txXfrm>
        <a:off x="1616895" y="158696"/>
        <a:ext cx="1109285" cy="476088"/>
      </dsp:txXfrm>
    </dsp:sp>
    <dsp:sp modelId="{90793803-B553-4BDA-B709-0A2497159CA1}">
      <dsp:nvSpPr>
        <dsp:cNvPr id="0" name=""/>
        <dsp:cNvSpPr/>
      </dsp:nvSpPr>
      <dsp:spPr>
        <a:xfrm>
          <a:off x="981317" y="793480"/>
          <a:ext cx="2380441" cy="2380441"/>
        </a:xfrm>
        <a:prstGeom prst="ellipse">
          <a:avLst/>
        </a:prstGeom>
        <a:solidFill>
          <a:schemeClr val="accent4">
            <a:shade val="80000"/>
            <a:hueOff val="309388"/>
            <a:satOff val="-33576"/>
            <a:lumOff val="220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b="0" kern="1200" dirty="0">
              <a:latin typeface="Comic Sans MS" panose="030F0702030302020204" pitchFamily="66" charset="0"/>
            </a:rPr>
            <a:t>Machine learning</a:t>
          </a:r>
        </a:p>
      </dsp:txBody>
      <dsp:txXfrm>
        <a:off x="1616895" y="942258"/>
        <a:ext cx="1109285" cy="446332"/>
      </dsp:txXfrm>
    </dsp:sp>
    <dsp:sp modelId="{6579A891-0D46-45D1-A37B-FD90A06D7EAB}">
      <dsp:nvSpPr>
        <dsp:cNvPr id="0" name=""/>
        <dsp:cNvSpPr/>
      </dsp:nvSpPr>
      <dsp:spPr>
        <a:xfrm>
          <a:off x="1378058" y="1586961"/>
          <a:ext cx="1586961" cy="1586961"/>
        </a:xfrm>
        <a:prstGeom prst="ellipse">
          <a:avLst/>
        </a:prstGeom>
        <a:solidFill>
          <a:schemeClr val="accent4">
            <a:shade val="80000"/>
            <a:hueOff val="618777"/>
            <a:satOff val="-67152"/>
            <a:lumOff val="441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200" b="0" kern="1200" dirty="0">
              <a:latin typeface="Comic Sans MS" panose="030F0702030302020204" pitchFamily="66" charset="0"/>
            </a:rPr>
            <a:t>Deep learning</a:t>
          </a:r>
        </a:p>
      </dsp:txBody>
      <dsp:txXfrm>
        <a:off x="1610463" y="1983701"/>
        <a:ext cx="1122150" cy="793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DE77E-B89E-4293-A71B-9B5ACFE94925}">
      <dsp:nvSpPr>
        <dsp:cNvPr id="0" name=""/>
        <dsp:cNvSpPr/>
      </dsp:nvSpPr>
      <dsp:spPr>
        <a:xfrm>
          <a:off x="3276554" y="2622379"/>
          <a:ext cx="1691005" cy="16910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>
              <a:latin typeface="Comic Sans MS" panose="030F0702030302020204" pitchFamily="66" charset="0"/>
            </a:rPr>
            <a:t>Machine learning</a:t>
          </a:r>
        </a:p>
      </dsp:txBody>
      <dsp:txXfrm>
        <a:off x="3359102" y="2704927"/>
        <a:ext cx="1525909" cy="1525909"/>
      </dsp:txXfrm>
    </dsp:sp>
    <dsp:sp modelId="{94F55A68-C028-4756-B520-A00DB7953CE8}">
      <dsp:nvSpPr>
        <dsp:cNvPr id="0" name=""/>
        <dsp:cNvSpPr/>
      </dsp:nvSpPr>
      <dsp:spPr>
        <a:xfrm rot="16200000">
          <a:off x="3550643" y="2050965"/>
          <a:ext cx="1142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2827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F7AEE-1964-4746-A177-F5951D919C03}">
      <dsp:nvSpPr>
        <dsp:cNvPr id="0" name=""/>
        <dsp:cNvSpPr/>
      </dsp:nvSpPr>
      <dsp:spPr>
        <a:xfrm>
          <a:off x="3196768" y="259894"/>
          <a:ext cx="1850576" cy="1219657"/>
        </a:xfrm>
        <a:prstGeom prst="roundRect">
          <a:avLst/>
        </a:prstGeom>
        <a:gradFill rotWithShape="0">
          <a:gsLst>
            <a:gs pos="0">
              <a:schemeClr val="accent4">
                <a:hueOff val="-8300"/>
                <a:satOff val="188"/>
                <a:lumOff val="171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300"/>
                <a:satOff val="188"/>
                <a:lumOff val="171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300"/>
                <a:satOff val="188"/>
                <a:lumOff val="171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kern="1200" dirty="0">
              <a:latin typeface="Comic Sans MS" panose="030F0702030302020204" pitchFamily="66" charset="0"/>
            </a:rPr>
            <a:t>Supervised learning</a:t>
          </a:r>
        </a:p>
      </dsp:txBody>
      <dsp:txXfrm>
        <a:off x="3256307" y="319433"/>
        <a:ext cx="1731498" cy="1100579"/>
      </dsp:txXfrm>
    </dsp:sp>
    <dsp:sp modelId="{5168D1D8-8CED-4A3C-9117-A1E1C12341F2}">
      <dsp:nvSpPr>
        <dsp:cNvPr id="0" name=""/>
        <dsp:cNvSpPr/>
      </dsp:nvSpPr>
      <dsp:spPr>
        <a:xfrm rot="1800000">
          <a:off x="4930487" y="4094389"/>
          <a:ext cx="5534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42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5038E-34E0-422E-8254-C15D5456747B}">
      <dsp:nvSpPr>
        <dsp:cNvPr id="0" name=""/>
        <dsp:cNvSpPr/>
      </dsp:nvSpPr>
      <dsp:spPr>
        <a:xfrm>
          <a:off x="5446840" y="4157132"/>
          <a:ext cx="1850576" cy="1219657"/>
        </a:xfrm>
        <a:prstGeom prst="roundRect">
          <a:avLst/>
        </a:prstGeom>
        <a:gradFill rotWithShape="0">
          <a:gsLst>
            <a:gs pos="0">
              <a:schemeClr val="accent4">
                <a:hueOff val="-16601"/>
                <a:satOff val="376"/>
                <a:lumOff val="342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6601"/>
                <a:satOff val="376"/>
                <a:lumOff val="342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6601"/>
                <a:satOff val="376"/>
                <a:lumOff val="342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kern="1200" dirty="0">
              <a:latin typeface="Comic Sans MS" panose="030F0702030302020204" pitchFamily="66" charset="0"/>
            </a:rPr>
            <a:t>Unsupervised learning</a:t>
          </a:r>
        </a:p>
      </dsp:txBody>
      <dsp:txXfrm>
        <a:off x="5506379" y="4216671"/>
        <a:ext cx="1731498" cy="1100579"/>
      </dsp:txXfrm>
    </dsp:sp>
    <dsp:sp modelId="{E00157BF-6F20-4F84-8098-11EC168DE020}">
      <dsp:nvSpPr>
        <dsp:cNvPr id="0" name=""/>
        <dsp:cNvSpPr/>
      </dsp:nvSpPr>
      <dsp:spPr>
        <a:xfrm rot="9000000">
          <a:off x="2760200" y="4094389"/>
          <a:ext cx="5534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42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94E12-90A7-4019-BB38-BE9B95FC1C88}">
      <dsp:nvSpPr>
        <dsp:cNvPr id="0" name=""/>
        <dsp:cNvSpPr/>
      </dsp:nvSpPr>
      <dsp:spPr>
        <a:xfrm>
          <a:off x="946697" y="4157132"/>
          <a:ext cx="1850576" cy="1219657"/>
        </a:xfrm>
        <a:prstGeom prst="roundRect">
          <a:avLst/>
        </a:prstGeom>
        <a:gradFill rotWithShape="0">
          <a:gsLst>
            <a:gs pos="0">
              <a:schemeClr val="accent4">
                <a:hueOff val="-24901"/>
                <a:satOff val="564"/>
                <a:lumOff val="513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4901"/>
                <a:satOff val="564"/>
                <a:lumOff val="513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4901"/>
                <a:satOff val="564"/>
                <a:lumOff val="513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kern="1200" dirty="0">
              <a:latin typeface="Comic Sans MS" panose="030F0702030302020204" pitchFamily="66" charset="0"/>
            </a:rPr>
            <a:t>Reinforcement learning</a:t>
          </a:r>
        </a:p>
      </dsp:txBody>
      <dsp:txXfrm>
        <a:off x="1006236" y="4216671"/>
        <a:ext cx="1731498" cy="1100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DE77E-B89E-4293-A71B-9B5ACFE94925}">
      <dsp:nvSpPr>
        <dsp:cNvPr id="0" name=""/>
        <dsp:cNvSpPr/>
      </dsp:nvSpPr>
      <dsp:spPr>
        <a:xfrm>
          <a:off x="3276554" y="2622379"/>
          <a:ext cx="1691005" cy="169100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>
              <a:latin typeface="Comic Sans MS" panose="030F0702030302020204" pitchFamily="66" charset="0"/>
            </a:rPr>
            <a:t>Machine learning</a:t>
          </a:r>
        </a:p>
      </dsp:txBody>
      <dsp:txXfrm>
        <a:off x="3359102" y="2704927"/>
        <a:ext cx="1525909" cy="1525909"/>
      </dsp:txXfrm>
    </dsp:sp>
    <dsp:sp modelId="{94F55A68-C028-4756-B520-A00DB7953CE8}">
      <dsp:nvSpPr>
        <dsp:cNvPr id="0" name=""/>
        <dsp:cNvSpPr/>
      </dsp:nvSpPr>
      <dsp:spPr>
        <a:xfrm rot="16200000">
          <a:off x="3550643" y="2050965"/>
          <a:ext cx="11428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2827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F7AEE-1964-4746-A177-F5951D919C03}">
      <dsp:nvSpPr>
        <dsp:cNvPr id="0" name=""/>
        <dsp:cNvSpPr/>
      </dsp:nvSpPr>
      <dsp:spPr>
        <a:xfrm>
          <a:off x="3196768" y="259894"/>
          <a:ext cx="1850576" cy="1219657"/>
        </a:xfrm>
        <a:prstGeom prst="roundRect">
          <a:avLst/>
        </a:prstGeom>
        <a:gradFill rotWithShape="0">
          <a:gsLst>
            <a:gs pos="0">
              <a:schemeClr val="accent4">
                <a:hueOff val="-8300"/>
                <a:satOff val="188"/>
                <a:lumOff val="171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8300"/>
                <a:satOff val="188"/>
                <a:lumOff val="171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8300"/>
                <a:satOff val="188"/>
                <a:lumOff val="171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kern="1200" dirty="0">
              <a:latin typeface="Comic Sans MS" panose="030F0702030302020204" pitchFamily="66" charset="0"/>
            </a:rPr>
            <a:t>Supervised learning</a:t>
          </a:r>
        </a:p>
      </dsp:txBody>
      <dsp:txXfrm>
        <a:off x="3256307" y="319433"/>
        <a:ext cx="1731498" cy="1100579"/>
      </dsp:txXfrm>
    </dsp:sp>
    <dsp:sp modelId="{5168D1D8-8CED-4A3C-9117-A1E1C12341F2}">
      <dsp:nvSpPr>
        <dsp:cNvPr id="0" name=""/>
        <dsp:cNvSpPr/>
      </dsp:nvSpPr>
      <dsp:spPr>
        <a:xfrm rot="1800000">
          <a:off x="4930487" y="4094389"/>
          <a:ext cx="5534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42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5038E-34E0-422E-8254-C15D5456747B}">
      <dsp:nvSpPr>
        <dsp:cNvPr id="0" name=""/>
        <dsp:cNvSpPr/>
      </dsp:nvSpPr>
      <dsp:spPr>
        <a:xfrm>
          <a:off x="5446840" y="4157132"/>
          <a:ext cx="1850576" cy="1219657"/>
        </a:xfrm>
        <a:prstGeom prst="roundRect">
          <a:avLst/>
        </a:prstGeom>
        <a:gradFill rotWithShape="0">
          <a:gsLst>
            <a:gs pos="0">
              <a:schemeClr val="accent4">
                <a:hueOff val="-16601"/>
                <a:satOff val="376"/>
                <a:lumOff val="342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6601"/>
                <a:satOff val="376"/>
                <a:lumOff val="342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6601"/>
                <a:satOff val="376"/>
                <a:lumOff val="342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kern="1200" dirty="0">
              <a:latin typeface="Comic Sans MS" panose="030F0702030302020204" pitchFamily="66" charset="0"/>
            </a:rPr>
            <a:t>Unsupervised learning</a:t>
          </a:r>
        </a:p>
      </dsp:txBody>
      <dsp:txXfrm>
        <a:off x="5506379" y="4216671"/>
        <a:ext cx="1731498" cy="1100579"/>
      </dsp:txXfrm>
    </dsp:sp>
    <dsp:sp modelId="{E00157BF-6F20-4F84-8098-11EC168DE020}">
      <dsp:nvSpPr>
        <dsp:cNvPr id="0" name=""/>
        <dsp:cNvSpPr/>
      </dsp:nvSpPr>
      <dsp:spPr>
        <a:xfrm rot="9000000">
          <a:off x="2760200" y="4094389"/>
          <a:ext cx="55342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3426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994E12-90A7-4019-BB38-BE9B95FC1C88}">
      <dsp:nvSpPr>
        <dsp:cNvPr id="0" name=""/>
        <dsp:cNvSpPr/>
      </dsp:nvSpPr>
      <dsp:spPr>
        <a:xfrm>
          <a:off x="946697" y="4157132"/>
          <a:ext cx="1850576" cy="1219657"/>
        </a:xfrm>
        <a:prstGeom prst="roundRect">
          <a:avLst/>
        </a:prstGeom>
        <a:gradFill rotWithShape="0">
          <a:gsLst>
            <a:gs pos="0">
              <a:schemeClr val="accent4">
                <a:hueOff val="-24901"/>
                <a:satOff val="564"/>
                <a:lumOff val="513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24901"/>
                <a:satOff val="564"/>
                <a:lumOff val="513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24901"/>
                <a:satOff val="564"/>
                <a:lumOff val="513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kern="1200" dirty="0">
              <a:latin typeface="Comic Sans MS" panose="030F0702030302020204" pitchFamily="66" charset="0"/>
            </a:rPr>
            <a:t>Reinforcement learning</a:t>
          </a:r>
        </a:p>
      </dsp:txBody>
      <dsp:txXfrm>
        <a:off x="1006236" y="4216671"/>
        <a:ext cx="1731498" cy="1100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2E4A0-29B7-4670-8CA0-704CAA4443DF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92184-91ED-4423-9277-CE2F2F10A5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12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lmers.se/en/education/programmes/masters-info/Pages/Data-Science.aspx#second-pag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lecture instructions:</a:t>
            </a:r>
            <a:b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Pedagogical lecture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 min + 10 minutes for questions.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Faculty Appointment Committee and the recruitment group has chosen the following topic for your lecture: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Topic: An introductory lecture on machine learning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group: 1st year MSc students in DSAI MSc program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https://www.chalmers.se/en/education/programmes/masters-info/Pages/Data-Science.aspx#second-page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note that the lecture should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students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 if the real audience will be the members of the Faculty Appointment Committee and the representatives from the departments of Computer Science and Engineering and Biology and Biological Engineering.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141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bitly link: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bit.ly/INTROML1</a:t>
            </a:r>
          </a:p>
          <a:p>
            <a:endParaRPr lang="sv-SE" sz="1200" dirty="0">
              <a:solidFill>
                <a:srgbClr val="1751A6"/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link to live results: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https://www.mentimeter.com/s/a8057fb8fff0481695fcdd8539703c3a/7fe146422228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7904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80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075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845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4904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7231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3886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5085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383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219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Resources used to prepare this lecture: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Chris Bishop's book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https://introduction-to-machine-learning.netlify.app/chapter01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Angrew Ng's CS239 (Stanford)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Stanford CS229 Lecture Notes https://cs229.stanford.edu/lectures-spring2022/master.pdf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3307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20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5352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3314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31629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0788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bitly link: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bit.ly/INTROML2</a:t>
            </a:r>
          </a:p>
          <a:p>
            <a:endParaRPr lang="sv-SE" sz="1200" dirty="0">
              <a:solidFill>
                <a:srgbClr val="1751A6"/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link to live results: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https://www.mentimeter.com/s/f859013cf5993522f5f0d8798103c415/c581cb52dcb9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7788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bitly link: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bit.ly/INTROML2</a:t>
            </a:r>
          </a:p>
          <a:p>
            <a:endParaRPr lang="sv-SE" sz="1200" dirty="0">
              <a:solidFill>
                <a:srgbClr val="1751A6"/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link to live results: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https://www.mentimeter.com/s/f859013cf5993522f5f0d8798103c415/c581cb52dcb9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25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83870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4357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565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5067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5179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271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sz="1200" dirty="0">
              <a:solidFill>
                <a:srgbClr val="1751A6"/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8050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bitly link: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bit.ly/INTROML1</a:t>
            </a:r>
          </a:p>
          <a:p>
            <a:endParaRPr lang="sv-SE" sz="1200" dirty="0">
              <a:solidFill>
                <a:srgbClr val="1751A6"/>
              </a:solidFill>
              <a:highlight>
                <a:srgbClr val="FFFF00"/>
              </a:highlight>
              <a:latin typeface="Comic Sans MS" panose="030F0702030302020204" pitchFamily="66" charset="0"/>
            </a:endParaRPr>
          </a:p>
          <a:p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link to live results: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sz="1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https://www.mentimeter.com/s/a8057fb8fff0481695fcdd8539703c3a/7fe146422228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797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4873-7418-4833-B827-B562F4F39BDC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672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DC7D-F46B-49A4-8518-2256DA4F2FDB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814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5D85-6941-4243-912D-CA58169DE917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81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B6F6-0110-4FB3-A23C-3A14BBCBA521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84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A836-7005-431D-9D2F-03DAB6E36DBD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5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4707-BB8C-4DDF-9EBE-60CC05A78077}" type="datetime1">
              <a:rPr lang="sv-SE" smtClean="0"/>
              <a:t>2022-05-23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89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0B7-3EAF-4928-8C43-A840DCC4DA3E}" type="datetime1">
              <a:rPr lang="sv-SE" smtClean="0"/>
              <a:t>2022-05-23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64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6BD-E4D1-4C44-8CE4-F2433FB6EAC7}" type="datetime1">
              <a:rPr lang="sv-SE" smtClean="0"/>
              <a:t>2022-05-23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1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28B2-3497-4682-A3B9-6D636632B84C}" type="datetime1">
              <a:rPr lang="sv-SE" smtClean="0"/>
              <a:t>2022-05-23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952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7DE9-9CE4-46AE-BD77-9C02D5C51EC5}" type="datetime1">
              <a:rPr lang="sv-SE" smtClean="0"/>
              <a:t>2022-05-23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87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F00-DB01-4C67-AE4E-302FC7B08F2F}" type="datetime1">
              <a:rPr lang="sv-SE" smtClean="0"/>
              <a:t>2022-05-23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41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7C38-BEDF-4318-8AAD-03611EDF9709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8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g2.com/articles/supervised-vs-unsupervised-learning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d41586-021-01506-w" TargetMode="External"/><Relationship Id="rId3" Type="http://schemas.openxmlformats.org/officeDocument/2006/relationships/notesSlide" Target="../notesSlides/notesSlide7.xml"/><Relationship Id="rId7" Type="http://schemas.openxmlformats.org/officeDocument/2006/relationships/hyperlink" Target="https://www.csail.mit.edu/news/robust-ai-tools-predict-future-cancer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8F274F-D28D-41F2-87C8-AC037FA4B425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06ECF-25A8-4971-BD9E-C6A96B06C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714" y="1248975"/>
            <a:ext cx="10972800" cy="152787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1751A6"/>
                </a:solidFill>
                <a:cs typeface="Arial" panose="020B0604020202020204" pitchFamily="34" charset="0"/>
              </a:rPr>
              <a:t>Introduction to Machine Learning</a:t>
            </a:r>
            <a:endParaRPr lang="sv-SE" sz="5400" dirty="0">
              <a:solidFill>
                <a:srgbClr val="1751A6"/>
              </a:solidFill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A3F240E-9837-4783-AE1D-E26AB41DD9B9}"/>
              </a:ext>
            </a:extLst>
          </p:cNvPr>
          <p:cNvSpPr txBox="1">
            <a:spLocks/>
          </p:cNvSpPr>
          <p:nvPr/>
        </p:nvSpPr>
        <p:spPr>
          <a:xfrm>
            <a:off x="1513114" y="3810557"/>
            <a:ext cx="9165772" cy="22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100" b="1" dirty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Dr. Rocío Mercado</a:t>
            </a:r>
          </a:p>
          <a:p>
            <a:r>
              <a:rPr lang="sv-SE" sz="2000" dirty="0">
                <a:latin typeface="Garamond" panose="02020404030301010803" pitchFamily="18" charset="0"/>
                <a:cs typeface="Arial" panose="020B0604020202020204" pitchFamily="34" charset="0"/>
              </a:rPr>
              <a:t>Department of Chemical Engineering, MIT</a:t>
            </a:r>
          </a:p>
          <a:p>
            <a:endParaRPr lang="sv-SE" sz="2000" dirty="0"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Interviewing for Assistant Professorship in the Area of Machine Learning</a:t>
            </a:r>
            <a:endParaRPr lang="en-US" sz="2000" i="1" dirty="0">
              <a:solidFill>
                <a:schemeClr val="accent4">
                  <a:lumMod val="50000"/>
                </a:schemeClr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sv-SE" sz="1600" dirty="0">
                <a:latin typeface="Garamond" panose="02020404030301010803" pitchFamily="18" charset="0"/>
                <a:cs typeface="Arial" panose="020B0604020202020204" pitchFamily="34" charset="0"/>
              </a:rPr>
              <a:t>Wednesday April 20,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42955-EE4D-449F-9E60-D1E07511F90A}"/>
              </a:ext>
            </a:extLst>
          </p:cNvPr>
          <p:cNvSpPr/>
          <p:nvPr/>
        </p:nvSpPr>
        <p:spPr>
          <a:xfrm>
            <a:off x="0" y="6345466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 descr="File:MIT logo.svg - Wikipedia">
            <a:extLst>
              <a:ext uri="{FF2B5EF4-FFF2-40B4-BE49-F238E27FC236}">
                <a16:creationId xmlns:a16="http://schemas.microsoft.com/office/drawing/2014/main" id="{951FDAEF-00C0-48CA-B47F-C1528328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3" y="5427528"/>
            <a:ext cx="1317171" cy="68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C3FC545-B2EE-454F-95CC-9B535DB7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890" y="5023082"/>
            <a:ext cx="994419" cy="120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5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10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Activity 1. Survey to assess class interests (responses)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3F3D57BE-0BE8-4E8D-A9C0-28DF65CAB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04"/>
            <a:ext cx="10515600" cy="4525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v-SE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sv-SE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sv-SE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sv-SE" dirty="0">
                <a:latin typeface="Comic Sans MS" panose="030F0702030302020204" pitchFamily="66" charset="0"/>
              </a:rPr>
              <a:t>(in browser)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775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11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Machine learning algorithms can be classified into three main classes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B04748-8DB5-4183-86F7-E150C3C5C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2108490"/>
              </p:ext>
            </p:extLst>
          </p:nvPr>
        </p:nvGraphicFramePr>
        <p:xfrm>
          <a:off x="1973943" y="719666"/>
          <a:ext cx="8244114" cy="5636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447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CDDE77E-B89E-4293-A71B-9B5ACFE949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ECDDE77E-B89E-4293-A71B-9B5ACFE949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4F55A68-C028-4756-B520-A00DB7953C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94F55A68-C028-4756-B520-A00DB7953C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5F7AEE-1964-4746-A177-F5951D919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FF5F7AEE-1964-4746-A177-F5951D919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68D1D8-8CED-4A3C-9117-A1E1C12341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5168D1D8-8CED-4A3C-9117-A1E1C12341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105038E-34E0-422E-8254-C15D545674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4105038E-34E0-422E-8254-C15D545674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00157BF-6F20-4F84-8098-11EC168DE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E00157BF-6F20-4F84-8098-11EC168DE0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994E12-90A7-4019-BB38-BE9B95FC1C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4F994E12-90A7-4019-BB38-BE9B95FC1C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12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Machine learning algorithms can be classified into three main classes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66"/>
            <a:ext cx="10515600" cy="48926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51A6"/>
                </a:solidFill>
              </a:rPr>
              <a:t>Supervised learning:</a:t>
            </a:r>
            <a:r>
              <a:rPr lang="en-US" dirty="0">
                <a:solidFill>
                  <a:srgbClr val="1751A6"/>
                </a:solidFill>
              </a:rPr>
              <a:t> Learning patterns from </a:t>
            </a:r>
            <a:r>
              <a:rPr lang="en-US" u="sng" dirty="0">
                <a:solidFill>
                  <a:srgbClr val="1751A6"/>
                </a:solidFill>
              </a:rPr>
              <a:t>labeled</a:t>
            </a:r>
            <a:r>
              <a:rPr lang="en-US" dirty="0">
                <a:solidFill>
                  <a:srgbClr val="1751A6"/>
                </a:solidFill>
              </a:rPr>
              <a:t> data.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r>
              <a:rPr lang="en-US" b="1" dirty="0">
                <a:solidFill>
                  <a:srgbClr val="1751A6"/>
                </a:solidFill>
              </a:rPr>
              <a:t>Unsupervised learning:</a:t>
            </a:r>
            <a:r>
              <a:rPr lang="en-US" dirty="0">
                <a:solidFill>
                  <a:srgbClr val="1751A6"/>
                </a:solidFill>
              </a:rPr>
              <a:t> Finding patterns in </a:t>
            </a:r>
            <a:r>
              <a:rPr lang="en-US" u="sng" dirty="0">
                <a:solidFill>
                  <a:srgbClr val="1751A6"/>
                </a:solidFill>
              </a:rPr>
              <a:t>unlabeled</a:t>
            </a:r>
            <a:r>
              <a:rPr lang="en-US" dirty="0">
                <a:solidFill>
                  <a:srgbClr val="1751A6"/>
                </a:solidFill>
              </a:rPr>
              <a:t> data.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r>
              <a:rPr lang="en-US" b="1" dirty="0">
                <a:solidFill>
                  <a:srgbClr val="1751A6"/>
                </a:solidFill>
              </a:rPr>
              <a:t>Reinforcement learning:</a:t>
            </a:r>
            <a:r>
              <a:rPr lang="en-US" dirty="0">
                <a:solidFill>
                  <a:srgbClr val="1751A6"/>
                </a:solidFill>
              </a:rPr>
              <a:t> General framework via which an </a:t>
            </a:r>
            <a:r>
              <a:rPr lang="en-US" u="sng" dirty="0">
                <a:solidFill>
                  <a:srgbClr val="1751A6"/>
                </a:solidFill>
              </a:rPr>
              <a:t>agent</a:t>
            </a:r>
            <a:r>
              <a:rPr lang="en-US" dirty="0">
                <a:solidFill>
                  <a:srgbClr val="1751A6"/>
                </a:solidFill>
              </a:rPr>
              <a:t> learns to select </a:t>
            </a:r>
            <a:r>
              <a:rPr lang="en-US" u="sng" dirty="0">
                <a:solidFill>
                  <a:srgbClr val="1751A6"/>
                </a:solidFill>
              </a:rPr>
              <a:t>actions</a:t>
            </a:r>
            <a:r>
              <a:rPr lang="en-US" dirty="0">
                <a:solidFill>
                  <a:srgbClr val="1751A6"/>
                </a:solidFill>
              </a:rPr>
              <a:t> which maximize a </a:t>
            </a:r>
            <a:r>
              <a:rPr lang="en-US" u="sng" dirty="0">
                <a:solidFill>
                  <a:srgbClr val="1751A6"/>
                </a:solidFill>
              </a:rPr>
              <a:t>reward</a:t>
            </a:r>
            <a:r>
              <a:rPr lang="en-US" dirty="0">
                <a:solidFill>
                  <a:srgbClr val="1751A6"/>
                </a:solidFill>
              </a:rPr>
              <a:t> from interacting with an </a:t>
            </a:r>
            <a:r>
              <a:rPr lang="en-US" u="sng" dirty="0">
                <a:solidFill>
                  <a:srgbClr val="1751A6"/>
                </a:solidFill>
              </a:rPr>
              <a:t>environment</a:t>
            </a:r>
            <a:r>
              <a:rPr lang="en-US" dirty="0">
                <a:solidFill>
                  <a:srgbClr val="1751A6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1CA37E-A7B4-4ABD-850E-614D3651ED06}"/>
              </a:ext>
            </a:extLst>
          </p:cNvPr>
          <p:cNvSpPr/>
          <p:nvPr/>
        </p:nvSpPr>
        <p:spPr>
          <a:xfrm>
            <a:off x="0" y="6581001"/>
            <a:ext cx="11826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Figures from </a:t>
            </a:r>
            <a:r>
              <a:rPr lang="sv-S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https://www.g2.com/articles/supervised-vs-unsupervised-learning</a:t>
            </a:r>
            <a:r>
              <a:rPr lang="sv-S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1026" name="Picture 2" descr="https://learn.g2crowd.com/hubfs/supervised-learning-1.png">
            <a:extLst>
              <a:ext uri="{FF2B5EF4-FFF2-40B4-BE49-F238E27FC236}">
                <a16:creationId xmlns:a16="http://schemas.microsoft.com/office/drawing/2014/main" id="{79BC57FD-D443-466B-8DCB-EBB027CE4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2801"/>
            <a:ext cx="4463143" cy="342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earn.g2crowd.com/hubfs/supervised-learning-2.png">
            <a:extLst>
              <a:ext uri="{FF2B5EF4-FFF2-40B4-BE49-F238E27FC236}">
                <a16:creationId xmlns:a16="http://schemas.microsoft.com/office/drawing/2014/main" id="{9BDD2774-D351-4E8C-A7EB-725D74D2E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13" y="2068286"/>
            <a:ext cx="3426779" cy="342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earn.g2crowd.com/hubfs/unsupervised-learning.png">
            <a:extLst>
              <a:ext uri="{FF2B5EF4-FFF2-40B4-BE49-F238E27FC236}">
                <a16:creationId xmlns:a16="http://schemas.microsoft.com/office/drawing/2014/main" id="{197CC1B5-CEB7-42D9-AFD9-CE77CAFDA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252" y="2897212"/>
            <a:ext cx="4349496" cy="33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h3.googleusercontent.com/A-_UmEN0Sg1_OD2Z216yckhs33zqVJBb_1KbQufPttMGt8BXcLYSxiW0wN6Ga328fH4i2BVurx-uJzmxRiL90_FhUZlyHINrfcNKEhl0iMquUBEh1YGkaX_U7vhmZXALBpsWw4b3_CurgWjwwfTA_zNZ6hfNjRW4GHXqDoG3xvZ60-fevm8sC54qopfnkpw-PFy2vF-Xme8GEwvZ3im3RmznO5Kh31A3dqvje8Qnay7ZkEjqIw0sN7iAMMtXmcVh5gGK5PR1s4DOG0lu4Lu7pM0JmJzWThY-utcDxaOeAjnxX1jlC9XymToqjGxAbmBRVeR-Rh--YyGI4hRnJcdY6GjAg3NI1L91qdbaMZvAAQvZpsSDQmTbOSgMDOBUNOhxxrEN9eKKc-OEraPRyOZ3c2SLWvX3ioPpLpFohFOU2KZ8hBgeeCAgnbhyMbZN4naIRtS9jeO0ZdiBzD9piy-9HKvqKjhNCFGXo_xavQ1Z2bLk0rc1dZTAIgzXuzMdhOXAIrBYz4ChvJ_qQuWfy6c2fxU3cYZRcHMxjm_wL2yc-arr9-lmG57D3zeePqijLVIDJ4dUtTajXpgAkJMD6GU0r28KY46szk4A6QNPXokjZGAyJrcobLrbb7a9HMzJGEsPg-TDpDvqY4XxoaDQDxwspH_NahLkx170ah0KYE3lYixdce3TtHYEFdPP6uxrzNvhS8gOHQ4OqOaC9iRXeCGsw4Igks7hQuFeWxeu4WCOfCejrpiQcTgs_rtX3gFHvlQ=w695-h926-no?authuser=0">
            <a:extLst>
              <a:ext uri="{FF2B5EF4-FFF2-40B4-BE49-F238E27FC236}">
                <a16:creationId xmlns:a16="http://schemas.microsoft.com/office/drawing/2014/main" id="{FD20FE90-9C13-4854-860D-601C7BF97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67" y="4154817"/>
            <a:ext cx="1625652" cy="21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644B7B8-7C14-40B8-8CC6-AF9868B98EE9}"/>
              </a:ext>
            </a:extLst>
          </p:cNvPr>
          <p:cNvSpPr/>
          <p:nvPr/>
        </p:nvSpPr>
        <p:spPr>
          <a:xfrm>
            <a:off x="8825333" y="5029439"/>
            <a:ext cx="2962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400" dirty="0">
                <a:solidFill>
                  <a:srgbClr val="8B60A3"/>
                </a:solidFill>
                <a:latin typeface="Comic Sans MS" panose="030F0702030302020204" pitchFamily="66" charset="0"/>
              </a:rPr>
              <a:t>(like training a dog)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0980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ED87EA5-AEA2-465F-BAFE-41576D978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64605"/>
              </p:ext>
            </p:extLst>
          </p:nvPr>
        </p:nvGraphicFramePr>
        <p:xfrm>
          <a:off x="1973943" y="719666"/>
          <a:ext cx="8244114" cy="5636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13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Machine learning algorithms can be classified into three main classes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F0593-3A51-44E3-BFE3-A691BF911DB2}"/>
              </a:ext>
            </a:extLst>
          </p:cNvPr>
          <p:cNvSpPr txBox="1"/>
          <p:nvPr/>
        </p:nvSpPr>
        <p:spPr>
          <a:xfrm>
            <a:off x="7014884" y="1058051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Classification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748F7-B839-454F-9917-C022BFB47BFF}"/>
              </a:ext>
            </a:extLst>
          </p:cNvPr>
          <p:cNvSpPr txBox="1"/>
          <p:nvPr/>
        </p:nvSpPr>
        <p:spPr>
          <a:xfrm>
            <a:off x="9279113" y="5041322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Outlier detection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67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14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Introducing a common notation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002"/>
            <a:ext cx="5257800" cy="45257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51A6"/>
                </a:solidFill>
              </a:rPr>
              <a:t>x </a:t>
            </a:r>
            <a:r>
              <a:rPr lang="en-US" dirty="0">
                <a:solidFill>
                  <a:srgbClr val="1751A6"/>
                </a:solidFill>
              </a:rPr>
              <a:t>are</a:t>
            </a:r>
            <a:r>
              <a:rPr lang="en-US" b="1" dirty="0">
                <a:solidFill>
                  <a:srgbClr val="1751A6"/>
                </a:solidFill>
              </a:rPr>
              <a:t> </a:t>
            </a:r>
            <a:r>
              <a:rPr lang="en-US" dirty="0">
                <a:solidFill>
                  <a:srgbClr val="1751A6"/>
                </a:solidFill>
              </a:rPr>
              <a:t>the</a:t>
            </a:r>
            <a:r>
              <a:rPr lang="en-US" b="1" dirty="0">
                <a:solidFill>
                  <a:srgbClr val="1751A6"/>
                </a:solidFill>
              </a:rPr>
              <a:t> </a:t>
            </a:r>
            <a:r>
              <a:rPr lang="en-US" dirty="0">
                <a:solidFill>
                  <a:srgbClr val="1751A6"/>
                </a:solidFill>
              </a:rPr>
              <a:t>features 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1751A6"/>
                </a:solidFill>
              </a:rPr>
              <a:t>e.g.</a:t>
            </a:r>
            <a:r>
              <a:rPr lang="en-US" dirty="0">
                <a:solidFill>
                  <a:srgbClr val="1751A6"/>
                </a:solidFill>
              </a:rPr>
              <a:t> sq. ft., # bedrooms, year built, school district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51A6"/>
                </a:solidFill>
              </a:rPr>
              <a:t>y </a:t>
            </a:r>
            <a:r>
              <a:rPr lang="en-US" dirty="0">
                <a:solidFill>
                  <a:srgbClr val="1751A6"/>
                </a:solidFill>
              </a:rPr>
              <a:t>are the true labels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1751A6"/>
                </a:solidFill>
              </a:rPr>
              <a:t>e.g.</a:t>
            </a:r>
            <a:r>
              <a:rPr lang="en-US" dirty="0">
                <a:solidFill>
                  <a:srgbClr val="1751A6"/>
                </a:solidFill>
              </a:rPr>
              <a:t> house price</a:t>
            </a:r>
          </a:p>
          <a:p>
            <a:pPr marL="457200" lvl="1" indent="0">
              <a:buNone/>
            </a:pPr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r>
              <a:rPr lang="cy-GB" b="1" dirty="0">
                <a:solidFill>
                  <a:srgbClr val="1751A6"/>
                </a:solidFill>
              </a:rPr>
              <a:t>ŷ</a:t>
            </a:r>
            <a:r>
              <a:rPr lang="cy-GB" dirty="0">
                <a:solidFill>
                  <a:srgbClr val="1751A6"/>
                </a:solidFill>
              </a:rPr>
              <a:t> are the predicted labels</a:t>
            </a:r>
            <a:endParaRPr lang="en-US" dirty="0">
              <a:solidFill>
                <a:srgbClr val="1751A6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51A6"/>
                </a:solidFill>
              </a:rPr>
              <a:t>(</a:t>
            </a:r>
            <a:r>
              <a:rPr lang="en-US" b="1" dirty="0">
                <a:solidFill>
                  <a:srgbClr val="1751A6"/>
                </a:solidFill>
              </a:rPr>
              <a:t>x</a:t>
            </a:r>
            <a:r>
              <a:rPr lang="en-US" baseline="30000" dirty="0">
                <a:solidFill>
                  <a:srgbClr val="1751A6"/>
                </a:solidFill>
              </a:rPr>
              <a:t>i</a:t>
            </a:r>
            <a:r>
              <a:rPr lang="en-US" dirty="0">
                <a:solidFill>
                  <a:srgbClr val="1751A6"/>
                </a:solidFill>
              </a:rPr>
              <a:t>, </a:t>
            </a:r>
            <a:r>
              <a:rPr lang="en-US" b="1" dirty="0" err="1">
                <a:solidFill>
                  <a:srgbClr val="1751A6"/>
                </a:solidFill>
              </a:rPr>
              <a:t>y</a:t>
            </a:r>
            <a:r>
              <a:rPr lang="en-US" baseline="30000" dirty="0" err="1">
                <a:solidFill>
                  <a:srgbClr val="1751A6"/>
                </a:solidFill>
              </a:rPr>
              <a:t>i</a:t>
            </a:r>
            <a:r>
              <a:rPr lang="en-US" dirty="0">
                <a:solidFill>
                  <a:srgbClr val="1751A6"/>
                </a:solidFill>
              </a:rPr>
              <a:t>) is a specific datapoint</a:t>
            </a:r>
            <a:endParaRPr lang="en-US" b="1" dirty="0">
              <a:solidFill>
                <a:srgbClr val="1751A6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51A6"/>
                </a:solidFill>
              </a:rPr>
              <a:t>{(</a:t>
            </a:r>
            <a:r>
              <a:rPr lang="en-US" b="1" dirty="0">
                <a:solidFill>
                  <a:srgbClr val="1751A6"/>
                </a:solidFill>
              </a:rPr>
              <a:t>x</a:t>
            </a:r>
            <a:r>
              <a:rPr lang="en-US" baseline="30000" dirty="0">
                <a:solidFill>
                  <a:srgbClr val="1751A6"/>
                </a:solidFill>
              </a:rPr>
              <a:t>i</a:t>
            </a:r>
            <a:r>
              <a:rPr lang="en-US" dirty="0">
                <a:solidFill>
                  <a:srgbClr val="1751A6"/>
                </a:solidFill>
              </a:rPr>
              <a:t>, </a:t>
            </a:r>
            <a:r>
              <a:rPr lang="en-US" b="1" dirty="0" err="1">
                <a:solidFill>
                  <a:srgbClr val="1751A6"/>
                </a:solidFill>
              </a:rPr>
              <a:t>y</a:t>
            </a:r>
            <a:r>
              <a:rPr lang="en-US" baseline="30000" dirty="0" err="1">
                <a:solidFill>
                  <a:srgbClr val="1751A6"/>
                </a:solidFill>
              </a:rPr>
              <a:t>i</a:t>
            </a:r>
            <a:r>
              <a:rPr lang="en-US" dirty="0">
                <a:solidFill>
                  <a:srgbClr val="1751A6"/>
                </a:solidFill>
              </a:rPr>
              <a:t>);  </a:t>
            </a:r>
            <a:r>
              <a:rPr lang="en-US" i="1" dirty="0" err="1">
                <a:solidFill>
                  <a:srgbClr val="1751A6"/>
                </a:solidFill>
              </a:rPr>
              <a:t>i</a:t>
            </a:r>
            <a:r>
              <a:rPr lang="en-US" dirty="0">
                <a:solidFill>
                  <a:srgbClr val="1751A6"/>
                </a:solidFill>
              </a:rPr>
              <a:t> </a:t>
            </a:r>
            <a:r>
              <a:rPr lang="en-US" sz="2200" dirty="0">
                <a:solidFill>
                  <a:srgbClr val="1751A6"/>
                </a:solidFill>
              </a:rPr>
              <a:t>=</a:t>
            </a:r>
            <a:r>
              <a:rPr lang="en-US" dirty="0">
                <a:solidFill>
                  <a:srgbClr val="1751A6"/>
                </a:solidFill>
              </a:rPr>
              <a:t> 1, …, </a:t>
            </a:r>
            <a:r>
              <a:rPr lang="en-US" i="1" dirty="0">
                <a:solidFill>
                  <a:srgbClr val="1751A6"/>
                </a:solidFill>
              </a:rPr>
              <a:t>n</a:t>
            </a:r>
            <a:r>
              <a:rPr lang="en-US" dirty="0">
                <a:solidFill>
                  <a:srgbClr val="1751A6"/>
                </a:solidFill>
              </a:rPr>
              <a:t>}</a:t>
            </a:r>
            <a:r>
              <a:rPr lang="en-US" b="1" dirty="0">
                <a:solidFill>
                  <a:srgbClr val="1751A6"/>
                </a:solidFill>
              </a:rPr>
              <a:t> </a:t>
            </a:r>
            <a:r>
              <a:rPr lang="en-US" dirty="0">
                <a:solidFill>
                  <a:srgbClr val="1751A6"/>
                </a:solidFill>
              </a:rPr>
              <a:t>is a</a:t>
            </a:r>
            <a:r>
              <a:rPr lang="en-US" b="1" dirty="0">
                <a:solidFill>
                  <a:srgbClr val="1751A6"/>
                </a:solidFill>
              </a:rPr>
              <a:t> </a:t>
            </a:r>
            <a:r>
              <a:rPr lang="en-US" dirty="0">
                <a:solidFill>
                  <a:srgbClr val="1751A6"/>
                </a:solidFill>
              </a:rPr>
              <a:t>dataset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80E3C-4A52-41D2-956E-206FEDA08D05}"/>
              </a:ext>
            </a:extLst>
          </p:cNvPr>
          <p:cNvSpPr/>
          <p:nvPr/>
        </p:nvSpPr>
        <p:spPr>
          <a:xfrm>
            <a:off x="5443" y="6585267"/>
            <a:ext cx="12186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of 47 house prices from Portland, Oregon, figure taken from https://cs229.stanford.edu/lectures-spring2022/master.pdf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945356-F1CE-44AC-AC26-8B3B489D9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4790"/>
            <a:ext cx="5505450" cy="4257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823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15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Introducing a common notation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003"/>
            <a:ext cx="5257800" cy="448638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51A6"/>
                </a:solidFill>
              </a:rPr>
              <a:t>x </a:t>
            </a:r>
            <a:r>
              <a:rPr lang="en-US" dirty="0">
                <a:solidFill>
                  <a:srgbClr val="1751A6"/>
                </a:solidFill>
              </a:rPr>
              <a:t>are</a:t>
            </a:r>
            <a:r>
              <a:rPr lang="en-US" b="1" dirty="0">
                <a:solidFill>
                  <a:srgbClr val="1751A6"/>
                </a:solidFill>
              </a:rPr>
              <a:t> </a:t>
            </a:r>
            <a:r>
              <a:rPr lang="en-US" dirty="0">
                <a:solidFill>
                  <a:srgbClr val="1751A6"/>
                </a:solidFill>
              </a:rPr>
              <a:t>the</a:t>
            </a:r>
            <a:r>
              <a:rPr lang="en-US" b="1" dirty="0">
                <a:solidFill>
                  <a:srgbClr val="1751A6"/>
                </a:solidFill>
              </a:rPr>
              <a:t> </a:t>
            </a:r>
            <a:r>
              <a:rPr lang="en-US" dirty="0">
                <a:solidFill>
                  <a:srgbClr val="1751A6"/>
                </a:solidFill>
              </a:rPr>
              <a:t>features 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1751A6"/>
                </a:solidFill>
              </a:rPr>
              <a:t>e.g.</a:t>
            </a:r>
            <a:r>
              <a:rPr lang="en-US" dirty="0">
                <a:solidFill>
                  <a:srgbClr val="1751A6"/>
                </a:solidFill>
              </a:rPr>
              <a:t> sq. ft., # bedrooms, year built, school district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51A6"/>
                </a:solidFill>
              </a:rPr>
              <a:t>y </a:t>
            </a:r>
            <a:r>
              <a:rPr lang="en-US" dirty="0">
                <a:solidFill>
                  <a:srgbClr val="1751A6"/>
                </a:solidFill>
              </a:rPr>
              <a:t>are the true labels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1751A6"/>
                </a:solidFill>
              </a:rPr>
              <a:t>e.g.</a:t>
            </a:r>
            <a:r>
              <a:rPr lang="en-US" dirty="0">
                <a:solidFill>
                  <a:srgbClr val="1751A6"/>
                </a:solidFill>
              </a:rPr>
              <a:t> house price</a:t>
            </a:r>
          </a:p>
          <a:p>
            <a:pPr marL="457200" lvl="1" indent="0">
              <a:buNone/>
            </a:pPr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r>
              <a:rPr lang="cy-GB" b="1" dirty="0">
                <a:solidFill>
                  <a:srgbClr val="1751A6"/>
                </a:solidFill>
              </a:rPr>
              <a:t>ŷ</a:t>
            </a:r>
            <a:r>
              <a:rPr lang="cy-GB" dirty="0">
                <a:solidFill>
                  <a:srgbClr val="1751A6"/>
                </a:solidFill>
              </a:rPr>
              <a:t> are the predicted labels</a:t>
            </a:r>
            <a:endParaRPr lang="en-US" dirty="0">
              <a:solidFill>
                <a:srgbClr val="1751A6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1751A6"/>
                </a:solidFill>
                <a:latin typeface="Lucida Calligraphy" panose="03010101010101010101" pitchFamily="66" charset="0"/>
              </a:rPr>
              <a:t>X</a:t>
            </a:r>
            <a:r>
              <a:rPr lang="en-US" dirty="0">
                <a:solidFill>
                  <a:srgbClr val="1751A6"/>
                </a:solidFill>
              </a:rPr>
              <a:t> is the space of input features</a:t>
            </a:r>
          </a:p>
          <a:p>
            <a:pPr marL="0" indent="0">
              <a:buNone/>
            </a:pPr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1751A6"/>
                </a:solidFill>
                <a:latin typeface="Lucida Calligraphy" panose="03010101010101010101" pitchFamily="66" charset="0"/>
              </a:rPr>
              <a:t>Y</a:t>
            </a:r>
            <a:r>
              <a:rPr lang="en-US" dirty="0">
                <a:solidFill>
                  <a:srgbClr val="1751A6"/>
                </a:solidFill>
              </a:rPr>
              <a:t> is the space of output values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80E3C-4A52-41D2-956E-206FEDA08D05}"/>
              </a:ext>
            </a:extLst>
          </p:cNvPr>
          <p:cNvSpPr/>
          <p:nvPr/>
        </p:nvSpPr>
        <p:spPr>
          <a:xfrm>
            <a:off x="5443" y="6585267"/>
            <a:ext cx="12186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of 47 house prices from Portland, Oregon, figure taken from https://cs229.stanford.edu/lectures-spring2022/master.pdf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945356-F1CE-44AC-AC26-8B3B489D9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4790"/>
            <a:ext cx="5505450" cy="4257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711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16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Supervised learning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950"/>
            <a:ext cx="10515600" cy="473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751A6"/>
                </a:solidFill>
              </a:rPr>
              <a:t>The goal in </a:t>
            </a:r>
            <a:r>
              <a:rPr lang="en-US" u="sng" dirty="0">
                <a:solidFill>
                  <a:srgbClr val="1751A6"/>
                </a:solidFill>
              </a:rPr>
              <a:t>supervised learning</a:t>
            </a:r>
            <a:r>
              <a:rPr lang="en-US" dirty="0">
                <a:solidFill>
                  <a:srgbClr val="1751A6"/>
                </a:solidFill>
              </a:rPr>
              <a:t> is to learn a function </a:t>
            </a:r>
            <a:r>
              <a:rPr lang="en-US" i="1" dirty="0">
                <a:solidFill>
                  <a:srgbClr val="1751A6"/>
                </a:solidFill>
              </a:rPr>
              <a:t>f </a:t>
            </a:r>
            <a:r>
              <a:rPr lang="en-US" dirty="0">
                <a:solidFill>
                  <a:srgbClr val="1751A6"/>
                </a:solidFill>
              </a:rPr>
              <a:t>: </a:t>
            </a:r>
            <a:r>
              <a:rPr lang="en-US" sz="2400" b="1" dirty="0">
                <a:solidFill>
                  <a:srgbClr val="1751A6"/>
                </a:solidFill>
                <a:latin typeface="Lucida Calligraphy" panose="03010101010101010101" pitchFamily="66" charset="0"/>
              </a:rPr>
              <a:t>X</a:t>
            </a:r>
            <a:r>
              <a:rPr lang="en-US" dirty="0">
                <a:solidFill>
                  <a:srgbClr val="1751A6"/>
                </a:solidFill>
              </a:rPr>
              <a:t> </a:t>
            </a:r>
            <a:r>
              <a:rPr lang="en-US" dirty="0">
                <a:solidFill>
                  <a:srgbClr val="1751A6"/>
                </a:solidFill>
                <a:latin typeface="Avenir Next LT Pro" panose="020B0504020202020204" pitchFamily="34" charset="0"/>
              </a:rPr>
              <a:t>→ </a:t>
            </a:r>
            <a:r>
              <a:rPr lang="en-US" sz="2400" b="1" dirty="0">
                <a:solidFill>
                  <a:srgbClr val="1751A6"/>
                </a:solidFill>
                <a:latin typeface="Lucida Calligraphy" panose="03010101010101010101" pitchFamily="66" charset="0"/>
              </a:rPr>
              <a:t>Y</a:t>
            </a:r>
            <a:r>
              <a:rPr lang="en-US" b="1" dirty="0">
                <a:solidFill>
                  <a:srgbClr val="1751A6"/>
                </a:solidFill>
              </a:rPr>
              <a:t> </a:t>
            </a:r>
            <a:br>
              <a:rPr lang="en-US" b="1" dirty="0">
                <a:solidFill>
                  <a:srgbClr val="1751A6"/>
                </a:solidFill>
              </a:rPr>
            </a:br>
            <a:r>
              <a:rPr lang="en-US" dirty="0">
                <a:solidFill>
                  <a:srgbClr val="1751A6"/>
                </a:solidFill>
              </a:rPr>
              <a:t>so as to be able to predict </a:t>
            </a:r>
            <a:r>
              <a:rPr lang="cy-GB" b="1" dirty="0">
                <a:solidFill>
                  <a:srgbClr val="1751A6"/>
                </a:solidFill>
              </a:rPr>
              <a:t>ŷ</a:t>
            </a:r>
            <a:r>
              <a:rPr lang="en-US" b="1" dirty="0">
                <a:solidFill>
                  <a:srgbClr val="1751A6"/>
                </a:solidFill>
              </a:rPr>
              <a:t> </a:t>
            </a:r>
            <a:r>
              <a:rPr lang="en-US" dirty="0">
                <a:solidFill>
                  <a:srgbClr val="1751A6"/>
                </a:solidFill>
              </a:rPr>
              <a:t>from new </a:t>
            </a:r>
            <a:r>
              <a:rPr lang="en-US" b="1" dirty="0">
                <a:solidFill>
                  <a:srgbClr val="1751A6"/>
                </a:solidFill>
              </a:rPr>
              <a:t>x</a:t>
            </a:r>
            <a:r>
              <a:rPr lang="en-US" dirty="0">
                <a:solidFill>
                  <a:srgbClr val="1751A6"/>
                </a:solidFill>
              </a:rPr>
              <a:t> such that:</a:t>
            </a:r>
          </a:p>
          <a:p>
            <a:pPr marL="0" indent="0">
              <a:buNone/>
            </a:pPr>
            <a:endParaRPr lang="en-US" sz="900" dirty="0">
              <a:solidFill>
                <a:srgbClr val="1751A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51A6"/>
                </a:solidFill>
              </a:rPr>
              <a:t>					</a:t>
            </a:r>
            <a:r>
              <a:rPr lang="cy-GB" b="1" dirty="0">
                <a:solidFill>
                  <a:srgbClr val="1751A6"/>
                </a:solidFill>
              </a:rPr>
              <a:t>ŷ</a:t>
            </a:r>
            <a:r>
              <a:rPr lang="en-US" dirty="0">
                <a:solidFill>
                  <a:srgbClr val="1751A6"/>
                </a:solidFill>
              </a:rPr>
              <a:t> </a:t>
            </a:r>
            <a:r>
              <a:rPr lang="en-US" sz="2400" dirty="0">
                <a:solidFill>
                  <a:srgbClr val="1751A6"/>
                </a:solidFill>
              </a:rPr>
              <a:t>=</a:t>
            </a:r>
            <a:r>
              <a:rPr lang="en-US" dirty="0">
                <a:solidFill>
                  <a:srgbClr val="1751A6"/>
                </a:solidFill>
              </a:rPr>
              <a:t> </a:t>
            </a:r>
            <a:r>
              <a:rPr lang="en-US" i="1" dirty="0">
                <a:solidFill>
                  <a:srgbClr val="1751A6"/>
                </a:solidFill>
              </a:rPr>
              <a:t>f</a:t>
            </a:r>
            <a:r>
              <a:rPr lang="en-US" sz="2000" i="1" dirty="0">
                <a:solidFill>
                  <a:srgbClr val="1751A6"/>
                </a:solidFill>
              </a:rPr>
              <a:t> </a:t>
            </a:r>
            <a:r>
              <a:rPr lang="en-US" dirty="0">
                <a:solidFill>
                  <a:srgbClr val="1751A6"/>
                </a:solidFill>
              </a:rPr>
              <a:t>(</a:t>
            </a:r>
            <a:r>
              <a:rPr lang="en-US" b="1" dirty="0">
                <a:solidFill>
                  <a:srgbClr val="1751A6"/>
                </a:solidFill>
              </a:rPr>
              <a:t>x</a:t>
            </a:r>
            <a:r>
              <a:rPr lang="en-US" dirty="0">
                <a:solidFill>
                  <a:srgbClr val="1751A6"/>
                </a:solidFill>
              </a:rPr>
              <a:t>).</a:t>
            </a:r>
          </a:p>
          <a:p>
            <a:pPr marL="0" indent="0">
              <a:buNone/>
            </a:pPr>
            <a:endParaRPr lang="en-US" sz="2000" baseline="30000" dirty="0">
              <a:solidFill>
                <a:srgbClr val="1751A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51A6"/>
                </a:solidFill>
              </a:rPr>
              <a:t>If the labels </a:t>
            </a:r>
            <a:r>
              <a:rPr lang="en-US" b="1" dirty="0">
                <a:solidFill>
                  <a:srgbClr val="1751A6"/>
                </a:solidFill>
              </a:rPr>
              <a:t>y</a:t>
            </a:r>
            <a:r>
              <a:rPr lang="en-US" dirty="0">
                <a:solidFill>
                  <a:srgbClr val="1751A6"/>
                </a:solidFill>
              </a:rPr>
              <a:t> are continuous, then the task is </a:t>
            </a:r>
            <a:r>
              <a:rPr lang="en-US" u="sng" dirty="0">
                <a:solidFill>
                  <a:srgbClr val="1751A6"/>
                </a:solidFill>
              </a:rPr>
              <a:t>regression</a:t>
            </a:r>
            <a:r>
              <a:rPr lang="en-US" dirty="0">
                <a:solidFill>
                  <a:srgbClr val="1751A6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1751A6"/>
                </a:solidFill>
              </a:rPr>
              <a:t>If the labels </a:t>
            </a:r>
            <a:r>
              <a:rPr lang="en-US" b="1" dirty="0">
                <a:solidFill>
                  <a:srgbClr val="1751A6"/>
                </a:solidFill>
              </a:rPr>
              <a:t>y</a:t>
            </a:r>
            <a:r>
              <a:rPr lang="en-US" dirty="0">
                <a:solidFill>
                  <a:srgbClr val="1751A6"/>
                </a:solidFill>
              </a:rPr>
              <a:t> are discrete, then the task is </a:t>
            </a:r>
            <a:r>
              <a:rPr lang="en-US" u="sng" dirty="0">
                <a:solidFill>
                  <a:srgbClr val="1751A6"/>
                </a:solidFill>
              </a:rPr>
              <a:t>classification</a:t>
            </a:r>
            <a:r>
              <a:rPr lang="en-US" dirty="0">
                <a:solidFill>
                  <a:srgbClr val="1751A6"/>
                </a:solidFill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400AC-4F66-4225-925C-4D85BD0C61A5}"/>
              </a:ext>
            </a:extLst>
          </p:cNvPr>
          <p:cNvSpPr/>
          <p:nvPr/>
        </p:nvSpPr>
        <p:spPr>
          <a:xfrm>
            <a:off x="1737281" y="3914083"/>
            <a:ext cx="47516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solidFill>
                  <a:srgbClr val="00B0F0"/>
                </a:solidFill>
                <a:latin typeface="Avenir Next LT Pro" panose="020B0504020202020204" pitchFamily="34" charset="0"/>
              </a:rPr>
              <a:t>→</a:t>
            </a:r>
            <a:r>
              <a:rPr lang="sv-SE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 predicting dwelling price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250B5C-A089-43FA-B21D-1D275B83C4D9}"/>
              </a:ext>
            </a:extLst>
          </p:cNvPr>
          <p:cNvSpPr/>
          <p:nvPr/>
        </p:nvSpPr>
        <p:spPr>
          <a:xfrm>
            <a:off x="1737281" y="5438085"/>
            <a:ext cx="8717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2800" dirty="0">
                <a:solidFill>
                  <a:srgbClr val="00B0F0"/>
                </a:solidFill>
                <a:latin typeface="Avenir Next LT Pro" panose="020B0504020202020204" pitchFamily="34" charset="0"/>
              </a:rPr>
              <a:t>→</a:t>
            </a:r>
            <a:r>
              <a:rPr lang="sv-SE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 predicting if dwelling is a house or an apartment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9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17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Building a simple regression model: predicting housing prices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2"/>
            <a:ext cx="10515600" cy="4631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51A6"/>
                </a:solidFill>
              </a:rPr>
              <a:t>Let's say we want to </a:t>
            </a:r>
            <a:r>
              <a:rPr lang="en-US" u="sng" dirty="0">
                <a:solidFill>
                  <a:srgbClr val="1751A6"/>
                </a:solidFill>
              </a:rPr>
              <a:t>predict a house's price</a:t>
            </a:r>
            <a:r>
              <a:rPr lang="en-US" dirty="0">
                <a:solidFill>
                  <a:srgbClr val="1751A6"/>
                </a:solidFill>
              </a:rPr>
              <a:t> based on the living area and number of bedrooms.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endParaRPr lang="en-US" dirty="0">
              <a:solidFill>
                <a:srgbClr val="1751A6"/>
              </a:solidFill>
            </a:endParaRPr>
          </a:p>
          <a:p>
            <a:endParaRPr lang="en-US" dirty="0">
              <a:solidFill>
                <a:srgbClr val="1751A6"/>
              </a:solidFill>
            </a:endParaRPr>
          </a:p>
          <a:p>
            <a:endParaRPr lang="en-US" dirty="0">
              <a:solidFill>
                <a:srgbClr val="1751A6"/>
              </a:solidFill>
            </a:endParaRPr>
          </a:p>
          <a:p>
            <a:endParaRPr lang="en-US" dirty="0">
              <a:solidFill>
                <a:srgbClr val="1751A6"/>
              </a:solidFill>
            </a:endParaRPr>
          </a:p>
          <a:p>
            <a:r>
              <a:rPr lang="en-US" dirty="0">
                <a:solidFill>
                  <a:srgbClr val="1751A6"/>
                </a:solidFill>
              </a:rPr>
              <a:t>To perform supervised learning, we must decide how we're going to represent </a:t>
            </a:r>
            <a:r>
              <a:rPr lang="en-US" i="1" dirty="0">
                <a:solidFill>
                  <a:srgbClr val="1751A6"/>
                </a:solidFill>
              </a:rPr>
              <a:t>f.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0D6B7E-07EC-448A-BD63-5D7462B8B6D1}"/>
              </a:ext>
            </a:extLst>
          </p:cNvPr>
          <p:cNvSpPr/>
          <p:nvPr/>
        </p:nvSpPr>
        <p:spPr>
          <a:xfrm>
            <a:off x="5443" y="6585267"/>
            <a:ext cx="12186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of 47 house prices from Portland, Oregon, figure taken from https://cs229.stanford.edu/lectures-spring2022/master.pdf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E803E7-6D65-452B-8E51-B3BF92227CEB}"/>
              </a:ext>
            </a:extLst>
          </p:cNvPr>
          <p:cNvGrpSpPr/>
          <p:nvPr/>
        </p:nvGrpSpPr>
        <p:grpSpPr>
          <a:xfrm>
            <a:off x="3438525" y="2446936"/>
            <a:ext cx="5314950" cy="2606525"/>
            <a:chOff x="3438525" y="2403392"/>
            <a:chExt cx="5314950" cy="26065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114A8D2-2DEC-4481-95C7-2B24D08DA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8525" y="2723917"/>
              <a:ext cx="5314950" cy="2286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7B6110-5442-4805-9F7C-D342F7D02755}"/>
                </a:ext>
              </a:extLst>
            </p:cNvPr>
            <p:cNvSpPr/>
            <p:nvPr/>
          </p:nvSpPr>
          <p:spPr>
            <a:xfrm>
              <a:off x="4377803" y="2403392"/>
              <a:ext cx="3952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1751A6"/>
                  </a:solidFill>
                </a:rPr>
                <a:t>x</a:t>
              </a:r>
              <a:r>
                <a:rPr lang="en-US" sz="2400" baseline="-25000" dirty="0">
                  <a:solidFill>
                    <a:srgbClr val="1751A6"/>
                  </a:solidFill>
                </a:rPr>
                <a:t>1</a:t>
              </a:r>
              <a:endParaRPr lang="sv-SE" sz="2400" baseline="-25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60F5F7-AF5D-40E2-94B4-17251DAEE089}"/>
                </a:ext>
              </a:extLst>
            </p:cNvPr>
            <p:cNvSpPr/>
            <p:nvPr/>
          </p:nvSpPr>
          <p:spPr>
            <a:xfrm>
              <a:off x="6096000" y="2403392"/>
              <a:ext cx="434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1751A6"/>
                  </a:solidFill>
                </a:rPr>
                <a:t>x</a:t>
              </a:r>
              <a:r>
                <a:rPr lang="en-US" sz="2400" baseline="-25000" dirty="0">
                  <a:solidFill>
                    <a:srgbClr val="1751A6"/>
                  </a:solidFill>
                </a:rPr>
                <a:t>2</a:t>
              </a:r>
              <a:endParaRPr lang="sv-SE" sz="2400" baseline="-25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2EFA6F-7BB5-452C-86AE-53F8FA60D4AB}"/>
                </a:ext>
              </a:extLst>
            </p:cNvPr>
            <p:cNvSpPr/>
            <p:nvPr/>
          </p:nvSpPr>
          <p:spPr>
            <a:xfrm>
              <a:off x="7613183" y="2403392"/>
              <a:ext cx="328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1751A6"/>
                  </a:solidFill>
                </a:rPr>
                <a:t>y</a:t>
              </a:r>
              <a:endParaRPr lang="sv-SE" sz="2400" baseline="-25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70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18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Building a simple regression model: predicting housing prices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2"/>
            <a:ext cx="10515600" cy="4631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51A6"/>
                </a:solidFill>
              </a:rPr>
              <a:t>As an initial choice, let's say we want to represent </a:t>
            </a:r>
            <a:r>
              <a:rPr lang="cy-GB" b="1" dirty="0">
                <a:solidFill>
                  <a:srgbClr val="1751A6"/>
                </a:solidFill>
              </a:rPr>
              <a:t>ŷ</a:t>
            </a:r>
            <a:r>
              <a:rPr lang="en-US" dirty="0">
                <a:solidFill>
                  <a:srgbClr val="1751A6"/>
                </a:solidFill>
              </a:rPr>
              <a:t> as a linear function of </a:t>
            </a:r>
            <a:r>
              <a:rPr lang="en-US" b="1" dirty="0">
                <a:solidFill>
                  <a:srgbClr val="1751A6"/>
                </a:solidFill>
              </a:rPr>
              <a:t>x</a:t>
            </a:r>
            <a:r>
              <a:rPr lang="en-US" dirty="0">
                <a:solidFill>
                  <a:srgbClr val="1751A6"/>
                </a:solidFill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E803E7-6D65-452B-8E51-B3BF92227CEB}"/>
              </a:ext>
            </a:extLst>
          </p:cNvPr>
          <p:cNvGrpSpPr/>
          <p:nvPr/>
        </p:nvGrpSpPr>
        <p:grpSpPr>
          <a:xfrm>
            <a:off x="3438525" y="3513738"/>
            <a:ext cx="5314950" cy="2606525"/>
            <a:chOff x="3438525" y="2403392"/>
            <a:chExt cx="5314950" cy="260652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114A8D2-2DEC-4481-95C7-2B24D08DA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38525" y="2723917"/>
              <a:ext cx="5314950" cy="2286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E7B6110-5442-4805-9F7C-D342F7D02755}"/>
                </a:ext>
              </a:extLst>
            </p:cNvPr>
            <p:cNvSpPr/>
            <p:nvPr/>
          </p:nvSpPr>
          <p:spPr>
            <a:xfrm>
              <a:off x="4377803" y="2403392"/>
              <a:ext cx="39521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1751A6"/>
                  </a:solidFill>
                </a:rPr>
                <a:t>x</a:t>
              </a:r>
              <a:r>
                <a:rPr lang="en-US" sz="2400" baseline="-25000" dirty="0">
                  <a:solidFill>
                    <a:srgbClr val="1751A6"/>
                  </a:solidFill>
                </a:rPr>
                <a:t>1</a:t>
              </a:r>
              <a:endParaRPr lang="sv-SE" sz="2400" baseline="-250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60F5F7-AF5D-40E2-94B4-17251DAEE089}"/>
                </a:ext>
              </a:extLst>
            </p:cNvPr>
            <p:cNvSpPr/>
            <p:nvPr/>
          </p:nvSpPr>
          <p:spPr>
            <a:xfrm>
              <a:off x="6096000" y="2403392"/>
              <a:ext cx="43473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1751A6"/>
                  </a:solidFill>
                </a:rPr>
                <a:t>x</a:t>
              </a:r>
              <a:r>
                <a:rPr lang="en-US" sz="2400" baseline="-25000" dirty="0">
                  <a:solidFill>
                    <a:srgbClr val="1751A6"/>
                  </a:solidFill>
                </a:rPr>
                <a:t>2</a:t>
              </a:r>
              <a:endParaRPr lang="sv-SE" sz="2400" baseline="-25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2EFA6F-7BB5-452C-86AE-53F8FA60D4AB}"/>
                </a:ext>
              </a:extLst>
            </p:cNvPr>
            <p:cNvSpPr/>
            <p:nvPr/>
          </p:nvSpPr>
          <p:spPr>
            <a:xfrm>
              <a:off x="7613183" y="2403392"/>
              <a:ext cx="328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1751A6"/>
                  </a:solidFill>
                </a:rPr>
                <a:t>y</a:t>
              </a:r>
              <a:endParaRPr lang="sv-SE" sz="2400" baseline="-25000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8A7DBDC-CF8F-43C8-848E-66D284D6A6E7}"/>
              </a:ext>
            </a:extLst>
          </p:cNvPr>
          <p:cNvSpPr/>
          <p:nvPr/>
        </p:nvSpPr>
        <p:spPr>
          <a:xfrm>
            <a:off x="4575409" y="2588877"/>
            <a:ext cx="3052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1751A6"/>
                </a:solidFill>
              </a:rPr>
              <a:t>f</a:t>
            </a:r>
            <a:r>
              <a:rPr lang="el-GR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en-US" sz="2400" dirty="0">
                <a:solidFill>
                  <a:srgbClr val="1751A6"/>
                </a:solidFill>
              </a:rPr>
              <a:t>(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dirty="0">
                <a:solidFill>
                  <a:srgbClr val="1751A6"/>
                </a:solidFill>
              </a:rPr>
              <a:t>) </a:t>
            </a:r>
            <a:r>
              <a:rPr lang="en-US" sz="2000" dirty="0">
                <a:solidFill>
                  <a:srgbClr val="1751A6"/>
                </a:solidFill>
              </a:rPr>
              <a:t>=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sv-SE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1751A6"/>
                </a:solidFill>
              </a:rPr>
              <a:t>+</a:t>
            </a:r>
            <a:r>
              <a:rPr lang="en-US" sz="2400" b="1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baseline="-25000" dirty="0">
                <a:solidFill>
                  <a:srgbClr val="1751A6"/>
                </a:solidFill>
              </a:rPr>
              <a:t>1 </a:t>
            </a:r>
            <a:r>
              <a:rPr lang="en-US" sz="2400" dirty="0">
                <a:solidFill>
                  <a:srgbClr val="1751A6"/>
                </a:solidFill>
              </a:rPr>
              <a:t>+</a:t>
            </a:r>
            <a:r>
              <a:rPr lang="en-US" sz="2400" b="1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baseline="-25000" dirty="0">
                <a:solidFill>
                  <a:srgbClr val="1751A6"/>
                </a:solidFill>
              </a:rPr>
              <a:t>2 </a:t>
            </a:r>
            <a:endParaRPr lang="sv-SE" sz="2400" baseline="-25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F75E8-8AAD-4453-82E2-4518C868FB8F}"/>
              </a:ext>
            </a:extLst>
          </p:cNvPr>
          <p:cNvSpPr/>
          <p:nvPr/>
        </p:nvSpPr>
        <p:spPr>
          <a:xfrm>
            <a:off x="8353668" y="2588877"/>
            <a:ext cx="365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400" dirty="0">
                <a:solidFill>
                  <a:srgbClr val="1751A6"/>
                </a:solidFill>
                <a:latin typeface="Avenir Next LT Pro" panose="020B0504020202020204" pitchFamily="34" charset="0"/>
                <a:cs typeface="Calibri Light" panose="020F0302020204030204" pitchFamily="34" charset="0"/>
              </a:rPr>
              <a:t>→</a:t>
            </a:r>
            <a:r>
              <a:rPr lang="sv-SE" sz="2400" dirty="0">
                <a:solidFill>
                  <a:srgbClr val="1751A6"/>
                </a:solidFill>
                <a:latin typeface="Avenir Next LT Pro" panose="020B0504020202020204" pitchFamily="34" charset="0"/>
                <a:cs typeface="Calibri Light" panose="020F0302020204030204" pitchFamily="34" charset="0"/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sv-SE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sv-SE" sz="2400" dirty="0">
                <a:solidFill>
                  <a:srgbClr val="1751A6"/>
                </a:solidFill>
              </a:rPr>
              <a:t>are the </a:t>
            </a:r>
            <a:r>
              <a:rPr lang="sv-SE" sz="2400" u="sng" dirty="0">
                <a:solidFill>
                  <a:srgbClr val="1751A6"/>
                </a:solidFill>
              </a:rPr>
              <a:t>parameters</a:t>
            </a:r>
            <a:r>
              <a:rPr lang="en-US" sz="2400" dirty="0">
                <a:solidFill>
                  <a:srgbClr val="1751A6"/>
                </a:solidFill>
              </a:rPr>
              <a:t> we want to learn</a:t>
            </a:r>
            <a:endParaRPr lang="sv-SE" sz="2400" baseline="-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2607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19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Building a simple regression model: predicting housing prices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2"/>
            <a:ext cx="10515600" cy="4631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51A6"/>
                </a:solidFill>
              </a:rPr>
              <a:t>As an initial choice, let's say we want to represent </a:t>
            </a:r>
            <a:r>
              <a:rPr lang="cy-GB" b="1" dirty="0">
                <a:solidFill>
                  <a:srgbClr val="1751A6"/>
                </a:solidFill>
              </a:rPr>
              <a:t>ŷ</a:t>
            </a:r>
            <a:r>
              <a:rPr lang="en-US" dirty="0">
                <a:solidFill>
                  <a:srgbClr val="1751A6"/>
                </a:solidFill>
              </a:rPr>
              <a:t> as a linear function of </a:t>
            </a:r>
            <a:r>
              <a:rPr lang="en-US" b="1" dirty="0">
                <a:solidFill>
                  <a:srgbClr val="1751A6"/>
                </a:solidFill>
              </a:rPr>
              <a:t>x</a:t>
            </a:r>
            <a:r>
              <a:rPr lang="en-US" dirty="0">
                <a:solidFill>
                  <a:srgbClr val="1751A6"/>
                </a:solidFill>
              </a:rPr>
              <a:t>.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endParaRPr lang="en-US" dirty="0">
              <a:solidFill>
                <a:srgbClr val="1751A6"/>
              </a:solidFill>
            </a:endParaRPr>
          </a:p>
          <a:p>
            <a:r>
              <a:rPr lang="en-US" dirty="0">
                <a:solidFill>
                  <a:srgbClr val="1751A6"/>
                </a:solidFill>
              </a:rPr>
              <a:t>We can rewrite this more conveniently as: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F75E8-8AAD-4453-82E2-4518C868FB8F}"/>
              </a:ext>
            </a:extLst>
          </p:cNvPr>
          <p:cNvSpPr/>
          <p:nvPr/>
        </p:nvSpPr>
        <p:spPr>
          <a:xfrm>
            <a:off x="8353668" y="2588877"/>
            <a:ext cx="365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400" dirty="0">
                <a:solidFill>
                  <a:srgbClr val="1751A6"/>
                </a:solidFill>
                <a:latin typeface="Avenir Next LT Pro" panose="020B0504020202020204" pitchFamily="34" charset="0"/>
                <a:cs typeface="Calibri Light" panose="020F0302020204030204" pitchFamily="34" charset="0"/>
              </a:rPr>
              <a:t>→</a:t>
            </a:r>
            <a:r>
              <a:rPr lang="sv-SE" sz="2400" dirty="0">
                <a:solidFill>
                  <a:srgbClr val="1751A6"/>
                </a:solidFill>
                <a:latin typeface="Avenir Next LT Pro" panose="020B0504020202020204" pitchFamily="34" charset="0"/>
                <a:cs typeface="Calibri Light" panose="020F0302020204030204" pitchFamily="34" charset="0"/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sv-SE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sv-SE" sz="2400" dirty="0">
                <a:solidFill>
                  <a:srgbClr val="1751A6"/>
                </a:solidFill>
              </a:rPr>
              <a:t>are the </a:t>
            </a:r>
            <a:r>
              <a:rPr lang="sv-SE" sz="2400" u="sng" dirty="0">
                <a:solidFill>
                  <a:srgbClr val="1751A6"/>
                </a:solidFill>
              </a:rPr>
              <a:t>parameters</a:t>
            </a:r>
            <a:r>
              <a:rPr lang="en-US" sz="2400" dirty="0">
                <a:solidFill>
                  <a:srgbClr val="1751A6"/>
                </a:solidFill>
              </a:rPr>
              <a:t> we want to learn</a:t>
            </a:r>
            <a:endParaRPr lang="sv-SE" sz="2400" baseline="-25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254819-BD93-4808-8FF3-2622929BAB0B}"/>
              </a:ext>
            </a:extLst>
          </p:cNvPr>
          <p:cNvSpPr/>
          <p:nvPr/>
        </p:nvSpPr>
        <p:spPr>
          <a:xfrm>
            <a:off x="3541265" y="4093647"/>
            <a:ext cx="6319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1751A6"/>
                </a:solidFill>
              </a:rPr>
              <a:t>f</a:t>
            </a:r>
            <a:r>
              <a:rPr lang="el-GR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en-US" sz="2400" dirty="0">
                <a:solidFill>
                  <a:srgbClr val="1751A6"/>
                </a:solidFill>
              </a:rPr>
              <a:t>(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dirty="0">
                <a:solidFill>
                  <a:srgbClr val="1751A6"/>
                </a:solidFill>
              </a:rPr>
              <a:t>) </a:t>
            </a:r>
            <a:r>
              <a:rPr lang="en-US" sz="2000" dirty="0">
                <a:solidFill>
                  <a:srgbClr val="1751A6"/>
                </a:solidFill>
              </a:rPr>
              <a:t>=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baseline="-25000" dirty="0">
                <a:solidFill>
                  <a:srgbClr val="1751A6"/>
                </a:solidFill>
              </a:rPr>
              <a:t>0</a:t>
            </a:r>
            <a:r>
              <a:rPr lang="sv-SE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1751A6"/>
                </a:solidFill>
              </a:rPr>
              <a:t>+</a:t>
            </a:r>
            <a:r>
              <a:rPr lang="en-US" sz="2400" b="1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baseline="-25000" dirty="0">
                <a:solidFill>
                  <a:srgbClr val="1751A6"/>
                </a:solidFill>
              </a:rPr>
              <a:t>1 </a:t>
            </a:r>
            <a:r>
              <a:rPr lang="en-US" sz="2400" dirty="0">
                <a:solidFill>
                  <a:srgbClr val="1751A6"/>
                </a:solidFill>
              </a:rPr>
              <a:t>+</a:t>
            </a:r>
            <a:r>
              <a:rPr lang="en-US" sz="2400" b="1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baseline="-25000" dirty="0">
                <a:solidFill>
                  <a:srgbClr val="1751A6"/>
                </a:solidFill>
              </a:rPr>
              <a:t>2</a:t>
            </a:r>
            <a:r>
              <a:rPr lang="en-US" sz="2400" dirty="0">
                <a:solidFill>
                  <a:srgbClr val="1751A6"/>
                </a:solidFill>
              </a:rPr>
              <a:t>				where 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baseline="-25000" dirty="0">
                <a:solidFill>
                  <a:srgbClr val="1751A6"/>
                </a:solidFill>
              </a:rPr>
              <a:t>0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n-US" sz="2000" dirty="0">
                <a:solidFill>
                  <a:srgbClr val="1751A6"/>
                </a:solidFill>
              </a:rPr>
              <a:t>=</a:t>
            </a:r>
            <a:r>
              <a:rPr lang="en-US" sz="2400" dirty="0">
                <a:solidFill>
                  <a:srgbClr val="1751A6"/>
                </a:solidFill>
              </a:rPr>
              <a:t> 1</a:t>
            </a:r>
            <a:endParaRPr lang="sv-SE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8EADF0-F292-4D54-893F-C698630CEBA4}"/>
              </a:ext>
            </a:extLst>
          </p:cNvPr>
          <p:cNvSpPr/>
          <p:nvPr/>
        </p:nvSpPr>
        <p:spPr>
          <a:xfrm>
            <a:off x="3541265" y="4639826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1751A6"/>
                </a:solidFill>
              </a:rPr>
              <a:t>f</a:t>
            </a:r>
            <a:r>
              <a:rPr lang="el-GR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en-US" sz="2400" dirty="0">
                <a:solidFill>
                  <a:srgbClr val="1751A6"/>
                </a:solidFill>
              </a:rPr>
              <a:t>(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dirty="0">
                <a:solidFill>
                  <a:srgbClr val="1751A6"/>
                </a:solidFill>
              </a:rPr>
              <a:t>) </a:t>
            </a:r>
            <a:r>
              <a:rPr lang="en-US" sz="2000" dirty="0">
                <a:solidFill>
                  <a:srgbClr val="1751A6"/>
                </a:solidFill>
              </a:rPr>
              <a:t>=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30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endParaRPr lang="sv-SE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79701-F68C-4D13-880A-85987BA1F510}"/>
              </a:ext>
            </a:extLst>
          </p:cNvPr>
          <p:cNvSpPr/>
          <p:nvPr/>
        </p:nvSpPr>
        <p:spPr>
          <a:xfrm>
            <a:off x="545205" y="4624437"/>
            <a:ext cx="2747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(for a single datapoint)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38B7F-D95C-4C76-B5AD-F0D4D405BEAB}"/>
              </a:ext>
            </a:extLst>
          </p:cNvPr>
          <p:cNvSpPr/>
          <p:nvPr/>
        </p:nvSpPr>
        <p:spPr>
          <a:xfrm>
            <a:off x="8000567" y="4657279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30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en-US" sz="2000" dirty="0">
                <a:solidFill>
                  <a:srgbClr val="1751A6"/>
                </a:solidFill>
              </a:rPr>
              <a:t>= 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400" dirty="0">
                <a:solidFill>
                  <a:srgbClr val="1751A6"/>
                </a:solidFill>
              </a:rPr>
              <a:t> 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endParaRPr lang="sv-SE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19035-FCFC-46CF-8094-CCBAA265FF41}"/>
              </a:ext>
            </a:extLst>
          </p:cNvPr>
          <p:cNvSpPr/>
          <p:nvPr/>
        </p:nvSpPr>
        <p:spPr>
          <a:xfrm>
            <a:off x="10261910" y="4656122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751A6"/>
                </a:solidFill>
                <a:cs typeface="Calibri Light" panose="020F0302020204030204" pitchFamily="34" charset="0"/>
              </a:rPr>
              <a:t>x </a:t>
            </a:r>
            <a:r>
              <a:rPr lang="en-US" sz="2000" dirty="0">
                <a:solidFill>
                  <a:srgbClr val="1751A6"/>
                </a:solidFill>
              </a:rPr>
              <a:t>= </a:t>
            </a:r>
            <a:endParaRPr lang="sv-SE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54F08C-322E-430E-996A-3BC1CAAF0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32776"/>
              </p:ext>
            </p:extLst>
          </p:nvPr>
        </p:nvGraphicFramePr>
        <p:xfrm>
          <a:off x="10925939" y="4233813"/>
          <a:ext cx="72085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856">
                  <a:extLst>
                    <a:ext uri="{9D8B030D-6E8A-4147-A177-3AD203B41FA5}">
                      <a16:colId xmlns:a16="http://schemas.microsoft.com/office/drawing/2014/main" val="114380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2400" b="1" dirty="0">
                          <a:solidFill>
                            <a:srgbClr val="1751A6"/>
                          </a:solidFill>
                        </a:rPr>
                        <a:t>x</a:t>
                      </a:r>
                      <a:r>
                        <a:rPr lang="sv-SE" sz="2400" b="0" baseline="-25000" dirty="0">
                          <a:solidFill>
                            <a:srgbClr val="1751A6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85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400" b="1" dirty="0">
                          <a:solidFill>
                            <a:srgbClr val="1751A6"/>
                          </a:solidFill>
                        </a:rPr>
                        <a:t>x</a:t>
                      </a:r>
                      <a:r>
                        <a:rPr lang="sv-SE" sz="2400" b="0" baseline="-25000" dirty="0">
                          <a:solidFill>
                            <a:srgbClr val="1751A6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1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2400" b="1" dirty="0">
                          <a:solidFill>
                            <a:srgbClr val="1751A6"/>
                          </a:solidFill>
                        </a:rPr>
                        <a:t>x</a:t>
                      </a:r>
                      <a:r>
                        <a:rPr lang="sv-SE" sz="2400" b="0" baseline="-25000" dirty="0">
                          <a:solidFill>
                            <a:srgbClr val="1751A6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793361"/>
                  </a:ext>
                </a:extLst>
              </a:tr>
            </a:tbl>
          </a:graphicData>
        </a:graphic>
      </p:graphicFrame>
      <p:sp>
        <p:nvSpPr>
          <p:cNvPr id="7" name="Double Bracket 6">
            <a:extLst>
              <a:ext uri="{FF2B5EF4-FFF2-40B4-BE49-F238E27FC236}">
                <a16:creationId xmlns:a16="http://schemas.microsoft.com/office/drawing/2014/main" id="{9D78C64C-AE32-423E-B35E-4EF8908A6C66}"/>
              </a:ext>
            </a:extLst>
          </p:cNvPr>
          <p:cNvSpPr/>
          <p:nvPr/>
        </p:nvSpPr>
        <p:spPr>
          <a:xfrm>
            <a:off x="8588828" y="4677894"/>
            <a:ext cx="1224123" cy="461665"/>
          </a:xfrm>
          <a:prstGeom prst="bracketPair">
            <a:avLst/>
          </a:prstGeom>
          <a:ln w="12700">
            <a:solidFill>
              <a:srgbClr val="1751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08CCCE3C-752C-4DAF-A619-64CFF778923D}"/>
              </a:ext>
            </a:extLst>
          </p:cNvPr>
          <p:cNvSpPr/>
          <p:nvPr/>
        </p:nvSpPr>
        <p:spPr>
          <a:xfrm>
            <a:off x="10807053" y="4288764"/>
            <a:ext cx="651141" cy="1371600"/>
          </a:xfrm>
          <a:prstGeom prst="bracketPair">
            <a:avLst/>
          </a:prstGeom>
          <a:ln w="12700">
            <a:solidFill>
              <a:srgbClr val="1751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F849CD-11A6-4308-978C-FEEF8A6D2EFF}"/>
              </a:ext>
            </a:extLst>
          </p:cNvPr>
          <p:cNvSpPr/>
          <p:nvPr/>
        </p:nvSpPr>
        <p:spPr>
          <a:xfrm>
            <a:off x="4575409" y="2588877"/>
            <a:ext cx="3052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1751A6"/>
                </a:solidFill>
              </a:rPr>
              <a:t>f</a:t>
            </a:r>
            <a:r>
              <a:rPr lang="el-GR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en-US" sz="2400" dirty="0">
                <a:solidFill>
                  <a:srgbClr val="1751A6"/>
                </a:solidFill>
              </a:rPr>
              <a:t>(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dirty="0">
                <a:solidFill>
                  <a:srgbClr val="1751A6"/>
                </a:solidFill>
              </a:rPr>
              <a:t>) </a:t>
            </a:r>
            <a:r>
              <a:rPr lang="en-US" sz="2000" dirty="0">
                <a:solidFill>
                  <a:srgbClr val="1751A6"/>
                </a:solidFill>
              </a:rPr>
              <a:t>=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sv-SE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1751A6"/>
                </a:solidFill>
              </a:rPr>
              <a:t>+</a:t>
            </a:r>
            <a:r>
              <a:rPr lang="en-US" sz="2400" b="1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baseline="-25000" dirty="0">
                <a:solidFill>
                  <a:srgbClr val="1751A6"/>
                </a:solidFill>
              </a:rPr>
              <a:t>1 </a:t>
            </a:r>
            <a:r>
              <a:rPr lang="en-US" sz="2400" dirty="0">
                <a:solidFill>
                  <a:srgbClr val="1751A6"/>
                </a:solidFill>
              </a:rPr>
              <a:t>+</a:t>
            </a:r>
            <a:r>
              <a:rPr lang="en-US" sz="2400" b="1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baseline="-25000" dirty="0">
                <a:solidFill>
                  <a:srgbClr val="1751A6"/>
                </a:solidFill>
              </a:rPr>
              <a:t>2 </a:t>
            </a:r>
            <a:endParaRPr lang="sv-SE" sz="2400" baseline="-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204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2" grpId="0"/>
      <p:bldP spid="7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2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Intended learning outcomes (ILOs)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747BA-554F-4336-9F29-064CCD44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66"/>
            <a:ext cx="10515600" cy="4892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Following this lecture, students should be able to: </a:t>
            </a:r>
          </a:p>
          <a:p>
            <a:r>
              <a:rPr lang="en-US" u="sng" dirty="0"/>
              <a:t>define</a:t>
            </a:r>
            <a:r>
              <a:rPr lang="en-US" dirty="0"/>
              <a:t> the basic terminology and connections between artificial intelligence, machine learning, and deep learning </a:t>
            </a:r>
          </a:p>
          <a:p>
            <a:r>
              <a:rPr lang="en-US" u="sng" dirty="0"/>
              <a:t>describe</a:t>
            </a:r>
            <a:r>
              <a:rPr lang="en-US" dirty="0"/>
              <a:t> the three main classes of machine learning methods (supervised learning, unsupervised learning, and reinforcement learning)</a:t>
            </a:r>
          </a:p>
          <a:p>
            <a:r>
              <a:rPr lang="en-US" u="sng" dirty="0"/>
              <a:t>describe</a:t>
            </a:r>
            <a:r>
              <a:rPr lang="en-US" dirty="0"/>
              <a:t> the impact of machine learning across a range of fields and applications, and </a:t>
            </a:r>
            <a:r>
              <a:rPr lang="en-US" u="sng" dirty="0"/>
              <a:t>give examples</a:t>
            </a:r>
            <a:r>
              <a:rPr lang="en-US" dirty="0"/>
              <a:t> of a few applications (e.g. facial recognition, recommendation systems, molecular optimization)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20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2"/>
            <a:ext cx="10515600" cy="4631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51A6"/>
                </a:solidFill>
              </a:rPr>
              <a:t>As an initial choice, let's say we want to represent </a:t>
            </a:r>
            <a:r>
              <a:rPr lang="cy-GB" b="1" dirty="0">
                <a:solidFill>
                  <a:srgbClr val="1751A6"/>
                </a:solidFill>
              </a:rPr>
              <a:t>ŷ</a:t>
            </a:r>
            <a:r>
              <a:rPr lang="en-US" dirty="0">
                <a:solidFill>
                  <a:srgbClr val="1751A6"/>
                </a:solidFill>
              </a:rPr>
              <a:t> as a linear function of </a:t>
            </a:r>
            <a:r>
              <a:rPr lang="en-US" b="1" dirty="0">
                <a:solidFill>
                  <a:srgbClr val="1751A6"/>
                </a:solidFill>
              </a:rPr>
              <a:t>x</a:t>
            </a:r>
            <a:r>
              <a:rPr lang="en-US" dirty="0">
                <a:solidFill>
                  <a:srgbClr val="1751A6"/>
                </a:solidFill>
              </a:rPr>
              <a:t>.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endParaRPr lang="en-US" dirty="0">
              <a:solidFill>
                <a:srgbClr val="1751A6"/>
              </a:solidFill>
            </a:endParaRPr>
          </a:p>
          <a:p>
            <a:r>
              <a:rPr lang="en-US" dirty="0">
                <a:solidFill>
                  <a:srgbClr val="1751A6"/>
                </a:solidFill>
              </a:rPr>
              <a:t>We can rewrite this more conveniently as: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20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Building a simple regression model: predicting housing prices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F75E8-8AAD-4453-82E2-4518C868FB8F}"/>
              </a:ext>
            </a:extLst>
          </p:cNvPr>
          <p:cNvSpPr/>
          <p:nvPr/>
        </p:nvSpPr>
        <p:spPr>
          <a:xfrm>
            <a:off x="8353668" y="2588877"/>
            <a:ext cx="365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2400" dirty="0">
                <a:solidFill>
                  <a:srgbClr val="1751A6"/>
                </a:solidFill>
                <a:latin typeface="Avenir Next LT Pro" panose="020B0504020202020204" pitchFamily="34" charset="0"/>
                <a:cs typeface="Calibri Light" panose="020F0302020204030204" pitchFamily="34" charset="0"/>
              </a:rPr>
              <a:t>→</a:t>
            </a:r>
            <a:r>
              <a:rPr lang="sv-SE" sz="2400" dirty="0">
                <a:solidFill>
                  <a:srgbClr val="1751A6"/>
                </a:solidFill>
                <a:latin typeface="Avenir Next LT Pro" panose="020B0504020202020204" pitchFamily="34" charset="0"/>
                <a:cs typeface="Calibri Light" panose="020F0302020204030204" pitchFamily="34" charset="0"/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sv-SE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sv-SE" sz="2400" dirty="0">
                <a:solidFill>
                  <a:srgbClr val="1751A6"/>
                </a:solidFill>
              </a:rPr>
              <a:t>are the </a:t>
            </a:r>
            <a:r>
              <a:rPr lang="sv-SE" sz="2400" u="sng" dirty="0">
                <a:solidFill>
                  <a:srgbClr val="1751A6"/>
                </a:solidFill>
              </a:rPr>
              <a:t>parameters</a:t>
            </a:r>
            <a:r>
              <a:rPr lang="en-US" sz="2400" dirty="0">
                <a:solidFill>
                  <a:srgbClr val="1751A6"/>
                </a:solidFill>
              </a:rPr>
              <a:t> we want to learn</a:t>
            </a:r>
            <a:endParaRPr lang="sv-SE" sz="2400" baseline="-25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A79701-F68C-4D13-880A-85987BA1F510}"/>
              </a:ext>
            </a:extLst>
          </p:cNvPr>
          <p:cNvSpPr/>
          <p:nvPr/>
        </p:nvSpPr>
        <p:spPr>
          <a:xfrm>
            <a:off x="185057" y="4738708"/>
            <a:ext cx="27475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2800" dirty="0">
                <a:solidFill>
                  <a:srgbClr val="00B0F0"/>
                </a:solidFill>
                <a:latin typeface="Comic Sans MS" panose="030F0702030302020204" pitchFamily="66" charset="0"/>
              </a:rPr>
              <a:t>for the full dataset: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19035-FCFC-46CF-8094-CCBAA265FF41}"/>
              </a:ext>
            </a:extLst>
          </p:cNvPr>
          <p:cNvSpPr/>
          <p:nvPr/>
        </p:nvSpPr>
        <p:spPr>
          <a:xfrm>
            <a:off x="4550243" y="4927161"/>
            <a:ext cx="165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751A6"/>
                </a:solidFill>
              </a:rPr>
              <a:t>where   </a:t>
            </a:r>
            <a:r>
              <a:rPr lang="en-US" sz="2400" b="1" dirty="0">
                <a:solidFill>
                  <a:srgbClr val="1751A6"/>
                </a:solidFill>
              </a:rPr>
              <a:t>Ŷ</a:t>
            </a:r>
            <a:r>
              <a:rPr lang="en-US" sz="2400" b="1" dirty="0">
                <a:solidFill>
                  <a:srgbClr val="1751A6"/>
                </a:solidFill>
                <a:cs typeface="Calibri Light" panose="020F0302020204030204" pitchFamily="34" charset="0"/>
              </a:rPr>
              <a:t> </a:t>
            </a:r>
            <a:r>
              <a:rPr lang="en-US" sz="2000" dirty="0">
                <a:solidFill>
                  <a:srgbClr val="1751A6"/>
                </a:solidFill>
              </a:rPr>
              <a:t>= </a:t>
            </a:r>
            <a:endParaRPr lang="sv-SE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54F08C-322E-430E-996A-3BC1CAAF0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628598"/>
              </p:ext>
            </p:extLst>
          </p:nvPr>
        </p:nvGraphicFramePr>
        <p:xfrm>
          <a:off x="6249030" y="4130749"/>
          <a:ext cx="720856" cy="198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856">
                  <a:extLst>
                    <a:ext uri="{9D8B030D-6E8A-4147-A177-3AD203B41FA5}">
                      <a16:colId xmlns:a16="http://schemas.microsoft.com/office/drawing/2014/main" val="114380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y-GB" sz="2400" b="1" dirty="0">
                          <a:solidFill>
                            <a:srgbClr val="1751A6"/>
                          </a:solidFill>
                        </a:rPr>
                        <a:t>ŷ</a:t>
                      </a:r>
                      <a:r>
                        <a:rPr lang="cy-GB" sz="2400" b="0" baseline="30000" dirty="0">
                          <a:solidFill>
                            <a:srgbClr val="1751A6"/>
                          </a:solidFill>
                        </a:rPr>
                        <a:t>1</a:t>
                      </a:r>
                      <a:endParaRPr lang="sv-SE" sz="2400" b="0" baseline="30000" dirty="0">
                        <a:solidFill>
                          <a:srgbClr val="1751A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85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y-GB" sz="2400" b="1" dirty="0">
                          <a:solidFill>
                            <a:srgbClr val="1751A6"/>
                          </a:solidFill>
                        </a:rPr>
                        <a:t>ŷ</a:t>
                      </a:r>
                      <a:r>
                        <a:rPr lang="cy-GB" sz="2400" b="0" baseline="30000" dirty="0">
                          <a:solidFill>
                            <a:srgbClr val="1751A6"/>
                          </a:solidFill>
                        </a:rPr>
                        <a:t>2</a:t>
                      </a:r>
                      <a:endParaRPr lang="sv-SE" sz="2400" b="0" baseline="30000" dirty="0">
                        <a:solidFill>
                          <a:srgbClr val="1751A6"/>
                        </a:solidFill>
                      </a:endParaRPr>
                    </a:p>
                    <a:p>
                      <a:r>
                        <a:rPr lang="sv-SE" sz="2400" b="0" baseline="-25000" dirty="0">
                          <a:solidFill>
                            <a:srgbClr val="1751A6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1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0" i="0" kern="1200" dirty="0">
                          <a:solidFill>
                            <a:srgbClr val="1751A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sv-SE" sz="2400" b="0" baseline="-25000" dirty="0">
                        <a:solidFill>
                          <a:srgbClr val="1751A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140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y-GB" sz="2400" b="1" dirty="0">
                          <a:solidFill>
                            <a:srgbClr val="1751A6"/>
                          </a:solidFill>
                        </a:rPr>
                        <a:t>ŷ</a:t>
                      </a:r>
                      <a:r>
                        <a:rPr lang="cy-GB" sz="2400" b="0" i="1" baseline="30000" dirty="0">
                          <a:solidFill>
                            <a:srgbClr val="1751A6"/>
                          </a:solidFill>
                        </a:rPr>
                        <a:t>n</a:t>
                      </a:r>
                      <a:endParaRPr lang="sv-SE" sz="2400" b="0" i="1" baseline="30000" dirty="0">
                        <a:solidFill>
                          <a:srgbClr val="1751A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793361"/>
                  </a:ext>
                </a:extLst>
              </a:tr>
            </a:tbl>
          </a:graphicData>
        </a:graphic>
      </p:graphicFrame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08CCCE3C-752C-4DAF-A619-64CFF778923D}"/>
              </a:ext>
            </a:extLst>
          </p:cNvPr>
          <p:cNvSpPr/>
          <p:nvPr/>
        </p:nvSpPr>
        <p:spPr>
          <a:xfrm>
            <a:off x="6124441" y="4196849"/>
            <a:ext cx="651141" cy="1922290"/>
          </a:xfrm>
          <a:prstGeom prst="bracketPair">
            <a:avLst/>
          </a:prstGeom>
          <a:ln w="12700">
            <a:solidFill>
              <a:srgbClr val="1751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F2A14A-8C53-49BB-BE1C-EC065AB06CC7}"/>
              </a:ext>
            </a:extLst>
          </p:cNvPr>
          <p:cNvSpPr/>
          <p:nvPr/>
        </p:nvSpPr>
        <p:spPr>
          <a:xfrm>
            <a:off x="9560791" y="4062667"/>
            <a:ext cx="2720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2400" dirty="0">
                <a:solidFill>
                  <a:srgbClr val="1751A6"/>
                </a:solidFill>
                <a:cs typeface="Calibri Light" panose="020F0302020204030204" pitchFamily="34" charset="0"/>
              </a:rPr>
              <a:t>(</a:t>
            </a:r>
            <a:r>
              <a:rPr lang="sv-SE" sz="2400" b="1" dirty="0">
                <a:solidFill>
                  <a:srgbClr val="1751A6"/>
                </a:solidFill>
                <a:cs typeface="Calibri Light" panose="020F0302020204030204" pitchFamily="34" charset="0"/>
              </a:rPr>
              <a:t>x</a:t>
            </a:r>
            <a:r>
              <a:rPr lang="sv-SE" sz="2400" baseline="30000" dirty="0">
                <a:solidFill>
                  <a:srgbClr val="1751A6"/>
                </a:solidFill>
                <a:cs typeface="Calibri Light" panose="020F0302020204030204" pitchFamily="34" charset="0"/>
              </a:rPr>
              <a:t>1</a:t>
            </a:r>
            <a:r>
              <a:rPr lang="sv-SE" sz="2400" dirty="0">
                <a:solidFill>
                  <a:srgbClr val="1751A6"/>
                </a:solidFill>
                <a:cs typeface="Calibri Light" panose="020F0302020204030204" pitchFamily="34" charset="0"/>
              </a:rPr>
              <a:t>)</a:t>
            </a:r>
            <a:r>
              <a:rPr lang="sv-SE" sz="2400" baseline="30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lang="sv-SE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sv-SE" sz="2000" dirty="0">
                <a:solidFill>
                  <a:srgbClr val="1751A6"/>
                </a:solidFill>
                <a:cs typeface="Calibri Light" panose="020F0302020204030204" pitchFamily="34" charset="0"/>
              </a:rPr>
              <a:t>= </a:t>
            </a:r>
            <a:r>
              <a:rPr lang="sv-SE" sz="2400" dirty="0">
                <a:solidFill>
                  <a:srgbClr val="1751A6"/>
                </a:solidFill>
                <a:cs typeface="Calibri Light" panose="020F0302020204030204" pitchFamily="34" charset="0"/>
              </a:rPr>
              <a:t> 1   x</a:t>
            </a:r>
            <a:r>
              <a:rPr lang="sv-SE" sz="2400" baseline="-25000" dirty="0">
                <a:solidFill>
                  <a:srgbClr val="1751A6"/>
                </a:solidFill>
                <a:cs typeface="Calibri Light" panose="020F0302020204030204" pitchFamily="34" charset="0"/>
              </a:rPr>
              <a:t>0</a:t>
            </a:r>
            <a:r>
              <a:rPr lang="sv-SE" sz="2400" baseline="30000" dirty="0">
                <a:solidFill>
                  <a:srgbClr val="1751A6"/>
                </a:solidFill>
                <a:cs typeface="Calibri Light" panose="020F0302020204030204" pitchFamily="34" charset="0"/>
              </a:rPr>
              <a:t>1   </a:t>
            </a:r>
            <a:r>
              <a:rPr lang="sv-SE" sz="2400" dirty="0">
                <a:solidFill>
                  <a:srgbClr val="1751A6"/>
                </a:solidFill>
                <a:cs typeface="Calibri Light" panose="020F0302020204030204" pitchFamily="34" charset="0"/>
              </a:rPr>
              <a:t> x</a:t>
            </a:r>
            <a:r>
              <a:rPr lang="sv-SE" sz="2400" baseline="-25000" dirty="0">
                <a:solidFill>
                  <a:srgbClr val="1751A6"/>
                </a:solidFill>
                <a:cs typeface="Calibri Light" panose="020F0302020204030204" pitchFamily="34" charset="0"/>
              </a:rPr>
              <a:t>0</a:t>
            </a:r>
            <a:r>
              <a:rPr lang="sv-SE" sz="2400" baseline="30000" dirty="0">
                <a:solidFill>
                  <a:srgbClr val="1751A6"/>
                </a:solidFill>
                <a:cs typeface="Calibri Light" panose="020F0302020204030204" pitchFamily="34" charset="0"/>
              </a:rPr>
              <a:t>2</a:t>
            </a:r>
            <a:r>
              <a:rPr lang="sv-SE" sz="2400" dirty="0">
                <a:solidFill>
                  <a:srgbClr val="1751A6"/>
                </a:solidFill>
                <a:cs typeface="Calibri Light" panose="020F0302020204030204" pitchFamily="34" charset="0"/>
              </a:rPr>
              <a:t> </a:t>
            </a:r>
            <a:endParaRPr lang="sv-SE" sz="2400" baseline="30000" dirty="0">
              <a:solidFill>
                <a:srgbClr val="1751A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DCAD16-D484-4B46-8338-42270C1C4326}"/>
              </a:ext>
            </a:extLst>
          </p:cNvPr>
          <p:cNvSpPr/>
          <p:nvPr/>
        </p:nvSpPr>
        <p:spPr>
          <a:xfrm>
            <a:off x="3029636" y="4927077"/>
            <a:ext cx="86507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751A6"/>
                </a:solidFill>
              </a:rPr>
              <a:t>Ŷ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n-US" sz="2000" dirty="0">
                <a:solidFill>
                  <a:srgbClr val="1751A6"/>
                </a:solidFill>
              </a:rPr>
              <a:t>=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sv-SE" sz="2400" dirty="0">
                <a:solidFill>
                  <a:srgbClr val="1751A6"/>
                </a:solidFill>
                <a:cs typeface="Calibri Light" panose="020F0302020204030204" pitchFamily="34" charset="0"/>
              </a:rPr>
              <a:t>				</a:t>
            </a:r>
            <a:endParaRPr lang="sv-SE" sz="2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373FD6-6663-4BCD-8E74-00A25B5C1F98}"/>
              </a:ext>
            </a:extLst>
          </p:cNvPr>
          <p:cNvSpPr/>
          <p:nvPr/>
        </p:nvSpPr>
        <p:spPr>
          <a:xfrm>
            <a:off x="7176490" y="4927161"/>
            <a:ext cx="862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751A6"/>
                </a:solidFill>
              </a:rPr>
              <a:t>  X</a:t>
            </a:r>
            <a:r>
              <a:rPr lang="en-US" sz="2400" b="1" dirty="0">
                <a:solidFill>
                  <a:srgbClr val="1751A6"/>
                </a:solidFill>
                <a:cs typeface="Calibri Light" panose="020F0302020204030204" pitchFamily="34" charset="0"/>
              </a:rPr>
              <a:t> </a:t>
            </a:r>
            <a:r>
              <a:rPr lang="en-US" sz="2000" dirty="0">
                <a:solidFill>
                  <a:srgbClr val="1751A6"/>
                </a:solidFill>
              </a:rPr>
              <a:t>= </a:t>
            </a:r>
            <a:endParaRPr lang="sv-SE" sz="24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6AE613E-8FB6-4B34-A042-2B6BB2A6C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55016"/>
              </p:ext>
            </p:extLst>
          </p:nvPr>
        </p:nvGraphicFramePr>
        <p:xfrm>
          <a:off x="8095735" y="4135387"/>
          <a:ext cx="802005" cy="198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114380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sz="2400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(</a:t>
                      </a:r>
                      <a:r>
                        <a:rPr lang="sv-SE" sz="2400" b="1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x</a:t>
                      </a:r>
                      <a:r>
                        <a:rPr lang="sv-SE" sz="2400" baseline="30000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1</a:t>
                      </a:r>
                      <a:r>
                        <a:rPr lang="sv-SE" sz="2400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)</a:t>
                      </a:r>
                      <a:r>
                        <a:rPr lang="sv-SE" sz="2400" baseline="30000" dirty="0">
                          <a:solidFill>
                            <a:srgbClr val="1751A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  <a:endParaRPr lang="sv-SE" sz="2400" b="0" baseline="30000" dirty="0">
                        <a:solidFill>
                          <a:srgbClr val="1751A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85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400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(</a:t>
                      </a:r>
                      <a:r>
                        <a:rPr lang="sv-SE" sz="2400" b="1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x</a:t>
                      </a:r>
                      <a:r>
                        <a:rPr lang="sv-SE" sz="2400" baseline="30000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2</a:t>
                      </a:r>
                      <a:r>
                        <a:rPr lang="sv-SE" sz="2400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)</a:t>
                      </a:r>
                      <a:r>
                        <a:rPr lang="sv-SE" sz="2400" baseline="30000" dirty="0">
                          <a:solidFill>
                            <a:srgbClr val="1751A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  <a:r>
                        <a:rPr lang="sv-SE" sz="2400" b="0" baseline="-25000" dirty="0">
                          <a:solidFill>
                            <a:srgbClr val="1751A6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sz="2400" b="0" baseline="-25000" dirty="0">
                        <a:solidFill>
                          <a:srgbClr val="1751A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1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0" i="0" kern="1200" dirty="0">
                          <a:solidFill>
                            <a:srgbClr val="1751A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⋮</a:t>
                      </a:r>
                      <a:endParaRPr lang="sv-SE" sz="2400" b="0" baseline="-25000" dirty="0">
                        <a:solidFill>
                          <a:srgbClr val="1751A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140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400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(</a:t>
                      </a:r>
                      <a:r>
                        <a:rPr lang="sv-SE" sz="2400" b="1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x</a:t>
                      </a:r>
                      <a:r>
                        <a:rPr lang="sv-SE" sz="2400" i="1" baseline="30000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n</a:t>
                      </a:r>
                      <a:r>
                        <a:rPr lang="sv-SE" sz="2400" dirty="0">
                          <a:solidFill>
                            <a:srgbClr val="1751A6"/>
                          </a:solidFill>
                          <a:cs typeface="Calibri Light" panose="020F0302020204030204" pitchFamily="34" charset="0"/>
                        </a:rPr>
                        <a:t>)</a:t>
                      </a:r>
                      <a:r>
                        <a:rPr lang="sv-SE" sz="2400" baseline="30000" dirty="0">
                          <a:solidFill>
                            <a:srgbClr val="1751A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</a:t>
                      </a:r>
                      <a:endParaRPr lang="sv-SE" sz="2400" b="0" i="1" baseline="30000" dirty="0">
                        <a:solidFill>
                          <a:srgbClr val="1751A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793361"/>
                  </a:ext>
                </a:extLst>
              </a:tr>
            </a:tbl>
          </a:graphicData>
        </a:graphic>
      </p:graphicFrame>
      <p:sp>
        <p:nvSpPr>
          <p:cNvPr id="30" name="Double Bracket 29">
            <a:extLst>
              <a:ext uri="{FF2B5EF4-FFF2-40B4-BE49-F238E27FC236}">
                <a16:creationId xmlns:a16="http://schemas.microsoft.com/office/drawing/2014/main" id="{01FBB16E-8847-473C-9019-E17DCBC68E1B}"/>
              </a:ext>
            </a:extLst>
          </p:cNvPr>
          <p:cNvSpPr/>
          <p:nvPr/>
        </p:nvSpPr>
        <p:spPr>
          <a:xfrm>
            <a:off x="8003804" y="4201487"/>
            <a:ext cx="941898" cy="1922290"/>
          </a:xfrm>
          <a:prstGeom prst="bracketPair">
            <a:avLst/>
          </a:prstGeom>
          <a:ln w="12700">
            <a:solidFill>
              <a:srgbClr val="1751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4BE044C7-D2FA-4749-8126-EB3729704BF0}"/>
              </a:ext>
            </a:extLst>
          </p:cNvPr>
          <p:cNvSpPr/>
          <p:nvPr/>
        </p:nvSpPr>
        <p:spPr>
          <a:xfrm>
            <a:off x="10450851" y="4062666"/>
            <a:ext cx="1434120" cy="461665"/>
          </a:xfrm>
          <a:prstGeom prst="bracketPair">
            <a:avLst/>
          </a:prstGeom>
          <a:ln w="12700">
            <a:solidFill>
              <a:srgbClr val="1751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75273C-990A-44B9-A3A4-713ABC955DFB}"/>
              </a:ext>
            </a:extLst>
          </p:cNvPr>
          <p:cNvSpPr/>
          <p:nvPr/>
        </p:nvSpPr>
        <p:spPr>
          <a:xfrm>
            <a:off x="10067973" y="5093991"/>
            <a:ext cx="659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en-US" sz="2400" b="1" dirty="0">
                <a:solidFill>
                  <a:srgbClr val="1751A6"/>
                </a:solidFill>
                <a:cs typeface="Calibri Light" panose="020F0302020204030204" pitchFamily="34" charset="0"/>
              </a:rPr>
              <a:t> </a:t>
            </a:r>
            <a:r>
              <a:rPr lang="en-US" sz="2000" dirty="0">
                <a:solidFill>
                  <a:srgbClr val="1751A6"/>
                </a:solidFill>
              </a:rPr>
              <a:t>= </a:t>
            </a:r>
            <a:endParaRPr lang="sv-SE" sz="2400"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FDFB10F-E7D7-4E55-B9DD-0B76F21D4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43766"/>
              </p:ext>
            </p:extLst>
          </p:nvPr>
        </p:nvGraphicFramePr>
        <p:xfrm>
          <a:off x="10742888" y="4693454"/>
          <a:ext cx="72085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856">
                  <a:extLst>
                    <a:ext uri="{9D8B030D-6E8A-4147-A177-3AD203B41FA5}">
                      <a16:colId xmlns:a16="http://schemas.microsoft.com/office/drawing/2014/main" val="114380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sz="2400" dirty="0">
                          <a:solidFill>
                            <a:srgbClr val="1751A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θ</a:t>
                      </a:r>
                      <a:r>
                        <a:rPr lang="sv-SE" sz="2400" b="0" baseline="-25000" dirty="0">
                          <a:solidFill>
                            <a:srgbClr val="1751A6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85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dirty="0">
                          <a:solidFill>
                            <a:srgbClr val="1751A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θ</a:t>
                      </a:r>
                      <a:r>
                        <a:rPr lang="sv-SE" sz="2400" b="0" baseline="-25000" dirty="0">
                          <a:solidFill>
                            <a:srgbClr val="1751A6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410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2400" dirty="0">
                          <a:solidFill>
                            <a:srgbClr val="1751A6"/>
                          </a:solidFill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θ</a:t>
                      </a:r>
                      <a:r>
                        <a:rPr lang="sv-SE" sz="2400" b="0" baseline="-25000" dirty="0">
                          <a:solidFill>
                            <a:srgbClr val="1751A6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4793361"/>
                  </a:ext>
                </a:extLst>
              </a:tr>
            </a:tbl>
          </a:graphicData>
        </a:graphic>
      </p:graphicFrame>
      <p:sp>
        <p:nvSpPr>
          <p:cNvPr id="34" name="Double Bracket 33">
            <a:extLst>
              <a:ext uri="{FF2B5EF4-FFF2-40B4-BE49-F238E27FC236}">
                <a16:creationId xmlns:a16="http://schemas.microsoft.com/office/drawing/2014/main" id="{679DBE1C-E49E-465A-810D-FFFFFB015F47}"/>
              </a:ext>
            </a:extLst>
          </p:cNvPr>
          <p:cNvSpPr/>
          <p:nvPr/>
        </p:nvSpPr>
        <p:spPr>
          <a:xfrm>
            <a:off x="10613116" y="4726633"/>
            <a:ext cx="651141" cy="1371600"/>
          </a:xfrm>
          <a:prstGeom prst="bracketPair">
            <a:avLst/>
          </a:prstGeom>
          <a:ln w="12700">
            <a:solidFill>
              <a:srgbClr val="1751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71BE02-33B4-47EE-B34A-CEA83E5558F2}"/>
              </a:ext>
            </a:extLst>
          </p:cNvPr>
          <p:cNvSpPr/>
          <p:nvPr/>
        </p:nvSpPr>
        <p:spPr>
          <a:xfrm>
            <a:off x="4575409" y="2588877"/>
            <a:ext cx="30524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1751A6"/>
                </a:solidFill>
              </a:rPr>
              <a:t>f</a:t>
            </a:r>
            <a:r>
              <a:rPr lang="el-GR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en-US" sz="2400" dirty="0">
                <a:solidFill>
                  <a:srgbClr val="1751A6"/>
                </a:solidFill>
              </a:rPr>
              <a:t>(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dirty="0">
                <a:solidFill>
                  <a:srgbClr val="1751A6"/>
                </a:solidFill>
              </a:rPr>
              <a:t>) </a:t>
            </a:r>
            <a:r>
              <a:rPr lang="en-US" sz="2000" dirty="0">
                <a:solidFill>
                  <a:srgbClr val="1751A6"/>
                </a:solidFill>
              </a:rPr>
              <a:t>=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  <a:r>
              <a:rPr lang="sv-SE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1751A6"/>
                </a:solidFill>
              </a:rPr>
              <a:t>+</a:t>
            </a:r>
            <a:r>
              <a:rPr lang="en-US" sz="2400" b="1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baseline="-25000" dirty="0">
                <a:solidFill>
                  <a:srgbClr val="1751A6"/>
                </a:solidFill>
              </a:rPr>
              <a:t>1 </a:t>
            </a:r>
            <a:r>
              <a:rPr lang="en-US" sz="2400" dirty="0">
                <a:solidFill>
                  <a:srgbClr val="1751A6"/>
                </a:solidFill>
              </a:rPr>
              <a:t>+</a:t>
            </a:r>
            <a:r>
              <a:rPr lang="en-US" sz="2400" b="1" dirty="0">
                <a:solidFill>
                  <a:srgbClr val="1751A6"/>
                </a:solidFill>
              </a:rPr>
              <a:t> 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sz="2400" baseline="-25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n-US" sz="2400" baseline="-25000" dirty="0">
                <a:solidFill>
                  <a:srgbClr val="1751A6"/>
                </a:solidFill>
              </a:rPr>
              <a:t>2 </a:t>
            </a:r>
            <a:endParaRPr lang="sv-SE" sz="2400" baseline="-25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8578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1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 animBg="1"/>
      <p:bldP spid="3" grpId="0"/>
      <p:bldP spid="27" grpId="0"/>
      <p:bldP spid="28" grpId="0"/>
      <p:bldP spid="30" grpId="0" animBg="1"/>
      <p:bldP spid="31" grpId="0" animBg="1"/>
      <p:bldP spid="32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21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Building a simple regression model: predicting housing prices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2"/>
            <a:ext cx="10515600" cy="4631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51A6"/>
                </a:solidFill>
              </a:rPr>
              <a:t>How do we find the best parameters, </a:t>
            </a:r>
            <a:r>
              <a:rPr lang="el-GR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baseline="30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*</a:t>
            </a:r>
            <a:r>
              <a:rPr lang="en-US" dirty="0">
                <a:solidFill>
                  <a:srgbClr val="1751A6"/>
                </a:solidFill>
              </a:rPr>
              <a:t>?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pPr lvl="1"/>
            <a:r>
              <a:rPr lang="en-US" dirty="0">
                <a:solidFill>
                  <a:srgbClr val="1751A6"/>
                </a:solidFill>
              </a:rPr>
              <a:t>Make </a:t>
            </a:r>
            <a:r>
              <a:rPr lang="en-US" b="1" dirty="0">
                <a:solidFill>
                  <a:srgbClr val="1751A6"/>
                </a:solidFill>
              </a:rPr>
              <a:t>Ŷ</a:t>
            </a:r>
            <a:r>
              <a:rPr lang="en-US" dirty="0">
                <a:solidFill>
                  <a:srgbClr val="1751A6"/>
                </a:solidFill>
              </a:rPr>
              <a:t> as close to </a:t>
            </a:r>
            <a:r>
              <a:rPr lang="en-US" b="1" dirty="0">
                <a:solidFill>
                  <a:srgbClr val="1751A6"/>
                </a:solidFill>
              </a:rPr>
              <a:t>Y</a:t>
            </a:r>
            <a:r>
              <a:rPr lang="en-US" dirty="0">
                <a:solidFill>
                  <a:srgbClr val="1751A6"/>
                </a:solidFill>
              </a:rPr>
              <a:t> as possible for the training examples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pPr lvl="1"/>
            <a:r>
              <a:rPr lang="en-US" dirty="0">
                <a:solidFill>
                  <a:srgbClr val="1751A6"/>
                </a:solidFill>
              </a:rPr>
              <a:t>Define a </a:t>
            </a:r>
            <a:r>
              <a:rPr lang="en-US" u="sng" dirty="0">
                <a:solidFill>
                  <a:srgbClr val="1751A6"/>
                </a:solidFill>
              </a:rPr>
              <a:t>cost function</a:t>
            </a:r>
            <a:r>
              <a:rPr lang="en-US" dirty="0">
                <a:solidFill>
                  <a:srgbClr val="1751A6"/>
                </a:solidFill>
              </a:rPr>
              <a:t> ("least squares"):</a:t>
            </a:r>
          </a:p>
          <a:p>
            <a:pPr lvl="1"/>
            <a:endParaRPr lang="en-US" dirty="0">
              <a:solidFill>
                <a:srgbClr val="1751A6"/>
              </a:solidFill>
            </a:endParaRPr>
          </a:p>
          <a:p>
            <a:pPr lvl="1"/>
            <a:endParaRPr lang="en-US" dirty="0">
              <a:solidFill>
                <a:srgbClr val="1751A6"/>
              </a:solidFill>
            </a:endParaRPr>
          </a:p>
          <a:p>
            <a:pPr lvl="1"/>
            <a:endParaRPr lang="en-US" dirty="0">
              <a:solidFill>
                <a:srgbClr val="1751A6"/>
              </a:solidFill>
            </a:endParaRPr>
          </a:p>
          <a:p>
            <a:pPr lvl="1"/>
            <a:r>
              <a:rPr lang="en-US" dirty="0">
                <a:solidFill>
                  <a:srgbClr val="1751A6"/>
                </a:solidFill>
              </a:rPr>
              <a:t>This is a </a:t>
            </a:r>
            <a:r>
              <a:rPr lang="en-US" u="sng" dirty="0">
                <a:solidFill>
                  <a:srgbClr val="1751A6"/>
                </a:solidFill>
              </a:rPr>
              <a:t>convex</a:t>
            </a:r>
            <a:r>
              <a:rPr lang="en-US" dirty="0">
                <a:solidFill>
                  <a:srgbClr val="1751A6"/>
                </a:solidFill>
              </a:rPr>
              <a:t> function.</a:t>
            </a:r>
          </a:p>
          <a:p>
            <a:pPr lvl="1"/>
            <a:endParaRPr lang="en-US" dirty="0">
              <a:solidFill>
                <a:srgbClr val="1751A6"/>
              </a:solidFill>
            </a:endParaRPr>
          </a:p>
          <a:p>
            <a:pPr lvl="1"/>
            <a:endParaRPr lang="en-US" dirty="0">
              <a:solidFill>
                <a:srgbClr val="1751A6"/>
              </a:solidFill>
            </a:endParaRPr>
          </a:p>
          <a:p>
            <a:pPr lvl="1"/>
            <a:endParaRPr lang="en-US" dirty="0">
              <a:solidFill>
                <a:srgbClr val="1751A6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1751A6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1751A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98BFB-C5C6-424B-BCD5-A986D844770A}"/>
              </a:ext>
            </a:extLst>
          </p:cNvPr>
          <p:cNvSpPr/>
          <p:nvPr/>
        </p:nvSpPr>
        <p:spPr>
          <a:xfrm>
            <a:off x="4904007" y="3976952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1751A6"/>
                </a:solidFill>
              </a:rPr>
              <a:t>J</a:t>
            </a:r>
            <a:r>
              <a:rPr lang="en-US" sz="800" i="1" dirty="0">
                <a:solidFill>
                  <a:srgbClr val="1751A6"/>
                </a:solidFill>
              </a:rPr>
              <a:t> </a:t>
            </a:r>
            <a:r>
              <a:rPr lang="en-US" sz="2400" dirty="0">
                <a:solidFill>
                  <a:srgbClr val="1751A6"/>
                </a:solidFill>
              </a:rPr>
              <a:t>(</a:t>
            </a:r>
            <a:r>
              <a:rPr lang="el-GR" sz="2400" dirty="0">
                <a:solidFill>
                  <a:srgbClr val="1751A6"/>
                </a:solidFill>
                <a:cs typeface="Calibri Light" panose="020F0302020204030204" pitchFamily="34" charset="0"/>
              </a:rPr>
              <a:t>θ</a:t>
            </a:r>
            <a:r>
              <a:rPr lang="en-US" sz="2400" dirty="0">
                <a:solidFill>
                  <a:srgbClr val="1751A6"/>
                </a:solidFill>
              </a:rPr>
              <a:t>) </a:t>
            </a:r>
            <a:r>
              <a:rPr lang="en-US" sz="2000" dirty="0">
                <a:solidFill>
                  <a:srgbClr val="1751A6"/>
                </a:solidFill>
              </a:rPr>
              <a:t>= </a:t>
            </a:r>
            <a:r>
              <a:rPr lang="en-US" sz="2400" dirty="0">
                <a:solidFill>
                  <a:srgbClr val="1751A6"/>
                </a:solidFill>
                <a:latin typeface="Castellar" panose="020A0402060406010301" pitchFamily="18" charset="0"/>
              </a:rPr>
              <a:t>||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θ</a:t>
            </a:r>
            <a:r>
              <a:rPr lang="en-US" sz="2400" b="1" dirty="0">
                <a:solidFill>
                  <a:srgbClr val="1751A6"/>
                </a:solidFill>
              </a:rPr>
              <a:t> </a:t>
            </a:r>
            <a:r>
              <a:rPr lang="en-US" sz="2400" dirty="0">
                <a:solidFill>
                  <a:srgbClr val="1751A6"/>
                </a:solidFill>
              </a:rPr>
              <a:t>– </a:t>
            </a:r>
            <a:r>
              <a:rPr lang="en-US" sz="2400" b="1" dirty="0">
                <a:solidFill>
                  <a:srgbClr val="1751A6"/>
                </a:solidFill>
              </a:rPr>
              <a:t>Y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n-US" sz="2400" dirty="0">
                <a:solidFill>
                  <a:srgbClr val="1751A6"/>
                </a:solidFill>
                <a:latin typeface="Castellar" panose="020A0402060406010301" pitchFamily="18" charset="0"/>
              </a:rPr>
              <a:t>||</a:t>
            </a:r>
            <a:r>
              <a:rPr lang="en-US" sz="2400" baseline="30000" dirty="0">
                <a:solidFill>
                  <a:srgbClr val="1751A6"/>
                </a:solidFill>
              </a:rPr>
              <a:t>2</a:t>
            </a:r>
            <a:endParaRPr lang="sv-SE" sz="2400" baseline="30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824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22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Building a simple regression model: predicting housing prices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2"/>
            <a:ext cx="10515600" cy="4631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51A6"/>
                </a:solidFill>
              </a:rPr>
              <a:t>How do we find the best parameters, </a:t>
            </a:r>
            <a:r>
              <a:rPr lang="el-GR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sv-SE" baseline="300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*</a:t>
            </a:r>
            <a:r>
              <a:rPr lang="en-US" dirty="0">
                <a:solidFill>
                  <a:srgbClr val="1751A6"/>
                </a:solidFill>
              </a:rPr>
              <a:t>?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pPr lvl="1"/>
            <a:r>
              <a:rPr lang="sv-SE" dirty="0">
                <a:solidFill>
                  <a:srgbClr val="1751A6"/>
                </a:solidFill>
              </a:rPr>
              <a:t>The best parameters </a:t>
            </a:r>
            <a:r>
              <a:rPr lang="el-GR" dirty="0">
                <a:solidFill>
                  <a:srgbClr val="1751A6"/>
                </a:solidFill>
                <a:cs typeface="Calibri Light" panose="020F0302020204030204" pitchFamily="34" charset="0"/>
              </a:rPr>
              <a:t>θ</a:t>
            </a:r>
            <a:r>
              <a:rPr lang="sv-SE" baseline="30000" dirty="0">
                <a:solidFill>
                  <a:srgbClr val="1751A6"/>
                </a:solidFill>
                <a:cs typeface="Calibri Light" panose="020F0302020204030204" pitchFamily="34" charset="0"/>
              </a:rPr>
              <a:t>*</a:t>
            </a:r>
            <a:r>
              <a:rPr lang="sv-SE" dirty="0">
                <a:solidFill>
                  <a:srgbClr val="1751A6"/>
                </a:solidFill>
                <a:cs typeface="Calibri Light" panose="020F0302020204030204" pitchFamily="34" charset="0"/>
              </a:rPr>
              <a:t> minimize the cost function </a:t>
            </a:r>
            <a:r>
              <a:rPr lang="sv-SE" i="1" dirty="0">
                <a:solidFill>
                  <a:srgbClr val="1751A6"/>
                </a:solidFill>
                <a:cs typeface="Calibri Light" panose="020F0302020204030204" pitchFamily="34" charset="0"/>
              </a:rPr>
              <a:t>J</a:t>
            </a:r>
            <a:r>
              <a:rPr lang="sv-SE" dirty="0">
                <a:solidFill>
                  <a:srgbClr val="1751A6"/>
                </a:solidFill>
                <a:cs typeface="Calibri Light" panose="020F0302020204030204" pitchFamily="34" charset="0"/>
              </a:rPr>
              <a:t>:</a:t>
            </a:r>
            <a:endParaRPr lang="en-US" baseline="30000" dirty="0">
              <a:solidFill>
                <a:srgbClr val="1751A6"/>
              </a:solidFill>
            </a:endParaRPr>
          </a:p>
          <a:p>
            <a:endParaRPr lang="en-US" dirty="0">
              <a:solidFill>
                <a:srgbClr val="1751A6"/>
              </a:solidFill>
            </a:endParaRPr>
          </a:p>
          <a:p>
            <a:endParaRPr lang="en-US" dirty="0">
              <a:solidFill>
                <a:srgbClr val="1751A6"/>
              </a:solidFill>
            </a:endParaRPr>
          </a:p>
          <a:p>
            <a:endParaRPr lang="en-US" dirty="0">
              <a:solidFill>
                <a:srgbClr val="1751A6"/>
              </a:solidFill>
            </a:endParaRPr>
          </a:p>
          <a:p>
            <a:pPr lvl="1"/>
            <a:r>
              <a:rPr lang="en-US" dirty="0">
                <a:solidFill>
                  <a:srgbClr val="1751A6"/>
                </a:solidFill>
              </a:rPr>
              <a:t>This has a </a:t>
            </a:r>
            <a:r>
              <a:rPr lang="en-US" u="sng" dirty="0">
                <a:solidFill>
                  <a:srgbClr val="1751A6"/>
                </a:solidFill>
              </a:rPr>
              <a:t>closed-form</a:t>
            </a:r>
            <a:r>
              <a:rPr lang="en-US" dirty="0">
                <a:solidFill>
                  <a:srgbClr val="1751A6"/>
                </a:solidFill>
              </a:rPr>
              <a:t> solution. </a:t>
            </a:r>
          </a:p>
          <a:p>
            <a:pPr lvl="1"/>
            <a:endParaRPr lang="en-US" dirty="0">
              <a:solidFill>
                <a:srgbClr val="1751A6"/>
              </a:solidFill>
            </a:endParaRPr>
          </a:p>
          <a:p>
            <a:pPr lvl="1"/>
            <a:r>
              <a:rPr lang="en-US" dirty="0">
                <a:solidFill>
                  <a:srgbClr val="1751A6"/>
                </a:solidFill>
              </a:rPr>
              <a:t>However, for large </a:t>
            </a:r>
            <a:r>
              <a:rPr lang="en-US" i="1" dirty="0">
                <a:solidFill>
                  <a:srgbClr val="1751A6"/>
                </a:solidFill>
              </a:rPr>
              <a:t>n</a:t>
            </a:r>
            <a:r>
              <a:rPr lang="en-US" dirty="0">
                <a:solidFill>
                  <a:srgbClr val="1751A6"/>
                </a:solidFill>
              </a:rPr>
              <a:t>, it can be computationally cheaper to find a solution using </a:t>
            </a:r>
            <a:r>
              <a:rPr lang="en-US" u="sng" dirty="0">
                <a:solidFill>
                  <a:srgbClr val="1751A6"/>
                </a:solidFill>
              </a:rPr>
              <a:t>gradient descent</a:t>
            </a:r>
            <a:r>
              <a:rPr lang="en-US" dirty="0">
                <a:solidFill>
                  <a:srgbClr val="1751A6"/>
                </a:solidFill>
              </a:rPr>
              <a:t>.</a:t>
            </a:r>
          </a:p>
          <a:p>
            <a:pPr lvl="1"/>
            <a:endParaRPr lang="en-US" dirty="0">
              <a:solidFill>
                <a:srgbClr val="1751A6"/>
              </a:solidFill>
            </a:endParaRPr>
          </a:p>
          <a:p>
            <a:pPr lvl="1"/>
            <a:endParaRPr lang="en-US" dirty="0">
              <a:solidFill>
                <a:srgbClr val="1751A6"/>
              </a:solidFill>
            </a:endParaRPr>
          </a:p>
          <a:p>
            <a:pPr lvl="1"/>
            <a:endParaRPr lang="en-US" dirty="0">
              <a:solidFill>
                <a:srgbClr val="1751A6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1751A6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rgbClr val="1751A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998BFB-C5C6-424B-BCD5-A986D844770A}"/>
              </a:ext>
            </a:extLst>
          </p:cNvPr>
          <p:cNvSpPr/>
          <p:nvPr/>
        </p:nvSpPr>
        <p:spPr>
          <a:xfrm>
            <a:off x="4661256" y="3652307"/>
            <a:ext cx="2622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1751A6"/>
                </a:solidFill>
              </a:rPr>
              <a:t> </a:t>
            </a:r>
            <a:r>
              <a:rPr lang="en-US" sz="2400" i="1" dirty="0">
                <a:solidFill>
                  <a:srgbClr val="1751A6"/>
                </a:solidFill>
                <a:latin typeface="Avenir Next LT Pro" panose="020B0504020202020204" pitchFamily="34" charset="0"/>
              </a:rPr>
              <a:t>→ </a:t>
            </a:r>
            <a:r>
              <a:rPr lang="el-GR" sz="2400" dirty="0">
                <a:solidFill>
                  <a:srgbClr val="1751A6"/>
                </a:solidFill>
                <a:cs typeface="Calibri Light" panose="020F0302020204030204" pitchFamily="34" charset="0"/>
              </a:rPr>
              <a:t>θ</a:t>
            </a:r>
            <a:r>
              <a:rPr lang="en-US" sz="2400" baseline="30000" dirty="0">
                <a:solidFill>
                  <a:srgbClr val="1751A6"/>
                </a:solidFill>
              </a:rPr>
              <a:t>*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n-US" sz="2000" dirty="0">
                <a:solidFill>
                  <a:srgbClr val="1751A6"/>
                </a:solidFill>
              </a:rPr>
              <a:t>= </a:t>
            </a:r>
            <a:r>
              <a:rPr lang="en-US" sz="2400" dirty="0" err="1">
                <a:solidFill>
                  <a:srgbClr val="1751A6"/>
                </a:solidFill>
              </a:rPr>
              <a:t>argmin</a:t>
            </a:r>
            <a:r>
              <a:rPr lang="el-GR" sz="2400" baseline="-25000" dirty="0">
                <a:solidFill>
                  <a:srgbClr val="1751A6"/>
                </a:solidFill>
                <a:cs typeface="Calibri Light" panose="020F0302020204030204" pitchFamily="34" charset="0"/>
              </a:rPr>
              <a:t>θ</a:t>
            </a:r>
            <a:r>
              <a:rPr lang="en-US" sz="2400" i="1" dirty="0">
                <a:solidFill>
                  <a:srgbClr val="1751A6"/>
                </a:solidFill>
              </a:rPr>
              <a:t> J</a:t>
            </a:r>
            <a:r>
              <a:rPr lang="en-US" sz="800" i="1" dirty="0">
                <a:solidFill>
                  <a:srgbClr val="1751A6"/>
                </a:solidFill>
              </a:rPr>
              <a:t> </a:t>
            </a:r>
            <a:r>
              <a:rPr lang="en-US" sz="2400" dirty="0">
                <a:solidFill>
                  <a:srgbClr val="1751A6"/>
                </a:solidFill>
              </a:rPr>
              <a:t>(</a:t>
            </a:r>
            <a:r>
              <a:rPr lang="el-GR" sz="2400" dirty="0">
                <a:solidFill>
                  <a:srgbClr val="1751A6"/>
                </a:solidFill>
                <a:cs typeface="Calibri Light" panose="020F0302020204030204" pitchFamily="34" charset="0"/>
              </a:rPr>
              <a:t>θ</a:t>
            </a:r>
            <a:r>
              <a:rPr lang="en-US" sz="2400" dirty="0">
                <a:solidFill>
                  <a:srgbClr val="1751A6"/>
                </a:solidFill>
              </a:rPr>
              <a:t>)</a:t>
            </a:r>
            <a:endParaRPr lang="sv-SE" sz="2400" baseline="30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525186-45CB-4268-95F5-B77AD921177D}"/>
              </a:ext>
            </a:extLst>
          </p:cNvPr>
          <p:cNvSpPr/>
          <p:nvPr/>
        </p:nvSpPr>
        <p:spPr>
          <a:xfrm>
            <a:off x="4904006" y="3090063"/>
            <a:ext cx="23839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solidFill>
                  <a:srgbClr val="1751A6"/>
                </a:solidFill>
              </a:rPr>
              <a:t>J</a:t>
            </a:r>
            <a:r>
              <a:rPr lang="en-US" sz="800" i="1" dirty="0">
                <a:solidFill>
                  <a:srgbClr val="1751A6"/>
                </a:solidFill>
              </a:rPr>
              <a:t> </a:t>
            </a:r>
            <a:r>
              <a:rPr lang="en-US" sz="2400" dirty="0">
                <a:solidFill>
                  <a:srgbClr val="1751A6"/>
                </a:solidFill>
              </a:rPr>
              <a:t>(</a:t>
            </a:r>
            <a:r>
              <a:rPr lang="el-GR" sz="2400" dirty="0">
                <a:solidFill>
                  <a:srgbClr val="1751A6"/>
                </a:solidFill>
                <a:cs typeface="Calibri Light" panose="020F0302020204030204" pitchFamily="34" charset="0"/>
              </a:rPr>
              <a:t>θ</a:t>
            </a:r>
            <a:r>
              <a:rPr lang="en-US" sz="2400" dirty="0">
                <a:solidFill>
                  <a:srgbClr val="1751A6"/>
                </a:solidFill>
              </a:rPr>
              <a:t>) </a:t>
            </a:r>
            <a:r>
              <a:rPr lang="en-US" sz="2000" dirty="0">
                <a:solidFill>
                  <a:srgbClr val="1751A6"/>
                </a:solidFill>
              </a:rPr>
              <a:t>= </a:t>
            </a:r>
            <a:r>
              <a:rPr lang="en-US" sz="2400" dirty="0">
                <a:solidFill>
                  <a:srgbClr val="1751A6"/>
                </a:solidFill>
                <a:latin typeface="Castellar" panose="020A0402060406010301" pitchFamily="18" charset="0"/>
              </a:rPr>
              <a:t>||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n-US" sz="2400" b="1" dirty="0">
                <a:solidFill>
                  <a:srgbClr val="1751A6"/>
                </a:solidFill>
              </a:rPr>
              <a:t>X</a:t>
            </a:r>
            <a:r>
              <a:rPr lang="el-GR" sz="2400" dirty="0">
                <a:solidFill>
                  <a:srgbClr val="1751A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θ</a:t>
            </a:r>
            <a:r>
              <a:rPr lang="en-US" sz="2400" b="1" dirty="0">
                <a:solidFill>
                  <a:srgbClr val="1751A6"/>
                </a:solidFill>
              </a:rPr>
              <a:t> </a:t>
            </a:r>
            <a:r>
              <a:rPr lang="en-US" sz="2400" dirty="0">
                <a:solidFill>
                  <a:srgbClr val="1751A6"/>
                </a:solidFill>
              </a:rPr>
              <a:t>– </a:t>
            </a:r>
            <a:r>
              <a:rPr lang="en-US" sz="2400" b="1" dirty="0">
                <a:solidFill>
                  <a:srgbClr val="1751A6"/>
                </a:solidFill>
              </a:rPr>
              <a:t>Y</a:t>
            </a:r>
            <a:r>
              <a:rPr lang="en-US" sz="2400" dirty="0">
                <a:solidFill>
                  <a:srgbClr val="1751A6"/>
                </a:solidFill>
              </a:rPr>
              <a:t> </a:t>
            </a:r>
            <a:r>
              <a:rPr lang="en-US" sz="2400" dirty="0">
                <a:solidFill>
                  <a:srgbClr val="1751A6"/>
                </a:solidFill>
                <a:latin typeface="Castellar" panose="020A0402060406010301" pitchFamily="18" charset="0"/>
              </a:rPr>
              <a:t>||</a:t>
            </a:r>
            <a:r>
              <a:rPr lang="en-US" sz="2400" baseline="30000" dirty="0">
                <a:solidFill>
                  <a:srgbClr val="1751A6"/>
                </a:solidFill>
              </a:rPr>
              <a:t>2</a:t>
            </a:r>
            <a:endParaRPr lang="sv-SE" sz="2400" baseline="30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836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23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Next lecture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04"/>
            <a:ext cx="10515600" cy="4525759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Continue with linear regression</a:t>
            </a:r>
          </a:p>
          <a:p>
            <a:pPr marL="514350" indent="-514350" algn="ctr">
              <a:buFont typeface="+mj-lt"/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Gradient descent</a:t>
            </a:r>
          </a:p>
          <a:p>
            <a:pPr marL="514350" indent="-514350" algn="ctr">
              <a:buFont typeface="+mj-lt"/>
              <a:buAutoNum type="arabicPeriod"/>
            </a:pPr>
            <a:endParaRPr lang="en-US" dirty="0">
              <a:latin typeface="Comic Sans MS" panose="030F0702030302020204" pitchFamily="66" charset="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Solve housing prices model (find </a:t>
            </a:r>
            <a:r>
              <a:rPr lang="el-GR" dirty="0">
                <a:latin typeface="Calibri Light" panose="020F0302020204030204" pitchFamily="34" charset="0"/>
                <a:cs typeface="Calibri Light" panose="020F0302020204030204" pitchFamily="34" charset="0"/>
              </a:rPr>
              <a:t>θ</a:t>
            </a:r>
            <a:r>
              <a:rPr lang="en-US" dirty="0">
                <a:latin typeface="Comic Sans MS" panose="030F0702030302020204" pitchFamily="66" charset="0"/>
              </a:rPr>
              <a:t>*) using both closed-form solution and gradient descent.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0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66F92D9-DECB-45AA-8882-43C96A9A6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684" y="734292"/>
            <a:ext cx="5265170" cy="560925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24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Activity 2. Quick poll to assess understanding (</a:t>
            </a:r>
            <a:r>
              <a:rPr lang="en-US" sz="2400" b="1" dirty="0">
                <a:solidFill>
                  <a:srgbClr val="1751A6"/>
                </a:solidFill>
              </a:rPr>
              <a:t>~</a:t>
            </a:r>
            <a:r>
              <a:rPr lang="en-US" sz="3200" b="1" dirty="0">
                <a:solidFill>
                  <a:srgbClr val="1751A6"/>
                </a:solidFill>
              </a:rPr>
              <a:t>2 minutes)</a:t>
            </a:r>
            <a:endParaRPr lang="en-US" sz="3200" b="1" dirty="0">
              <a:solidFill>
                <a:srgbClr val="1751A6"/>
              </a:solidFill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149F8-3136-4897-B5E9-B8542F712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39" y="884494"/>
            <a:ext cx="4581144" cy="45811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02F7C6E-2250-499B-B674-52E8A19C9C9F}"/>
              </a:ext>
            </a:extLst>
          </p:cNvPr>
          <p:cNvSpPr/>
          <p:nvPr/>
        </p:nvSpPr>
        <p:spPr>
          <a:xfrm>
            <a:off x="2652589" y="5299226"/>
            <a:ext cx="68868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3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Go to this link </a:t>
            </a:r>
            <a:r>
              <a:rPr lang="sv-SE" sz="3200" dirty="0">
                <a:solidFill>
                  <a:srgbClr val="1751A6"/>
                </a:solidFill>
                <a:highlight>
                  <a:srgbClr val="FFFF00"/>
                </a:highlight>
                <a:latin typeface="Avenir Next LT Pro" panose="020B0504020202020204" pitchFamily="34" charset="0"/>
              </a:rPr>
              <a:t>→ </a:t>
            </a:r>
            <a:r>
              <a:rPr lang="sv-SE" sz="3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bit.ly/INTROML2</a:t>
            </a:r>
          </a:p>
          <a:p>
            <a:pPr algn="ctr"/>
            <a:r>
              <a:rPr lang="sv-SE" sz="3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or scan the QR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996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25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Activity 2. Quick poll to assess understanding (responses)</a:t>
            </a:r>
            <a:endParaRPr lang="en-US" sz="3200" b="1" dirty="0">
              <a:solidFill>
                <a:srgbClr val="1751A6"/>
              </a:solidFill>
              <a:highlight>
                <a:srgbClr val="FFFF00"/>
              </a:highligh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41BC401-2B40-4E81-93D1-8EE34ADA7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04"/>
            <a:ext cx="10515600" cy="4525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v-SE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sv-SE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endParaRPr lang="sv-SE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sv-SE" dirty="0">
                <a:latin typeface="Comic Sans MS" panose="030F0702030302020204" pitchFamily="66" charset="0"/>
              </a:rPr>
              <a:t>(in browser)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14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3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Lecture outline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747BA-554F-4336-9F29-064CCD44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66"/>
            <a:ext cx="10515600" cy="4892698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What is machine learning?</a:t>
            </a:r>
          </a:p>
          <a:p>
            <a:pPr lvl="1"/>
            <a:r>
              <a:rPr lang="en-US" dirty="0"/>
              <a:t>The relationship between AI, ML, and DL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Example applications of machine learning</a:t>
            </a:r>
          </a:p>
          <a:p>
            <a:pPr lvl="1"/>
            <a:r>
              <a:rPr lang="en-US" dirty="0"/>
              <a:t>Activity 1 (Survey to assess class interests)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Three main classes of machine learning algorithms</a:t>
            </a:r>
          </a:p>
          <a:p>
            <a:pPr lvl="1"/>
            <a:r>
              <a:rPr lang="en-US" dirty="0"/>
              <a:t>Examples of machine learning methods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Introducing a common notation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Supervised learning</a:t>
            </a:r>
          </a:p>
          <a:p>
            <a:pPr lvl="1"/>
            <a:r>
              <a:rPr lang="en-US" dirty="0"/>
              <a:t>Building a simple regression model </a:t>
            </a:r>
          </a:p>
          <a:p>
            <a:pPr lvl="1"/>
            <a:r>
              <a:rPr lang="en-US" dirty="0"/>
              <a:t>Activity 2 (Quick poll to assess understanding)</a:t>
            </a:r>
            <a:endParaRPr lang="sv-S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490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4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What is machine learning?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04"/>
            <a:ext cx="10515600" cy="45257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51A6"/>
                </a:solidFill>
              </a:rPr>
              <a:t>Machine learning: </a:t>
            </a:r>
            <a:r>
              <a:rPr lang="en-US" u="sng" dirty="0">
                <a:solidFill>
                  <a:srgbClr val="1751A6"/>
                </a:solidFill>
              </a:rPr>
              <a:t>the field of study that gives computers the ability to learn without being explicitly programmed</a:t>
            </a:r>
            <a:r>
              <a:rPr lang="en-US" dirty="0">
                <a:solidFill>
                  <a:srgbClr val="1751A6"/>
                </a:solidFill>
              </a:rPr>
              <a:t>.</a:t>
            </a:r>
            <a:r>
              <a:rPr lang="en-US" baseline="30000" dirty="0">
                <a:solidFill>
                  <a:srgbClr val="1751A6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93A78A-FE37-4C00-A70C-2C93B642FC84}"/>
              </a:ext>
            </a:extLst>
          </p:cNvPr>
          <p:cNvSpPr/>
          <p:nvPr/>
        </p:nvSpPr>
        <p:spPr>
          <a:xfrm>
            <a:off x="5443" y="6585267"/>
            <a:ext cx="121865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baseline="30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sv-S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Arthur Samuel (1959).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05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5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The relationship between AI, ML, and DL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0457"/>
            <a:ext cx="10515600" cy="8865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baseline="30000" dirty="0">
                <a:solidFill>
                  <a:srgbClr val="1751A6"/>
                </a:solidFill>
              </a:rPr>
              <a:t>AI:</a:t>
            </a:r>
            <a:r>
              <a:rPr lang="en-US" baseline="30000" dirty="0">
                <a:solidFill>
                  <a:srgbClr val="1751A6"/>
                </a:solidFill>
              </a:rPr>
              <a:t> artificial intelligence</a:t>
            </a:r>
          </a:p>
          <a:p>
            <a:pPr marL="0" indent="0">
              <a:buNone/>
            </a:pPr>
            <a:r>
              <a:rPr lang="en-US" b="1" baseline="30000" dirty="0">
                <a:solidFill>
                  <a:srgbClr val="1751A6"/>
                </a:solidFill>
              </a:rPr>
              <a:t>ML:</a:t>
            </a:r>
            <a:r>
              <a:rPr lang="en-US" baseline="30000" dirty="0">
                <a:solidFill>
                  <a:srgbClr val="1751A6"/>
                </a:solidFill>
              </a:rPr>
              <a:t> machine learning</a:t>
            </a:r>
          </a:p>
          <a:p>
            <a:pPr marL="0" indent="0">
              <a:buNone/>
            </a:pPr>
            <a:r>
              <a:rPr lang="en-US" b="1" baseline="30000" dirty="0">
                <a:solidFill>
                  <a:srgbClr val="1751A6"/>
                </a:solidFill>
              </a:rPr>
              <a:t>DL:</a:t>
            </a:r>
            <a:r>
              <a:rPr lang="en-US" baseline="30000" dirty="0">
                <a:solidFill>
                  <a:srgbClr val="1751A6"/>
                </a:solidFill>
              </a:rPr>
              <a:t> deep learning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A2FC7A-5D0D-40A9-900C-4E4BA46163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351520"/>
              </p:ext>
            </p:extLst>
          </p:nvPr>
        </p:nvGraphicFramePr>
        <p:xfrm>
          <a:off x="2841493" y="1236485"/>
          <a:ext cx="6509013" cy="4517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27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6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The relationship between AI, ML, and DL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04"/>
            <a:ext cx="7696200" cy="452575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51A6"/>
                </a:solidFill>
              </a:rPr>
              <a:t>Artificial intelligence: </a:t>
            </a:r>
            <a:r>
              <a:rPr lang="en-US" dirty="0">
                <a:solidFill>
                  <a:srgbClr val="1751A6"/>
                </a:solidFill>
              </a:rPr>
              <a:t>the use of machines to perform intelligent tasks which, </a:t>
            </a:r>
            <a:r>
              <a:rPr lang="en-US" i="1" dirty="0">
                <a:solidFill>
                  <a:srgbClr val="1751A6"/>
                </a:solidFill>
              </a:rPr>
              <a:t>until that point</a:t>
            </a:r>
            <a:r>
              <a:rPr lang="en-US" dirty="0">
                <a:solidFill>
                  <a:srgbClr val="1751A6"/>
                </a:solidFill>
              </a:rPr>
              <a:t>, could only be performed by humans.</a:t>
            </a:r>
            <a:endParaRPr lang="en-US" baseline="30000" dirty="0">
              <a:solidFill>
                <a:srgbClr val="1751A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1751A6"/>
              </a:solidFill>
            </a:endParaRPr>
          </a:p>
          <a:p>
            <a:r>
              <a:rPr lang="en-US" b="1" dirty="0">
                <a:solidFill>
                  <a:srgbClr val="1751A6"/>
                </a:solidFill>
              </a:rPr>
              <a:t>Machine learning: </a:t>
            </a:r>
            <a:r>
              <a:rPr lang="en-US" dirty="0">
                <a:solidFill>
                  <a:srgbClr val="1751A6"/>
                </a:solidFill>
              </a:rPr>
              <a:t>the use of mathematically well-defined models to make predictions or decisions from data without explicit programming.</a:t>
            </a:r>
          </a:p>
          <a:p>
            <a:endParaRPr lang="en-US" baseline="30000" dirty="0">
              <a:solidFill>
                <a:srgbClr val="1751A6"/>
              </a:solidFill>
            </a:endParaRPr>
          </a:p>
          <a:p>
            <a:r>
              <a:rPr lang="en-US" b="1" dirty="0">
                <a:solidFill>
                  <a:srgbClr val="1751A6"/>
                </a:solidFill>
              </a:rPr>
              <a:t>Deep learning: </a:t>
            </a:r>
            <a:r>
              <a:rPr lang="en-US" dirty="0">
                <a:solidFill>
                  <a:srgbClr val="1751A6"/>
                </a:solidFill>
              </a:rPr>
              <a:t>a subfield of ML which focuses on neural networks.</a:t>
            </a:r>
            <a:endParaRPr lang="en-US" b="1" dirty="0">
              <a:solidFill>
                <a:srgbClr val="1751A6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D95EB08-D12A-4237-BBE6-ECCDF2CEB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794977"/>
              </p:ext>
            </p:extLst>
          </p:nvPr>
        </p:nvGraphicFramePr>
        <p:xfrm>
          <a:off x="7810661" y="3003041"/>
          <a:ext cx="4343077" cy="3173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67614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7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Example applications of machine learning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64AF22-FB7A-418D-8870-3F1C4AC00B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090" r="68354" b="52514"/>
          <a:stretch/>
        </p:blipFill>
        <p:spPr>
          <a:xfrm>
            <a:off x="10095200" y="2295517"/>
            <a:ext cx="1597868" cy="151003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D818537-7682-43E8-9456-DFCC9A0CB0F4}"/>
              </a:ext>
            </a:extLst>
          </p:cNvPr>
          <p:cNvGrpSpPr/>
          <p:nvPr/>
        </p:nvGrpSpPr>
        <p:grpSpPr>
          <a:xfrm>
            <a:off x="6518922" y="2449686"/>
            <a:ext cx="1276311" cy="1619842"/>
            <a:chOff x="6645603" y="2614233"/>
            <a:chExt cx="1276311" cy="1619842"/>
          </a:xfrm>
        </p:grpSpPr>
        <p:pic>
          <p:nvPicPr>
            <p:cNvPr id="13" name="Picture 2" descr="Mirai">
              <a:extLst>
                <a:ext uri="{FF2B5EF4-FFF2-40B4-BE49-F238E27FC236}">
                  <a16:creationId xmlns:a16="http://schemas.microsoft.com/office/drawing/2014/main" id="{4FA0CCD3-AA08-49FC-BA31-4B95DE670B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058"/>
            <a:stretch/>
          </p:blipFill>
          <p:spPr bwMode="auto">
            <a:xfrm>
              <a:off x="6700565" y="2614233"/>
              <a:ext cx="1141672" cy="1309650"/>
            </a:xfrm>
            <a:prstGeom prst="rect">
              <a:avLst/>
            </a:prstGeom>
            <a:noFill/>
            <a:ln>
              <a:solidFill>
                <a:srgbClr val="1751A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FD23BE-D2E2-4676-939C-6154F8674373}"/>
                </a:ext>
              </a:extLst>
            </p:cNvPr>
            <p:cNvSpPr/>
            <p:nvPr/>
          </p:nvSpPr>
          <p:spPr>
            <a:xfrm>
              <a:off x="6645603" y="3980159"/>
              <a:ext cx="1276311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b="1" dirty="0"/>
                <a:t>Biomedical images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4DA32D0-442A-453C-BA55-17A4E72A1B28}"/>
              </a:ext>
            </a:extLst>
          </p:cNvPr>
          <p:cNvGrpSpPr/>
          <p:nvPr/>
        </p:nvGrpSpPr>
        <p:grpSpPr>
          <a:xfrm>
            <a:off x="6771086" y="4613766"/>
            <a:ext cx="1266919" cy="1228379"/>
            <a:chOff x="6771086" y="4613766"/>
            <a:chExt cx="1266919" cy="1228379"/>
          </a:xfrm>
        </p:grpSpPr>
        <p:pic>
          <p:nvPicPr>
            <p:cNvPr id="15" name="Picture 6" descr="Computer screen display of a human DNA sequence, made up of lots of colourful boxes on a black background.">
              <a:extLst>
                <a:ext uri="{FF2B5EF4-FFF2-40B4-BE49-F238E27FC236}">
                  <a16:creationId xmlns:a16="http://schemas.microsoft.com/office/drawing/2014/main" id="{F9185A36-D118-4393-8E1F-70D7841EE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1086" y="4613766"/>
              <a:ext cx="1266919" cy="901096"/>
            </a:xfrm>
            <a:prstGeom prst="rect">
              <a:avLst/>
            </a:prstGeom>
            <a:noFill/>
            <a:ln>
              <a:solidFill>
                <a:srgbClr val="1751A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EFF15B-9C85-4B3C-9C7B-B133AA86B34A}"/>
                </a:ext>
              </a:extLst>
            </p:cNvPr>
            <p:cNvSpPr/>
            <p:nvPr/>
          </p:nvSpPr>
          <p:spPr>
            <a:xfrm>
              <a:off x="6868180" y="5588229"/>
              <a:ext cx="1109599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b="1" dirty="0"/>
                <a:t>DNA sequences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F95B9-424F-49AE-A087-5465A0CC6975}"/>
              </a:ext>
            </a:extLst>
          </p:cNvPr>
          <p:cNvSpPr/>
          <p:nvPr/>
        </p:nvSpPr>
        <p:spPr>
          <a:xfrm>
            <a:off x="0" y="6404648"/>
            <a:ext cx="118262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Figures from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Bronstein, M. </a:t>
            </a:r>
            <a:r>
              <a:rPr lang="en-US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al.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Geometric Deep Learning, </a:t>
            </a:r>
            <a:r>
              <a:rPr lang="en-US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AAMI. 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</a:t>
            </a:r>
            <a:r>
              <a:rPr lang="en-US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Bishop, C. M. </a:t>
            </a:r>
            <a:r>
              <a:rPr lang="en-US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 Recognition and Machine Learning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2006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/>
              </a:rPr>
              <a:t>csail.mit.edu/news/robust-ai-tools-predict-future-cancer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8"/>
              </a:rPr>
              <a:t>https://www.nature.com/articles/d41586-021-01506-w</a:t>
            </a:r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endParaRPr lang="sv-SE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5880EA-E3AB-4611-B3A7-FC5F2A8E212F}"/>
              </a:ext>
            </a:extLst>
          </p:cNvPr>
          <p:cNvGrpSpPr/>
          <p:nvPr/>
        </p:nvGrpSpPr>
        <p:grpSpPr>
          <a:xfrm>
            <a:off x="8156443" y="1672051"/>
            <a:ext cx="1938757" cy="1137280"/>
            <a:chOff x="8156443" y="1672051"/>
            <a:chExt cx="1938757" cy="113728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2C916FC-FF4D-4B4A-A369-AD25E8C90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56443" y="1672051"/>
              <a:ext cx="1938757" cy="833874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E05AFB2-20BB-4852-AC6C-6F33153D53C4}"/>
                </a:ext>
              </a:extLst>
            </p:cNvPr>
            <p:cNvSpPr/>
            <p:nvPr/>
          </p:nvSpPr>
          <p:spPr>
            <a:xfrm>
              <a:off x="8584455" y="2555415"/>
              <a:ext cx="1268296" cy="253916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050" b="1" dirty="0"/>
                <a:t>Handwritten digits</a:t>
              </a:r>
            </a:p>
          </p:txBody>
        </p:sp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6072FE5B-AFC5-4DA4-8DC3-51F627FDC402}"/>
              </a:ext>
            </a:extLst>
          </p:cNvPr>
          <p:cNvSpPr txBox="1">
            <a:spLocks/>
          </p:cNvSpPr>
          <p:nvPr/>
        </p:nvSpPr>
        <p:spPr>
          <a:xfrm>
            <a:off x="544286" y="1110342"/>
            <a:ext cx="5410196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1751A6"/>
                </a:solidFill>
              </a:rPr>
              <a:t>Example applications</a:t>
            </a:r>
            <a:endParaRPr lang="en-US" dirty="0">
              <a:solidFill>
                <a:srgbClr val="1751A6"/>
              </a:solidFill>
            </a:endParaRP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8841CA84-C3BA-4B54-9B04-E11E35CBFB06}"/>
              </a:ext>
            </a:extLst>
          </p:cNvPr>
          <p:cNvSpPr txBox="1">
            <a:spLocks/>
          </p:cNvSpPr>
          <p:nvPr/>
        </p:nvSpPr>
        <p:spPr>
          <a:xfrm>
            <a:off x="6237517" y="1110341"/>
            <a:ext cx="5671445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1751A6"/>
                </a:solidFill>
              </a:rPr>
              <a:t>Example data</a:t>
            </a:r>
            <a:endParaRPr lang="en-US" dirty="0">
              <a:solidFill>
                <a:srgbClr val="1751A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7A591-5BF0-499B-8FCE-F7D7D0C6E91E}"/>
              </a:ext>
            </a:extLst>
          </p:cNvPr>
          <p:cNvSpPr txBox="1"/>
          <p:nvPr/>
        </p:nvSpPr>
        <p:spPr>
          <a:xfrm>
            <a:off x="634486" y="2080716"/>
            <a:ext cx="2343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tumor profiling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BAAC6-1858-4DC0-A29D-C42CE390F91A}"/>
              </a:ext>
            </a:extLst>
          </p:cNvPr>
          <p:cNvSpPr txBox="1"/>
          <p:nvPr/>
        </p:nvSpPr>
        <p:spPr>
          <a:xfrm>
            <a:off x="2867481" y="2271398"/>
            <a:ext cx="2950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optical character recognition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F7B5AC-1E40-49E7-8A8A-83D405C3F148}"/>
              </a:ext>
            </a:extLst>
          </p:cNvPr>
          <p:cNvSpPr txBox="1"/>
          <p:nvPr/>
        </p:nvSpPr>
        <p:spPr>
          <a:xfrm>
            <a:off x="3309610" y="4042073"/>
            <a:ext cx="2708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recommendation systems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36C2AB-B6D0-46D5-86E8-DD4657BF466C}"/>
              </a:ext>
            </a:extLst>
          </p:cNvPr>
          <p:cNvSpPr txBox="1"/>
          <p:nvPr/>
        </p:nvSpPr>
        <p:spPr>
          <a:xfrm>
            <a:off x="633541" y="5162226"/>
            <a:ext cx="2436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image synthesis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DCC042-ED84-4C2A-9493-08AF4715C1A7}"/>
              </a:ext>
            </a:extLst>
          </p:cNvPr>
          <p:cNvSpPr txBox="1"/>
          <p:nvPr/>
        </p:nvSpPr>
        <p:spPr>
          <a:xfrm>
            <a:off x="261251" y="4572459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clinical trial 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24D89B-3EDB-4D5F-A1B3-3845F6AC6982}"/>
              </a:ext>
            </a:extLst>
          </p:cNvPr>
          <p:cNvSpPr txBox="1"/>
          <p:nvPr/>
        </p:nvSpPr>
        <p:spPr>
          <a:xfrm>
            <a:off x="979150" y="3282318"/>
            <a:ext cx="3173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molecular property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E9BC48-1EC1-40D2-BE74-612523A6018B}"/>
              </a:ext>
            </a:extLst>
          </p:cNvPr>
          <p:cNvSpPr txBox="1"/>
          <p:nvPr/>
        </p:nvSpPr>
        <p:spPr>
          <a:xfrm>
            <a:off x="3232577" y="1683268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facial recognition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238D0D-7AA5-41D0-BADE-6A031B1B4D27}"/>
              </a:ext>
            </a:extLst>
          </p:cNvPr>
          <p:cNvSpPr txBox="1"/>
          <p:nvPr/>
        </p:nvSpPr>
        <p:spPr>
          <a:xfrm>
            <a:off x="3811646" y="5599844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molecular design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CF82294-438E-48FC-B2E5-15C9DD3CB6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82" t="27040" r="35082" b="25474"/>
          <a:stretch/>
        </p:blipFill>
        <p:spPr>
          <a:xfrm>
            <a:off x="8301564" y="3146923"/>
            <a:ext cx="1597868" cy="15100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5C57460-57E3-4BAE-A5E5-21F663EAE5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63" t="3394" r="-1900" b="49120"/>
          <a:stretch/>
        </p:blipFill>
        <p:spPr>
          <a:xfrm>
            <a:off x="10095200" y="4190006"/>
            <a:ext cx="1597868" cy="151003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311C55F-F6FA-4DAF-9136-1788B81C3A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26" t="48614" r="-163" b="3900"/>
          <a:stretch/>
        </p:blipFill>
        <p:spPr>
          <a:xfrm>
            <a:off x="8383836" y="4759223"/>
            <a:ext cx="1597868" cy="151003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1745DF-2538-437F-A8D2-6B55E0E1D447}"/>
              </a:ext>
            </a:extLst>
          </p:cNvPr>
          <p:cNvSpPr txBox="1"/>
          <p:nvPr/>
        </p:nvSpPr>
        <p:spPr>
          <a:xfrm>
            <a:off x="3932894" y="3227596"/>
            <a:ext cx="2815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predicting life expectancy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BB55DC-6E7F-45C9-A993-8AC031FCDEAD}"/>
              </a:ext>
            </a:extLst>
          </p:cNvPr>
          <p:cNvSpPr txBox="1"/>
          <p:nvPr/>
        </p:nvSpPr>
        <p:spPr>
          <a:xfrm>
            <a:off x="-528721" y="2515495"/>
            <a:ext cx="2708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8B60A3"/>
                </a:solidFill>
                <a:latin typeface="Comic Sans MS" panose="030F0702030302020204" pitchFamily="66" charset="0"/>
              </a:rPr>
              <a:t>market forcasting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CE1985-4BBA-406A-AECA-2275BFF8E2F7}"/>
              </a:ext>
            </a:extLst>
          </p:cNvPr>
          <p:cNvSpPr txBox="1"/>
          <p:nvPr/>
        </p:nvSpPr>
        <p:spPr>
          <a:xfrm>
            <a:off x="2978397" y="4975859"/>
            <a:ext cx="333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8B60A3"/>
                </a:solidFill>
                <a:latin typeface="Comic Sans MS" panose="030F0702030302020204" pitchFamily="66" charset="0"/>
              </a:rPr>
              <a:t>customer retention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D0208B-421F-4588-A3FF-FF9D4F726FB9}"/>
              </a:ext>
            </a:extLst>
          </p:cNvPr>
          <p:cNvSpPr txBox="1"/>
          <p:nvPr/>
        </p:nvSpPr>
        <p:spPr>
          <a:xfrm>
            <a:off x="-390687" y="5729495"/>
            <a:ext cx="434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002060"/>
                </a:solidFill>
                <a:latin typeface="Comic Sans MS" panose="030F0702030302020204" pitchFamily="66" charset="0"/>
              </a:rPr>
              <a:t>data compression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A6BFB8-13CB-4A4F-88DE-B23CFC1CC0EF}"/>
              </a:ext>
            </a:extLst>
          </p:cNvPr>
          <p:cNvSpPr txBox="1"/>
          <p:nvPr/>
        </p:nvSpPr>
        <p:spPr>
          <a:xfrm>
            <a:off x="-773838" y="4064656"/>
            <a:ext cx="4345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rgbClr val="FCBC7C"/>
                </a:solidFill>
                <a:latin typeface="Comic Sans MS" panose="030F0702030302020204" pitchFamily="66" charset="0"/>
              </a:rPr>
              <a:t>robot navigation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878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1" grpId="0"/>
      <p:bldP spid="32" grpId="0"/>
      <p:bldP spid="33" grpId="0"/>
      <p:bldP spid="37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8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Activity 1. Survey to assess class interests  (</a:t>
            </a:r>
            <a:r>
              <a:rPr lang="en-US" sz="2400" b="1" dirty="0">
                <a:solidFill>
                  <a:srgbClr val="1751A6"/>
                </a:solidFill>
              </a:rPr>
              <a:t>~</a:t>
            </a:r>
            <a:r>
              <a:rPr lang="en-US" sz="3200" b="1" dirty="0">
                <a:solidFill>
                  <a:srgbClr val="1751A6"/>
                </a:solidFill>
              </a:rPr>
              <a:t>2 minutes)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AD16D-A594-403B-B0F1-86D76835A42E}"/>
              </a:ext>
            </a:extLst>
          </p:cNvPr>
          <p:cNvSpPr/>
          <p:nvPr/>
        </p:nvSpPr>
        <p:spPr>
          <a:xfrm>
            <a:off x="762593" y="1186743"/>
            <a:ext cx="106668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3200" dirty="0">
                <a:solidFill>
                  <a:srgbClr val="1751A6"/>
                </a:solidFill>
                <a:latin typeface="Comic Sans MS" panose="030F0702030302020204" pitchFamily="66" charset="0"/>
              </a:rPr>
              <a:t>Take a minute</a:t>
            </a:r>
            <a:r>
              <a:rPr lang="sv-SE" sz="3200" b="1" dirty="0">
                <a:solidFill>
                  <a:srgbClr val="1751A6"/>
                </a:solidFill>
                <a:latin typeface="Comic Sans MS" panose="030F0702030302020204" pitchFamily="66" charset="0"/>
              </a:rPr>
              <a:t> </a:t>
            </a:r>
            <a:r>
              <a:rPr lang="sv-SE" sz="3200" dirty="0">
                <a:solidFill>
                  <a:srgbClr val="1751A6"/>
                </a:solidFill>
                <a:latin typeface="Comic Sans MS" panose="030F0702030302020204" pitchFamily="66" charset="0"/>
              </a:rPr>
              <a:t>to think about other possible applications where you could use machine learning to make predictions/decisions from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EEE57-0883-42CA-9899-C4B34A597136}"/>
              </a:ext>
            </a:extLst>
          </p:cNvPr>
          <p:cNvSpPr txBox="1"/>
          <p:nvPr/>
        </p:nvSpPr>
        <p:spPr>
          <a:xfrm>
            <a:off x="2346466" y="2893992"/>
            <a:ext cx="22916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400" b="1" dirty="0">
                <a:solidFill>
                  <a:srgbClr val="002060"/>
                </a:solidFill>
              </a:rPr>
              <a:t>For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rgbClr val="002060"/>
                </a:solidFill>
              </a:rPr>
              <a:t>climate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rgbClr val="002060"/>
                </a:solidFill>
              </a:rPr>
              <a:t>chemistry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rgbClr val="002060"/>
                </a:solidFill>
              </a:rPr>
              <a:t>healthcare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rgbClr val="002060"/>
                </a:solidFill>
              </a:rPr>
              <a:t>physics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rgbClr val="002060"/>
                </a:solidFill>
              </a:rPr>
              <a:t>finance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rgbClr val="002060"/>
                </a:solidFill>
              </a:rPr>
              <a:t>biology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rgbClr val="002060"/>
                </a:solidFill>
              </a:rPr>
              <a:t>transportation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sz="2400" dirty="0">
                <a:solidFill>
                  <a:srgbClr val="002060"/>
                </a:solidFill>
              </a:rPr>
              <a:t>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90836-AF66-4BB4-B408-C1A067F691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301" b="57581"/>
          <a:stretch/>
        </p:blipFill>
        <p:spPr>
          <a:xfrm>
            <a:off x="5834453" y="3819218"/>
            <a:ext cx="6619098" cy="986497"/>
          </a:xfrm>
          <a:prstGeom prst="rect">
            <a:avLst/>
          </a:prstGeom>
        </p:spPr>
      </p:pic>
      <p:pic>
        <p:nvPicPr>
          <p:cNvPr id="3" name="Graphic 2" descr="Thought bubble">
            <a:extLst>
              <a:ext uri="{FF2B5EF4-FFF2-40B4-BE49-F238E27FC236}">
                <a16:creationId xmlns:a16="http://schemas.microsoft.com/office/drawing/2014/main" id="{62680ADC-4736-4DE7-A842-8E0FA6D1C3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70437" y="3816621"/>
            <a:ext cx="1325563" cy="13255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456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A4955-D832-4C89-94EC-C15650A4C5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53" y="942062"/>
            <a:ext cx="4582886" cy="45828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9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Activity 1. Survey to assess class interests  (</a:t>
            </a:r>
            <a:r>
              <a:rPr lang="en-US" sz="2400" b="1" dirty="0">
                <a:solidFill>
                  <a:srgbClr val="1751A6"/>
                </a:solidFill>
              </a:rPr>
              <a:t>~</a:t>
            </a:r>
            <a:r>
              <a:rPr lang="en-US" sz="3200" b="1" dirty="0">
                <a:solidFill>
                  <a:srgbClr val="1751A6"/>
                </a:solidFill>
              </a:rPr>
              <a:t>2 minutes)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8C016-59EE-4998-9F01-611B546DE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32" y="956026"/>
            <a:ext cx="6619098" cy="446007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FAD16D-A594-403B-B0F1-86D76835A42E}"/>
              </a:ext>
            </a:extLst>
          </p:cNvPr>
          <p:cNvSpPr/>
          <p:nvPr/>
        </p:nvSpPr>
        <p:spPr>
          <a:xfrm>
            <a:off x="2652589" y="5299226"/>
            <a:ext cx="68868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sz="3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Go to this link </a:t>
            </a:r>
            <a:r>
              <a:rPr lang="sv-SE" sz="3200" dirty="0">
                <a:solidFill>
                  <a:srgbClr val="1751A6"/>
                </a:solidFill>
                <a:highlight>
                  <a:srgbClr val="FFFF00"/>
                </a:highlight>
                <a:latin typeface="Avenir Next LT Pro" panose="020B0504020202020204" pitchFamily="34" charset="0"/>
              </a:rPr>
              <a:t>→ </a:t>
            </a:r>
            <a:r>
              <a:rPr lang="sv-SE" sz="3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bit.ly/INTROML1</a:t>
            </a:r>
          </a:p>
          <a:p>
            <a:pPr algn="ctr"/>
            <a:r>
              <a:rPr lang="sv-SE" sz="3200" dirty="0">
                <a:solidFill>
                  <a:srgbClr val="1751A6"/>
                </a:solidFill>
                <a:highlight>
                  <a:srgbClr val="FFFF00"/>
                </a:highlight>
                <a:latin typeface="Comic Sans MS" panose="030F0702030302020204" pitchFamily="66" charset="0"/>
              </a:rPr>
              <a:t>or scan the QR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92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heme/theme1.xml><?xml version="1.0" encoding="utf-8"?>
<a:theme xmlns:a="http://schemas.openxmlformats.org/drawingml/2006/main" name="Office Theme">
  <a:themeElements>
    <a:clrScheme name="Rocío Mercado - Group Theme">
      <a:dk1>
        <a:sysClr val="windowText" lastClr="000000"/>
      </a:dk1>
      <a:lt1>
        <a:sysClr val="window" lastClr="FFFFFF"/>
      </a:lt1>
      <a:dk2>
        <a:srgbClr val="0E3754"/>
      </a:dk2>
      <a:lt2>
        <a:srgbClr val="DBECF9"/>
      </a:lt2>
      <a:accent1>
        <a:srgbClr val="0E3754"/>
      </a:accent1>
      <a:accent2>
        <a:srgbClr val="7EBEEA"/>
      </a:accent2>
      <a:accent3>
        <a:srgbClr val="DBECF9"/>
      </a:accent3>
      <a:accent4>
        <a:srgbClr val="0E3754"/>
      </a:accent4>
      <a:accent5>
        <a:srgbClr val="7EBEEA"/>
      </a:accent5>
      <a:accent6>
        <a:srgbClr val="DBECF9"/>
      </a:accent6>
      <a:hlink>
        <a:srgbClr val="E593CE"/>
      </a:hlink>
      <a:folHlink>
        <a:srgbClr val="954F72"/>
      </a:folHlink>
    </a:clrScheme>
    <a:fontScheme name="Rocío Mercado - Group Theme">
      <a:majorFont>
        <a:latin typeface="Calibri Light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28891</TotalTime>
  <Words>1739</Words>
  <Application>Microsoft Office PowerPoint</Application>
  <PresentationFormat>Widescreen</PresentationFormat>
  <Paragraphs>320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Avenir Next LT Pro</vt:lpstr>
      <vt:lpstr>Calibri</vt:lpstr>
      <vt:lpstr>Calibri Light</vt:lpstr>
      <vt:lpstr>Castellar</vt:lpstr>
      <vt:lpstr>Comic Sans MS</vt:lpstr>
      <vt:lpstr>Garamond</vt:lpstr>
      <vt:lpstr>Lucida Calligraphy</vt:lpstr>
      <vt:lpstr>Office Theme</vt:lpstr>
      <vt:lpstr>Introduction to Machine Learning</vt:lpstr>
      <vt:lpstr>Intended learning outcomes (ILOs)</vt:lpstr>
      <vt:lpstr>Lecture outline</vt:lpstr>
      <vt:lpstr>What is machine learning?</vt:lpstr>
      <vt:lpstr>The relationship between AI, ML, and DL</vt:lpstr>
      <vt:lpstr>The relationship between AI, ML, and DL</vt:lpstr>
      <vt:lpstr>Example applications of machine learning</vt:lpstr>
      <vt:lpstr>Activity 1. Survey to assess class interests  (~2 minutes)</vt:lpstr>
      <vt:lpstr>Activity 1. Survey to assess class interests  (~2 minutes)</vt:lpstr>
      <vt:lpstr>Activity 1. Survey to assess class interests (responses)</vt:lpstr>
      <vt:lpstr>Machine learning algorithms can be classified into three main classes</vt:lpstr>
      <vt:lpstr>Machine learning algorithms can be classified into three main classes</vt:lpstr>
      <vt:lpstr>Machine learning algorithms can be classified into three main classes</vt:lpstr>
      <vt:lpstr>Introducing a common notation</vt:lpstr>
      <vt:lpstr>Introducing a common notation</vt:lpstr>
      <vt:lpstr>Supervised learning</vt:lpstr>
      <vt:lpstr>Building a simple regression model: predicting housing prices</vt:lpstr>
      <vt:lpstr>Building a simple regression model: predicting housing prices</vt:lpstr>
      <vt:lpstr>Building a simple regression model: predicting housing prices</vt:lpstr>
      <vt:lpstr>Building a simple regression model: predicting housing prices</vt:lpstr>
      <vt:lpstr>Building a simple regression model: predicting housing prices</vt:lpstr>
      <vt:lpstr>Building a simple regression model: predicting housing prices</vt:lpstr>
      <vt:lpstr>Next lecture</vt:lpstr>
      <vt:lpstr>Activity 2. Quick poll to assess understanding (~2 minutes)</vt:lpstr>
      <vt:lpstr>Activity 2. Quick poll to assess understanding (responses)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graph traversal algorithms in graph-based molecular generation</dc:title>
  <dc:creator>Rocío Mercado</dc:creator>
  <cp:lastModifiedBy>Rocío Mercado</cp:lastModifiedBy>
  <cp:revision>2011</cp:revision>
  <dcterms:created xsi:type="dcterms:W3CDTF">2021-09-19T15:18:24Z</dcterms:created>
  <dcterms:modified xsi:type="dcterms:W3CDTF">2022-05-23T14:52:13Z</dcterms:modified>
</cp:coreProperties>
</file>