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57" r:id="rId2"/>
    <p:sldId id="484" r:id="rId3"/>
    <p:sldId id="514" r:id="rId4"/>
    <p:sldId id="526" r:id="rId5"/>
    <p:sldId id="498" r:id="rId6"/>
    <p:sldId id="523" r:id="rId7"/>
    <p:sldId id="517" r:id="rId8"/>
    <p:sldId id="518" r:id="rId9"/>
    <p:sldId id="525" r:id="rId10"/>
    <p:sldId id="524" r:id="rId11"/>
    <p:sldId id="500" r:id="rId12"/>
    <p:sldId id="520" r:id="rId13"/>
    <p:sldId id="521" r:id="rId14"/>
    <p:sldId id="522" r:id="rId15"/>
    <p:sldId id="512" r:id="rId16"/>
  </p:sldIdLst>
  <p:sldSz cx="12192000" cy="6858000"/>
  <p:notesSz cx="6889750" cy="100218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cío Mercado" initials="RM" lastIdx="1" clrIdx="0">
    <p:extLst>
      <p:ext uri="{19B8F6BF-5375-455C-9EA6-DF929625EA0E}">
        <p15:presenceInfo xmlns:p15="http://schemas.microsoft.com/office/powerpoint/2012/main" userId="a74e8ded3075023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60A3"/>
    <a:srgbClr val="1751A6"/>
    <a:srgbClr val="7EBEEA"/>
    <a:srgbClr val="FDF5E8"/>
    <a:srgbClr val="FED4AA"/>
    <a:srgbClr val="FCBC7C"/>
    <a:srgbClr val="F4CC24"/>
    <a:srgbClr val="343434"/>
    <a:srgbClr val="FBE5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3" autoAdjust="0"/>
    <p:restoredTop sz="76398" autoAdjust="0"/>
  </p:normalViewPr>
  <p:slideViewPr>
    <p:cSldViewPr snapToGrid="0">
      <p:cViewPr varScale="1">
        <p:scale>
          <a:sx n="88" d="100"/>
          <a:sy n="88" d="100"/>
        </p:scale>
        <p:origin x="14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2597" y="0"/>
            <a:ext cx="2985558" cy="50283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>
              <a:defRPr sz="1300"/>
            </a:lvl1pPr>
          </a:lstStyle>
          <a:p>
            <a:fld id="{EA02E4A0-29B7-4670-8CA0-704CAA4443DF}" type="datetimeFigureOut">
              <a:rPr lang="sv-SE" smtClean="0"/>
              <a:t>2022-05-23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823034"/>
            <a:ext cx="5511800" cy="3946118"/>
          </a:xfrm>
          <a:prstGeom prst="rect">
            <a:avLst/>
          </a:prstGeom>
        </p:spPr>
        <p:txBody>
          <a:bodyPr vert="horz" lIns="96634" tIns="48317" rIns="96634" bIns="4831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>
              <a:defRPr sz="13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2597" y="9519055"/>
            <a:ext cx="2985558" cy="502834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r">
              <a:defRPr sz="1300"/>
            </a:lvl1pPr>
          </a:lstStyle>
          <a:p>
            <a:fld id="{70592184-91ED-4423-9277-CE2F2F10A53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96125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8150" y="1252538"/>
            <a:ext cx="6013450" cy="33829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5141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2890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8867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27294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7318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880329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005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5330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4819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6121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5880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616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94216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3350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92184-91ED-4423-9277-CE2F2F10A534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627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E4873-7418-4833-B827-B562F4F39BDC}" type="datetime1">
              <a:rPr lang="sv-SE" smtClean="0"/>
              <a:t>2022-05-23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672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ADC7D-F46B-49A4-8518-2256DA4F2FDB}" type="datetime1">
              <a:rPr lang="sv-SE" smtClean="0"/>
              <a:t>2022-05-23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814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F5D85-6941-4243-912D-CA58169DE917}" type="datetime1">
              <a:rPr lang="sv-SE" smtClean="0"/>
              <a:t>2022-05-23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081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DB6F6-0110-4FB3-A23C-3A14BBCBA521}" type="datetime1">
              <a:rPr lang="sv-SE" smtClean="0"/>
              <a:t>2022-05-23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845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CA836-7005-431D-9D2F-03DAB6E36DBD}" type="datetime1">
              <a:rPr lang="sv-SE" smtClean="0"/>
              <a:t>2022-05-23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15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E4707-BB8C-4DDF-9EBE-60CC05A78077}" type="datetime1">
              <a:rPr lang="sv-SE" smtClean="0"/>
              <a:t>2022-05-23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9894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80B7-3EAF-4928-8C43-A840DCC4DA3E}" type="datetime1">
              <a:rPr lang="sv-SE" smtClean="0"/>
              <a:t>2022-05-23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764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CC6BD-E4D1-4C44-8CE4-F2433FB6EAC7}" type="datetime1">
              <a:rPr lang="sv-SE" smtClean="0"/>
              <a:t>2022-05-23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23192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28B2-3497-4682-A3B9-6D636632B84C}" type="datetime1">
              <a:rPr lang="sv-SE" smtClean="0"/>
              <a:t>2022-05-23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3952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A7DE9-9CE4-46AE-BD77-9C02D5C51EC5}" type="datetime1">
              <a:rPr lang="sv-SE" smtClean="0"/>
              <a:t>2022-05-23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87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FBF00-DB01-4C67-AE4E-302FC7B08F2F}" type="datetime1">
              <a:rPr lang="sv-SE" smtClean="0"/>
              <a:t>2022-05-23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4112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17C38-BEDF-4318-8AAD-03611EDF9709}" type="datetime1">
              <a:rPr lang="sv-SE" smtClean="0"/>
              <a:t>2022-05-23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42D06-2EF4-4715-82C9-48917B55205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06833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hyperlink" Target="https://media.nature.com/lw800/magazine-assets/d41586-018-05267-x/d41586-018-05267-x_15789480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8F274F-D28D-41F2-87C8-AC037FA4B425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06ECF-25A8-4971-BD9E-C6A96B06C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457" y="1248974"/>
            <a:ext cx="11538857" cy="2212975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1751A6"/>
                </a:solidFill>
                <a:cs typeface="Arial" panose="020B0604020202020204" pitchFamily="34" charset="0"/>
              </a:rPr>
              <a:t>Data-driven molecular design </a:t>
            </a:r>
            <a:br>
              <a:rPr lang="en-US" sz="4800" b="1" dirty="0">
                <a:solidFill>
                  <a:srgbClr val="1751A6"/>
                </a:solidFill>
                <a:cs typeface="Arial" panose="020B0604020202020204" pitchFamily="34" charset="0"/>
              </a:rPr>
            </a:br>
            <a:r>
              <a:rPr lang="en-US" sz="4800" b="1" dirty="0">
                <a:solidFill>
                  <a:srgbClr val="1751A6"/>
                </a:solidFill>
                <a:cs typeface="Arial" panose="020B0604020202020204" pitchFamily="34" charset="0"/>
              </a:rPr>
              <a:t>and optimization: </a:t>
            </a:r>
            <a:br>
              <a:rPr lang="en-US" sz="4800" b="1" dirty="0">
                <a:solidFill>
                  <a:srgbClr val="1751A6"/>
                </a:solidFill>
                <a:cs typeface="Arial" panose="020B0604020202020204" pitchFamily="34" charset="0"/>
              </a:rPr>
            </a:br>
            <a:r>
              <a:rPr lang="en-US" sz="4800" dirty="0">
                <a:solidFill>
                  <a:srgbClr val="1751A6"/>
                </a:solidFill>
                <a:cs typeface="Arial" panose="020B0604020202020204" pitchFamily="34" charset="0"/>
              </a:rPr>
              <a:t>graphs as molecular representations</a:t>
            </a:r>
            <a:endParaRPr lang="sv-SE" sz="4800" dirty="0">
              <a:solidFill>
                <a:srgbClr val="1751A6"/>
              </a:solidFill>
              <a:cs typeface="Arial" panose="020B060402020202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A3F240E-9837-4783-AE1D-E26AB41DD9B9}"/>
              </a:ext>
            </a:extLst>
          </p:cNvPr>
          <p:cNvSpPr txBox="1">
            <a:spLocks/>
          </p:cNvSpPr>
          <p:nvPr/>
        </p:nvSpPr>
        <p:spPr>
          <a:xfrm>
            <a:off x="1513114" y="3810557"/>
            <a:ext cx="9165772" cy="2212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2100" b="1" dirty="0">
                <a:solidFill>
                  <a:schemeClr val="tx2"/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Dr. Rocío Mercado</a:t>
            </a:r>
          </a:p>
          <a:p>
            <a:r>
              <a:rPr lang="sv-SE" sz="2000" dirty="0">
                <a:latin typeface="Garamond" panose="02020404030301010803" pitchFamily="18" charset="0"/>
                <a:cs typeface="Arial" panose="020B0604020202020204" pitchFamily="34" charset="0"/>
              </a:rPr>
              <a:t>Department of Chemical Engineering, MIT</a:t>
            </a:r>
          </a:p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Kaufman Teaching Certificate Program </a:t>
            </a:r>
            <a:br>
              <a:rPr lang="en-US" sz="2000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</a:b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  <a:latin typeface="Garamond" panose="02020404030301010803" pitchFamily="18" charset="0"/>
                <a:cs typeface="Arial" panose="020B0604020202020204" pitchFamily="34" charset="0"/>
              </a:rPr>
              <a:t>Microteaching Session 2</a:t>
            </a:r>
          </a:p>
          <a:p>
            <a:r>
              <a:rPr lang="sv-SE" sz="1600" dirty="0">
                <a:latin typeface="Garamond" panose="02020404030301010803" pitchFamily="18" charset="0"/>
                <a:cs typeface="Arial" panose="020B0604020202020204" pitchFamily="34" charset="0"/>
              </a:rPr>
              <a:t>Wednesday April 20, 2022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42955-EE4D-449F-9E60-D1E07511F90A}"/>
              </a:ext>
            </a:extLst>
          </p:cNvPr>
          <p:cNvSpPr/>
          <p:nvPr/>
        </p:nvSpPr>
        <p:spPr>
          <a:xfrm>
            <a:off x="0" y="6345466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28" name="Picture 4" descr="File:MIT logo.svg - Wikipedia">
            <a:extLst>
              <a:ext uri="{FF2B5EF4-FFF2-40B4-BE49-F238E27FC236}">
                <a16:creationId xmlns:a16="http://schemas.microsoft.com/office/drawing/2014/main" id="{951FDAEF-00C0-48CA-B47F-C1528328B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80" y="5760425"/>
            <a:ext cx="733039" cy="37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4358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10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An example molecular graph: hydrogen cyanide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F61EDD-9889-43DF-95AB-9DC72BE5DB5B}"/>
              </a:ext>
            </a:extLst>
          </p:cNvPr>
          <p:cNvSpPr/>
          <p:nvPr/>
        </p:nvSpPr>
        <p:spPr>
          <a:xfrm>
            <a:off x="8946217" y="4711026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A = </a:t>
            </a:r>
            <a:endParaRPr lang="en-US" sz="2400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5809C3E-5FDE-47DE-9DE2-3CE10ADBF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75566"/>
              </p:ext>
            </p:extLst>
          </p:nvPr>
        </p:nvGraphicFramePr>
        <p:xfrm>
          <a:off x="9379728" y="4011552"/>
          <a:ext cx="15875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100255207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410B7CE8-ED19-46B6-9394-429BCD7C8455}"/>
              </a:ext>
            </a:extLst>
          </p:cNvPr>
          <p:cNvSpPr/>
          <p:nvPr/>
        </p:nvSpPr>
        <p:spPr>
          <a:xfrm>
            <a:off x="5037722" y="4709148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X = </a:t>
            </a:r>
            <a:endParaRPr lang="en-US" sz="2400" dirty="0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5676EF0-1B28-49B1-966E-CE711E12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06190"/>
              </p:ext>
            </p:extLst>
          </p:nvPr>
        </p:nvGraphicFramePr>
        <p:xfrm>
          <a:off x="5338315" y="4013808"/>
          <a:ext cx="18101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28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</a:tbl>
          </a:graphicData>
        </a:graphic>
      </p:graphicFrame>
      <p:sp>
        <p:nvSpPr>
          <p:cNvPr id="40" name="Double Bracket 39">
            <a:extLst>
              <a:ext uri="{FF2B5EF4-FFF2-40B4-BE49-F238E27FC236}">
                <a16:creationId xmlns:a16="http://schemas.microsoft.com/office/drawing/2014/main" id="{57C6FB45-532B-4452-9729-3E384B09B004}"/>
              </a:ext>
            </a:extLst>
          </p:cNvPr>
          <p:cNvSpPr/>
          <p:nvPr/>
        </p:nvSpPr>
        <p:spPr>
          <a:xfrm>
            <a:off x="5727292" y="4307049"/>
            <a:ext cx="1483405" cy="1246951"/>
          </a:xfrm>
          <a:prstGeom prst="bracketPair">
            <a:avLst/>
          </a:prstGeom>
          <a:noFill/>
          <a:ln w="19050">
            <a:solidFill>
              <a:srgbClr val="8B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Double Bracket 40">
            <a:extLst>
              <a:ext uri="{FF2B5EF4-FFF2-40B4-BE49-F238E27FC236}">
                <a16:creationId xmlns:a16="http://schemas.microsoft.com/office/drawing/2014/main" id="{44D73DFB-6A07-449B-B0DB-4B38510EFBDB}"/>
              </a:ext>
            </a:extLst>
          </p:cNvPr>
          <p:cNvSpPr/>
          <p:nvPr/>
        </p:nvSpPr>
        <p:spPr>
          <a:xfrm>
            <a:off x="9666354" y="4283910"/>
            <a:ext cx="1384829" cy="1256390"/>
          </a:xfrm>
          <a:prstGeom prst="bracketPair">
            <a:avLst/>
          </a:prstGeom>
          <a:noFill/>
          <a:ln w="19050">
            <a:solidFill>
              <a:srgbClr val="8B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704C895-C7C4-4731-AAFA-FBB059901BEA}"/>
              </a:ext>
            </a:extLst>
          </p:cNvPr>
          <p:cNvSpPr/>
          <p:nvPr/>
        </p:nvSpPr>
        <p:spPr>
          <a:xfrm>
            <a:off x="8778830" y="3691765"/>
            <a:ext cx="2749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751A6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adjacency matrix:</a:t>
            </a:r>
            <a:endParaRPr lang="en-US" sz="2400" dirty="0">
              <a:solidFill>
                <a:srgbClr val="1751A6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C4269A-8811-4CC8-888D-19670BEE0B50}"/>
              </a:ext>
            </a:extLst>
          </p:cNvPr>
          <p:cNvSpPr/>
          <p:nvPr/>
        </p:nvSpPr>
        <p:spPr>
          <a:xfrm>
            <a:off x="4792585" y="3691765"/>
            <a:ext cx="3365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751A6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node features matrix:</a:t>
            </a:r>
            <a:endParaRPr lang="en-US" sz="2400" dirty="0">
              <a:solidFill>
                <a:srgbClr val="1751A6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7B370AC-8FBC-4182-BC30-6C33BE06F25E}"/>
              </a:ext>
            </a:extLst>
          </p:cNvPr>
          <p:cNvSpPr/>
          <p:nvPr/>
        </p:nvSpPr>
        <p:spPr>
          <a:xfrm>
            <a:off x="534464" y="4769265"/>
            <a:ext cx="4137671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This is just one way to represent</a:t>
            </a:r>
            <a:br>
              <a:rPr lang="en-US" sz="20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HCN; there are </a:t>
            </a:r>
            <a:r>
              <a:rPr lang="en-US" sz="2000" u="sng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many</a:t>
            </a:r>
            <a:br>
              <a:rPr lang="en-US" sz="20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other ways we can</a:t>
            </a:r>
            <a:br>
              <a:rPr lang="en-US" sz="20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r>
              <a:rPr lang="en-US" sz="20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represent it.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587420-B144-4A47-BA64-64DA4916DE4C}"/>
              </a:ext>
            </a:extLst>
          </p:cNvPr>
          <p:cNvSpPr/>
          <p:nvPr/>
        </p:nvSpPr>
        <p:spPr>
          <a:xfrm>
            <a:off x="1101768" y="3047926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hydrogen cyanide</a:t>
            </a:r>
            <a:endParaRPr lang="en-US" sz="2400" dirty="0">
              <a:solidFill>
                <a:srgbClr val="8B60A3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101341-F492-4661-BFE8-7596066CC92A}"/>
              </a:ext>
            </a:extLst>
          </p:cNvPr>
          <p:cNvSpPr/>
          <p:nvPr/>
        </p:nvSpPr>
        <p:spPr>
          <a:xfrm>
            <a:off x="1070168" y="2615894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0DE001D-A528-473E-876D-85930B6C75F0}"/>
              </a:ext>
            </a:extLst>
          </p:cNvPr>
          <p:cNvSpPr/>
          <p:nvPr/>
        </p:nvSpPr>
        <p:spPr>
          <a:xfrm>
            <a:off x="2231082" y="261589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B7D0A9-EA80-4B12-9709-999A0409BB09}"/>
              </a:ext>
            </a:extLst>
          </p:cNvPr>
          <p:cNvSpPr/>
          <p:nvPr/>
        </p:nvSpPr>
        <p:spPr>
          <a:xfrm>
            <a:off x="3441690" y="261589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pic>
        <p:nvPicPr>
          <p:cNvPr id="51" name="Picture 4" descr="File:Hydrogen-cyanide-2D.svg - Wikimedia Commons">
            <a:extLst>
              <a:ext uri="{FF2B5EF4-FFF2-40B4-BE49-F238E27FC236}">
                <a16:creationId xmlns:a16="http://schemas.microsoft.com/office/drawing/2014/main" id="{9DBBD8FC-948C-4ECF-BB45-0E463300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98" y="1622860"/>
            <a:ext cx="3316512" cy="9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120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11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Activity: let's build a graph for a small molecule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050" name="Picture 2" descr="File:Formic-acid-3D-balls-A.png - Wikimedia Commons">
            <a:extLst>
              <a:ext uri="{FF2B5EF4-FFF2-40B4-BE49-F238E27FC236}">
                <a16:creationId xmlns:a16="http://schemas.microsoft.com/office/drawing/2014/main" id="{DB6D4119-39AB-4498-B07D-6C12A0EB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92" y="943606"/>
            <a:ext cx="3461526" cy="276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BBFEFF-D760-4A52-8B77-48E187E71361}"/>
              </a:ext>
            </a:extLst>
          </p:cNvPr>
          <p:cNvSpPr/>
          <p:nvPr/>
        </p:nvSpPr>
        <p:spPr>
          <a:xfrm>
            <a:off x="2044973" y="3852078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formic acid</a:t>
            </a:r>
            <a:endParaRPr lang="en-US" sz="2400" dirty="0">
              <a:solidFill>
                <a:srgbClr val="8B60A3"/>
              </a:solidFill>
            </a:endParaRPr>
          </a:p>
        </p:txBody>
      </p:sp>
      <p:pic>
        <p:nvPicPr>
          <p:cNvPr id="2052" name="Picture 4" descr="HCOOH Lewis Structure, Molecular Geometry, Hybridization, and Polarity -  Techiescientist">
            <a:extLst>
              <a:ext uri="{FF2B5EF4-FFF2-40B4-BE49-F238E27FC236}">
                <a16:creationId xmlns:a16="http://schemas.microsoft.com/office/drawing/2014/main" id="{80FFF93F-9401-4A7C-8C96-D0E9565A8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7" y="1081865"/>
            <a:ext cx="4720591" cy="256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B9F3E6A-9269-4BE5-A1AC-AF686A8E824F}"/>
              </a:ext>
            </a:extLst>
          </p:cNvPr>
          <p:cNvSpPr/>
          <p:nvPr/>
        </p:nvSpPr>
        <p:spPr>
          <a:xfrm>
            <a:off x="1070168" y="2631847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AB6CE8-7CCD-409B-A30D-8183D96075CC}"/>
              </a:ext>
            </a:extLst>
          </p:cNvPr>
          <p:cNvSpPr/>
          <p:nvPr/>
        </p:nvSpPr>
        <p:spPr>
          <a:xfrm>
            <a:off x="2044973" y="2092783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ADB8D-7BD6-47DA-8813-AF03EDEEDA19}"/>
              </a:ext>
            </a:extLst>
          </p:cNvPr>
          <p:cNvSpPr/>
          <p:nvPr/>
        </p:nvSpPr>
        <p:spPr>
          <a:xfrm>
            <a:off x="2044973" y="98138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5F12E-8D6F-435E-AB76-9EDB21663A31}"/>
              </a:ext>
            </a:extLst>
          </p:cNvPr>
          <p:cNvSpPr/>
          <p:nvPr/>
        </p:nvSpPr>
        <p:spPr>
          <a:xfrm>
            <a:off x="3070334" y="322018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B6FAFA-ABD5-4B5F-834E-0B7484DB83C5}"/>
              </a:ext>
            </a:extLst>
          </p:cNvPr>
          <p:cNvSpPr/>
          <p:nvPr/>
        </p:nvSpPr>
        <p:spPr>
          <a:xfrm>
            <a:off x="4515220" y="190471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204BE1-DEC0-4690-AF2F-CE664DFA7C95}"/>
              </a:ext>
            </a:extLst>
          </p:cNvPr>
          <p:cNvSpPr/>
          <p:nvPr/>
        </p:nvSpPr>
        <p:spPr>
          <a:xfrm>
            <a:off x="7072553" y="1631118"/>
            <a:ext cx="3365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751A6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node features matrix:</a:t>
            </a:r>
            <a:endParaRPr lang="en-US" sz="2400" dirty="0">
              <a:solidFill>
                <a:srgbClr val="1751A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A1543E-AABF-4A9C-A819-3709A63E566B}"/>
              </a:ext>
            </a:extLst>
          </p:cNvPr>
          <p:cNvSpPr/>
          <p:nvPr/>
        </p:nvSpPr>
        <p:spPr>
          <a:xfrm>
            <a:off x="6831861" y="3218207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X = </a:t>
            </a:r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993D51-B50B-4A43-888A-4E190379B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45027"/>
              </p:ext>
            </p:extLst>
          </p:nvPr>
        </p:nvGraphicFramePr>
        <p:xfrm>
          <a:off x="7579181" y="2134861"/>
          <a:ext cx="181011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28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69EF353-CCD8-4323-A4BC-F8F255D6D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589748"/>
              </p:ext>
            </p:extLst>
          </p:nvPr>
        </p:nvGraphicFramePr>
        <p:xfrm>
          <a:off x="7579181" y="2134861"/>
          <a:ext cx="181011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28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DB70A1E-773B-4F56-9740-8AAC2418F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86734"/>
              </p:ext>
            </p:extLst>
          </p:nvPr>
        </p:nvGraphicFramePr>
        <p:xfrm>
          <a:off x="7579181" y="2134861"/>
          <a:ext cx="181011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28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8F239FD-2115-4D93-BD00-FE9AE3B5D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57127"/>
              </p:ext>
            </p:extLst>
          </p:nvPr>
        </p:nvGraphicFramePr>
        <p:xfrm>
          <a:off x="7579181" y="2133396"/>
          <a:ext cx="181011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28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64280A3-3C7F-48E3-B9F3-D305D71E4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59430"/>
              </p:ext>
            </p:extLst>
          </p:nvPr>
        </p:nvGraphicFramePr>
        <p:xfrm>
          <a:off x="7578348" y="2133396"/>
          <a:ext cx="181011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28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579A03D-8256-4983-A755-21B8F42BD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148685"/>
              </p:ext>
            </p:extLst>
          </p:nvPr>
        </p:nvGraphicFramePr>
        <p:xfrm>
          <a:off x="7583907" y="2133396"/>
          <a:ext cx="181011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28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935E912C-95D3-4EC7-AB03-C75BC7873785}"/>
              </a:ext>
            </a:extLst>
          </p:cNvPr>
          <p:cNvSpPr/>
          <p:nvPr/>
        </p:nvSpPr>
        <p:spPr>
          <a:xfrm>
            <a:off x="7499498" y="4763218"/>
            <a:ext cx="24609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rows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: node index</a:t>
            </a:r>
          </a:p>
          <a:p>
            <a:pPr algn="ctr"/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columns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: atom type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55CB78-A70C-4024-B9A5-FB6A40E0F8DC}"/>
              </a:ext>
            </a:extLst>
          </p:cNvPr>
          <p:cNvSpPr/>
          <p:nvPr/>
        </p:nvSpPr>
        <p:spPr>
          <a:xfrm>
            <a:off x="-1" y="6581001"/>
            <a:ext cx="707255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</a:rPr>
              <a:t>Formic acid figure from https://upload.wikimedia.org/wikipedia/commons/f/f6/Formic-acid-3D-balls-A.png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18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9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2" grpId="0"/>
      <p:bldP spid="25" grpId="0"/>
      <p:bldP spid="26" grpId="0"/>
      <p:bldP spid="27" grpId="0"/>
      <p:bldP spid="3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12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Activity: let's build a graph for a small molecule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050" name="Picture 2" descr="File:Formic-acid-3D-balls-A.png - Wikimedia Commons">
            <a:extLst>
              <a:ext uri="{FF2B5EF4-FFF2-40B4-BE49-F238E27FC236}">
                <a16:creationId xmlns:a16="http://schemas.microsoft.com/office/drawing/2014/main" id="{DB6D4119-39AB-4498-B07D-6C12A0EB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92" y="943606"/>
            <a:ext cx="3461526" cy="276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BBFEFF-D760-4A52-8B77-48E187E71361}"/>
              </a:ext>
            </a:extLst>
          </p:cNvPr>
          <p:cNvSpPr/>
          <p:nvPr/>
        </p:nvSpPr>
        <p:spPr>
          <a:xfrm>
            <a:off x="2044973" y="3852078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formic acid</a:t>
            </a:r>
            <a:endParaRPr lang="en-US" sz="2400" dirty="0">
              <a:solidFill>
                <a:srgbClr val="8B60A3"/>
              </a:solidFill>
            </a:endParaRPr>
          </a:p>
        </p:txBody>
      </p:sp>
      <p:pic>
        <p:nvPicPr>
          <p:cNvPr id="2052" name="Picture 4" descr="HCOOH Lewis Structure, Molecular Geometry, Hybridization, and Polarity -  Techiescientist">
            <a:extLst>
              <a:ext uri="{FF2B5EF4-FFF2-40B4-BE49-F238E27FC236}">
                <a16:creationId xmlns:a16="http://schemas.microsoft.com/office/drawing/2014/main" id="{80FFF93F-9401-4A7C-8C96-D0E9565A8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7" y="1081865"/>
            <a:ext cx="4720591" cy="256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B9F3E6A-9269-4BE5-A1AC-AF686A8E824F}"/>
              </a:ext>
            </a:extLst>
          </p:cNvPr>
          <p:cNvSpPr/>
          <p:nvPr/>
        </p:nvSpPr>
        <p:spPr>
          <a:xfrm>
            <a:off x="1070168" y="2631847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AB6CE8-7CCD-409B-A30D-8183D96075CC}"/>
              </a:ext>
            </a:extLst>
          </p:cNvPr>
          <p:cNvSpPr/>
          <p:nvPr/>
        </p:nvSpPr>
        <p:spPr>
          <a:xfrm>
            <a:off x="2044973" y="2092783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ADB8D-7BD6-47DA-8813-AF03EDEEDA19}"/>
              </a:ext>
            </a:extLst>
          </p:cNvPr>
          <p:cNvSpPr/>
          <p:nvPr/>
        </p:nvSpPr>
        <p:spPr>
          <a:xfrm>
            <a:off x="2044973" y="98138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5F12E-8D6F-435E-AB76-9EDB21663A31}"/>
              </a:ext>
            </a:extLst>
          </p:cNvPr>
          <p:cNvSpPr/>
          <p:nvPr/>
        </p:nvSpPr>
        <p:spPr>
          <a:xfrm>
            <a:off x="3070334" y="322018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B6FAFA-ABD5-4B5F-834E-0B7484DB83C5}"/>
              </a:ext>
            </a:extLst>
          </p:cNvPr>
          <p:cNvSpPr/>
          <p:nvPr/>
        </p:nvSpPr>
        <p:spPr>
          <a:xfrm>
            <a:off x="4515220" y="190471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204BE1-DEC0-4690-AF2F-CE664DFA7C95}"/>
              </a:ext>
            </a:extLst>
          </p:cNvPr>
          <p:cNvSpPr/>
          <p:nvPr/>
        </p:nvSpPr>
        <p:spPr>
          <a:xfrm>
            <a:off x="7072553" y="1631118"/>
            <a:ext cx="2749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751A6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adjacency matrix:</a:t>
            </a:r>
            <a:endParaRPr lang="en-US" sz="2400" dirty="0">
              <a:solidFill>
                <a:srgbClr val="1751A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A1543E-AABF-4A9C-A819-3709A63E566B}"/>
              </a:ext>
            </a:extLst>
          </p:cNvPr>
          <p:cNvSpPr/>
          <p:nvPr/>
        </p:nvSpPr>
        <p:spPr>
          <a:xfrm>
            <a:off x="6831861" y="3218207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A = </a:t>
            </a:r>
            <a:endParaRPr lang="en-US" sz="24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993D51-B50B-4A43-888A-4E190379B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912734"/>
              </p:ext>
            </p:extLst>
          </p:nvPr>
        </p:nvGraphicFramePr>
        <p:xfrm>
          <a:off x="7579180" y="2134861"/>
          <a:ext cx="23812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10025520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81964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935E912C-95D3-4EC7-AB03-C75BC7873785}"/>
              </a:ext>
            </a:extLst>
          </p:cNvPr>
          <p:cNvSpPr/>
          <p:nvPr/>
        </p:nvSpPr>
        <p:spPr>
          <a:xfrm>
            <a:off x="7688037" y="4694526"/>
            <a:ext cx="255390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rows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: node index</a:t>
            </a:r>
          </a:p>
          <a:p>
            <a:pPr algn="ctr"/>
            <a:r>
              <a:rPr lang="en-US" sz="2000" dirty="0">
                <a:solidFill>
                  <a:srgbClr val="FFC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columns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: node index</a:t>
            </a:r>
          </a:p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0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→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no bond</a:t>
            </a:r>
          </a:p>
          <a:p>
            <a:pPr algn="ctr"/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→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bond exists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48C16A64-3C9E-4904-B2F3-2742DFBB9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035125"/>
              </p:ext>
            </p:extLst>
          </p:nvPr>
        </p:nvGraphicFramePr>
        <p:xfrm>
          <a:off x="7579180" y="2132325"/>
          <a:ext cx="23812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10025520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81964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93783F9-0E5D-4CD3-9B22-AF670C581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21383"/>
              </p:ext>
            </p:extLst>
          </p:nvPr>
        </p:nvGraphicFramePr>
        <p:xfrm>
          <a:off x="7579180" y="2131813"/>
          <a:ext cx="23812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10025520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81964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FD5428A4-B883-4ACE-B9CD-D71D22FCE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150193"/>
              </p:ext>
            </p:extLst>
          </p:nvPr>
        </p:nvGraphicFramePr>
        <p:xfrm>
          <a:off x="7575395" y="2137632"/>
          <a:ext cx="23812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10025520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81964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DCDEABC-9B4D-476C-9185-3BA81B266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04500"/>
              </p:ext>
            </p:extLst>
          </p:nvPr>
        </p:nvGraphicFramePr>
        <p:xfrm>
          <a:off x="7575395" y="2141153"/>
          <a:ext cx="23812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10025520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81964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B1D991C-5DDC-4CD0-91A3-0EA9D8FBF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202092"/>
              </p:ext>
            </p:extLst>
          </p:nvPr>
        </p:nvGraphicFramePr>
        <p:xfrm>
          <a:off x="7571610" y="2138382"/>
          <a:ext cx="23812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10025520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81964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sp>
        <p:nvSpPr>
          <p:cNvPr id="2" name="Right Triangle 1">
            <a:extLst>
              <a:ext uri="{FF2B5EF4-FFF2-40B4-BE49-F238E27FC236}">
                <a16:creationId xmlns:a16="http://schemas.microsoft.com/office/drawing/2014/main" id="{BA546908-9E9B-4B7F-AB5C-38688CC26776}"/>
              </a:ext>
            </a:extLst>
          </p:cNvPr>
          <p:cNvSpPr/>
          <p:nvPr/>
        </p:nvSpPr>
        <p:spPr>
          <a:xfrm>
            <a:off x="7953673" y="2527850"/>
            <a:ext cx="1999188" cy="1807665"/>
          </a:xfrm>
          <a:prstGeom prst="rtTriangle">
            <a:avLst/>
          </a:prstGeom>
          <a:solidFill>
            <a:srgbClr val="7EBEEA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12AB488-8938-41C4-9092-770219B67C47}"/>
              </a:ext>
            </a:extLst>
          </p:cNvPr>
          <p:cNvSpPr/>
          <p:nvPr/>
        </p:nvSpPr>
        <p:spPr>
          <a:xfrm>
            <a:off x="10088601" y="2874354"/>
            <a:ext cx="21033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matrix is </a:t>
            </a:r>
            <a:r>
              <a:rPr lang="en-US" sz="2400" u="sng" dirty="0">
                <a:solidFill>
                  <a:srgbClr val="8B60A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symmetric</a:t>
            </a:r>
            <a:br>
              <a:rPr lang="en-US" sz="2400" u="sng" dirty="0">
                <a:solidFill>
                  <a:srgbClr val="8B60A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</a:br>
            <a:endParaRPr lang="en-US" sz="1100" u="sng" dirty="0">
              <a:solidFill>
                <a:srgbClr val="8B60A3"/>
              </a:solidFill>
              <a:latin typeface="Comic Sans MS" panose="030F0702030302020204" pitchFamily="66" charset="0"/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</a:t>
            </a:r>
            <a:r>
              <a:rPr lang="en-US" sz="2400" baseline="30000" dirty="0">
                <a:solidFill>
                  <a:srgbClr val="8B60A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T</a:t>
            </a:r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= A</a:t>
            </a:r>
            <a:endParaRPr lang="en-US" sz="2400" dirty="0">
              <a:solidFill>
                <a:srgbClr val="8B60A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696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3" grpId="0" build="p"/>
      <p:bldP spid="2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13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Activity: let's build a graph for a small molecule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050" name="Picture 2" descr="File:Formic-acid-3D-balls-A.png - Wikimedia Commons">
            <a:extLst>
              <a:ext uri="{FF2B5EF4-FFF2-40B4-BE49-F238E27FC236}">
                <a16:creationId xmlns:a16="http://schemas.microsoft.com/office/drawing/2014/main" id="{DB6D4119-39AB-4498-B07D-6C12A0EB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92" y="943606"/>
            <a:ext cx="3461526" cy="276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BBFEFF-D760-4A52-8B77-48E187E71361}"/>
              </a:ext>
            </a:extLst>
          </p:cNvPr>
          <p:cNvSpPr/>
          <p:nvPr/>
        </p:nvSpPr>
        <p:spPr>
          <a:xfrm>
            <a:off x="2044973" y="3852078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formic acid</a:t>
            </a:r>
            <a:endParaRPr lang="en-US" sz="2400" dirty="0">
              <a:solidFill>
                <a:srgbClr val="8B60A3"/>
              </a:solidFill>
            </a:endParaRPr>
          </a:p>
        </p:txBody>
      </p:sp>
      <p:pic>
        <p:nvPicPr>
          <p:cNvPr id="2052" name="Picture 4" descr="HCOOH Lewis Structure, Molecular Geometry, Hybridization, and Polarity -  Techiescientist">
            <a:extLst>
              <a:ext uri="{FF2B5EF4-FFF2-40B4-BE49-F238E27FC236}">
                <a16:creationId xmlns:a16="http://schemas.microsoft.com/office/drawing/2014/main" id="{80FFF93F-9401-4A7C-8C96-D0E9565A8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7" y="1081865"/>
            <a:ext cx="4720591" cy="256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B9F3E6A-9269-4BE5-A1AC-AF686A8E824F}"/>
              </a:ext>
            </a:extLst>
          </p:cNvPr>
          <p:cNvSpPr/>
          <p:nvPr/>
        </p:nvSpPr>
        <p:spPr>
          <a:xfrm>
            <a:off x="1070168" y="2631847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AB6CE8-7CCD-409B-A30D-8183D96075CC}"/>
              </a:ext>
            </a:extLst>
          </p:cNvPr>
          <p:cNvSpPr/>
          <p:nvPr/>
        </p:nvSpPr>
        <p:spPr>
          <a:xfrm>
            <a:off x="2044973" y="2092783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ADB8D-7BD6-47DA-8813-AF03EDEEDA19}"/>
              </a:ext>
            </a:extLst>
          </p:cNvPr>
          <p:cNvSpPr/>
          <p:nvPr/>
        </p:nvSpPr>
        <p:spPr>
          <a:xfrm>
            <a:off x="2044973" y="98138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5F12E-8D6F-435E-AB76-9EDB21663A31}"/>
              </a:ext>
            </a:extLst>
          </p:cNvPr>
          <p:cNvSpPr/>
          <p:nvPr/>
        </p:nvSpPr>
        <p:spPr>
          <a:xfrm>
            <a:off x="3070334" y="322018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B6FAFA-ABD5-4B5F-834E-0B7484DB83C5}"/>
              </a:ext>
            </a:extLst>
          </p:cNvPr>
          <p:cNvSpPr/>
          <p:nvPr/>
        </p:nvSpPr>
        <p:spPr>
          <a:xfrm>
            <a:off x="4515220" y="190471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204BE1-DEC0-4690-AF2F-CE664DFA7C95}"/>
              </a:ext>
            </a:extLst>
          </p:cNvPr>
          <p:cNvSpPr/>
          <p:nvPr/>
        </p:nvSpPr>
        <p:spPr>
          <a:xfrm>
            <a:off x="9249093" y="3134410"/>
            <a:ext cx="2749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751A6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adjacency matrix:</a:t>
            </a:r>
            <a:endParaRPr lang="en-US" sz="2400" dirty="0">
              <a:solidFill>
                <a:srgbClr val="1751A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A1543E-AABF-4A9C-A819-3709A63E566B}"/>
              </a:ext>
            </a:extLst>
          </p:cNvPr>
          <p:cNvSpPr/>
          <p:nvPr/>
        </p:nvSpPr>
        <p:spPr>
          <a:xfrm>
            <a:off x="8824291" y="4449768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A = </a:t>
            </a:r>
            <a:endParaRPr lang="en-US" sz="2400" dirty="0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B1D991C-5DDC-4CD0-91A3-0EA9D8FBF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945562"/>
              </p:ext>
            </p:extLst>
          </p:nvPr>
        </p:nvGraphicFramePr>
        <p:xfrm>
          <a:off x="9249093" y="3367107"/>
          <a:ext cx="23812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10025520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81964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2F37074-6D91-4FE9-ACC3-B9E17BE970A0}"/>
              </a:ext>
            </a:extLst>
          </p:cNvPr>
          <p:cNvSpPr/>
          <p:nvPr/>
        </p:nvSpPr>
        <p:spPr>
          <a:xfrm>
            <a:off x="5262848" y="3134410"/>
            <a:ext cx="3365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751A6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node features matrix:</a:t>
            </a:r>
            <a:endParaRPr lang="en-US" sz="2400" dirty="0">
              <a:solidFill>
                <a:srgbClr val="1751A6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443B53-1870-4BDD-9D8B-DA3A00CD0BE6}"/>
              </a:ext>
            </a:extLst>
          </p:cNvPr>
          <p:cNvSpPr/>
          <p:nvPr/>
        </p:nvSpPr>
        <p:spPr>
          <a:xfrm>
            <a:off x="5507985" y="4447890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X = </a:t>
            </a:r>
            <a:endParaRPr lang="en-US" sz="2400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0283945-D999-46CF-B1AF-2BB1884D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78084"/>
              </p:ext>
            </p:extLst>
          </p:nvPr>
        </p:nvGraphicFramePr>
        <p:xfrm>
          <a:off x="5808578" y="3369363"/>
          <a:ext cx="181011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28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88077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14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Activity: let's build a graph for a small molecule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050" name="Picture 2" descr="File:Formic-acid-3D-balls-A.png - Wikimedia Commons">
            <a:extLst>
              <a:ext uri="{FF2B5EF4-FFF2-40B4-BE49-F238E27FC236}">
                <a16:creationId xmlns:a16="http://schemas.microsoft.com/office/drawing/2014/main" id="{DB6D4119-39AB-4498-B07D-6C12A0EB0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692" y="943606"/>
            <a:ext cx="3461526" cy="276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BBFEFF-D760-4A52-8B77-48E187E71361}"/>
              </a:ext>
            </a:extLst>
          </p:cNvPr>
          <p:cNvSpPr/>
          <p:nvPr/>
        </p:nvSpPr>
        <p:spPr>
          <a:xfrm>
            <a:off x="2044973" y="3852078"/>
            <a:ext cx="18101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formic acid</a:t>
            </a:r>
            <a:endParaRPr lang="en-US" sz="2400" dirty="0">
              <a:solidFill>
                <a:srgbClr val="8B60A3"/>
              </a:solidFill>
            </a:endParaRPr>
          </a:p>
        </p:txBody>
      </p:sp>
      <p:pic>
        <p:nvPicPr>
          <p:cNvPr id="2052" name="Picture 4" descr="HCOOH Lewis Structure, Molecular Geometry, Hybridization, and Polarity -  Techiescientist">
            <a:extLst>
              <a:ext uri="{FF2B5EF4-FFF2-40B4-BE49-F238E27FC236}">
                <a16:creationId xmlns:a16="http://schemas.microsoft.com/office/drawing/2014/main" id="{80FFF93F-9401-4A7C-8C96-D0E9565A8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077" y="1081865"/>
            <a:ext cx="4720591" cy="256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B9F3E6A-9269-4BE5-A1AC-AF686A8E824F}"/>
              </a:ext>
            </a:extLst>
          </p:cNvPr>
          <p:cNvSpPr/>
          <p:nvPr/>
        </p:nvSpPr>
        <p:spPr>
          <a:xfrm>
            <a:off x="1070168" y="2631847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AB6CE8-7CCD-409B-A30D-8183D96075CC}"/>
              </a:ext>
            </a:extLst>
          </p:cNvPr>
          <p:cNvSpPr/>
          <p:nvPr/>
        </p:nvSpPr>
        <p:spPr>
          <a:xfrm>
            <a:off x="2044973" y="2092783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8ADB8D-7BD6-47DA-8813-AF03EDEEDA19}"/>
              </a:ext>
            </a:extLst>
          </p:cNvPr>
          <p:cNvSpPr/>
          <p:nvPr/>
        </p:nvSpPr>
        <p:spPr>
          <a:xfrm>
            <a:off x="2044973" y="98138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55F12E-8D6F-435E-AB76-9EDB21663A31}"/>
              </a:ext>
            </a:extLst>
          </p:cNvPr>
          <p:cNvSpPr/>
          <p:nvPr/>
        </p:nvSpPr>
        <p:spPr>
          <a:xfrm>
            <a:off x="3070334" y="322018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B6FAFA-ABD5-4B5F-834E-0B7484DB83C5}"/>
              </a:ext>
            </a:extLst>
          </p:cNvPr>
          <p:cNvSpPr/>
          <p:nvPr/>
        </p:nvSpPr>
        <p:spPr>
          <a:xfrm>
            <a:off x="4515220" y="190471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5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204BE1-DEC0-4690-AF2F-CE664DFA7C95}"/>
              </a:ext>
            </a:extLst>
          </p:cNvPr>
          <p:cNvSpPr/>
          <p:nvPr/>
        </p:nvSpPr>
        <p:spPr>
          <a:xfrm>
            <a:off x="9249093" y="3134410"/>
            <a:ext cx="2749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751A6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adjacency matrix:</a:t>
            </a:r>
            <a:endParaRPr lang="en-US" sz="2400" dirty="0">
              <a:solidFill>
                <a:srgbClr val="1751A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A1543E-AABF-4A9C-A819-3709A63E566B}"/>
              </a:ext>
            </a:extLst>
          </p:cNvPr>
          <p:cNvSpPr/>
          <p:nvPr/>
        </p:nvSpPr>
        <p:spPr>
          <a:xfrm>
            <a:off x="8824291" y="4449768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A = </a:t>
            </a:r>
            <a:endParaRPr lang="en-US" sz="2400" dirty="0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1B1D991C-5DDC-4CD0-91A3-0EA9D8FBF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848911"/>
              </p:ext>
            </p:extLst>
          </p:nvPr>
        </p:nvGraphicFramePr>
        <p:xfrm>
          <a:off x="9249093" y="3367107"/>
          <a:ext cx="238125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10025520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8196406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E2F37074-6D91-4FE9-ACC3-B9E17BE970A0}"/>
              </a:ext>
            </a:extLst>
          </p:cNvPr>
          <p:cNvSpPr/>
          <p:nvPr/>
        </p:nvSpPr>
        <p:spPr>
          <a:xfrm>
            <a:off x="5262848" y="3134410"/>
            <a:ext cx="3365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751A6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node features matrix:</a:t>
            </a:r>
            <a:endParaRPr lang="en-US" sz="2400" dirty="0">
              <a:solidFill>
                <a:srgbClr val="1751A6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443B53-1870-4BDD-9D8B-DA3A00CD0BE6}"/>
              </a:ext>
            </a:extLst>
          </p:cNvPr>
          <p:cNvSpPr/>
          <p:nvPr/>
        </p:nvSpPr>
        <p:spPr>
          <a:xfrm>
            <a:off x="5507985" y="4447890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X = </a:t>
            </a:r>
            <a:endParaRPr lang="en-US" sz="2400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0283945-D999-46CF-B1AF-2BB1884D5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913856"/>
              </p:ext>
            </p:extLst>
          </p:nvPr>
        </p:nvGraphicFramePr>
        <p:xfrm>
          <a:off x="5808578" y="3369363"/>
          <a:ext cx="181011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28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1839374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solidFill>
                          <a:srgbClr val="C00000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1577047"/>
                  </a:ext>
                </a:extLst>
              </a:tr>
            </a:tbl>
          </a:graphicData>
        </a:graphic>
      </p:graphicFrame>
      <p:sp>
        <p:nvSpPr>
          <p:cNvPr id="2" name="Double Bracket 1">
            <a:extLst>
              <a:ext uri="{FF2B5EF4-FFF2-40B4-BE49-F238E27FC236}">
                <a16:creationId xmlns:a16="http://schemas.microsoft.com/office/drawing/2014/main" id="{4EF48A5F-6318-4A65-AC2C-6CE9C67C921A}"/>
              </a:ext>
            </a:extLst>
          </p:cNvPr>
          <p:cNvSpPr/>
          <p:nvPr/>
        </p:nvSpPr>
        <p:spPr>
          <a:xfrm>
            <a:off x="6197555" y="3662604"/>
            <a:ext cx="1483405" cy="1966766"/>
          </a:xfrm>
          <a:prstGeom prst="bracketPair">
            <a:avLst/>
          </a:prstGeom>
          <a:noFill/>
          <a:ln w="19050">
            <a:solidFill>
              <a:srgbClr val="8B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1" name="Double Bracket 30">
            <a:extLst>
              <a:ext uri="{FF2B5EF4-FFF2-40B4-BE49-F238E27FC236}">
                <a16:creationId xmlns:a16="http://schemas.microsoft.com/office/drawing/2014/main" id="{BC37E7E1-348F-40F3-BEC0-94973C6024D5}"/>
              </a:ext>
            </a:extLst>
          </p:cNvPr>
          <p:cNvSpPr/>
          <p:nvPr/>
        </p:nvSpPr>
        <p:spPr>
          <a:xfrm>
            <a:off x="9544428" y="3639465"/>
            <a:ext cx="2179143" cy="1966766"/>
          </a:xfrm>
          <a:prstGeom prst="bracketPair">
            <a:avLst/>
          </a:prstGeom>
          <a:noFill/>
          <a:ln w="19050">
            <a:solidFill>
              <a:srgbClr val="8B60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616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15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Next lecture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04"/>
            <a:ext cx="10515600" cy="45257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How do we encode bond information?</a:t>
            </a:r>
          </a:p>
          <a:p>
            <a:pPr marL="0" indent="0" algn="ctr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en-US" dirty="0">
                <a:latin typeface="Comic Sans MS" panose="030F0702030302020204" pitchFamily="66" charset="0"/>
              </a:rPr>
              <a:t>Other ways to encode a graph?</a:t>
            </a:r>
          </a:p>
          <a:p>
            <a:pPr marL="0" indent="0">
              <a:buNone/>
            </a:pPr>
            <a:endParaRPr lang="en-US" dirty="0">
              <a:solidFill>
                <a:srgbClr val="1751A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978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2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Intended learning outcomes (ILOs)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1747BA-554F-4336-9F29-064CCD445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66"/>
            <a:ext cx="10515600" cy="4892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51A6"/>
                </a:solidFill>
              </a:rPr>
              <a:t>Microteaching learning goals</a:t>
            </a:r>
          </a:p>
          <a:p>
            <a:pPr marL="0" indent="0">
              <a:buNone/>
            </a:pPr>
            <a:r>
              <a:rPr lang="en-US" dirty="0"/>
              <a:t>By the end of the 10-minute sessions, students will be able to:</a:t>
            </a:r>
          </a:p>
          <a:p>
            <a:r>
              <a:rPr lang="en-US" u="sng" dirty="0"/>
              <a:t>Explain</a:t>
            </a:r>
            <a:r>
              <a:rPr lang="en-US" dirty="0"/>
              <a:t> graphs as a </a:t>
            </a:r>
            <a:r>
              <a:rPr lang="en-US" b="1" dirty="0"/>
              <a:t>data structure</a:t>
            </a:r>
          </a:p>
          <a:p>
            <a:r>
              <a:rPr lang="en-US" u="sng" dirty="0"/>
              <a:t>Define</a:t>
            </a:r>
            <a:r>
              <a:rPr lang="en-US" dirty="0"/>
              <a:t> two basic elements of a molecular graph representation</a:t>
            </a:r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an </a:t>
            </a:r>
            <a:r>
              <a:rPr lang="en-US" sz="2800" b="1" dirty="0"/>
              <a:t>adjacency matrix</a:t>
            </a:r>
            <a:endParaRPr lang="en-US" sz="2800" dirty="0"/>
          </a:p>
          <a:p>
            <a:pPr marL="1028700" lvl="1" indent="-571500">
              <a:buFont typeface="+mj-lt"/>
              <a:buAutoNum type="romanLcPeriod"/>
            </a:pPr>
            <a:r>
              <a:rPr lang="en-US" sz="2800" dirty="0"/>
              <a:t>a </a:t>
            </a:r>
            <a:r>
              <a:rPr lang="en-US" sz="2800" b="1" dirty="0"/>
              <a:t>node features matrix</a:t>
            </a:r>
          </a:p>
          <a:p>
            <a:r>
              <a:rPr lang="en-US" u="sng" dirty="0"/>
              <a:t>Build</a:t>
            </a:r>
            <a:r>
              <a:rPr lang="en-US" dirty="0"/>
              <a:t> a molecular graph for a </a:t>
            </a:r>
            <a:r>
              <a:rPr lang="en-US" b="1" dirty="0"/>
              <a:t>simple molecule </a:t>
            </a:r>
            <a:r>
              <a:rPr lang="en-US" dirty="0"/>
              <a:t>of fewer than 10 heavy atoms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20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3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Machine learning (ML) has powerful applications in molecular design.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04"/>
            <a:ext cx="10515600" cy="4525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751A6"/>
                </a:solidFill>
              </a:rPr>
              <a:t>We discussed how </a:t>
            </a:r>
            <a:r>
              <a:rPr lang="en-US" b="1" dirty="0">
                <a:solidFill>
                  <a:srgbClr val="1751A6"/>
                </a:solidFill>
              </a:rPr>
              <a:t>machine learning </a:t>
            </a:r>
            <a:r>
              <a:rPr lang="en-US" u="sng" dirty="0">
                <a:solidFill>
                  <a:srgbClr val="1751A6"/>
                </a:solidFill>
              </a:rPr>
              <a:t>can be applied to tasks in molecular design and optimization</a:t>
            </a:r>
            <a:r>
              <a:rPr lang="en-US" dirty="0">
                <a:solidFill>
                  <a:srgbClr val="1751A6"/>
                </a:solidFill>
              </a:rPr>
              <a:t>, e.g., pharmaceutical drug design.</a:t>
            </a:r>
          </a:p>
          <a:p>
            <a:endParaRPr lang="en-US" dirty="0">
              <a:solidFill>
                <a:srgbClr val="1751A6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E8B019-BED7-4288-9985-773DC761DD90}"/>
              </a:ext>
            </a:extLst>
          </p:cNvPr>
          <p:cNvSpPr/>
          <p:nvPr/>
        </p:nvSpPr>
        <p:spPr>
          <a:xfrm>
            <a:off x="0" y="6589710"/>
            <a:ext cx="118262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 from </a:t>
            </a:r>
            <a:r>
              <a:rPr lang="sv-S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/>
              </a:rPr>
              <a:t>https://media.nature.com/lw800/magazine-assets/d41586-018-05267-x/d41586-018-05267-x_15789480.jpg</a:t>
            </a:r>
            <a:r>
              <a:rPr lang="sv-S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pic>
        <p:nvPicPr>
          <p:cNvPr id="2" name="Picture 2" descr="https://media.nature.com/lw800/magazine-assets/d41586-018-05267-x/d41586-018-05267-x_15789480.jpg">
            <a:extLst>
              <a:ext uri="{FF2B5EF4-FFF2-40B4-BE49-F238E27FC236}">
                <a16:creationId xmlns:a16="http://schemas.microsoft.com/office/drawing/2014/main" id="{BFC1B0D7-B1D4-4FFF-9866-606E8B882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900" y="2775111"/>
            <a:ext cx="4648200" cy="325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7922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4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Representing molecules on a computer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E82A4129-8E62-4D5B-BCD4-C25CFB24B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1204"/>
            <a:ext cx="10515600" cy="4525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751A6"/>
                </a:solidFill>
              </a:rPr>
              <a:t>How do we represent molecules in ways that a computer can understand?</a:t>
            </a:r>
          </a:p>
          <a:p>
            <a:endParaRPr lang="en-US" dirty="0">
              <a:solidFill>
                <a:srgbClr val="1751A6"/>
              </a:solidFill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83C1A292-4178-4E86-8803-9832CC482395}"/>
              </a:ext>
            </a:extLst>
          </p:cNvPr>
          <p:cNvSpPr txBox="1"/>
          <p:nvPr/>
        </p:nvSpPr>
        <p:spPr>
          <a:xfrm>
            <a:off x="0" y="6582708"/>
            <a:ext cx="5573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200" dirty="0">
                <a:solidFill>
                  <a:schemeClr val="bg1"/>
                </a:solidFill>
              </a:rPr>
              <a:t>Figure 1 from Segler et al. arXiv:1701.01329.</a:t>
            </a:r>
            <a:r>
              <a:rPr lang="sv-SE" sz="1200" b="1" dirty="0">
                <a:solidFill>
                  <a:schemeClr val="bg1"/>
                </a:solidFill>
              </a:rPr>
              <a:t> 2017</a:t>
            </a:r>
            <a:r>
              <a:rPr lang="sv-SE" sz="1200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1F085CB-0990-4771-8328-C4EB190A13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0522"/>
          <a:stretch/>
        </p:blipFill>
        <p:spPr>
          <a:xfrm>
            <a:off x="3014555" y="2505585"/>
            <a:ext cx="6305654" cy="358858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4F05FB2-EBAB-42AA-A3A8-BD4EB618D776}"/>
              </a:ext>
            </a:extLst>
          </p:cNvPr>
          <p:cNvSpPr/>
          <p:nvPr/>
        </p:nvSpPr>
        <p:spPr>
          <a:xfrm>
            <a:off x="3427223" y="3929093"/>
            <a:ext cx="2606259" cy="2498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A7C47A-BCAF-45F3-A939-5B9C7D2909AC}"/>
              </a:ext>
            </a:extLst>
          </p:cNvPr>
          <p:cNvSpPr/>
          <p:nvPr/>
        </p:nvSpPr>
        <p:spPr>
          <a:xfrm>
            <a:off x="6610178" y="3929093"/>
            <a:ext cx="2606259" cy="24985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C80CB7-07E3-4D51-A695-E2946EDF1422}"/>
              </a:ext>
            </a:extLst>
          </p:cNvPr>
          <p:cNvSpPr/>
          <p:nvPr/>
        </p:nvSpPr>
        <p:spPr>
          <a:xfrm>
            <a:off x="2871790" y="5787335"/>
            <a:ext cx="6216749" cy="3068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28A575-94C0-4AE9-B81A-6B5055CF7474}"/>
              </a:ext>
            </a:extLst>
          </p:cNvPr>
          <p:cNvSpPr/>
          <p:nvPr/>
        </p:nvSpPr>
        <p:spPr>
          <a:xfrm>
            <a:off x="7652709" y="4768632"/>
            <a:ext cx="4268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</a:rPr>
              <a:t>2D graph depictions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D1AF63-052E-457D-A572-34A74E5AD40A}"/>
              </a:ext>
            </a:extLst>
          </p:cNvPr>
          <p:cNvCxnSpPr>
            <a:cxnSpLocks/>
          </p:cNvCxnSpPr>
          <p:nvPr/>
        </p:nvCxnSpPr>
        <p:spPr>
          <a:xfrm flipH="1" flipV="1">
            <a:off x="6811339" y="4987244"/>
            <a:ext cx="599323" cy="10467"/>
          </a:xfrm>
          <a:prstGeom prst="straightConnector1">
            <a:avLst/>
          </a:prstGeom>
          <a:ln w="19050">
            <a:solidFill>
              <a:srgbClr val="8B60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FF6F8F-6DD1-419E-9797-D33101BB547C}"/>
              </a:ext>
            </a:extLst>
          </p:cNvPr>
          <p:cNvSpPr/>
          <p:nvPr/>
        </p:nvSpPr>
        <p:spPr>
          <a:xfrm>
            <a:off x="-376449" y="4336819"/>
            <a:ext cx="4268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</a:rPr>
              <a:t>molecular strings</a:t>
            </a:r>
            <a:b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</a:rPr>
            </a:br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</a:rPr>
              <a:t>(SMILES)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2FFA85-E5D4-4C06-ACBC-2A84BB5A9E9A}"/>
              </a:ext>
            </a:extLst>
          </p:cNvPr>
          <p:cNvCxnSpPr>
            <a:cxnSpLocks/>
          </p:cNvCxnSpPr>
          <p:nvPr/>
        </p:nvCxnSpPr>
        <p:spPr>
          <a:xfrm flipV="1">
            <a:off x="3085054" y="4252261"/>
            <a:ext cx="573506" cy="169117"/>
          </a:xfrm>
          <a:prstGeom prst="straightConnector1">
            <a:avLst/>
          </a:prstGeom>
          <a:ln w="19050">
            <a:solidFill>
              <a:srgbClr val="8B60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DD5DE93-99CD-487F-A51B-99A9B49795F9}"/>
              </a:ext>
            </a:extLst>
          </p:cNvPr>
          <p:cNvSpPr/>
          <p:nvPr/>
        </p:nvSpPr>
        <p:spPr>
          <a:xfrm>
            <a:off x="3489741" y="2320707"/>
            <a:ext cx="2606259" cy="18285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7B94E0B-8A64-423A-9CCD-7B929647BF7E}"/>
              </a:ext>
            </a:extLst>
          </p:cNvPr>
          <p:cNvSpPr/>
          <p:nvPr/>
        </p:nvSpPr>
        <p:spPr>
          <a:xfrm>
            <a:off x="6610178" y="2369060"/>
            <a:ext cx="2606259" cy="18285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96A4E7-1913-4ADD-A171-42BD5C96902C}"/>
              </a:ext>
            </a:extLst>
          </p:cNvPr>
          <p:cNvSpPr/>
          <p:nvPr/>
        </p:nvSpPr>
        <p:spPr>
          <a:xfrm>
            <a:off x="4552778" y="4231530"/>
            <a:ext cx="2606259" cy="18285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EAA678-2CE0-481C-AA32-0E1DADC9BA19}"/>
              </a:ext>
            </a:extLst>
          </p:cNvPr>
          <p:cNvSpPr/>
          <p:nvPr/>
        </p:nvSpPr>
        <p:spPr>
          <a:xfrm>
            <a:off x="8352000" y="5460188"/>
            <a:ext cx="42683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+ </a:t>
            </a:r>
            <a:r>
              <a:rPr lang="en-US" sz="2400" u="sng" dirty="0">
                <a:solidFill>
                  <a:srgbClr val="FFC000"/>
                </a:solidFill>
                <a:latin typeface="Comic Sans MS" panose="030F0702030302020204" pitchFamily="66" charset="0"/>
              </a:rPr>
              <a:t>many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 other data structures!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016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28" grpId="0"/>
      <p:bldP spid="31" grpId="0" animBg="1"/>
      <p:bldP spid="32" grpId="0" animBg="1"/>
      <p:bldP spid="33" grpId="0" animBg="1"/>
      <p:bldP spid="37" grpId="0"/>
      <p:bldP spid="19" grpId="0"/>
      <p:bldP spid="22" grpId="0" animBg="1"/>
      <p:bldP spid="25" grpId="0" animBg="1"/>
      <p:bldP spid="26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5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Graphs (data structure)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66"/>
            <a:ext cx="10515600" cy="4892698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rgbClr val="1751A6"/>
                </a:solidFill>
              </a:rPr>
              <a:t>Graphs</a:t>
            </a:r>
            <a:r>
              <a:rPr lang="en-US" dirty="0">
                <a:solidFill>
                  <a:srgbClr val="1751A6"/>
                </a:solidFill>
              </a:rPr>
              <a:t> are by far the most important data structures, as most other molecular representations build upon this one.</a:t>
            </a:r>
          </a:p>
          <a:p>
            <a:r>
              <a:rPr lang="en-US" dirty="0">
                <a:solidFill>
                  <a:srgbClr val="1751A6"/>
                </a:solidFill>
              </a:rPr>
              <a:t>A </a:t>
            </a:r>
            <a:r>
              <a:rPr lang="en-US" b="1" dirty="0">
                <a:solidFill>
                  <a:srgbClr val="1751A6"/>
                </a:solidFill>
              </a:rPr>
              <a:t>graph</a:t>
            </a:r>
            <a:r>
              <a:rPr lang="en-US" dirty="0">
                <a:solidFill>
                  <a:srgbClr val="1751A6"/>
                </a:solidFill>
              </a:rPr>
              <a:t> is a </a:t>
            </a:r>
            <a:r>
              <a:rPr lang="en-US" u="sng" dirty="0">
                <a:solidFill>
                  <a:srgbClr val="1751A6"/>
                </a:solidFill>
              </a:rPr>
              <a:t>tuple of </a:t>
            </a:r>
            <a:r>
              <a:rPr lang="en-US" b="1" u="sng" dirty="0">
                <a:solidFill>
                  <a:srgbClr val="1751A6"/>
                </a:solidFill>
              </a:rPr>
              <a:t>nodes </a:t>
            </a:r>
            <a:r>
              <a:rPr lang="en-US" u="sng" dirty="0">
                <a:solidFill>
                  <a:srgbClr val="1751A6"/>
                </a:solidFill>
              </a:rPr>
              <a:t>and </a:t>
            </a:r>
            <a:r>
              <a:rPr lang="en-US" b="1" u="sng" dirty="0">
                <a:solidFill>
                  <a:srgbClr val="1751A6"/>
                </a:solidFill>
              </a:rPr>
              <a:t>edges</a:t>
            </a:r>
            <a:r>
              <a:rPr lang="en-US" dirty="0">
                <a:solidFill>
                  <a:srgbClr val="1751A6"/>
                </a:solidFill>
              </a:rPr>
              <a:t>. We write this as </a:t>
            </a:r>
            <a:r>
              <a:rPr lang="en-US" b="1" dirty="0">
                <a:solidFill>
                  <a:srgbClr val="1751A6"/>
                </a:solidFill>
              </a:rPr>
              <a:t>G</a:t>
            </a:r>
            <a:r>
              <a:rPr lang="en-US" dirty="0">
                <a:solidFill>
                  <a:srgbClr val="1751A6"/>
                </a:solidFill>
              </a:rPr>
              <a:t> = ( </a:t>
            </a:r>
            <a:r>
              <a:rPr lang="en-US" b="1" dirty="0">
                <a:solidFill>
                  <a:srgbClr val="1751A6"/>
                </a:solidFill>
              </a:rPr>
              <a:t>V </a:t>
            </a:r>
            <a:r>
              <a:rPr lang="en-US" dirty="0">
                <a:solidFill>
                  <a:srgbClr val="1751A6"/>
                </a:solidFill>
              </a:rPr>
              <a:t>, </a:t>
            </a:r>
            <a:r>
              <a:rPr lang="en-US" b="1" dirty="0">
                <a:solidFill>
                  <a:srgbClr val="1751A6"/>
                </a:solidFill>
              </a:rPr>
              <a:t>E </a:t>
            </a:r>
            <a:r>
              <a:rPr lang="en-US" dirty="0">
                <a:solidFill>
                  <a:srgbClr val="1751A6"/>
                </a:solidFill>
              </a:rPr>
              <a:t>).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1751A6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3D9EF8-68DB-409F-A0BF-0767AAFDA9CE}"/>
              </a:ext>
            </a:extLst>
          </p:cNvPr>
          <p:cNvSpPr/>
          <p:nvPr/>
        </p:nvSpPr>
        <p:spPr>
          <a:xfrm>
            <a:off x="5783620" y="3955670"/>
            <a:ext cx="2780640" cy="95416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400" dirty="0">
                <a:solidFill>
                  <a:schemeClr val="tx1"/>
                </a:solidFill>
              </a:rPr>
              <a:t>(</a:t>
            </a:r>
            <a:r>
              <a:rPr lang="sv-SE" sz="2400" b="1" dirty="0">
                <a:solidFill>
                  <a:schemeClr val="tx1"/>
                </a:solidFill>
              </a:rPr>
              <a:t> V </a:t>
            </a:r>
            <a:r>
              <a:rPr lang="sv-SE" sz="2400" dirty="0">
                <a:solidFill>
                  <a:schemeClr val="tx1"/>
                </a:solidFill>
              </a:rPr>
              <a:t>,</a:t>
            </a:r>
            <a:r>
              <a:rPr lang="sv-SE" sz="2400" b="1" dirty="0">
                <a:solidFill>
                  <a:schemeClr val="tx1"/>
                </a:solidFill>
              </a:rPr>
              <a:t> E </a:t>
            </a:r>
            <a:r>
              <a:rPr lang="sv-SE" sz="2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32CB2C-C1BE-452E-A392-D50463B27734}"/>
              </a:ext>
            </a:extLst>
          </p:cNvPr>
          <p:cNvCxnSpPr>
            <a:cxnSpLocks/>
          </p:cNvCxnSpPr>
          <p:nvPr/>
        </p:nvCxnSpPr>
        <p:spPr>
          <a:xfrm>
            <a:off x="5186024" y="4621171"/>
            <a:ext cx="0" cy="2938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9EB67B-60B9-49D8-85E4-830EDE61A754}"/>
              </a:ext>
            </a:extLst>
          </p:cNvPr>
          <p:cNvCxnSpPr>
            <a:cxnSpLocks/>
          </p:cNvCxnSpPr>
          <p:nvPr/>
        </p:nvCxnSpPr>
        <p:spPr>
          <a:xfrm>
            <a:off x="4179337" y="4638827"/>
            <a:ext cx="0" cy="2938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DC7CD0-8227-4E2F-897C-236D4566EE8E}"/>
              </a:ext>
            </a:extLst>
          </p:cNvPr>
          <p:cNvCxnSpPr>
            <a:cxnSpLocks/>
          </p:cNvCxnSpPr>
          <p:nvPr/>
        </p:nvCxnSpPr>
        <p:spPr>
          <a:xfrm flipV="1">
            <a:off x="4391854" y="4906444"/>
            <a:ext cx="265641" cy="1524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1AE40E-6BE2-471E-B4A3-BB706F6AD378}"/>
              </a:ext>
            </a:extLst>
          </p:cNvPr>
          <p:cNvCxnSpPr>
            <a:cxnSpLocks/>
          </p:cNvCxnSpPr>
          <p:nvPr/>
        </p:nvCxnSpPr>
        <p:spPr>
          <a:xfrm flipH="1" flipV="1">
            <a:off x="4399790" y="4502964"/>
            <a:ext cx="249766" cy="1439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2F61EC-0C24-4AC0-8A04-D21D79ECCE3D}"/>
              </a:ext>
            </a:extLst>
          </p:cNvPr>
          <p:cNvCxnSpPr>
            <a:cxnSpLocks/>
          </p:cNvCxnSpPr>
          <p:nvPr/>
        </p:nvCxnSpPr>
        <p:spPr>
          <a:xfrm>
            <a:off x="4194157" y="4105376"/>
            <a:ext cx="189653" cy="1023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A3CC0A-5AA9-4193-85CC-DD9840B5CF3C}"/>
              </a:ext>
            </a:extLst>
          </p:cNvPr>
          <p:cNvCxnSpPr>
            <a:cxnSpLocks/>
          </p:cNvCxnSpPr>
          <p:nvPr/>
        </p:nvCxnSpPr>
        <p:spPr>
          <a:xfrm>
            <a:off x="4194157" y="4076889"/>
            <a:ext cx="189653" cy="1023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184C46-DF62-495A-A2F9-D65379BF8A3E}"/>
              </a:ext>
            </a:extLst>
          </p:cNvPr>
          <p:cNvCxnSpPr>
            <a:cxnSpLocks/>
          </p:cNvCxnSpPr>
          <p:nvPr/>
        </p:nvCxnSpPr>
        <p:spPr>
          <a:xfrm flipH="1">
            <a:off x="4440557" y="4080114"/>
            <a:ext cx="194869" cy="11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676C7-D8E0-4BF5-B111-BDA7C99096C9}"/>
              </a:ext>
            </a:extLst>
          </p:cNvPr>
          <p:cNvCxnSpPr>
            <a:cxnSpLocks/>
          </p:cNvCxnSpPr>
          <p:nvPr/>
        </p:nvCxnSpPr>
        <p:spPr>
          <a:xfrm flipV="1">
            <a:off x="4404976" y="4195000"/>
            <a:ext cx="0" cy="2667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EF8AE5-F9A2-4BE9-A600-F640B8A30A4B}"/>
              </a:ext>
            </a:extLst>
          </p:cNvPr>
          <p:cNvCxnSpPr>
            <a:cxnSpLocks/>
          </p:cNvCxnSpPr>
          <p:nvPr/>
        </p:nvCxnSpPr>
        <p:spPr>
          <a:xfrm flipV="1">
            <a:off x="4139335" y="4493116"/>
            <a:ext cx="249767" cy="13791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3E5ED8-6182-4749-A813-F62EDA37D8F5}"/>
              </a:ext>
            </a:extLst>
          </p:cNvPr>
          <p:cNvCxnSpPr>
            <a:cxnSpLocks/>
          </p:cNvCxnSpPr>
          <p:nvPr/>
        </p:nvCxnSpPr>
        <p:spPr>
          <a:xfrm>
            <a:off x="4145684" y="4645517"/>
            <a:ext cx="0" cy="2938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7D35F-A293-4312-9F0F-FF8628B06A6A}"/>
              </a:ext>
            </a:extLst>
          </p:cNvPr>
          <p:cNvCxnSpPr>
            <a:cxnSpLocks/>
          </p:cNvCxnSpPr>
          <p:nvPr/>
        </p:nvCxnSpPr>
        <p:spPr>
          <a:xfrm>
            <a:off x="4145685" y="4932991"/>
            <a:ext cx="249767" cy="1524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5C7A9D-5558-4E98-9A0B-B9C33C160A15}"/>
              </a:ext>
            </a:extLst>
          </p:cNvPr>
          <p:cNvCxnSpPr>
            <a:cxnSpLocks/>
          </p:cNvCxnSpPr>
          <p:nvPr/>
        </p:nvCxnSpPr>
        <p:spPr>
          <a:xfrm flipV="1">
            <a:off x="4389102" y="4945692"/>
            <a:ext cx="265641" cy="1524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5992AC-DE4A-4038-8E09-D079E2B2552B}"/>
              </a:ext>
            </a:extLst>
          </p:cNvPr>
          <p:cNvCxnSpPr>
            <a:cxnSpLocks/>
          </p:cNvCxnSpPr>
          <p:nvPr/>
        </p:nvCxnSpPr>
        <p:spPr>
          <a:xfrm flipV="1">
            <a:off x="4645217" y="4624321"/>
            <a:ext cx="0" cy="3150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CAD1F3-8B5E-4E1A-9EB0-31418DFC3D49}"/>
              </a:ext>
            </a:extLst>
          </p:cNvPr>
          <p:cNvCxnSpPr>
            <a:cxnSpLocks/>
          </p:cNvCxnSpPr>
          <p:nvPr/>
        </p:nvCxnSpPr>
        <p:spPr>
          <a:xfrm flipH="1" flipV="1">
            <a:off x="4412385" y="4477222"/>
            <a:ext cx="249766" cy="1439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25AB86-22B6-4D14-B657-FA0C3CD78DAA}"/>
              </a:ext>
            </a:extLst>
          </p:cNvPr>
          <p:cNvCxnSpPr>
            <a:cxnSpLocks/>
          </p:cNvCxnSpPr>
          <p:nvPr/>
        </p:nvCxnSpPr>
        <p:spPr>
          <a:xfrm flipH="1">
            <a:off x="4654742" y="4525866"/>
            <a:ext cx="190500" cy="11330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40C3F6-C21D-42A0-9D83-2000257F1CF7}"/>
              </a:ext>
            </a:extLst>
          </p:cNvPr>
          <p:cNvCxnSpPr>
            <a:cxnSpLocks/>
          </p:cNvCxnSpPr>
          <p:nvPr/>
        </p:nvCxnSpPr>
        <p:spPr>
          <a:xfrm flipH="1" flipV="1">
            <a:off x="4923558" y="4495753"/>
            <a:ext cx="249766" cy="1439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2A5E5-8EFE-4A10-ABF4-8ABE4D6B5B31}"/>
              </a:ext>
            </a:extLst>
          </p:cNvPr>
          <p:cNvCxnSpPr>
            <a:cxnSpLocks/>
          </p:cNvCxnSpPr>
          <p:nvPr/>
        </p:nvCxnSpPr>
        <p:spPr>
          <a:xfrm>
            <a:off x="5151099" y="4624322"/>
            <a:ext cx="0" cy="2938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7D0293-C2BC-44A0-B90D-E24E8A7D332E}"/>
              </a:ext>
            </a:extLst>
          </p:cNvPr>
          <p:cNvCxnSpPr>
            <a:cxnSpLocks/>
          </p:cNvCxnSpPr>
          <p:nvPr/>
        </p:nvCxnSpPr>
        <p:spPr>
          <a:xfrm flipV="1">
            <a:off x="5157994" y="4489021"/>
            <a:ext cx="265641" cy="1524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503DACD-8E46-41CC-A1DF-7B12DF033049}"/>
              </a:ext>
            </a:extLst>
          </p:cNvPr>
          <p:cNvSpPr/>
          <p:nvPr/>
        </p:nvSpPr>
        <p:spPr>
          <a:xfrm>
            <a:off x="4076696" y="3988505"/>
            <a:ext cx="159944" cy="152458"/>
          </a:xfrm>
          <a:prstGeom prst="ellipse">
            <a:avLst/>
          </a:prstGeom>
          <a:solidFill>
            <a:srgbClr val="FBE5D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6F9750-E9EF-4FC1-ABF5-ACB9102000BD}"/>
              </a:ext>
            </a:extLst>
          </p:cNvPr>
          <p:cNvSpPr/>
          <p:nvPr/>
        </p:nvSpPr>
        <p:spPr>
          <a:xfrm>
            <a:off x="4324890" y="4140963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E157A-ABFD-45A2-B5B8-4C3925FAEFCA}"/>
              </a:ext>
            </a:extLst>
          </p:cNvPr>
          <p:cNvSpPr/>
          <p:nvPr/>
        </p:nvSpPr>
        <p:spPr>
          <a:xfrm>
            <a:off x="4573084" y="3988505"/>
            <a:ext cx="159944" cy="152458"/>
          </a:xfrm>
          <a:prstGeom prst="ellipse">
            <a:avLst/>
          </a:prstGeom>
          <a:solidFill>
            <a:srgbClr val="FBE5D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1A60A4-80AD-4577-8209-C6E71084D18F}"/>
              </a:ext>
            </a:extLst>
          </p:cNvPr>
          <p:cNvSpPr/>
          <p:nvPr/>
        </p:nvSpPr>
        <p:spPr>
          <a:xfrm>
            <a:off x="4324890" y="4416129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6304CD-35D6-4BA7-BA76-6F04EABB69AA}"/>
              </a:ext>
            </a:extLst>
          </p:cNvPr>
          <p:cNvSpPr/>
          <p:nvPr/>
        </p:nvSpPr>
        <p:spPr>
          <a:xfrm>
            <a:off x="4076696" y="4568587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412C0A-28D9-4282-A2BC-90A67DCA94C5}"/>
              </a:ext>
            </a:extLst>
          </p:cNvPr>
          <p:cNvSpPr/>
          <p:nvPr/>
        </p:nvSpPr>
        <p:spPr>
          <a:xfrm>
            <a:off x="4076696" y="4840187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AFCC7B-4C09-4EEA-839B-9CB04EA2FD9A}"/>
              </a:ext>
            </a:extLst>
          </p:cNvPr>
          <p:cNvSpPr/>
          <p:nvPr/>
        </p:nvSpPr>
        <p:spPr>
          <a:xfrm>
            <a:off x="4324890" y="4996880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41FC56-164E-4DFA-AA68-C94F6FB1FE45}"/>
              </a:ext>
            </a:extLst>
          </p:cNvPr>
          <p:cNvSpPr/>
          <p:nvPr/>
        </p:nvSpPr>
        <p:spPr>
          <a:xfrm>
            <a:off x="4560732" y="4842665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2F3EF5A-C7F3-4D41-BF82-26082414BBAA}"/>
              </a:ext>
            </a:extLst>
          </p:cNvPr>
          <p:cNvSpPr/>
          <p:nvPr/>
        </p:nvSpPr>
        <p:spPr>
          <a:xfrm>
            <a:off x="4557557" y="4563657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940A9F0-9ED9-40CA-A805-1B484CC43995}"/>
              </a:ext>
            </a:extLst>
          </p:cNvPr>
          <p:cNvSpPr/>
          <p:nvPr/>
        </p:nvSpPr>
        <p:spPr>
          <a:xfrm>
            <a:off x="4829147" y="4428132"/>
            <a:ext cx="159944" cy="152458"/>
          </a:xfrm>
          <a:prstGeom prst="ellipse">
            <a:avLst/>
          </a:prstGeom>
          <a:solidFill>
            <a:srgbClr val="FBE5D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59562F-4C1E-4C18-9FCD-E09DBB8C0B1A}"/>
              </a:ext>
            </a:extLst>
          </p:cNvPr>
          <p:cNvSpPr/>
          <p:nvPr/>
        </p:nvSpPr>
        <p:spPr>
          <a:xfrm>
            <a:off x="5079572" y="4563657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DEA6C0-8CB8-4EDA-8157-D513446FC240}"/>
              </a:ext>
            </a:extLst>
          </p:cNvPr>
          <p:cNvSpPr/>
          <p:nvPr/>
        </p:nvSpPr>
        <p:spPr>
          <a:xfrm>
            <a:off x="5083805" y="4856422"/>
            <a:ext cx="159944" cy="152458"/>
          </a:xfrm>
          <a:prstGeom prst="ellipse">
            <a:avLst/>
          </a:prstGeom>
          <a:solidFill>
            <a:srgbClr val="FBE5D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672CA31-5ABE-4AA9-9FB1-A84E6597B2F6}"/>
              </a:ext>
            </a:extLst>
          </p:cNvPr>
          <p:cNvSpPr/>
          <p:nvPr/>
        </p:nvSpPr>
        <p:spPr>
          <a:xfrm>
            <a:off x="5306227" y="4435540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7A256D0-B9F8-4DAE-83ED-4EB6DB37EAF4}"/>
              </a:ext>
            </a:extLst>
          </p:cNvPr>
          <p:cNvSpPr/>
          <p:nvPr/>
        </p:nvSpPr>
        <p:spPr>
          <a:xfrm>
            <a:off x="5883401" y="4258855"/>
            <a:ext cx="458572" cy="33855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18B351-D8E8-476A-9F5E-38A02601EE3C}"/>
              </a:ext>
            </a:extLst>
          </p:cNvPr>
          <p:cNvSpPr/>
          <p:nvPr/>
        </p:nvSpPr>
        <p:spPr>
          <a:xfrm>
            <a:off x="8550545" y="3858573"/>
            <a:ext cx="42683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V</a:t>
            </a:r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→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sz="2400" u="sng" dirty="0">
                <a:solidFill>
                  <a:srgbClr val="00B0F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set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of all nodes</a:t>
            </a:r>
          </a:p>
          <a:p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E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→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sz="2400" u="sng" dirty="0">
                <a:solidFill>
                  <a:srgbClr val="00B0F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set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of all edges</a:t>
            </a:r>
          </a:p>
          <a:p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( )</a:t>
            </a:r>
            <a:r>
              <a:rPr lang="en-US" sz="1200" dirty="0">
                <a:solidFill>
                  <a:srgbClr val="00B0F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→ 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indicates tuple</a:t>
            </a:r>
            <a:endParaRPr lang="en-US" sz="2400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1164E2-518F-4FF8-A87A-7F0CDFF7C9D7}"/>
              </a:ext>
            </a:extLst>
          </p:cNvPr>
          <p:cNvSpPr/>
          <p:nvPr/>
        </p:nvSpPr>
        <p:spPr>
          <a:xfrm>
            <a:off x="4457608" y="5388545"/>
            <a:ext cx="409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400" b="1" dirty="0"/>
              <a:t>G</a:t>
            </a:r>
            <a:endParaRPr lang="sv-SE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83640A-A157-4E42-A4F3-D79136E301F5}"/>
              </a:ext>
            </a:extLst>
          </p:cNvPr>
          <p:cNvSpPr/>
          <p:nvPr/>
        </p:nvSpPr>
        <p:spPr>
          <a:xfrm>
            <a:off x="3037171" y="5801734"/>
            <a:ext cx="27414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G</a:t>
            </a:r>
            <a:r>
              <a:rPr lang="en-US" sz="2400" dirty="0">
                <a:solidFill>
                  <a:srgbClr val="FFC000"/>
                </a:solidFill>
                <a:latin typeface="Comic Sans MS" panose="030F0702030302020204" pitchFamily="66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→</a:t>
            </a:r>
            <a:r>
              <a:rPr lang="en-US" sz="2400" dirty="0">
                <a:solidFill>
                  <a:srgbClr val="00B0F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graph object</a:t>
            </a:r>
            <a:endParaRPr lang="en-US" sz="2400" dirty="0">
              <a:solidFill>
                <a:srgbClr val="00B0F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475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0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4" grpId="0" uiExpand="1" build="p"/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6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Graphs (data structure)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66"/>
            <a:ext cx="10515600" cy="4892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51A6"/>
                </a:solidFill>
              </a:rPr>
              <a:t>The typical convention is </a:t>
            </a:r>
            <a:r>
              <a:rPr lang="en-US" b="1" u="sng" dirty="0">
                <a:solidFill>
                  <a:srgbClr val="1751A6"/>
                </a:solidFill>
              </a:rPr>
              <a:t>V</a:t>
            </a:r>
            <a:r>
              <a:rPr lang="en-US" u="sng" dirty="0">
                <a:solidFill>
                  <a:srgbClr val="1751A6"/>
                </a:solidFill>
              </a:rPr>
              <a:t> </a:t>
            </a:r>
            <a:r>
              <a:rPr lang="en-US" u="sng" dirty="0">
                <a:solidFill>
                  <a:srgbClr val="1751A6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→</a:t>
            </a:r>
            <a:r>
              <a:rPr lang="en-US" u="sng" dirty="0">
                <a:solidFill>
                  <a:srgbClr val="1751A6"/>
                </a:solidFill>
              </a:rPr>
              <a:t> atoms</a:t>
            </a:r>
            <a:r>
              <a:rPr lang="en-US" dirty="0">
                <a:solidFill>
                  <a:srgbClr val="1751A6"/>
                </a:solidFill>
              </a:rPr>
              <a:t> and </a:t>
            </a:r>
            <a:r>
              <a:rPr lang="en-US" b="1" u="sng" dirty="0">
                <a:solidFill>
                  <a:srgbClr val="1751A6"/>
                </a:solidFill>
              </a:rPr>
              <a:t>E</a:t>
            </a:r>
            <a:r>
              <a:rPr lang="en-US" u="sng" dirty="0">
                <a:solidFill>
                  <a:srgbClr val="1751A6"/>
                </a:solidFill>
              </a:rPr>
              <a:t> </a:t>
            </a:r>
            <a:r>
              <a:rPr lang="en-US" u="sng" dirty="0">
                <a:solidFill>
                  <a:srgbClr val="1751A6"/>
                </a:solidFill>
                <a:latin typeface="Avenir Next LT Pro" panose="020B0504020202020204" pitchFamily="34" charset="0"/>
                <a:sym typeface="Wingdings" panose="05000000000000000000" pitchFamily="2" charset="2"/>
              </a:rPr>
              <a:t>→</a:t>
            </a:r>
            <a:r>
              <a:rPr lang="en-US" u="sng" dirty="0">
                <a:solidFill>
                  <a:srgbClr val="1751A6"/>
                </a:solidFill>
              </a:rPr>
              <a:t> bonds</a:t>
            </a:r>
            <a:r>
              <a:rPr lang="en-US" dirty="0">
                <a:solidFill>
                  <a:srgbClr val="1751A6"/>
                </a:solidFill>
              </a:rPr>
              <a:t>, although this is actually arbitrary!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1751A6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32CB2C-C1BE-452E-A392-D50463B27734}"/>
              </a:ext>
            </a:extLst>
          </p:cNvPr>
          <p:cNvCxnSpPr>
            <a:cxnSpLocks/>
          </p:cNvCxnSpPr>
          <p:nvPr/>
        </p:nvCxnSpPr>
        <p:spPr>
          <a:xfrm>
            <a:off x="6704754" y="4237849"/>
            <a:ext cx="0" cy="2938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9EB67B-60B9-49D8-85E4-830EDE61A754}"/>
              </a:ext>
            </a:extLst>
          </p:cNvPr>
          <p:cNvCxnSpPr>
            <a:cxnSpLocks/>
          </p:cNvCxnSpPr>
          <p:nvPr/>
        </p:nvCxnSpPr>
        <p:spPr>
          <a:xfrm>
            <a:off x="5698067" y="4255505"/>
            <a:ext cx="0" cy="2938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DC7CD0-8227-4E2F-897C-236D4566EE8E}"/>
              </a:ext>
            </a:extLst>
          </p:cNvPr>
          <p:cNvCxnSpPr>
            <a:cxnSpLocks/>
          </p:cNvCxnSpPr>
          <p:nvPr/>
        </p:nvCxnSpPr>
        <p:spPr>
          <a:xfrm flipV="1">
            <a:off x="5910584" y="4523122"/>
            <a:ext cx="265641" cy="1524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1AE40E-6BE2-471E-B4A3-BB706F6AD378}"/>
              </a:ext>
            </a:extLst>
          </p:cNvPr>
          <p:cNvCxnSpPr>
            <a:cxnSpLocks/>
          </p:cNvCxnSpPr>
          <p:nvPr/>
        </p:nvCxnSpPr>
        <p:spPr>
          <a:xfrm flipH="1" flipV="1">
            <a:off x="5918520" y="4119642"/>
            <a:ext cx="249766" cy="1439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2F61EC-0C24-4AC0-8A04-D21D79ECCE3D}"/>
              </a:ext>
            </a:extLst>
          </p:cNvPr>
          <p:cNvCxnSpPr>
            <a:cxnSpLocks/>
          </p:cNvCxnSpPr>
          <p:nvPr/>
        </p:nvCxnSpPr>
        <p:spPr>
          <a:xfrm>
            <a:off x="5712887" y="3722054"/>
            <a:ext cx="189653" cy="1023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A3CC0A-5AA9-4193-85CC-DD9840B5CF3C}"/>
              </a:ext>
            </a:extLst>
          </p:cNvPr>
          <p:cNvCxnSpPr>
            <a:cxnSpLocks/>
          </p:cNvCxnSpPr>
          <p:nvPr/>
        </p:nvCxnSpPr>
        <p:spPr>
          <a:xfrm>
            <a:off x="5712887" y="3693567"/>
            <a:ext cx="189653" cy="1023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184C46-DF62-495A-A2F9-D65379BF8A3E}"/>
              </a:ext>
            </a:extLst>
          </p:cNvPr>
          <p:cNvCxnSpPr>
            <a:cxnSpLocks/>
          </p:cNvCxnSpPr>
          <p:nvPr/>
        </p:nvCxnSpPr>
        <p:spPr>
          <a:xfrm flipH="1">
            <a:off x="5959287" y="3696792"/>
            <a:ext cx="194869" cy="11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676C7-D8E0-4BF5-B111-BDA7C99096C9}"/>
              </a:ext>
            </a:extLst>
          </p:cNvPr>
          <p:cNvCxnSpPr>
            <a:cxnSpLocks/>
          </p:cNvCxnSpPr>
          <p:nvPr/>
        </p:nvCxnSpPr>
        <p:spPr>
          <a:xfrm flipV="1">
            <a:off x="5923706" y="3811678"/>
            <a:ext cx="0" cy="2667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EF8AE5-F9A2-4BE9-A600-F640B8A30A4B}"/>
              </a:ext>
            </a:extLst>
          </p:cNvPr>
          <p:cNvCxnSpPr>
            <a:cxnSpLocks/>
          </p:cNvCxnSpPr>
          <p:nvPr/>
        </p:nvCxnSpPr>
        <p:spPr>
          <a:xfrm flipV="1">
            <a:off x="5658065" y="4109794"/>
            <a:ext cx="249767" cy="13791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3E5ED8-6182-4749-A813-F62EDA37D8F5}"/>
              </a:ext>
            </a:extLst>
          </p:cNvPr>
          <p:cNvCxnSpPr>
            <a:cxnSpLocks/>
          </p:cNvCxnSpPr>
          <p:nvPr/>
        </p:nvCxnSpPr>
        <p:spPr>
          <a:xfrm>
            <a:off x="5664414" y="4262195"/>
            <a:ext cx="0" cy="2938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7D35F-A293-4312-9F0F-FF8628B06A6A}"/>
              </a:ext>
            </a:extLst>
          </p:cNvPr>
          <p:cNvCxnSpPr>
            <a:cxnSpLocks/>
          </p:cNvCxnSpPr>
          <p:nvPr/>
        </p:nvCxnSpPr>
        <p:spPr>
          <a:xfrm>
            <a:off x="5664415" y="4549669"/>
            <a:ext cx="249767" cy="1524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5C7A9D-5558-4E98-9A0B-B9C33C160A15}"/>
              </a:ext>
            </a:extLst>
          </p:cNvPr>
          <p:cNvCxnSpPr>
            <a:cxnSpLocks/>
          </p:cNvCxnSpPr>
          <p:nvPr/>
        </p:nvCxnSpPr>
        <p:spPr>
          <a:xfrm flipV="1">
            <a:off x="5907832" y="4562370"/>
            <a:ext cx="265641" cy="1524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5992AC-DE4A-4038-8E09-D079E2B2552B}"/>
              </a:ext>
            </a:extLst>
          </p:cNvPr>
          <p:cNvCxnSpPr>
            <a:cxnSpLocks/>
          </p:cNvCxnSpPr>
          <p:nvPr/>
        </p:nvCxnSpPr>
        <p:spPr>
          <a:xfrm flipV="1">
            <a:off x="6163947" y="4240999"/>
            <a:ext cx="0" cy="3150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CAD1F3-8B5E-4E1A-9EB0-31418DFC3D49}"/>
              </a:ext>
            </a:extLst>
          </p:cNvPr>
          <p:cNvCxnSpPr>
            <a:cxnSpLocks/>
          </p:cNvCxnSpPr>
          <p:nvPr/>
        </p:nvCxnSpPr>
        <p:spPr>
          <a:xfrm flipH="1" flipV="1">
            <a:off x="5931115" y="4093900"/>
            <a:ext cx="249766" cy="1439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25AB86-22B6-4D14-B657-FA0C3CD78DAA}"/>
              </a:ext>
            </a:extLst>
          </p:cNvPr>
          <p:cNvCxnSpPr>
            <a:cxnSpLocks/>
          </p:cNvCxnSpPr>
          <p:nvPr/>
        </p:nvCxnSpPr>
        <p:spPr>
          <a:xfrm flipH="1">
            <a:off x="6173472" y="4142544"/>
            <a:ext cx="190500" cy="11330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40C3F6-C21D-42A0-9D83-2000257F1CF7}"/>
              </a:ext>
            </a:extLst>
          </p:cNvPr>
          <p:cNvCxnSpPr>
            <a:cxnSpLocks/>
          </p:cNvCxnSpPr>
          <p:nvPr/>
        </p:nvCxnSpPr>
        <p:spPr>
          <a:xfrm flipH="1" flipV="1">
            <a:off x="6442288" y="4112431"/>
            <a:ext cx="249766" cy="1439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2A5E5-8EFE-4A10-ABF4-8ABE4D6B5B31}"/>
              </a:ext>
            </a:extLst>
          </p:cNvPr>
          <p:cNvCxnSpPr>
            <a:cxnSpLocks/>
          </p:cNvCxnSpPr>
          <p:nvPr/>
        </p:nvCxnSpPr>
        <p:spPr>
          <a:xfrm>
            <a:off x="6669829" y="4241000"/>
            <a:ext cx="0" cy="2938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7D0293-C2BC-44A0-B90D-E24E8A7D332E}"/>
              </a:ext>
            </a:extLst>
          </p:cNvPr>
          <p:cNvCxnSpPr>
            <a:cxnSpLocks/>
          </p:cNvCxnSpPr>
          <p:nvPr/>
        </p:nvCxnSpPr>
        <p:spPr>
          <a:xfrm flipV="1">
            <a:off x="6676724" y="4105699"/>
            <a:ext cx="265641" cy="1524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503DACD-8E46-41CC-A1DF-7B12DF033049}"/>
              </a:ext>
            </a:extLst>
          </p:cNvPr>
          <p:cNvSpPr/>
          <p:nvPr/>
        </p:nvSpPr>
        <p:spPr>
          <a:xfrm>
            <a:off x="5595426" y="3605183"/>
            <a:ext cx="159944" cy="152458"/>
          </a:xfrm>
          <a:prstGeom prst="ellipse">
            <a:avLst/>
          </a:prstGeom>
          <a:solidFill>
            <a:srgbClr val="FBE5D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6F9750-E9EF-4FC1-ABF5-ACB9102000BD}"/>
              </a:ext>
            </a:extLst>
          </p:cNvPr>
          <p:cNvSpPr/>
          <p:nvPr/>
        </p:nvSpPr>
        <p:spPr>
          <a:xfrm>
            <a:off x="5843620" y="3757641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E157A-ABFD-45A2-B5B8-4C3925FAEFCA}"/>
              </a:ext>
            </a:extLst>
          </p:cNvPr>
          <p:cNvSpPr/>
          <p:nvPr/>
        </p:nvSpPr>
        <p:spPr>
          <a:xfrm>
            <a:off x="6091814" y="3605183"/>
            <a:ext cx="159944" cy="152458"/>
          </a:xfrm>
          <a:prstGeom prst="ellipse">
            <a:avLst/>
          </a:prstGeom>
          <a:solidFill>
            <a:srgbClr val="FBE5D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1A60A4-80AD-4577-8209-C6E71084D18F}"/>
              </a:ext>
            </a:extLst>
          </p:cNvPr>
          <p:cNvSpPr/>
          <p:nvPr/>
        </p:nvSpPr>
        <p:spPr>
          <a:xfrm>
            <a:off x="5843620" y="4032807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6304CD-35D6-4BA7-BA76-6F04EABB69AA}"/>
              </a:ext>
            </a:extLst>
          </p:cNvPr>
          <p:cNvSpPr/>
          <p:nvPr/>
        </p:nvSpPr>
        <p:spPr>
          <a:xfrm>
            <a:off x="5595426" y="4185265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412C0A-28D9-4282-A2BC-90A67DCA94C5}"/>
              </a:ext>
            </a:extLst>
          </p:cNvPr>
          <p:cNvSpPr/>
          <p:nvPr/>
        </p:nvSpPr>
        <p:spPr>
          <a:xfrm>
            <a:off x="5595426" y="4456865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AFCC7B-4C09-4EEA-839B-9CB04EA2FD9A}"/>
              </a:ext>
            </a:extLst>
          </p:cNvPr>
          <p:cNvSpPr/>
          <p:nvPr/>
        </p:nvSpPr>
        <p:spPr>
          <a:xfrm>
            <a:off x="5843620" y="4613558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41FC56-164E-4DFA-AA68-C94F6FB1FE45}"/>
              </a:ext>
            </a:extLst>
          </p:cNvPr>
          <p:cNvSpPr/>
          <p:nvPr/>
        </p:nvSpPr>
        <p:spPr>
          <a:xfrm>
            <a:off x="6079462" y="4459343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2F3EF5A-C7F3-4D41-BF82-26082414BBAA}"/>
              </a:ext>
            </a:extLst>
          </p:cNvPr>
          <p:cNvSpPr/>
          <p:nvPr/>
        </p:nvSpPr>
        <p:spPr>
          <a:xfrm>
            <a:off x="6076287" y="4180335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940A9F0-9ED9-40CA-A805-1B484CC43995}"/>
              </a:ext>
            </a:extLst>
          </p:cNvPr>
          <p:cNvSpPr/>
          <p:nvPr/>
        </p:nvSpPr>
        <p:spPr>
          <a:xfrm>
            <a:off x="6347877" y="4044810"/>
            <a:ext cx="159944" cy="152458"/>
          </a:xfrm>
          <a:prstGeom prst="ellipse">
            <a:avLst/>
          </a:prstGeom>
          <a:solidFill>
            <a:srgbClr val="FBE5D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59562F-4C1E-4C18-9FCD-E09DBB8C0B1A}"/>
              </a:ext>
            </a:extLst>
          </p:cNvPr>
          <p:cNvSpPr/>
          <p:nvPr/>
        </p:nvSpPr>
        <p:spPr>
          <a:xfrm>
            <a:off x="6598302" y="4180335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DEA6C0-8CB8-4EDA-8157-D513446FC240}"/>
              </a:ext>
            </a:extLst>
          </p:cNvPr>
          <p:cNvSpPr/>
          <p:nvPr/>
        </p:nvSpPr>
        <p:spPr>
          <a:xfrm>
            <a:off x="6602535" y="4473100"/>
            <a:ext cx="159944" cy="152458"/>
          </a:xfrm>
          <a:prstGeom prst="ellipse">
            <a:avLst/>
          </a:prstGeom>
          <a:solidFill>
            <a:srgbClr val="FBE5D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672CA31-5ABE-4AA9-9FB1-A84E6597B2F6}"/>
              </a:ext>
            </a:extLst>
          </p:cNvPr>
          <p:cNvSpPr/>
          <p:nvPr/>
        </p:nvSpPr>
        <p:spPr>
          <a:xfrm>
            <a:off x="6824957" y="4052218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F1A4CE-D05C-4CB6-A21E-560AA30A06A1}"/>
              </a:ext>
            </a:extLst>
          </p:cNvPr>
          <p:cNvSpPr/>
          <p:nvPr/>
        </p:nvSpPr>
        <p:spPr>
          <a:xfrm>
            <a:off x="2117809" y="5446136"/>
            <a:ext cx="79480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we will use V → atoms and E → bonds for this lecture </a:t>
            </a:r>
            <a:endParaRPr lang="en-US" sz="2400" dirty="0">
              <a:solidFill>
                <a:srgbClr val="8B60A3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9655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FDC0EF34-F454-4D4F-9D3B-4F2C161DC096}"/>
              </a:ext>
            </a:extLst>
          </p:cNvPr>
          <p:cNvSpPr/>
          <p:nvPr/>
        </p:nvSpPr>
        <p:spPr>
          <a:xfrm>
            <a:off x="7841129" y="4181709"/>
            <a:ext cx="62484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58" name="Table 8">
            <a:extLst>
              <a:ext uri="{FF2B5EF4-FFF2-40B4-BE49-F238E27FC236}">
                <a16:creationId xmlns:a16="http://schemas.microsoft.com/office/drawing/2014/main" id="{C5C44E64-93A3-4E9F-9CEE-384E1776E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046933"/>
              </p:ext>
            </p:extLst>
          </p:nvPr>
        </p:nvGraphicFramePr>
        <p:xfrm>
          <a:off x="7834059" y="4181709"/>
          <a:ext cx="62484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549325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6662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52943"/>
                    </a:ext>
                  </a:extLst>
                </a:gridCol>
              </a:tblGrid>
              <a:tr h="172206"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22142"/>
                  </a:ext>
                </a:extLst>
              </a:tr>
              <a:tr h="172206">
                <a:tc>
                  <a:txBody>
                    <a:bodyPr/>
                    <a:lstStyle/>
                    <a:p>
                      <a:endParaRPr lang="sv-S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224034"/>
                  </a:ext>
                </a:extLst>
              </a:tr>
              <a:tr h="172206"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342323"/>
                  </a:ext>
                </a:extLst>
              </a:tr>
            </a:tbl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7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Graphs (data structure)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66"/>
            <a:ext cx="10515600" cy="4892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51A6"/>
                </a:solidFill>
              </a:rPr>
              <a:t>One common way of representing the sets of nodes and edges in a graph data structure is using </a:t>
            </a:r>
            <a:r>
              <a:rPr lang="en-US" b="1" dirty="0">
                <a:solidFill>
                  <a:srgbClr val="1751A6"/>
                </a:solidFill>
              </a:rPr>
              <a:t>matrices</a:t>
            </a:r>
            <a:r>
              <a:rPr lang="en-US" dirty="0">
                <a:solidFill>
                  <a:srgbClr val="1751A6"/>
                </a:solidFill>
              </a:rPr>
              <a:t>.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1751A6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3D9EF8-68DB-409F-A0BF-0767AAFDA9CE}"/>
              </a:ext>
            </a:extLst>
          </p:cNvPr>
          <p:cNvSpPr/>
          <p:nvPr/>
        </p:nvSpPr>
        <p:spPr>
          <a:xfrm>
            <a:off x="6230856" y="3902258"/>
            <a:ext cx="2780640" cy="954165"/>
          </a:xfrm>
          <a:prstGeom prst="round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(               ,                  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8AA0C5-B95A-45FB-9D44-8C181F114743}"/>
              </a:ext>
            </a:extLst>
          </p:cNvPr>
          <p:cNvSpPr/>
          <p:nvPr/>
        </p:nvSpPr>
        <p:spPr>
          <a:xfrm>
            <a:off x="6786384" y="4181709"/>
            <a:ext cx="624840" cy="685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CF7C441B-BF9D-413D-A7B1-3637D2379E3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779314" y="4181709"/>
          <a:ext cx="624840" cy="68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3549325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666206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3552943"/>
                    </a:ext>
                  </a:extLst>
                </a:gridCol>
              </a:tblGrid>
              <a:tr h="172206"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22142"/>
                  </a:ext>
                </a:extLst>
              </a:tr>
              <a:tr h="172206">
                <a:tc>
                  <a:txBody>
                    <a:bodyPr/>
                    <a:lstStyle/>
                    <a:p>
                      <a:endParaRPr lang="sv-SE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224034"/>
                  </a:ext>
                </a:extLst>
              </a:tr>
              <a:tr h="172206"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sv-SE" sz="9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34232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AD082CB8-F5DC-4EDD-80ED-93353F281581}"/>
              </a:ext>
            </a:extLst>
          </p:cNvPr>
          <p:cNvSpPr/>
          <p:nvPr/>
        </p:nvSpPr>
        <p:spPr>
          <a:xfrm>
            <a:off x="6936083" y="4963271"/>
            <a:ext cx="311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b="1" dirty="0">
                <a:latin typeface="3ds" panose="02000503020000020004" pitchFamily="2" charset="0"/>
                <a:ea typeface="Cambria Math" panose="02040503050406030204" pitchFamily="18" charset="0"/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5692EE-C210-4494-857C-34658D2378EA}"/>
              </a:ext>
            </a:extLst>
          </p:cNvPr>
          <p:cNvSpPr/>
          <p:nvPr/>
        </p:nvSpPr>
        <p:spPr>
          <a:xfrm>
            <a:off x="7979132" y="496327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sv-SE" b="1" dirty="0">
                <a:latin typeface="3ds" panose="02000503020000020004" pitchFamily="2" charset="0"/>
                <a:ea typeface="Cambria Math" panose="02040503050406030204" pitchFamily="18" charset="0"/>
              </a:rPr>
              <a:t>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32CB2C-C1BE-452E-A392-D50463B27734}"/>
              </a:ext>
            </a:extLst>
          </p:cNvPr>
          <p:cNvCxnSpPr>
            <a:cxnSpLocks/>
          </p:cNvCxnSpPr>
          <p:nvPr/>
        </p:nvCxnSpPr>
        <p:spPr>
          <a:xfrm>
            <a:off x="5251340" y="4621171"/>
            <a:ext cx="0" cy="2938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9EB67B-60B9-49D8-85E4-830EDE61A754}"/>
              </a:ext>
            </a:extLst>
          </p:cNvPr>
          <p:cNvCxnSpPr>
            <a:cxnSpLocks/>
          </p:cNvCxnSpPr>
          <p:nvPr/>
        </p:nvCxnSpPr>
        <p:spPr>
          <a:xfrm>
            <a:off x="4244653" y="4638827"/>
            <a:ext cx="0" cy="2938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DC7CD0-8227-4E2F-897C-236D4566EE8E}"/>
              </a:ext>
            </a:extLst>
          </p:cNvPr>
          <p:cNvCxnSpPr>
            <a:cxnSpLocks/>
          </p:cNvCxnSpPr>
          <p:nvPr/>
        </p:nvCxnSpPr>
        <p:spPr>
          <a:xfrm flipV="1">
            <a:off x="4457170" y="4906444"/>
            <a:ext cx="265641" cy="1524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01AE40E-6BE2-471E-B4A3-BB706F6AD378}"/>
              </a:ext>
            </a:extLst>
          </p:cNvPr>
          <p:cNvCxnSpPr>
            <a:cxnSpLocks/>
          </p:cNvCxnSpPr>
          <p:nvPr/>
        </p:nvCxnSpPr>
        <p:spPr>
          <a:xfrm flipH="1" flipV="1">
            <a:off x="4465106" y="4502964"/>
            <a:ext cx="249766" cy="1439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2F61EC-0C24-4AC0-8A04-D21D79ECCE3D}"/>
              </a:ext>
            </a:extLst>
          </p:cNvPr>
          <p:cNvCxnSpPr>
            <a:cxnSpLocks/>
          </p:cNvCxnSpPr>
          <p:nvPr/>
        </p:nvCxnSpPr>
        <p:spPr>
          <a:xfrm>
            <a:off x="4259473" y="4105376"/>
            <a:ext cx="189653" cy="1023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A3CC0A-5AA9-4193-85CC-DD9840B5CF3C}"/>
              </a:ext>
            </a:extLst>
          </p:cNvPr>
          <p:cNvCxnSpPr>
            <a:cxnSpLocks/>
          </p:cNvCxnSpPr>
          <p:nvPr/>
        </p:nvCxnSpPr>
        <p:spPr>
          <a:xfrm>
            <a:off x="4259473" y="4076889"/>
            <a:ext cx="189653" cy="1023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184C46-DF62-495A-A2F9-D65379BF8A3E}"/>
              </a:ext>
            </a:extLst>
          </p:cNvPr>
          <p:cNvCxnSpPr>
            <a:cxnSpLocks/>
          </p:cNvCxnSpPr>
          <p:nvPr/>
        </p:nvCxnSpPr>
        <p:spPr>
          <a:xfrm flipH="1">
            <a:off x="4505873" y="4080114"/>
            <a:ext cx="194869" cy="118112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9676C7-D8E0-4BF5-B111-BDA7C99096C9}"/>
              </a:ext>
            </a:extLst>
          </p:cNvPr>
          <p:cNvCxnSpPr>
            <a:cxnSpLocks/>
          </p:cNvCxnSpPr>
          <p:nvPr/>
        </p:nvCxnSpPr>
        <p:spPr>
          <a:xfrm flipV="1">
            <a:off x="4470292" y="4195000"/>
            <a:ext cx="0" cy="2667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EF8AE5-F9A2-4BE9-A600-F640B8A30A4B}"/>
              </a:ext>
            </a:extLst>
          </p:cNvPr>
          <p:cNvCxnSpPr>
            <a:cxnSpLocks/>
          </p:cNvCxnSpPr>
          <p:nvPr/>
        </p:nvCxnSpPr>
        <p:spPr>
          <a:xfrm flipV="1">
            <a:off x="4204651" y="4493116"/>
            <a:ext cx="249767" cy="13791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93E5ED8-6182-4749-A813-F62EDA37D8F5}"/>
              </a:ext>
            </a:extLst>
          </p:cNvPr>
          <p:cNvCxnSpPr>
            <a:cxnSpLocks/>
          </p:cNvCxnSpPr>
          <p:nvPr/>
        </p:nvCxnSpPr>
        <p:spPr>
          <a:xfrm>
            <a:off x="4211000" y="4645517"/>
            <a:ext cx="0" cy="2938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2C7D35F-A293-4312-9F0F-FF8628B06A6A}"/>
              </a:ext>
            </a:extLst>
          </p:cNvPr>
          <p:cNvCxnSpPr>
            <a:cxnSpLocks/>
          </p:cNvCxnSpPr>
          <p:nvPr/>
        </p:nvCxnSpPr>
        <p:spPr>
          <a:xfrm>
            <a:off x="4211001" y="4932991"/>
            <a:ext cx="249767" cy="1524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85C7A9D-5558-4E98-9A0B-B9C33C160A15}"/>
              </a:ext>
            </a:extLst>
          </p:cNvPr>
          <p:cNvCxnSpPr>
            <a:cxnSpLocks/>
          </p:cNvCxnSpPr>
          <p:nvPr/>
        </p:nvCxnSpPr>
        <p:spPr>
          <a:xfrm flipV="1">
            <a:off x="4454418" y="4945692"/>
            <a:ext cx="265641" cy="1524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05992AC-DE4A-4038-8E09-D079E2B2552B}"/>
              </a:ext>
            </a:extLst>
          </p:cNvPr>
          <p:cNvCxnSpPr>
            <a:cxnSpLocks/>
          </p:cNvCxnSpPr>
          <p:nvPr/>
        </p:nvCxnSpPr>
        <p:spPr>
          <a:xfrm flipV="1">
            <a:off x="4710533" y="4624321"/>
            <a:ext cx="0" cy="31502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CAD1F3-8B5E-4E1A-9EB0-31418DFC3D49}"/>
              </a:ext>
            </a:extLst>
          </p:cNvPr>
          <p:cNvCxnSpPr>
            <a:cxnSpLocks/>
          </p:cNvCxnSpPr>
          <p:nvPr/>
        </p:nvCxnSpPr>
        <p:spPr>
          <a:xfrm flipH="1" flipV="1">
            <a:off x="4477701" y="4477222"/>
            <a:ext cx="249766" cy="1439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25AB86-22B6-4D14-B657-FA0C3CD78DAA}"/>
              </a:ext>
            </a:extLst>
          </p:cNvPr>
          <p:cNvCxnSpPr>
            <a:cxnSpLocks/>
          </p:cNvCxnSpPr>
          <p:nvPr/>
        </p:nvCxnSpPr>
        <p:spPr>
          <a:xfrm flipH="1">
            <a:off x="4720058" y="4525866"/>
            <a:ext cx="190500" cy="11330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40C3F6-C21D-42A0-9D83-2000257F1CF7}"/>
              </a:ext>
            </a:extLst>
          </p:cNvPr>
          <p:cNvCxnSpPr>
            <a:cxnSpLocks/>
          </p:cNvCxnSpPr>
          <p:nvPr/>
        </p:nvCxnSpPr>
        <p:spPr>
          <a:xfrm flipH="1" flipV="1">
            <a:off x="4988874" y="4495753"/>
            <a:ext cx="249766" cy="14394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72A5E5-8EFE-4A10-ABF4-8ABE4D6B5B31}"/>
              </a:ext>
            </a:extLst>
          </p:cNvPr>
          <p:cNvCxnSpPr>
            <a:cxnSpLocks/>
          </p:cNvCxnSpPr>
          <p:nvPr/>
        </p:nvCxnSpPr>
        <p:spPr>
          <a:xfrm>
            <a:off x="5216415" y="4624322"/>
            <a:ext cx="0" cy="293825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A7D0293-C2BC-44A0-B90D-E24E8A7D332E}"/>
              </a:ext>
            </a:extLst>
          </p:cNvPr>
          <p:cNvCxnSpPr>
            <a:cxnSpLocks/>
          </p:cNvCxnSpPr>
          <p:nvPr/>
        </p:nvCxnSpPr>
        <p:spPr>
          <a:xfrm flipV="1">
            <a:off x="5223310" y="4489021"/>
            <a:ext cx="265641" cy="15245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A503DACD-8E46-41CC-A1DF-7B12DF033049}"/>
              </a:ext>
            </a:extLst>
          </p:cNvPr>
          <p:cNvSpPr/>
          <p:nvPr/>
        </p:nvSpPr>
        <p:spPr>
          <a:xfrm>
            <a:off x="4142012" y="3988505"/>
            <a:ext cx="159944" cy="152458"/>
          </a:xfrm>
          <a:prstGeom prst="ellipse">
            <a:avLst/>
          </a:prstGeom>
          <a:solidFill>
            <a:srgbClr val="FBE5D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6F9750-E9EF-4FC1-ABF5-ACB9102000BD}"/>
              </a:ext>
            </a:extLst>
          </p:cNvPr>
          <p:cNvSpPr/>
          <p:nvPr/>
        </p:nvSpPr>
        <p:spPr>
          <a:xfrm>
            <a:off x="4390206" y="4140963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2E157A-ABFD-45A2-B5B8-4C3925FAEFCA}"/>
              </a:ext>
            </a:extLst>
          </p:cNvPr>
          <p:cNvSpPr/>
          <p:nvPr/>
        </p:nvSpPr>
        <p:spPr>
          <a:xfrm>
            <a:off x="4638400" y="3988505"/>
            <a:ext cx="159944" cy="152458"/>
          </a:xfrm>
          <a:prstGeom prst="ellipse">
            <a:avLst/>
          </a:prstGeom>
          <a:solidFill>
            <a:srgbClr val="FBE5D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1A60A4-80AD-4577-8209-C6E71084D18F}"/>
              </a:ext>
            </a:extLst>
          </p:cNvPr>
          <p:cNvSpPr/>
          <p:nvPr/>
        </p:nvSpPr>
        <p:spPr>
          <a:xfrm>
            <a:off x="4390206" y="4416129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66304CD-35D6-4BA7-BA76-6F04EABB69AA}"/>
              </a:ext>
            </a:extLst>
          </p:cNvPr>
          <p:cNvSpPr/>
          <p:nvPr/>
        </p:nvSpPr>
        <p:spPr>
          <a:xfrm>
            <a:off x="4142012" y="4568587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412C0A-28D9-4282-A2BC-90A67DCA94C5}"/>
              </a:ext>
            </a:extLst>
          </p:cNvPr>
          <p:cNvSpPr/>
          <p:nvPr/>
        </p:nvSpPr>
        <p:spPr>
          <a:xfrm>
            <a:off x="4142012" y="4840187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AFCC7B-4C09-4EEA-839B-9CB04EA2FD9A}"/>
              </a:ext>
            </a:extLst>
          </p:cNvPr>
          <p:cNvSpPr/>
          <p:nvPr/>
        </p:nvSpPr>
        <p:spPr>
          <a:xfrm>
            <a:off x="4390206" y="4996880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A41FC56-164E-4DFA-AA68-C94F6FB1FE45}"/>
              </a:ext>
            </a:extLst>
          </p:cNvPr>
          <p:cNvSpPr/>
          <p:nvPr/>
        </p:nvSpPr>
        <p:spPr>
          <a:xfrm>
            <a:off x="4626048" y="4842665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2F3EF5A-C7F3-4D41-BF82-26082414BBAA}"/>
              </a:ext>
            </a:extLst>
          </p:cNvPr>
          <p:cNvSpPr/>
          <p:nvPr/>
        </p:nvSpPr>
        <p:spPr>
          <a:xfrm>
            <a:off x="4622873" y="4563657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940A9F0-9ED9-40CA-A805-1B484CC43995}"/>
              </a:ext>
            </a:extLst>
          </p:cNvPr>
          <p:cNvSpPr/>
          <p:nvPr/>
        </p:nvSpPr>
        <p:spPr>
          <a:xfrm>
            <a:off x="4894463" y="4428132"/>
            <a:ext cx="159944" cy="152458"/>
          </a:xfrm>
          <a:prstGeom prst="ellipse">
            <a:avLst/>
          </a:prstGeom>
          <a:solidFill>
            <a:srgbClr val="FBE5D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559562F-4C1E-4C18-9FCD-E09DBB8C0B1A}"/>
              </a:ext>
            </a:extLst>
          </p:cNvPr>
          <p:cNvSpPr/>
          <p:nvPr/>
        </p:nvSpPr>
        <p:spPr>
          <a:xfrm>
            <a:off x="5144888" y="4563657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DDEA6C0-8CB8-4EDA-8157-D513446FC240}"/>
              </a:ext>
            </a:extLst>
          </p:cNvPr>
          <p:cNvSpPr/>
          <p:nvPr/>
        </p:nvSpPr>
        <p:spPr>
          <a:xfrm>
            <a:off x="5149121" y="4856422"/>
            <a:ext cx="159944" cy="152458"/>
          </a:xfrm>
          <a:prstGeom prst="ellipse">
            <a:avLst/>
          </a:prstGeom>
          <a:solidFill>
            <a:srgbClr val="FBE5D6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672CA31-5ABE-4AA9-9FB1-A84E6597B2F6}"/>
              </a:ext>
            </a:extLst>
          </p:cNvPr>
          <p:cNvSpPr/>
          <p:nvPr/>
        </p:nvSpPr>
        <p:spPr>
          <a:xfrm>
            <a:off x="5371543" y="4435540"/>
            <a:ext cx="159944" cy="152458"/>
          </a:xfrm>
          <a:prstGeom prst="ellipse">
            <a:avLst/>
          </a:prstGeom>
          <a:solidFill>
            <a:srgbClr val="EEEEEE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B7A256D0-B9F8-4DAE-83ED-4EB6DB37EAF4}"/>
              </a:ext>
            </a:extLst>
          </p:cNvPr>
          <p:cNvSpPr/>
          <p:nvPr/>
        </p:nvSpPr>
        <p:spPr>
          <a:xfrm>
            <a:off x="5883401" y="4258855"/>
            <a:ext cx="458572" cy="338554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7119279-F13F-4E2E-867B-0EB30860F774}"/>
              </a:ext>
            </a:extLst>
          </p:cNvPr>
          <p:cNvSpPr/>
          <p:nvPr/>
        </p:nvSpPr>
        <p:spPr>
          <a:xfrm>
            <a:off x="5588633" y="3262421"/>
            <a:ext cx="1732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2"/>
                </a:solidFill>
                <a:latin typeface="Garamond" panose="02020404030301010803" pitchFamily="18" charset="0"/>
              </a:rPr>
              <a:t>encodes identity of nodes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4876798-C1A7-4E29-93D1-CB452114EA92}"/>
              </a:ext>
            </a:extLst>
          </p:cNvPr>
          <p:cNvSpPr/>
          <p:nvPr/>
        </p:nvSpPr>
        <p:spPr>
          <a:xfrm>
            <a:off x="7835599" y="2967842"/>
            <a:ext cx="17329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2"/>
                </a:solidFill>
                <a:latin typeface="Garamond" panose="02020404030301010803" pitchFamily="18" charset="0"/>
              </a:rPr>
              <a:t>encodes connectivity of nodes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318B351-D8E8-476A-9F5E-38A02601EE3C}"/>
              </a:ext>
            </a:extLst>
          </p:cNvPr>
          <p:cNvSpPr/>
          <p:nvPr/>
        </p:nvSpPr>
        <p:spPr>
          <a:xfrm>
            <a:off x="4257589" y="5488339"/>
            <a:ext cx="4268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</a:rPr>
              <a:t>node features matrix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FB3054-99B5-41D8-AAF9-40DF0039D360}"/>
              </a:ext>
            </a:extLst>
          </p:cNvPr>
          <p:cNvSpPr/>
          <p:nvPr/>
        </p:nvSpPr>
        <p:spPr>
          <a:xfrm>
            <a:off x="8207010" y="5492005"/>
            <a:ext cx="42683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</a:rPr>
              <a:t>adjacency matrix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C45A93-182D-40A3-A25C-23069E70DD84}"/>
              </a:ext>
            </a:extLst>
          </p:cNvPr>
          <p:cNvCxnSpPr>
            <a:cxnSpLocks/>
          </p:cNvCxnSpPr>
          <p:nvPr/>
        </p:nvCxnSpPr>
        <p:spPr>
          <a:xfrm flipH="1" flipV="1">
            <a:off x="8583736" y="5073222"/>
            <a:ext cx="362384" cy="416950"/>
          </a:xfrm>
          <a:prstGeom prst="straightConnector1">
            <a:avLst/>
          </a:prstGeom>
          <a:ln w="19050">
            <a:solidFill>
              <a:srgbClr val="8B60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E0F1F1-F82B-4052-9918-EB566BD051CC}"/>
              </a:ext>
            </a:extLst>
          </p:cNvPr>
          <p:cNvCxnSpPr>
            <a:cxnSpLocks/>
          </p:cNvCxnSpPr>
          <p:nvPr/>
        </p:nvCxnSpPr>
        <p:spPr>
          <a:xfrm flipV="1">
            <a:off x="6200784" y="5100478"/>
            <a:ext cx="453045" cy="411511"/>
          </a:xfrm>
          <a:prstGeom prst="straightConnector1">
            <a:avLst/>
          </a:prstGeom>
          <a:ln w="19050">
            <a:solidFill>
              <a:srgbClr val="8B60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1477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8" grpId="0"/>
      <p:bldP spid="11" grpId="0" animBg="1"/>
      <p:bldP spid="14" grpId="0"/>
      <p:bldP spid="15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8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A note on sets versus matrices</a:t>
            </a:r>
            <a:endParaRPr lang="sv-SE" sz="3200" b="1" dirty="0">
              <a:solidFill>
                <a:srgbClr val="1751A6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495F5BB-77B3-4E98-B889-F6655D906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4266"/>
            <a:ext cx="10515600" cy="48926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751A6"/>
                </a:solidFill>
              </a:rPr>
              <a:t>A set is a collection of objects (e.g. nodes or edges) where the </a:t>
            </a:r>
            <a:r>
              <a:rPr lang="en-US" u="sng" dirty="0">
                <a:solidFill>
                  <a:srgbClr val="1751A6"/>
                </a:solidFill>
              </a:rPr>
              <a:t>order does not matter</a:t>
            </a:r>
            <a:r>
              <a:rPr lang="en-US" dirty="0">
                <a:solidFill>
                  <a:srgbClr val="1751A6"/>
                </a:solidFill>
              </a:rPr>
              <a:t>.</a:t>
            </a:r>
          </a:p>
          <a:p>
            <a:r>
              <a:rPr lang="en-US" dirty="0">
                <a:solidFill>
                  <a:srgbClr val="1751A6"/>
                </a:solidFill>
              </a:rPr>
              <a:t>In a matrix, the </a:t>
            </a:r>
            <a:r>
              <a:rPr lang="en-US" u="sng" dirty="0">
                <a:solidFill>
                  <a:srgbClr val="1751A6"/>
                </a:solidFill>
              </a:rPr>
              <a:t>order matters</a:t>
            </a:r>
            <a:r>
              <a:rPr lang="en-US" dirty="0">
                <a:solidFill>
                  <a:srgbClr val="1751A6"/>
                </a:solidFill>
              </a:rPr>
              <a:t>.</a:t>
            </a:r>
          </a:p>
          <a:p>
            <a:endParaRPr lang="en-US" dirty="0">
              <a:solidFill>
                <a:srgbClr val="1751A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1751A6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56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26C8D86-A879-4313-8A56-BF89290C3E6A}"/>
              </a:ext>
            </a:extLst>
          </p:cNvPr>
          <p:cNvSpPr/>
          <p:nvPr/>
        </p:nvSpPr>
        <p:spPr>
          <a:xfrm>
            <a:off x="0" y="6356350"/>
            <a:ext cx="12192000" cy="501650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D6846-D07E-4389-9221-A622BDA8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42D06-2EF4-4715-82C9-48917B552058}" type="slidenum">
              <a:rPr lang="sv-SE" smtClean="0"/>
              <a:t>9</a:t>
            </a:fld>
            <a:endParaRPr lang="sv-SE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C1F6B5-93D0-47BB-A4C6-A42FC810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4658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1751A6"/>
                </a:solidFill>
              </a:rPr>
              <a:t>An example molecular graph: hydrogen cyanide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EE2B6-521E-404E-94C6-504895BB089A}"/>
              </a:ext>
            </a:extLst>
          </p:cNvPr>
          <p:cNvSpPr/>
          <p:nvPr/>
        </p:nvSpPr>
        <p:spPr>
          <a:xfrm>
            <a:off x="0" y="664027"/>
            <a:ext cx="12192000" cy="48493"/>
          </a:xfrm>
          <a:prstGeom prst="rect">
            <a:avLst/>
          </a:prstGeom>
          <a:solidFill>
            <a:srgbClr val="1751A6"/>
          </a:solidFill>
          <a:ln>
            <a:solidFill>
              <a:srgbClr val="1751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atin typeface="+mj-lt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36732C-DD4E-4790-A904-B76495BA4570}"/>
              </a:ext>
            </a:extLst>
          </p:cNvPr>
          <p:cNvSpPr/>
          <p:nvPr/>
        </p:nvSpPr>
        <p:spPr>
          <a:xfrm>
            <a:off x="8778830" y="3691765"/>
            <a:ext cx="27494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751A6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adjacency matrix:</a:t>
            </a:r>
            <a:endParaRPr lang="en-US" sz="2400" dirty="0">
              <a:solidFill>
                <a:srgbClr val="1751A6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F61EDD-9889-43DF-95AB-9DC72BE5DB5B}"/>
              </a:ext>
            </a:extLst>
          </p:cNvPr>
          <p:cNvSpPr/>
          <p:nvPr/>
        </p:nvSpPr>
        <p:spPr>
          <a:xfrm>
            <a:off x="8867836" y="4711026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A = </a:t>
            </a:r>
            <a:endParaRPr lang="en-US" sz="2400" dirty="0"/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5809C3E-5FDE-47DE-9DE2-3CE10ADBF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858269"/>
              </p:ext>
            </p:extLst>
          </p:nvPr>
        </p:nvGraphicFramePr>
        <p:xfrm>
          <a:off x="9379728" y="4011552"/>
          <a:ext cx="15875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6875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100255207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416240C5-F3E8-4F85-8B70-955279ED17E1}"/>
              </a:ext>
            </a:extLst>
          </p:cNvPr>
          <p:cNvSpPr/>
          <p:nvPr/>
        </p:nvSpPr>
        <p:spPr>
          <a:xfrm>
            <a:off x="4792585" y="3691765"/>
            <a:ext cx="3365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1751A6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node features matrix:</a:t>
            </a:r>
            <a:endParaRPr lang="en-US" sz="2400" dirty="0">
              <a:solidFill>
                <a:srgbClr val="1751A6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0B7CE8-ED19-46B6-9394-429BCD7C8455}"/>
              </a:ext>
            </a:extLst>
          </p:cNvPr>
          <p:cNvSpPr/>
          <p:nvPr/>
        </p:nvSpPr>
        <p:spPr>
          <a:xfrm>
            <a:off x="4854833" y="4709148"/>
            <a:ext cx="747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  <a:sym typeface="Wingdings" panose="05000000000000000000" pitchFamily="2" charset="2"/>
              </a:rPr>
              <a:t>X = </a:t>
            </a:r>
            <a:endParaRPr lang="en-US" sz="2400" dirty="0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C5676EF0-1B28-49B1-966E-CE711E126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47792"/>
              </p:ext>
            </p:extLst>
          </p:nvPr>
        </p:nvGraphicFramePr>
        <p:xfrm>
          <a:off x="5338315" y="4013808"/>
          <a:ext cx="181011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528">
                  <a:extLst>
                    <a:ext uri="{9D8B030D-6E8A-4147-A177-3AD203B41FA5}">
                      <a16:colId xmlns:a16="http://schemas.microsoft.com/office/drawing/2014/main" val="1930353579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3372142527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249745322"/>
                    </a:ext>
                  </a:extLst>
                </a:gridCol>
                <a:gridCol w="452528">
                  <a:extLst>
                    <a:ext uri="{9D8B030D-6E8A-4147-A177-3AD203B41FA5}">
                      <a16:colId xmlns:a16="http://schemas.microsoft.com/office/drawing/2014/main" val="2482794571"/>
                    </a:ext>
                  </a:extLst>
                </a:gridCol>
              </a:tblGrid>
              <a:tr h="344091">
                <a:tc>
                  <a:txBody>
                    <a:bodyPr/>
                    <a:lstStyle/>
                    <a:p>
                      <a:pPr algn="ctr"/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latin typeface="Comic Sans MS" panose="030F0702030302020204" pitchFamily="66" charset="0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latin typeface="Comic Sans MS" panose="030F0702030302020204" pitchFamily="66" charset="0"/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58815880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C00000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1604517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C00000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4569976"/>
                  </a:ext>
                </a:extLst>
              </a:tr>
              <a:tr h="344091">
                <a:tc>
                  <a:txBody>
                    <a:bodyPr/>
                    <a:lstStyle/>
                    <a:p>
                      <a:pPr algn="ctr"/>
                      <a:r>
                        <a:rPr lang="sv-SE" dirty="0">
                          <a:solidFill>
                            <a:srgbClr val="C00000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  <a:endParaRPr lang="sv-SE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856861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FEC20A72-4683-47F7-92E4-5B8AAD4A95E1}"/>
              </a:ext>
            </a:extLst>
          </p:cNvPr>
          <p:cNvSpPr/>
          <p:nvPr/>
        </p:nvSpPr>
        <p:spPr>
          <a:xfrm>
            <a:off x="1070168" y="2615894"/>
            <a:ext cx="3225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1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7E7540-E0F5-4B74-944A-83677A8C33E6}"/>
              </a:ext>
            </a:extLst>
          </p:cNvPr>
          <p:cNvSpPr/>
          <p:nvPr/>
        </p:nvSpPr>
        <p:spPr>
          <a:xfrm>
            <a:off x="2231082" y="261589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2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120B45-8A29-4477-8AEF-EE932A32BAB4}"/>
              </a:ext>
            </a:extLst>
          </p:cNvPr>
          <p:cNvSpPr/>
          <p:nvPr/>
        </p:nvSpPr>
        <p:spPr>
          <a:xfrm>
            <a:off x="3441690" y="2615894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8E8B629-9A7E-4981-925D-B529527DF75F}"/>
              </a:ext>
            </a:extLst>
          </p:cNvPr>
          <p:cNvSpPr/>
          <p:nvPr/>
        </p:nvSpPr>
        <p:spPr>
          <a:xfrm>
            <a:off x="1101768" y="3047926"/>
            <a:ext cx="2672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8B60A3"/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hydrogen cyanide</a:t>
            </a:r>
            <a:endParaRPr lang="en-US" sz="2400" dirty="0">
              <a:solidFill>
                <a:srgbClr val="8B60A3"/>
              </a:solidFill>
            </a:endParaRPr>
          </a:p>
        </p:txBody>
      </p:sp>
      <p:pic>
        <p:nvPicPr>
          <p:cNvPr id="28" name="Picture 2" descr="Hydrogen cyanide - American Chemical Society">
            <a:extLst>
              <a:ext uri="{FF2B5EF4-FFF2-40B4-BE49-F238E27FC236}">
                <a16:creationId xmlns:a16="http://schemas.microsoft.com/office/drawing/2014/main" id="{3B778E23-5EF9-429A-98FC-33A82C677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64" y="1641333"/>
            <a:ext cx="3324654" cy="87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File:Hydrogen-cyanide-2D.svg - Wikimedia Commons">
            <a:extLst>
              <a:ext uri="{FF2B5EF4-FFF2-40B4-BE49-F238E27FC236}">
                <a16:creationId xmlns:a16="http://schemas.microsoft.com/office/drawing/2014/main" id="{245AC7D7-850A-4C4A-9B94-B23605AEB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98" y="1622860"/>
            <a:ext cx="3316512" cy="906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AB049D1-7554-420D-98A4-0E7553654A26}"/>
              </a:ext>
            </a:extLst>
          </p:cNvPr>
          <p:cNvSpPr/>
          <p:nvPr/>
        </p:nvSpPr>
        <p:spPr>
          <a:xfrm>
            <a:off x="-1" y="6581001"/>
            <a:ext cx="90146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1200" dirty="0">
                <a:solidFill>
                  <a:schemeClr val="bg1"/>
                </a:solidFill>
              </a:rPr>
              <a:t>Hydrogen cyanide figure from https://www.acs.org/content/dam/acsorg/molecule/archive-new/h/hydrogen-cyanide-3d.png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B55FC4-9DFA-4D93-8ABF-DC51BC7F8CC0}"/>
              </a:ext>
            </a:extLst>
          </p:cNvPr>
          <p:cNvSpPr/>
          <p:nvPr/>
        </p:nvSpPr>
        <p:spPr>
          <a:xfrm>
            <a:off x="5608627" y="5597693"/>
            <a:ext cx="17329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2"/>
                </a:solidFill>
                <a:latin typeface="Garamond" panose="02020404030301010803" pitchFamily="18" charset="0"/>
              </a:rPr>
              <a:t>encodes identity of nodes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48E9D1-C2A9-4419-AB63-061B5ED6E1BB}"/>
              </a:ext>
            </a:extLst>
          </p:cNvPr>
          <p:cNvSpPr/>
          <p:nvPr/>
        </p:nvSpPr>
        <p:spPr>
          <a:xfrm>
            <a:off x="9268903" y="5593434"/>
            <a:ext cx="22153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dirty="0">
                <a:solidFill>
                  <a:schemeClr val="tx2"/>
                </a:solidFill>
                <a:latin typeface="Garamond" panose="02020404030301010803" pitchFamily="18" charset="0"/>
              </a:rPr>
              <a:t>encodes connectivity of nodes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2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  <p:bldP spid="38" grpId="0"/>
      <p:bldP spid="22" grpId="0"/>
      <p:bldP spid="25" grpId="0"/>
      <p:bldP spid="26" grpId="0"/>
      <p:bldP spid="27" grpId="0"/>
      <p:bldP spid="33" grpId="0"/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7|15.7|14.5|1.2|7.1|1.5|4.9|1"/>
</p:tagLst>
</file>

<file path=ppt/theme/theme1.xml><?xml version="1.0" encoding="utf-8"?>
<a:theme xmlns:a="http://schemas.openxmlformats.org/drawingml/2006/main" name="Office Theme">
  <a:themeElements>
    <a:clrScheme name="Rocío Mercado - Group Theme">
      <a:dk1>
        <a:sysClr val="windowText" lastClr="000000"/>
      </a:dk1>
      <a:lt1>
        <a:sysClr val="window" lastClr="FFFFFF"/>
      </a:lt1>
      <a:dk2>
        <a:srgbClr val="0E3754"/>
      </a:dk2>
      <a:lt2>
        <a:srgbClr val="DBECF9"/>
      </a:lt2>
      <a:accent1>
        <a:srgbClr val="0E3754"/>
      </a:accent1>
      <a:accent2>
        <a:srgbClr val="7EBEEA"/>
      </a:accent2>
      <a:accent3>
        <a:srgbClr val="DBECF9"/>
      </a:accent3>
      <a:accent4>
        <a:srgbClr val="0E3754"/>
      </a:accent4>
      <a:accent5>
        <a:srgbClr val="7EBEEA"/>
      </a:accent5>
      <a:accent6>
        <a:srgbClr val="DBECF9"/>
      </a:accent6>
      <a:hlink>
        <a:srgbClr val="E593CE"/>
      </a:hlink>
      <a:folHlink>
        <a:srgbClr val="954F72"/>
      </a:folHlink>
    </a:clrScheme>
    <a:fontScheme name="Rocío Mercado - Group Theme">
      <a:majorFont>
        <a:latin typeface="Calibri Light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30574</TotalTime>
  <Words>955</Words>
  <Application>Microsoft Office PowerPoint</Application>
  <PresentationFormat>Widescreen</PresentationFormat>
  <Paragraphs>416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3ds</vt:lpstr>
      <vt:lpstr>Arial</vt:lpstr>
      <vt:lpstr>Avenir Next LT Pro</vt:lpstr>
      <vt:lpstr>Calibri</vt:lpstr>
      <vt:lpstr>Calibri Light</vt:lpstr>
      <vt:lpstr>Cambria Math</vt:lpstr>
      <vt:lpstr>Comic Sans MS</vt:lpstr>
      <vt:lpstr>Garamond</vt:lpstr>
      <vt:lpstr>Wingdings</vt:lpstr>
      <vt:lpstr>Office Theme</vt:lpstr>
      <vt:lpstr>Data-driven molecular design  and optimization:  graphs as molecular representations</vt:lpstr>
      <vt:lpstr>Intended learning outcomes (ILOs)</vt:lpstr>
      <vt:lpstr>Machine learning (ML) has powerful applications in molecular design.</vt:lpstr>
      <vt:lpstr>Representing molecules on a computer</vt:lpstr>
      <vt:lpstr>Graphs (data structure)</vt:lpstr>
      <vt:lpstr>Graphs (data structure)</vt:lpstr>
      <vt:lpstr>Graphs (data structure)</vt:lpstr>
      <vt:lpstr>A note on sets versus matrices</vt:lpstr>
      <vt:lpstr>An example molecular graph: hydrogen cyanide</vt:lpstr>
      <vt:lpstr>An example molecular graph: hydrogen cyanide</vt:lpstr>
      <vt:lpstr>Activity: let's build a graph for a small molecule</vt:lpstr>
      <vt:lpstr>Activity: let's build a graph for a small molecule</vt:lpstr>
      <vt:lpstr>Activity: let's build a graph for a small molecule</vt:lpstr>
      <vt:lpstr>Activity: let's build a graph for a small molecule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graph traversal algorithms in graph-based molecular generation</dc:title>
  <dc:creator>Rocío Mercado</dc:creator>
  <cp:lastModifiedBy>Rocío Mercado</cp:lastModifiedBy>
  <cp:revision>1797</cp:revision>
  <cp:lastPrinted>2022-04-20T17:47:54Z</cp:lastPrinted>
  <dcterms:created xsi:type="dcterms:W3CDTF">2021-09-19T15:18:24Z</dcterms:created>
  <dcterms:modified xsi:type="dcterms:W3CDTF">2022-05-23T14:49:03Z</dcterms:modified>
</cp:coreProperties>
</file>