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Gotham Bold" charset="1" panose="00000000000000000000"/>
      <p:regular r:id="rId22"/>
    </p:embeddedFont>
    <p:embeddedFont>
      <p:font typeface="Open Sans Bold" charset="1" panose="020B0806030504020204"/>
      <p:regular r:id="rId23"/>
    </p:embeddedFont>
    <p:embeddedFont>
      <p:font typeface="Open Sans" charset="1" panose="020B0606030504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57395" y="8691405"/>
            <a:ext cx="4730605" cy="1164354"/>
          </a:xfrm>
          <a:custGeom>
            <a:avLst/>
            <a:gdLst/>
            <a:ahLst/>
            <a:cxnLst/>
            <a:rect r="r" b="b" t="t" l="l"/>
            <a:pathLst>
              <a:path h="1164354" w="4730605">
                <a:moveTo>
                  <a:pt x="0" y="0"/>
                </a:moveTo>
                <a:lnTo>
                  <a:pt x="4730605" y="0"/>
                </a:lnTo>
                <a:lnTo>
                  <a:pt x="4730605" y="1164355"/>
                </a:lnTo>
                <a:lnTo>
                  <a:pt x="0" y="11643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6048" y="2054610"/>
            <a:ext cx="16755903" cy="5170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48"/>
              </a:lnSpc>
            </a:pPr>
            <a:r>
              <a:rPr lang="en-US" sz="9820" b="true">
                <a:solidFill>
                  <a:srgbClr val="FFB301"/>
                </a:solidFill>
                <a:latin typeface="Gotham Bold"/>
                <a:ea typeface="Gotham Bold"/>
                <a:cs typeface="Gotham Bold"/>
                <a:sym typeface="Gotham Bold"/>
              </a:rPr>
              <a:t>Transformación digital </a:t>
            </a:r>
          </a:p>
          <a:p>
            <a:pPr algn="ctr">
              <a:lnSpc>
                <a:spcPts val="13748"/>
              </a:lnSpc>
            </a:pPr>
            <a:r>
              <a:rPr lang="en-US" sz="9820" b="true">
                <a:solidFill>
                  <a:srgbClr val="FFB301"/>
                </a:solidFill>
                <a:latin typeface="Gotham Bold"/>
                <a:ea typeface="Gotham Bold"/>
                <a:cs typeface="Gotham Bold"/>
                <a:sym typeface="Gotham Bold"/>
              </a:rPr>
              <a:t>de </a:t>
            </a:r>
          </a:p>
          <a:p>
            <a:pPr algn="ctr">
              <a:lnSpc>
                <a:spcPts val="13748"/>
              </a:lnSpc>
              <a:spcBef>
                <a:spcPct val="0"/>
              </a:spcBef>
            </a:pPr>
            <a:r>
              <a:rPr lang="en-US" b="true" sz="9820">
                <a:solidFill>
                  <a:srgbClr val="FFB301"/>
                </a:solidFill>
                <a:latin typeface="Gotham Bold"/>
                <a:ea typeface="Gotham Bold"/>
                <a:cs typeface="Gotham Bold"/>
                <a:sym typeface="Gotham Bold"/>
              </a:rPr>
              <a:t> “Perfulandia SPA”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40117" y="238573"/>
            <a:ext cx="11786055" cy="179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84"/>
              </a:lnSpc>
              <a:spcBef>
                <a:spcPct val="0"/>
              </a:spcBef>
            </a:pPr>
            <a:r>
              <a:rPr lang="en-US" b="true" sz="10488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Caso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02350" y="8417405"/>
            <a:ext cx="15393271" cy="153932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298615" y="-1575337"/>
            <a:ext cx="2960685" cy="29606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21129" y="8017355"/>
            <a:ext cx="2960685" cy="296068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299223" y="9122646"/>
            <a:ext cx="4730605" cy="1164354"/>
          </a:xfrm>
          <a:custGeom>
            <a:avLst/>
            <a:gdLst/>
            <a:ahLst/>
            <a:cxnLst/>
            <a:rect r="r" b="b" t="t" l="l"/>
            <a:pathLst>
              <a:path h="1164354" w="4730605">
                <a:moveTo>
                  <a:pt x="0" y="0"/>
                </a:moveTo>
                <a:lnTo>
                  <a:pt x="4730604" y="0"/>
                </a:lnTo>
                <a:lnTo>
                  <a:pt x="4730604" y="1164354"/>
                </a:lnTo>
                <a:lnTo>
                  <a:pt x="0" y="11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1660397"/>
            <a:ext cx="15769116" cy="6356958"/>
          </a:xfrm>
          <a:custGeom>
            <a:avLst/>
            <a:gdLst/>
            <a:ahLst/>
            <a:cxnLst/>
            <a:rect r="r" b="b" t="t" l="l"/>
            <a:pathLst>
              <a:path h="6356958" w="15769116">
                <a:moveTo>
                  <a:pt x="0" y="0"/>
                </a:moveTo>
                <a:lnTo>
                  <a:pt x="15769116" y="0"/>
                </a:lnTo>
                <a:lnTo>
                  <a:pt x="15769116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9389" r="0" b="-284287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15215" y="1612930"/>
            <a:ext cx="9052290" cy="7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6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71795" y="188881"/>
            <a:ext cx="9618960" cy="92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6"/>
              </a:lnSpc>
              <a:spcBef>
                <a:spcPct val="0"/>
              </a:spcBef>
            </a:pPr>
            <a:r>
              <a:rPr lang="en-US" b="true" sz="5376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Diagrama de Casos de Uso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02350" y="8417405"/>
            <a:ext cx="15393271" cy="153932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298615" y="-1575337"/>
            <a:ext cx="2960685" cy="29606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21129" y="8017355"/>
            <a:ext cx="2960685" cy="296068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299223" y="9122646"/>
            <a:ext cx="4730605" cy="1164354"/>
          </a:xfrm>
          <a:custGeom>
            <a:avLst/>
            <a:gdLst/>
            <a:ahLst/>
            <a:cxnLst/>
            <a:rect r="r" b="b" t="t" l="l"/>
            <a:pathLst>
              <a:path h="1164354" w="4730605">
                <a:moveTo>
                  <a:pt x="0" y="0"/>
                </a:moveTo>
                <a:lnTo>
                  <a:pt x="4730604" y="0"/>
                </a:lnTo>
                <a:lnTo>
                  <a:pt x="4730604" y="1164354"/>
                </a:lnTo>
                <a:lnTo>
                  <a:pt x="0" y="11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1660397"/>
            <a:ext cx="15769116" cy="6356958"/>
          </a:xfrm>
          <a:custGeom>
            <a:avLst/>
            <a:gdLst/>
            <a:ahLst/>
            <a:cxnLst/>
            <a:rect r="r" b="b" t="t" l="l"/>
            <a:pathLst>
              <a:path h="6356958" w="15769116">
                <a:moveTo>
                  <a:pt x="0" y="0"/>
                </a:moveTo>
                <a:lnTo>
                  <a:pt x="15769116" y="0"/>
                </a:lnTo>
                <a:lnTo>
                  <a:pt x="15769116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04256" r="0" b="-19942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15215" y="1612930"/>
            <a:ext cx="9052290" cy="7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6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71795" y="188881"/>
            <a:ext cx="9618960" cy="92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6"/>
              </a:lnSpc>
              <a:spcBef>
                <a:spcPct val="0"/>
              </a:spcBef>
            </a:pPr>
            <a:r>
              <a:rPr lang="en-US" b="true" sz="5376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Diagrama de Casos de Uso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02350" y="8417405"/>
            <a:ext cx="15393271" cy="153932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298615" y="-1575337"/>
            <a:ext cx="2960685" cy="29606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21129" y="8017355"/>
            <a:ext cx="2960685" cy="296068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299223" y="9122646"/>
            <a:ext cx="4730605" cy="1164354"/>
          </a:xfrm>
          <a:custGeom>
            <a:avLst/>
            <a:gdLst/>
            <a:ahLst/>
            <a:cxnLst/>
            <a:rect r="r" b="b" t="t" l="l"/>
            <a:pathLst>
              <a:path h="1164354" w="4730605">
                <a:moveTo>
                  <a:pt x="0" y="0"/>
                </a:moveTo>
                <a:lnTo>
                  <a:pt x="4730604" y="0"/>
                </a:lnTo>
                <a:lnTo>
                  <a:pt x="4730604" y="1164354"/>
                </a:lnTo>
                <a:lnTo>
                  <a:pt x="0" y="11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1660397"/>
            <a:ext cx="15769116" cy="6356958"/>
          </a:xfrm>
          <a:custGeom>
            <a:avLst/>
            <a:gdLst/>
            <a:ahLst/>
            <a:cxnLst/>
            <a:rect r="r" b="b" t="t" l="l"/>
            <a:pathLst>
              <a:path h="6356958" w="15769116">
                <a:moveTo>
                  <a:pt x="0" y="0"/>
                </a:moveTo>
                <a:lnTo>
                  <a:pt x="15769116" y="0"/>
                </a:lnTo>
                <a:lnTo>
                  <a:pt x="15769116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90561" r="0" b="-113114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15215" y="1612930"/>
            <a:ext cx="9052290" cy="7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6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71795" y="188881"/>
            <a:ext cx="9618960" cy="92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6"/>
              </a:lnSpc>
              <a:spcBef>
                <a:spcPct val="0"/>
              </a:spcBef>
            </a:pPr>
            <a:r>
              <a:rPr lang="en-US" b="true" sz="5376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Diagrama de Casos de Uso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02350" y="8417405"/>
            <a:ext cx="15393271" cy="153932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298615" y="-1575337"/>
            <a:ext cx="2960685" cy="29606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21129" y="8017355"/>
            <a:ext cx="2960685" cy="296068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299223" y="9122646"/>
            <a:ext cx="4730605" cy="1164354"/>
          </a:xfrm>
          <a:custGeom>
            <a:avLst/>
            <a:gdLst/>
            <a:ahLst/>
            <a:cxnLst/>
            <a:rect r="r" b="b" t="t" l="l"/>
            <a:pathLst>
              <a:path h="1164354" w="4730605">
                <a:moveTo>
                  <a:pt x="0" y="0"/>
                </a:moveTo>
                <a:lnTo>
                  <a:pt x="4730604" y="0"/>
                </a:lnTo>
                <a:lnTo>
                  <a:pt x="4730604" y="1164354"/>
                </a:lnTo>
                <a:lnTo>
                  <a:pt x="0" y="11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1660397"/>
            <a:ext cx="15769116" cy="6356958"/>
          </a:xfrm>
          <a:custGeom>
            <a:avLst/>
            <a:gdLst/>
            <a:ahLst/>
            <a:cxnLst/>
            <a:rect r="r" b="b" t="t" l="l"/>
            <a:pathLst>
              <a:path h="6356958" w="15769116">
                <a:moveTo>
                  <a:pt x="0" y="0"/>
                </a:moveTo>
                <a:lnTo>
                  <a:pt x="15769116" y="0"/>
                </a:lnTo>
                <a:lnTo>
                  <a:pt x="15769116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97922" r="0" b="-5753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15215" y="1612930"/>
            <a:ext cx="9052290" cy="7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6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71795" y="188881"/>
            <a:ext cx="9618960" cy="92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6"/>
              </a:lnSpc>
              <a:spcBef>
                <a:spcPct val="0"/>
              </a:spcBef>
            </a:pPr>
            <a:r>
              <a:rPr lang="en-US" b="true" sz="5376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Diagrama de Casos de Uso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02350" y="8417405"/>
            <a:ext cx="15393271" cy="153932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298615" y="-1575337"/>
            <a:ext cx="2960685" cy="29606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21129" y="8017355"/>
            <a:ext cx="2960685" cy="296068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299223" y="9122646"/>
            <a:ext cx="4730605" cy="1164354"/>
          </a:xfrm>
          <a:custGeom>
            <a:avLst/>
            <a:gdLst/>
            <a:ahLst/>
            <a:cxnLst/>
            <a:rect r="r" b="b" t="t" l="l"/>
            <a:pathLst>
              <a:path h="1164354" w="4730605">
                <a:moveTo>
                  <a:pt x="0" y="0"/>
                </a:moveTo>
                <a:lnTo>
                  <a:pt x="4730604" y="0"/>
                </a:lnTo>
                <a:lnTo>
                  <a:pt x="4730604" y="1164354"/>
                </a:lnTo>
                <a:lnTo>
                  <a:pt x="0" y="11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15215" y="1612930"/>
            <a:ext cx="9052290" cy="7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6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71795" y="188881"/>
            <a:ext cx="10402731" cy="92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6"/>
              </a:lnSpc>
              <a:spcBef>
                <a:spcPct val="0"/>
              </a:spcBef>
            </a:pPr>
            <a:r>
              <a:rPr lang="en-US" b="true" sz="5376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Planificación de la migración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9556" y="2167997"/>
            <a:ext cx="16187505" cy="7536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Para</a:t>
            </a: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 migrar de manera efectiva el sistema monolítico de Perfulandia SPA a</a:t>
            </a: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 una arquitectura de microservicios, es neces</a:t>
            </a: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ario segui</a:t>
            </a: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r un enfoque estructurado y minimizar riesgos. La estrategia de migración se basa en la metodología Strangler Fig Pattern</a:t>
            </a:r>
          </a:p>
          <a:p>
            <a:pPr algn="l">
              <a:lnSpc>
                <a:spcPts val="4584"/>
              </a:lnSpc>
            </a:pPr>
          </a:p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Fase 1: Análisis y preparación</a:t>
            </a:r>
          </a:p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Fase 2: Implementación del API Gateway </a:t>
            </a:r>
          </a:p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Fase 3: Migración del Servicio de Inventario y Ventas</a:t>
            </a:r>
          </a:p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Fase 4: Migración del Servicio de Pedidos y Logística</a:t>
            </a:r>
          </a:p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Fase 5: Migración del Servicio de Reportes y Atención al Cliente</a:t>
            </a:r>
          </a:p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Fase 6: Desmantelamiento del monolito y optimización</a:t>
            </a:r>
          </a:p>
          <a:p>
            <a:pPr algn="l">
              <a:lnSpc>
                <a:spcPts val="4584"/>
              </a:lnSpc>
            </a:pPr>
          </a:p>
          <a:p>
            <a:pPr algn="l">
              <a:lnSpc>
                <a:spcPts val="4584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02350" y="8417405"/>
            <a:ext cx="15393271" cy="153932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298615" y="-1575337"/>
            <a:ext cx="2960685" cy="29606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21129" y="8017355"/>
            <a:ext cx="2960685" cy="296068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299223" y="9122646"/>
            <a:ext cx="4730605" cy="1164354"/>
          </a:xfrm>
          <a:custGeom>
            <a:avLst/>
            <a:gdLst/>
            <a:ahLst/>
            <a:cxnLst/>
            <a:rect r="r" b="b" t="t" l="l"/>
            <a:pathLst>
              <a:path h="1164354" w="4730605">
                <a:moveTo>
                  <a:pt x="0" y="0"/>
                </a:moveTo>
                <a:lnTo>
                  <a:pt x="4730604" y="0"/>
                </a:lnTo>
                <a:lnTo>
                  <a:pt x="4730604" y="1164354"/>
                </a:lnTo>
                <a:lnTo>
                  <a:pt x="0" y="11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15215" y="1612930"/>
            <a:ext cx="9052290" cy="7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6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71795" y="188881"/>
            <a:ext cx="10663988" cy="92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6"/>
              </a:lnSpc>
              <a:spcBef>
                <a:spcPct val="0"/>
              </a:spcBef>
            </a:pPr>
            <a:r>
              <a:rPr lang="en-US" b="true" sz="5376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Plan de mitigación de riesgos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9556" y="2167997"/>
            <a:ext cx="16187505" cy="6955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M</a:t>
            </a: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igrar un sistema monolítico a</a:t>
            </a: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 una arquitectura de microservicios implica diversos des</a:t>
            </a: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afíos. A continuació</a:t>
            </a: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n, se identifican los principales riesgos asociados al proceso y se plantea un plan de mitigación para cada uno.</a:t>
            </a:r>
          </a:p>
          <a:p>
            <a:pPr algn="l">
              <a:lnSpc>
                <a:spcPts val="4584"/>
              </a:lnSpc>
            </a:pPr>
          </a:p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1. Riesgo: Pérdida de datos durante la migración</a:t>
            </a:r>
          </a:p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2. Riesgo: Problemas de comunicación entre microservicios</a:t>
            </a:r>
          </a:p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3. Riesgo: Sobrecarga y consumo excesivo de recursos</a:t>
            </a:r>
          </a:p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4. Riesgo: Falta de coordinación en el equipo de desarrollo</a:t>
            </a:r>
          </a:p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5. Riesgo: Errores en la seguridad y autenticación</a:t>
            </a:r>
          </a:p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6. Riesgo: Dependencia del sistema monolítico durante la transición</a:t>
            </a:r>
          </a:p>
          <a:p>
            <a:pPr algn="l">
              <a:lnSpc>
                <a:spcPts val="4584"/>
              </a:lnSpc>
            </a:pPr>
          </a:p>
          <a:p>
            <a:pPr algn="l">
              <a:lnSpc>
                <a:spcPts val="4584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79928" y="9496204"/>
            <a:ext cx="9247949" cy="790796"/>
            <a:chOff x="0" y="0"/>
            <a:chExt cx="2435674" cy="2082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5674" cy="208275"/>
            </a:xfrm>
            <a:custGeom>
              <a:avLst/>
              <a:gdLst/>
              <a:ahLst/>
              <a:cxnLst/>
              <a:rect r="r" b="b" t="t" l="l"/>
              <a:pathLst>
                <a:path h="208275" w="2435674">
                  <a:moveTo>
                    <a:pt x="0" y="0"/>
                  </a:moveTo>
                  <a:lnTo>
                    <a:pt x="2435674" y="0"/>
                  </a:lnTo>
                  <a:lnTo>
                    <a:pt x="2435674" y="208275"/>
                  </a:lnTo>
                  <a:lnTo>
                    <a:pt x="0" y="208275"/>
                  </a:lnTo>
                  <a:close/>
                </a:path>
              </a:pathLst>
            </a:custGeom>
            <a:solidFill>
              <a:srgbClr val="00205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2435674" cy="322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6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479928" y="0"/>
            <a:ext cx="9247949" cy="790796"/>
            <a:chOff x="0" y="0"/>
            <a:chExt cx="2435674" cy="2082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5674" cy="208275"/>
            </a:xfrm>
            <a:custGeom>
              <a:avLst/>
              <a:gdLst/>
              <a:ahLst/>
              <a:cxnLst/>
              <a:rect r="r" b="b" t="t" l="l"/>
              <a:pathLst>
                <a:path h="208275" w="2435674">
                  <a:moveTo>
                    <a:pt x="0" y="0"/>
                  </a:moveTo>
                  <a:lnTo>
                    <a:pt x="2435674" y="0"/>
                  </a:lnTo>
                  <a:lnTo>
                    <a:pt x="2435674" y="208275"/>
                  </a:lnTo>
                  <a:lnTo>
                    <a:pt x="0" y="208275"/>
                  </a:lnTo>
                  <a:close/>
                </a:path>
              </a:pathLst>
            </a:custGeom>
            <a:solidFill>
              <a:srgbClr val="00205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14300"/>
              <a:ext cx="2435674" cy="322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68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383648" y="3595389"/>
            <a:ext cx="8066007" cy="136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159"/>
              </a:lnSpc>
              <a:spcBef>
                <a:spcPct val="0"/>
              </a:spcBef>
            </a:pPr>
            <a:r>
              <a:rPr lang="en-US" b="true" sz="7971" strike="noStrike" u="non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Muchas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20695" y="4756249"/>
            <a:ext cx="7224754" cy="1749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324"/>
              </a:lnSpc>
              <a:spcBef>
                <a:spcPct val="0"/>
              </a:spcBef>
            </a:pPr>
            <a:r>
              <a:rPr lang="en-US" b="true" sz="10231" strike="noStrike" u="none">
                <a:solidFill>
                  <a:srgbClr val="FFB301"/>
                </a:solidFill>
                <a:latin typeface="Gotham Bold"/>
                <a:ea typeface="Gotham Bold"/>
                <a:cs typeface="Gotham Bold"/>
                <a:sym typeface="Gotham Bold"/>
              </a:rPr>
              <a:t>Gracias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641275" y="8240578"/>
            <a:ext cx="4730605" cy="1164354"/>
          </a:xfrm>
          <a:custGeom>
            <a:avLst/>
            <a:gdLst/>
            <a:ahLst/>
            <a:cxnLst/>
            <a:rect r="r" b="b" t="t" l="l"/>
            <a:pathLst>
              <a:path h="1164354" w="4730605">
                <a:moveTo>
                  <a:pt x="0" y="0"/>
                </a:moveTo>
                <a:lnTo>
                  <a:pt x="4730604" y="0"/>
                </a:lnTo>
                <a:lnTo>
                  <a:pt x="4730604" y="1164354"/>
                </a:lnTo>
                <a:lnTo>
                  <a:pt x="0" y="11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57708" y="-994072"/>
            <a:ext cx="4144642" cy="3953774"/>
            <a:chOff x="0" y="0"/>
            <a:chExt cx="1091593" cy="10413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1593" cy="1041323"/>
            </a:xfrm>
            <a:custGeom>
              <a:avLst/>
              <a:gdLst/>
              <a:ahLst/>
              <a:cxnLst/>
              <a:rect r="r" b="b" t="t" l="l"/>
              <a:pathLst>
                <a:path h="1041323" w="1091593">
                  <a:moveTo>
                    <a:pt x="94564" y="0"/>
                  </a:moveTo>
                  <a:lnTo>
                    <a:pt x="997029" y="0"/>
                  </a:lnTo>
                  <a:cubicBezTo>
                    <a:pt x="1022109" y="0"/>
                    <a:pt x="1046162" y="9963"/>
                    <a:pt x="1063896" y="27697"/>
                  </a:cubicBezTo>
                  <a:cubicBezTo>
                    <a:pt x="1081630" y="45431"/>
                    <a:pt x="1091593" y="69484"/>
                    <a:pt x="1091593" y="94564"/>
                  </a:cubicBezTo>
                  <a:lnTo>
                    <a:pt x="1091593" y="946759"/>
                  </a:lnTo>
                  <a:cubicBezTo>
                    <a:pt x="1091593" y="971839"/>
                    <a:pt x="1081630" y="995892"/>
                    <a:pt x="1063896" y="1013626"/>
                  </a:cubicBezTo>
                  <a:cubicBezTo>
                    <a:pt x="1046162" y="1031360"/>
                    <a:pt x="1022109" y="1041323"/>
                    <a:pt x="997029" y="1041323"/>
                  </a:cubicBezTo>
                  <a:lnTo>
                    <a:pt x="94564" y="1041323"/>
                  </a:lnTo>
                  <a:cubicBezTo>
                    <a:pt x="69484" y="1041323"/>
                    <a:pt x="45431" y="1031360"/>
                    <a:pt x="27697" y="1013626"/>
                  </a:cubicBezTo>
                  <a:cubicBezTo>
                    <a:pt x="9963" y="995892"/>
                    <a:pt x="0" y="971839"/>
                    <a:pt x="0" y="946759"/>
                  </a:cubicBezTo>
                  <a:lnTo>
                    <a:pt x="0" y="94564"/>
                  </a:lnTo>
                  <a:cubicBezTo>
                    <a:pt x="0" y="69484"/>
                    <a:pt x="9963" y="45431"/>
                    <a:pt x="27697" y="27697"/>
                  </a:cubicBezTo>
                  <a:cubicBezTo>
                    <a:pt x="45431" y="9963"/>
                    <a:pt x="69484" y="0"/>
                    <a:pt x="94564" y="0"/>
                  </a:cubicBezTo>
                  <a:close/>
                </a:path>
              </a:pathLst>
            </a:custGeom>
            <a:solidFill>
              <a:srgbClr val="00205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1091593" cy="11556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6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543050" y="9515475"/>
            <a:ext cx="3086100" cy="3416605"/>
            <a:chOff x="0" y="0"/>
            <a:chExt cx="812800" cy="8998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99847"/>
            </a:xfrm>
            <a:custGeom>
              <a:avLst/>
              <a:gdLst/>
              <a:ahLst/>
              <a:cxnLst/>
              <a:rect r="r" b="b" t="t" l="l"/>
              <a:pathLst>
                <a:path h="899847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772847"/>
                  </a:lnTo>
                  <a:cubicBezTo>
                    <a:pt x="812800" y="842987"/>
                    <a:pt x="755940" y="899847"/>
                    <a:pt x="685800" y="899847"/>
                  </a:cubicBezTo>
                  <a:lnTo>
                    <a:pt x="127000" y="899847"/>
                  </a:lnTo>
                  <a:cubicBezTo>
                    <a:pt x="93318" y="899847"/>
                    <a:pt x="61015" y="886466"/>
                    <a:pt x="37197" y="862649"/>
                  </a:cubicBezTo>
                  <a:cubicBezTo>
                    <a:pt x="13380" y="838832"/>
                    <a:pt x="0" y="806529"/>
                    <a:pt x="0" y="772847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00205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14300"/>
              <a:ext cx="812800" cy="1014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68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557395" y="8974853"/>
            <a:ext cx="4730605" cy="1164354"/>
          </a:xfrm>
          <a:custGeom>
            <a:avLst/>
            <a:gdLst/>
            <a:ahLst/>
            <a:cxnLst/>
            <a:rect r="r" b="b" t="t" l="l"/>
            <a:pathLst>
              <a:path h="1164354" w="4730605">
                <a:moveTo>
                  <a:pt x="0" y="0"/>
                </a:moveTo>
                <a:lnTo>
                  <a:pt x="4730605" y="0"/>
                </a:lnTo>
                <a:lnTo>
                  <a:pt x="4730605" y="1164354"/>
                </a:lnTo>
                <a:lnTo>
                  <a:pt x="0" y="11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27806" y="3675383"/>
            <a:ext cx="7348757" cy="4583787"/>
          </a:xfrm>
          <a:custGeom>
            <a:avLst/>
            <a:gdLst/>
            <a:ahLst/>
            <a:cxnLst/>
            <a:rect r="r" b="b" t="t" l="l"/>
            <a:pathLst>
              <a:path h="4583787" w="7348757">
                <a:moveTo>
                  <a:pt x="0" y="0"/>
                </a:moveTo>
                <a:lnTo>
                  <a:pt x="7348758" y="0"/>
                </a:lnTo>
                <a:lnTo>
                  <a:pt x="7348758" y="4583788"/>
                </a:lnTo>
                <a:lnTo>
                  <a:pt x="0" y="45837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627806" y="3675383"/>
            <a:ext cx="7348757" cy="4583787"/>
          </a:xfrm>
          <a:custGeom>
            <a:avLst/>
            <a:gdLst/>
            <a:ahLst/>
            <a:cxnLst/>
            <a:rect r="r" b="b" t="t" l="l"/>
            <a:pathLst>
              <a:path h="4583787" w="7348757">
                <a:moveTo>
                  <a:pt x="0" y="0"/>
                </a:moveTo>
                <a:lnTo>
                  <a:pt x="7348758" y="0"/>
                </a:lnTo>
                <a:lnTo>
                  <a:pt x="7348758" y="4583788"/>
                </a:lnTo>
                <a:lnTo>
                  <a:pt x="0" y="45837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928" r="0" b="-48291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60976" y="1557590"/>
            <a:ext cx="7264479" cy="1402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1"/>
              </a:lnSpc>
              <a:spcBef>
                <a:spcPct val="0"/>
              </a:spcBef>
            </a:pPr>
            <a:r>
              <a:rPr lang="en-US" b="true" sz="8144">
                <a:solidFill>
                  <a:srgbClr val="FFB301"/>
                </a:solidFill>
                <a:latin typeface="Gotham Bold"/>
                <a:ea typeface="Gotham Bold"/>
                <a:cs typeface="Gotham Bold"/>
                <a:sym typeface="Gotham Bold"/>
              </a:rPr>
              <a:t>caso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5800" y="780643"/>
            <a:ext cx="10211894" cy="938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8"/>
              </a:lnSpc>
              <a:spcBef>
                <a:spcPct val="0"/>
              </a:spcBef>
            </a:pPr>
            <a:r>
              <a:rPr lang="en-US" b="true" sz="5499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Introducción 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5800" y="3160282"/>
            <a:ext cx="9243033" cy="6355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4"/>
              </a:lnSpc>
              <a:spcBef>
                <a:spcPct val="0"/>
              </a:spcBef>
            </a:pPr>
            <a:r>
              <a:rPr lang="en-US" b="true" sz="3274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Perfulandia SPA es una startup en Chile, reconocida por brindar productos de excelente calidad a costos competitivos. En un inicio, la compañía inició con una filial en el Barrio Meiggs de Santiago; sin embargo, su éxito en ventas, tanto al por menor como al por mayor, ha impulsado la creación de nuevas filiales en Concepción y Viña del Mar. Ahora, la compañía tiene la intención de seguir adelante con su crecimiento exponencial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57708" y="-994072"/>
            <a:ext cx="4144642" cy="3953774"/>
            <a:chOff x="0" y="0"/>
            <a:chExt cx="1091593" cy="10413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1593" cy="1041323"/>
            </a:xfrm>
            <a:custGeom>
              <a:avLst/>
              <a:gdLst/>
              <a:ahLst/>
              <a:cxnLst/>
              <a:rect r="r" b="b" t="t" l="l"/>
              <a:pathLst>
                <a:path h="1041323" w="1091593">
                  <a:moveTo>
                    <a:pt x="94564" y="0"/>
                  </a:moveTo>
                  <a:lnTo>
                    <a:pt x="997029" y="0"/>
                  </a:lnTo>
                  <a:cubicBezTo>
                    <a:pt x="1022109" y="0"/>
                    <a:pt x="1046162" y="9963"/>
                    <a:pt x="1063896" y="27697"/>
                  </a:cubicBezTo>
                  <a:cubicBezTo>
                    <a:pt x="1081630" y="45431"/>
                    <a:pt x="1091593" y="69484"/>
                    <a:pt x="1091593" y="94564"/>
                  </a:cubicBezTo>
                  <a:lnTo>
                    <a:pt x="1091593" y="946759"/>
                  </a:lnTo>
                  <a:cubicBezTo>
                    <a:pt x="1091593" y="971839"/>
                    <a:pt x="1081630" y="995892"/>
                    <a:pt x="1063896" y="1013626"/>
                  </a:cubicBezTo>
                  <a:cubicBezTo>
                    <a:pt x="1046162" y="1031360"/>
                    <a:pt x="1022109" y="1041323"/>
                    <a:pt x="997029" y="1041323"/>
                  </a:cubicBezTo>
                  <a:lnTo>
                    <a:pt x="94564" y="1041323"/>
                  </a:lnTo>
                  <a:cubicBezTo>
                    <a:pt x="69484" y="1041323"/>
                    <a:pt x="45431" y="1031360"/>
                    <a:pt x="27697" y="1013626"/>
                  </a:cubicBezTo>
                  <a:cubicBezTo>
                    <a:pt x="9963" y="995892"/>
                    <a:pt x="0" y="971839"/>
                    <a:pt x="0" y="946759"/>
                  </a:cubicBezTo>
                  <a:lnTo>
                    <a:pt x="0" y="94564"/>
                  </a:lnTo>
                  <a:cubicBezTo>
                    <a:pt x="0" y="69484"/>
                    <a:pt x="9963" y="45431"/>
                    <a:pt x="27697" y="27697"/>
                  </a:cubicBezTo>
                  <a:cubicBezTo>
                    <a:pt x="45431" y="9963"/>
                    <a:pt x="69484" y="0"/>
                    <a:pt x="94564" y="0"/>
                  </a:cubicBezTo>
                  <a:close/>
                </a:path>
              </a:pathLst>
            </a:custGeom>
            <a:solidFill>
              <a:srgbClr val="00205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1091593" cy="11556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6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543050" y="9515475"/>
            <a:ext cx="3086100" cy="3416605"/>
            <a:chOff x="0" y="0"/>
            <a:chExt cx="812800" cy="8998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99847"/>
            </a:xfrm>
            <a:custGeom>
              <a:avLst/>
              <a:gdLst/>
              <a:ahLst/>
              <a:cxnLst/>
              <a:rect r="r" b="b" t="t" l="l"/>
              <a:pathLst>
                <a:path h="899847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772847"/>
                  </a:lnTo>
                  <a:cubicBezTo>
                    <a:pt x="812800" y="842987"/>
                    <a:pt x="755940" y="899847"/>
                    <a:pt x="685800" y="899847"/>
                  </a:cubicBezTo>
                  <a:lnTo>
                    <a:pt x="127000" y="899847"/>
                  </a:lnTo>
                  <a:cubicBezTo>
                    <a:pt x="93318" y="899847"/>
                    <a:pt x="61015" y="886466"/>
                    <a:pt x="37197" y="862649"/>
                  </a:cubicBezTo>
                  <a:cubicBezTo>
                    <a:pt x="13380" y="838832"/>
                    <a:pt x="0" y="806529"/>
                    <a:pt x="0" y="772847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00205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14300"/>
              <a:ext cx="812800" cy="1014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68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557395" y="8974853"/>
            <a:ext cx="4730605" cy="1164354"/>
          </a:xfrm>
          <a:custGeom>
            <a:avLst/>
            <a:gdLst/>
            <a:ahLst/>
            <a:cxnLst/>
            <a:rect r="r" b="b" t="t" l="l"/>
            <a:pathLst>
              <a:path h="1164354" w="4730605">
                <a:moveTo>
                  <a:pt x="0" y="0"/>
                </a:moveTo>
                <a:lnTo>
                  <a:pt x="4730605" y="0"/>
                </a:lnTo>
                <a:lnTo>
                  <a:pt x="4730605" y="1164354"/>
                </a:lnTo>
                <a:lnTo>
                  <a:pt x="0" y="11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911683"/>
            <a:ext cx="13104563" cy="6657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0"/>
              </a:lnSpc>
            </a:pPr>
            <a:r>
              <a:rPr lang="en-US" sz="4297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Actualmente, es probable que el sistema monolítico de Perfulandia SPA presente los siguientes problemas:</a:t>
            </a:r>
          </a:p>
          <a:p>
            <a:pPr algn="l" marL="927741" indent="-463871" lvl="1">
              <a:lnSpc>
                <a:spcPts val="6660"/>
              </a:lnSpc>
              <a:buFont typeface="Arial"/>
              <a:buChar char="•"/>
            </a:pPr>
            <a:r>
              <a:rPr lang="en-US" b="true" sz="4297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Dificultad para escalar</a:t>
            </a:r>
          </a:p>
          <a:p>
            <a:pPr algn="l" marL="928361" indent="-464181" lvl="1">
              <a:lnSpc>
                <a:spcPts val="6664"/>
              </a:lnSpc>
              <a:buFont typeface="Arial"/>
              <a:buChar char="•"/>
            </a:pPr>
            <a:r>
              <a:rPr lang="en-US" b="true" sz="4299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Baja disponibilidad</a:t>
            </a:r>
          </a:p>
          <a:p>
            <a:pPr algn="l" marL="928361" indent="-464181" lvl="1">
              <a:lnSpc>
                <a:spcPts val="6664"/>
              </a:lnSpc>
              <a:buFont typeface="Arial"/>
              <a:buChar char="•"/>
            </a:pPr>
            <a:r>
              <a:rPr lang="en-US" b="true" sz="4299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Cuellos</a:t>
            </a:r>
            <a:r>
              <a:rPr lang="en-US" b="true" sz="4299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 de botella en la base de datos</a:t>
            </a:r>
          </a:p>
          <a:p>
            <a:pPr algn="l" marL="928361" indent="-464181" lvl="1">
              <a:lnSpc>
                <a:spcPts val="6664"/>
              </a:lnSpc>
              <a:buFont typeface="Arial"/>
              <a:buChar char="•"/>
            </a:pPr>
            <a:r>
              <a:rPr lang="en-US" b="true" sz="4299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Errores que afectan todo el sistema</a:t>
            </a:r>
          </a:p>
          <a:p>
            <a:pPr algn="l" marL="928361" indent="-464181" lvl="1">
              <a:lnSpc>
                <a:spcPts val="6664"/>
              </a:lnSpc>
              <a:buFont typeface="Arial"/>
              <a:buChar char="•"/>
            </a:pPr>
            <a:r>
              <a:rPr lang="en-US" b="true" sz="4299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Tiempo de desarrollo y mantenimiento alto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46682"/>
            <a:ext cx="9664779" cy="1402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1"/>
              </a:lnSpc>
              <a:spcBef>
                <a:spcPct val="0"/>
              </a:spcBef>
            </a:pPr>
            <a:r>
              <a:rPr lang="en-US" b="true" sz="8144">
                <a:solidFill>
                  <a:srgbClr val="FFB301"/>
                </a:solidFill>
                <a:latin typeface="Gotham Bold"/>
                <a:ea typeface="Gotham Bold"/>
                <a:cs typeface="Gotham Bold"/>
                <a:sym typeface="Gotham Bold"/>
              </a:rPr>
              <a:t>Panorama actual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57708" y="-994072"/>
            <a:ext cx="4144642" cy="3953774"/>
            <a:chOff x="0" y="0"/>
            <a:chExt cx="1091593" cy="10413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1593" cy="1041323"/>
            </a:xfrm>
            <a:custGeom>
              <a:avLst/>
              <a:gdLst/>
              <a:ahLst/>
              <a:cxnLst/>
              <a:rect r="r" b="b" t="t" l="l"/>
              <a:pathLst>
                <a:path h="1041323" w="1091593">
                  <a:moveTo>
                    <a:pt x="94564" y="0"/>
                  </a:moveTo>
                  <a:lnTo>
                    <a:pt x="997029" y="0"/>
                  </a:lnTo>
                  <a:cubicBezTo>
                    <a:pt x="1022109" y="0"/>
                    <a:pt x="1046162" y="9963"/>
                    <a:pt x="1063896" y="27697"/>
                  </a:cubicBezTo>
                  <a:cubicBezTo>
                    <a:pt x="1081630" y="45431"/>
                    <a:pt x="1091593" y="69484"/>
                    <a:pt x="1091593" y="94564"/>
                  </a:cubicBezTo>
                  <a:lnTo>
                    <a:pt x="1091593" y="946759"/>
                  </a:lnTo>
                  <a:cubicBezTo>
                    <a:pt x="1091593" y="971839"/>
                    <a:pt x="1081630" y="995892"/>
                    <a:pt x="1063896" y="1013626"/>
                  </a:cubicBezTo>
                  <a:cubicBezTo>
                    <a:pt x="1046162" y="1031360"/>
                    <a:pt x="1022109" y="1041323"/>
                    <a:pt x="997029" y="1041323"/>
                  </a:cubicBezTo>
                  <a:lnTo>
                    <a:pt x="94564" y="1041323"/>
                  </a:lnTo>
                  <a:cubicBezTo>
                    <a:pt x="69484" y="1041323"/>
                    <a:pt x="45431" y="1031360"/>
                    <a:pt x="27697" y="1013626"/>
                  </a:cubicBezTo>
                  <a:cubicBezTo>
                    <a:pt x="9963" y="995892"/>
                    <a:pt x="0" y="971839"/>
                    <a:pt x="0" y="946759"/>
                  </a:cubicBezTo>
                  <a:lnTo>
                    <a:pt x="0" y="94564"/>
                  </a:lnTo>
                  <a:cubicBezTo>
                    <a:pt x="0" y="69484"/>
                    <a:pt x="9963" y="45431"/>
                    <a:pt x="27697" y="27697"/>
                  </a:cubicBezTo>
                  <a:cubicBezTo>
                    <a:pt x="45431" y="9963"/>
                    <a:pt x="69484" y="0"/>
                    <a:pt x="94564" y="0"/>
                  </a:cubicBezTo>
                  <a:close/>
                </a:path>
              </a:pathLst>
            </a:custGeom>
            <a:solidFill>
              <a:srgbClr val="00205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1091593" cy="11556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68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543050" y="9515475"/>
            <a:ext cx="3086100" cy="3416605"/>
            <a:chOff x="0" y="0"/>
            <a:chExt cx="812800" cy="8998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99847"/>
            </a:xfrm>
            <a:custGeom>
              <a:avLst/>
              <a:gdLst/>
              <a:ahLst/>
              <a:cxnLst/>
              <a:rect r="r" b="b" t="t" l="l"/>
              <a:pathLst>
                <a:path h="899847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772847"/>
                  </a:lnTo>
                  <a:cubicBezTo>
                    <a:pt x="812800" y="842987"/>
                    <a:pt x="755940" y="899847"/>
                    <a:pt x="685800" y="899847"/>
                  </a:cubicBezTo>
                  <a:lnTo>
                    <a:pt x="127000" y="899847"/>
                  </a:lnTo>
                  <a:cubicBezTo>
                    <a:pt x="93318" y="899847"/>
                    <a:pt x="61015" y="886466"/>
                    <a:pt x="37197" y="862649"/>
                  </a:cubicBezTo>
                  <a:cubicBezTo>
                    <a:pt x="13380" y="838832"/>
                    <a:pt x="0" y="806529"/>
                    <a:pt x="0" y="772847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00205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14300"/>
              <a:ext cx="812800" cy="1014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68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557395" y="8974853"/>
            <a:ext cx="4730605" cy="1164354"/>
          </a:xfrm>
          <a:custGeom>
            <a:avLst/>
            <a:gdLst/>
            <a:ahLst/>
            <a:cxnLst/>
            <a:rect r="r" b="b" t="t" l="l"/>
            <a:pathLst>
              <a:path h="1164354" w="4730605">
                <a:moveTo>
                  <a:pt x="0" y="0"/>
                </a:moveTo>
                <a:lnTo>
                  <a:pt x="4730605" y="0"/>
                </a:lnTo>
                <a:lnTo>
                  <a:pt x="4730605" y="1164354"/>
                </a:lnTo>
                <a:lnTo>
                  <a:pt x="0" y="11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1811" y="200796"/>
            <a:ext cx="9766830" cy="1402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1"/>
              </a:lnSpc>
              <a:spcBef>
                <a:spcPct val="0"/>
              </a:spcBef>
            </a:pPr>
            <a:r>
              <a:rPr lang="en-US" b="true" sz="8144">
                <a:solidFill>
                  <a:srgbClr val="FFB301"/>
                </a:solidFill>
                <a:latin typeface="Gotham Bold"/>
                <a:ea typeface="Gotham Bold"/>
                <a:cs typeface="Gotham Bold"/>
                <a:sym typeface="Gotham Bold"/>
              </a:rPr>
              <a:t>Solucion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1811" y="1582118"/>
            <a:ext cx="10880609" cy="8117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Para so</a:t>
            </a: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lucionar estos problemas, se propone migrar a una arquitectura de microservicios que permita un desarrollo modular y escalable.</a:t>
            </a:r>
          </a:p>
          <a:p>
            <a:pPr algn="l">
              <a:lnSpc>
                <a:spcPts val="4584"/>
              </a:lnSpc>
            </a:pPr>
          </a:p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Para la implementación se utilizará:</a:t>
            </a:r>
          </a:p>
          <a:p>
            <a:pPr algn="l" marL="706976" indent="-353488" lvl="1">
              <a:lnSpc>
                <a:spcPts val="4584"/>
              </a:lnSpc>
              <a:buFont typeface="Arial"/>
              <a:buChar char="•"/>
            </a:pPr>
            <a:r>
              <a:rPr lang="en-US" b="true" sz="3274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Backend: Flask (Python) o Spring Boot (Java), </a:t>
            </a:r>
          </a:p>
          <a:p>
            <a:pPr algn="l" marL="706976" indent="-353488" lvl="1">
              <a:lnSpc>
                <a:spcPts val="4584"/>
              </a:lnSpc>
              <a:buFont typeface="Arial"/>
              <a:buChar char="•"/>
            </a:pPr>
            <a:r>
              <a:rPr lang="en-US" b="true" sz="3274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Base de datos: MySQL</a:t>
            </a:r>
          </a:p>
          <a:p>
            <a:pPr algn="l" marL="706976" indent="-353488" lvl="1">
              <a:lnSpc>
                <a:spcPts val="4584"/>
              </a:lnSpc>
              <a:buFont typeface="Arial"/>
              <a:buChar char="•"/>
            </a:pPr>
            <a:r>
              <a:rPr lang="en-US" b="true" sz="3274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API Gateway: Kong</a:t>
            </a:r>
          </a:p>
          <a:p>
            <a:pPr algn="l" marL="706976" indent="-353488" lvl="1">
              <a:lnSpc>
                <a:spcPts val="4584"/>
              </a:lnSpc>
              <a:buFont typeface="Arial"/>
              <a:buChar char="•"/>
            </a:pPr>
            <a:r>
              <a:rPr lang="en-US" b="true" sz="3274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Autenticación: JWT (JSON Web Token)</a:t>
            </a:r>
          </a:p>
          <a:p>
            <a:pPr algn="l" marL="706976" indent="-353488" lvl="1">
              <a:lnSpc>
                <a:spcPts val="4584"/>
              </a:lnSpc>
              <a:buFont typeface="Arial"/>
              <a:buChar char="•"/>
            </a:pPr>
            <a:r>
              <a:rPr lang="en-US" b="true" sz="3274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Contenedores: Docker</a:t>
            </a:r>
          </a:p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Estas herramientas han sido seleccionadas porque cuentan con documentación accesible y permiten una implementación gradual.</a:t>
            </a:r>
          </a:p>
          <a:p>
            <a:pPr algn="l">
              <a:lnSpc>
                <a:spcPts val="4584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705492" y="3675383"/>
            <a:ext cx="6271072" cy="4583787"/>
          </a:xfrm>
          <a:custGeom>
            <a:avLst/>
            <a:gdLst/>
            <a:ahLst/>
            <a:cxnLst/>
            <a:rect r="r" b="b" t="t" l="l"/>
            <a:pathLst>
              <a:path h="4583787" w="6271072">
                <a:moveTo>
                  <a:pt x="0" y="0"/>
                </a:moveTo>
                <a:lnTo>
                  <a:pt x="6271072" y="0"/>
                </a:lnTo>
                <a:lnTo>
                  <a:pt x="6271072" y="4583788"/>
                </a:lnTo>
                <a:lnTo>
                  <a:pt x="0" y="45837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185" t="-12928" r="0" b="-48291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02350" y="8417405"/>
            <a:ext cx="15393271" cy="153932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298615" y="-1575337"/>
            <a:ext cx="2960685" cy="29606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299223" y="9122646"/>
            <a:ext cx="4730605" cy="1164354"/>
          </a:xfrm>
          <a:custGeom>
            <a:avLst/>
            <a:gdLst/>
            <a:ahLst/>
            <a:cxnLst/>
            <a:rect r="r" b="b" t="t" l="l"/>
            <a:pathLst>
              <a:path h="1164354" w="4730605">
                <a:moveTo>
                  <a:pt x="0" y="0"/>
                </a:moveTo>
                <a:lnTo>
                  <a:pt x="4730604" y="0"/>
                </a:lnTo>
                <a:lnTo>
                  <a:pt x="4730604" y="1164354"/>
                </a:lnTo>
                <a:lnTo>
                  <a:pt x="0" y="11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180602" y="1385348"/>
            <a:ext cx="16333327" cy="4060029"/>
            <a:chOff x="0" y="0"/>
            <a:chExt cx="1634930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34930" cy="406400"/>
            </a:xfrm>
            <a:custGeom>
              <a:avLst/>
              <a:gdLst/>
              <a:ahLst/>
              <a:cxnLst/>
              <a:rect r="r" b="b" t="t" l="l"/>
              <a:pathLst>
                <a:path h="406400" w="1634930">
                  <a:moveTo>
                    <a:pt x="143173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431730" y="406400"/>
                  </a:lnTo>
                  <a:lnTo>
                    <a:pt x="1634930" y="203200"/>
                  </a:lnTo>
                  <a:lnTo>
                    <a:pt x="1431730" y="0"/>
                  </a:lnTo>
                  <a:close/>
                </a:path>
              </a:pathLst>
            </a:custGeom>
            <a:solidFill>
              <a:srgbClr val="D9D9D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52063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051742" y="1562587"/>
            <a:ext cx="3639013" cy="1252805"/>
            <a:chOff x="0" y="0"/>
            <a:chExt cx="914148" cy="31471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14148" cy="314714"/>
            </a:xfrm>
            <a:custGeom>
              <a:avLst/>
              <a:gdLst/>
              <a:ahLst/>
              <a:cxnLst/>
              <a:rect r="r" b="b" t="t" l="l"/>
              <a:pathLst>
                <a:path h="314714" w="914148">
                  <a:moveTo>
                    <a:pt x="710948" y="0"/>
                  </a:moveTo>
                  <a:cubicBezTo>
                    <a:pt x="823172" y="0"/>
                    <a:pt x="914148" y="70451"/>
                    <a:pt x="914148" y="157357"/>
                  </a:cubicBezTo>
                  <a:cubicBezTo>
                    <a:pt x="914148" y="244263"/>
                    <a:pt x="823172" y="314714"/>
                    <a:pt x="710948" y="314714"/>
                  </a:cubicBezTo>
                  <a:lnTo>
                    <a:pt x="203200" y="314714"/>
                  </a:lnTo>
                  <a:cubicBezTo>
                    <a:pt x="90976" y="314714"/>
                    <a:pt x="0" y="244263"/>
                    <a:pt x="0" y="157357"/>
                  </a:cubicBezTo>
                  <a:cubicBezTo>
                    <a:pt x="0" y="7045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8B6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914148" cy="352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FUNCIONALES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71795" y="188881"/>
            <a:ext cx="9618960" cy="92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6"/>
              </a:lnSpc>
              <a:spcBef>
                <a:spcPct val="0"/>
              </a:spcBef>
            </a:pPr>
            <a:r>
              <a:rPr lang="en-US" b="true" sz="5376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Clasificación de Requisitos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913527" y="3911643"/>
            <a:ext cx="3205396" cy="1188872"/>
            <a:chOff x="0" y="0"/>
            <a:chExt cx="840334" cy="311678"/>
          </a:xfrm>
        </p:grpSpPr>
        <p:sp>
          <p:nvSpPr>
            <p:cNvPr name="Freeform 17" id="17" descr="AAAAA "/>
            <p:cNvSpPr/>
            <p:nvPr/>
          </p:nvSpPr>
          <p:spPr>
            <a:xfrm flipH="false" flipV="false" rot="0">
              <a:off x="0" y="0"/>
              <a:ext cx="840334" cy="311678"/>
            </a:xfrm>
            <a:custGeom>
              <a:avLst/>
              <a:gdLst/>
              <a:ahLst/>
              <a:cxnLst/>
              <a:rect r="r" b="b" t="t" l="l"/>
              <a:pathLst>
                <a:path h="311678" w="840334">
                  <a:moveTo>
                    <a:pt x="72458" y="0"/>
                  </a:moveTo>
                  <a:lnTo>
                    <a:pt x="767876" y="0"/>
                  </a:lnTo>
                  <a:cubicBezTo>
                    <a:pt x="787093" y="0"/>
                    <a:pt x="805523" y="7634"/>
                    <a:pt x="819112" y="21223"/>
                  </a:cubicBezTo>
                  <a:cubicBezTo>
                    <a:pt x="832700" y="34811"/>
                    <a:pt x="840334" y="53241"/>
                    <a:pt x="840334" y="72458"/>
                  </a:cubicBezTo>
                  <a:lnTo>
                    <a:pt x="840334" y="239219"/>
                  </a:lnTo>
                  <a:cubicBezTo>
                    <a:pt x="840334" y="258436"/>
                    <a:pt x="832700" y="276866"/>
                    <a:pt x="819112" y="290455"/>
                  </a:cubicBezTo>
                  <a:cubicBezTo>
                    <a:pt x="805523" y="304044"/>
                    <a:pt x="787093" y="311678"/>
                    <a:pt x="767876" y="311678"/>
                  </a:cubicBezTo>
                  <a:lnTo>
                    <a:pt x="72458" y="311678"/>
                  </a:lnTo>
                  <a:cubicBezTo>
                    <a:pt x="53241" y="311678"/>
                    <a:pt x="34811" y="304044"/>
                    <a:pt x="21223" y="290455"/>
                  </a:cubicBezTo>
                  <a:cubicBezTo>
                    <a:pt x="7634" y="276866"/>
                    <a:pt x="0" y="258436"/>
                    <a:pt x="0" y="239219"/>
                  </a:cubicBezTo>
                  <a:lnTo>
                    <a:pt x="0" y="72458"/>
                  </a:lnTo>
                  <a:cubicBezTo>
                    <a:pt x="0" y="53241"/>
                    <a:pt x="7634" y="34811"/>
                    <a:pt x="21223" y="21223"/>
                  </a:cubicBezTo>
                  <a:cubicBezTo>
                    <a:pt x="34811" y="7634"/>
                    <a:pt x="53241" y="0"/>
                    <a:pt x="72458" y="0"/>
                  </a:cubicBezTo>
                  <a:close/>
                </a:path>
              </a:pathLst>
            </a:custGeom>
            <a:solidFill>
              <a:srgbClr val="C1FF7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40334" cy="349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Monitorización del sistema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80602" y="5626352"/>
            <a:ext cx="16333327" cy="4060029"/>
            <a:chOff x="0" y="0"/>
            <a:chExt cx="1634930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34930" cy="406400"/>
            </a:xfrm>
            <a:custGeom>
              <a:avLst/>
              <a:gdLst/>
              <a:ahLst/>
              <a:cxnLst/>
              <a:rect r="r" b="b" t="t" l="l"/>
              <a:pathLst>
                <a:path h="406400" w="1634930">
                  <a:moveTo>
                    <a:pt x="143173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431730" y="406400"/>
                  </a:lnTo>
                  <a:lnTo>
                    <a:pt x="1634930" y="203200"/>
                  </a:lnTo>
                  <a:lnTo>
                    <a:pt x="1431730" y="0"/>
                  </a:lnTo>
                  <a:close/>
                </a:path>
              </a:pathLst>
            </a:custGeom>
            <a:solidFill>
              <a:srgbClr val="D9D9D9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52063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018767" y="8638480"/>
            <a:ext cx="7280456" cy="1047900"/>
            <a:chOff x="0" y="0"/>
            <a:chExt cx="1908661" cy="27472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08661" cy="274720"/>
            </a:xfrm>
            <a:custGeom>
              <a:avLst/>
              <a:gdLst/>
              <a:ahLst/>
              <a:cxnLst/>
              <a:rect r="r" b="b" t="t" l="l"/>
              <a:pathLst>
                <a:path h="274720" w="1908661">
                  <a:moveTo>
                    <a:pt x="0" y="0"/>
                  </a:moveTo>
                  <a:lnTo>
                    <a:pt x="1908661" y="0"/>
                  </a:lnTo>
                  <a:lnTo>
                    <a:pt x="1908661" y="274720"/>
                  </a:lnTo>
                  <a:lnTo>
                    <a:pt x="0" y="274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908661" cy="312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NO FUNCIONALES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976228" y="6540386"/>
            <a:ext cx="2065904" cy="1115980"/>
            <a:chOff x="0" y="0"/>
            <a:chExt cx="541602" cy="29256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41602" cy="292568"/>
            </a:xfrm>
            <a:custGeom>
              <a:avLst/>
              <a:gdLst/>
              <a:ahLst/>
              <a:cxnLst/>
              <a:rect r="r" b="b" t="t" l="l"/>
              <a:pathLst>
                <a:path h="292568" w="541602">
                  <a:moveTo>
                    <a:pt x="0" y="0"/>
                  </a:moveTo>
                  <a:lnTo>
                    <a:pt x="541602" y="0"/>
                  </a:lnTo>
                  <a:lnTo>
                    <a:pt x="541602" y="292568"/>
                  </a:lnTo>
                  <a:lnTo>
                    <a:pt x="0" y="292568"/>
                  </a:lnTo>
                  <a:close/>
                </a:path>
              </a:pathLst>
            </a:custGeom>
            <a:solidFill>
              <a:srgbClr val="FF914D"/>
            </a:solidFill>
            <a:ln w="38100" cap="sq">
              <a:solidFill>
                <a:srgbClr val="000000"/>
              </a:solidFill>
              <a:prstDash val="sysDot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541602" cy="3306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Compatibilidad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813657" y="6529512"/>
            <a:ext cx="2660194" cy="971198"/>
            <a:chOff x="0" y="0"/>
            <a:chExt cx="697403" cy="254612"/>
          </a:xfrm>
        </p:grpSpPr>
        <p:sp>
          <p:nvSpPr>
            <p:cNvPr name="Freeform 29" id="29" descr="AAAAA "/>
            <p:cNvSpPr/>
            <p:nvPr/>
          </p:nvSpPr>
          <p:spPr>
            <a:xfrm flipH="false" flipV="false" rot="0">
              <a:off x="0" y="0"/>
              <a:ext cx="697403" cy="254612"/>
            </a:xfrm>
            <a:custGeom>
              <a:avLst/>
              <a:gdLst/>
              <a:ahLst/>
              <a:cxnLst/>
              <a:rect r="r" b="b" t="t" l="l"/>
              <a:pathLst>
                <a:path h="254612" w="697403">
                  <a:moveTo>
                    <a:pt x="0" y="0"/>
                  </a:moveTo>
                  <a:lnTo>
                    <a:pt x="697403" y="0"/>
                  </a:lnTo>
                  <a:lnTo>
                    <a:pt x="697403" y="254612"/>
                  </a:lnTo>
                  <a:lnTo>
                    <a:pt x="0" y="254612"/>
                  </a:lnTo>
                  <a:close/>
                </a:path>
              </a:pathLst>
            </a:custGeom>
            <a:solidFill>
              <a:srgbClr val="FF914D"/>
            </a:solidFill>
            <a:ln w="3810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697403" cy="292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 spc="13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Disponibilidad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481174" y="6884232"/>
            <a:ext cx="2638249" cy="1544269"/>
            <a:chOff x="0" y="0"/>
            <a:chExt cx="691650" cy="40484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91649" cy="404849"/>
            </a:xfrm>
            <a:custGeom>
              <a:avLst/>
              <a:gdLst/>
              <a:ahLst/>
              <a:cxnLst/>
              <a:rect r="r" b="b" t="t" l="l"/>
              <a:pathLst>
                <a:path h="404849" w="691649">
                  <a:moveTo>
                    <a:pt x="0" y="0"/>
                  </a:moveTo>
                  <a:lnTo>
                    <a:pt x="691649" y="0"/>
                  </a:lnTo>
                  <a:lnTo>
                    <a:pt x="691649" y="404849"/>
                  </a:lnTo>
                  <a:lnTo>
                    <a:pt x="0" y="404849"/>
                  </a:lnTo>
                  <a:close/>
                </a:path>
              </a:pathLst>
            </a:custGeom>
            <a:solidFill>
              <a:srgbClr val="FF914D"/>
            </a:solidFill>
            <a:ln w="38100" cap="sq">
              <a:solidFill>
                <a:srgbClr val="000000"/>
              </a:solidFill>
              <a:prstDash val="sysDot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691650" cy="4429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Seguridad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813657" y="7751075"/>
            <a:ext cx="2542696" cy="1210894"/>
            <a:chOff x="0" y="0"/>
            <a:chExt cx="666599" cy="317451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66599" cy="317451"/>
            </a:xfrm>
            <a:custGeom>
              <a:avLst/>
              <a:gdLst/>
              <a:ahLst/>
              <a:cxnLst/>
              <a:rect r="r" b="b" t="t" l="l"/>
              <a:pathLst>
                <a:path h="317451" w="666599">
                  <a:moveTo>
                    <a:pt x="0" y="0"/>
                  </a:moveTo>
                  <a:lnTo>
                    <a:pt x="666599" y="0"/>
                  </a:lnTo>
                  <a:lnTo>
                    <a:pt x="666599" y="317451"/>
                  </a:lnTo>
                  <a:lnTo>
                    <a:pt x="0" y="317451"/>
                  </a:lnTo>
                  <a:close/>
                </a:path>
              </a:pathLst>
            </a:custGeom>
            <a:solidFill>
              <a:srgbClr val="FF914D"/>
            </a:solidFill>
            <a:ln w="38100" cap="sq">
              <a:solidFill>
                <a:srgbClr val="000000"/>
              </a:solidFill>
              <a:prstDash val="sysDot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666599" cy="3555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Usabilidad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5225252" y="3900188"/>
            <a:ext cx="3205396" cy="1188872"/>
            <a:chOff x="0" y="0"/>
            <a:chExt cx="840334" cy="311678"/>
          </a:xfrm>
        </p:grpSpPr>
        <p:sp>
          <p:nvSpPr>
            <p:cNvPr name="Freeform 38" id="38" descr="AAAAA "/>
            <p:cNvSpPr/>
            <p:nvPr/>
          </p:nvSpPr>
          <p:spPr>
            <a:xfrm flipH="false" flipV="false" rot="0">
              <a:off x="0" y="0"/>
              <a:ext cx="840334" cy="311678"/>
            </a:xfrm>
            <a:custGeom>
              <a:avLst/>
              <a:gdLst/>
              <a:ahLst/>
              <a:cxnLst/>
              <a:rect r="r" b="b" t="t" l="l"/>
              <a:pathLst>
                <a:path h="311678" w="840334">
                  <a:moveTo>
                    <a:pt x="72458" y="0"/>
                  </a:moveTo>
                  <a:lnTo>
                    <a:pt x="767876" y="0"/>
                  </a:lnTo>
                  <a:cubicBezTo>
                    <a:pt x="787093" y="0"/>
                    <a:pt x="805523" y="7634"/>
                    <a:pt x="819112" y="21223"/>
                  </a:cubicBezTo>
                  <a:cubicBezTo>
                    <a:pt x="832700" y="34811"/>
                    <a:pt x="840334" y="53241"/>
                    <a:pt x="840334" y="72458"/>
                  </a:cubicBezTo>
                  <a:lnTo>
                    <a:pt x="840334" y="239219"/>
                  </a:lnTo>
                  <a:cubicBezTo>
                    <a:pt x="840334" y="258436"/>
                    <a:pt x="832700" y="276866"/>
                    <a:pt x="819112" y="290455"/>
                  </a:cubicBezTo>
                  <a:cubicBezTo>
                    <a:pt x="805523" y="304044"/>
                    <a:pt x="787093" y="311678"/>
                    <a:pt x="767876" y="311678"/>
                  </a:cubicBezTo>
                  <a:lnTo>
                    <a:pt x="72458" y="311678"/>
                  </a:lnTo>
                  <a:cubicBezTo>
                    <a:pt x="53241" y="311678"/>
                    <a:pt x="34811" y="304044"/>
                    <a:pt x="21223" y="290455"/>
                  </a:cubicBezTo>
                  <a:cubicBezTo>
                    <a:pt x="7634" y="276866"/>
                    <a:pt x="0" y="258436"/>
                    <a:pt x="0" y="239219"/>
                  </a:cubicBezTo>
                  <a:lnTo>
                    <a:pt x="0" y="72458"/>
                  </a:lnTo>
                  <a:cubicBezTo>
                    <a:pt x="0" y="53241"/>
                    <a:pt x="7634" y="34811"/>
                    <a:pt x="21223" y="21223"/>
                  </a:cubicBezTo>
                  <a:cubicBezTo>
                    <a:pt x="34811" y="7634"/>
                    <a:pt x="53241" y="0"/>
                    <a:pt x="72458" y="0"/>
                  </a:cubicBezTo>
                  <a:close/>
                </a:path>
              </a:pathLst>
            </a:custGeom>
            <a:solidFill>
              <a:srgbClr val="C1FF7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840334" cy="349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Configurar permisos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643572" y="3872567"/>
            <a:ext cx="3205396" cy="1216493"/>
            <a:chOff x="0" y="0"/>
            <a:chExt cx="840334" cy="318919"/>
          </a:xfrm>
        </p:grpSpPr>
        <p:sp>
          <p:nvSpPr>
            <p:cNvPr name="Freeform 41" id="41" descr="AAAAA "/>
            <p:cNvSpPr/>
            <p:nvPr/>
          </p:nvSpPr>
          <p:spPr>
            <a:xfrm flipH="false" flipV="false" rot="0">
              <a:off x="0" y="0"/>
              <a:ext cx="840334" cy="318919"/>
            </a:xfrm>
            <a:custGeom>
              <a:avLst/>
              <a:gdLst/>
              <a:ahLst/>
              <a:cxnLst/>
              <a:rect r="r" b="b" t="t" l="l"/>
              <a:pathLst>
                <a:path h="318919" w="840334">
                  <a:moveTo>
                    <a:pt x="72458" y="0"/>
                  </a:moveTo>
                  <a:lnTo>
                    <a:pt x="767876" y="0"/>
                  </a:lnTo>
                  <a:cubicBezTo>
                    <a:pt x="787093" y="0"/>
                    <a:pt x="805523" y="7634"/>
                    <a:pt x="819112" y="21223"/>
                  </a:cubicBezTo>
                  <a:cubicBezTo>
                    <a:pt x="832700" y="34811"/>
                    <a:pt x="840334" y="53241"/>
                    <a:pt x="840334" y="72458"/>
                  </a:cubicBezTo>
                  <a:lnTo>
                    <a:pt x="840334" y="246460"/>
                  </a:lnTo>
                  <a:cubicBezTo>
                    <a:pt x="840334" y="265677"/>
                    <a:pt x="832700" y="284107"/>
                    <a:pt x="819112" y="297696"/>
                  </a:cubicBezTo>
                  <a:cubicBezTo>
                    <a:pt x="805523" y="311285"/>
                    <a:pt x="787093" y="318919"/>
                    <a:pt x="767876" y="318919"/>
                  </a:cubicBezTo>
                  <a:lnTo>
                    <a:pt x="72458" y="318919"/>
                  </a:lnTo>
                  <a:cubicBezTo>
                    <a:pt x="53241" y="318919"/>
                    <a:pt x="34811" y="311285"/>
                    <a:pt x="21223" y="297696"/>
                  </a:cubicBezTo>
                  <a:cubicBezTo>
                    <a:pt x="7634" y="284107"/>
                    <a:pt x="0" y="265677"/>
                    <a:pt x="0" y="246460"/>
                  </a:cubicBezTo>
                  <a:lnTo>
                    <a:pt x="0" y="72458"/>
                  </a:lnTo>
                  <a:cubicBezTo>
                    <a:pt x="0" y="53241"/>
                    <a:pt x="7634" y="34811"/>
                    <a:pt x="21223" y="21223"/>
                  </a:cubicBezTo>
                  <a:cubicBezTo>
                    <a:pt x="34811" y="7634"/>
                    <a:pt x="53241" y="0"/>
                    <a:pt x="72458" y="0"/>
                  </a:cubicBezTo>
                  <a:close/>
                </a:path>
              </a:pathLst>
            </a:custGeom>
            <a:solidFill>
              <a:srgbClr val="C1FF7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840334" cy="357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Gestionar usuarios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2604698" y="3872567"/>
            <a:ext cx="3205396" cy="1188872"/>
            <a:chOff x="0" y="0"/>
            <a:chExt cx="840334" cy="311678"/>
          </a:xfrm>
        </p:grpSpPr>
        <p:sp>
          <p:nvSpPr>
            <p:cNvPr name="Freeform 44" id="44" descr="AAAAA "/>
            <p:cNvSpPr/>
            <p:nvPr/>
          </p:nvSpPr>
          <p:spPr>
            <a:xfrm flipH="false" flipV="false" rot="0">
              <a:off x="0" y="0"/>
              <a:ext cx="840334" cy="311678"/>
            </a:xfrm>
            <a:custGeom>
              <a:avLst/>
              <a:gdLst/>
              <a:ahLst/>
              <a:cxnLst/>
              <a:rect r="r" b="b" t="t" l="l"/>
              <a:pathLst>
                <a:path h="311678" w="840334">
                  <a:moveTo>
                    <a:pt x="72458" y="0"/>
                  </a:moveTo>
                  <a:lnTo>
                    <a:pt x="767876" y="0"/>
                  </a:lnTo>
                  <a:cubicBezTo>
                    <a:pt x="787093" y="0"/>
                    <a:pt x="805523" y="7634"/>
                    <a:pt x="819112" y="21223"/>
                  </a:cubicBezTo>
                  <a:cubicBezTo>
                    <a:pt x="832700" y="34811"/>
                    <a:pt x="840334" y="53241"/>
                    <a:pt x="840334" y="72458"/>
                  </a:cubicBezTo>
                  <a:lnTo>
                    <a:pt x="840334" y="239219"/>
                  </a:lnTo>
                  <a:cubicBezTo>
                    <a:pt x="840334" y="258436"/>
                    <a:pt x="832700" y="276866"/>
                    <a:pt x="819112" y="290455"/>
                  </a:cubicBezTo>
                  <a:cubicBezTo>
                    <a:pt x="805523" y="304044"/>
                    <a:pt x="787093" y="311678"/>
                    <a:pt x="767876" y="311678"/>
                  </a:cubicBezTo>
                  <a:lnTo>
                    <a:pt x="72458" y="311678"/>
                  </a:lnTo>
                  <a:cubicBezTo>
                    <a:pt x="53241" y="311678"/>
                    <a:pt x="34811" y="304044"/>
                    <a:pt x="21223" y="290455"/>
                  </a:cubicBezTo>
                  <a:cubicBezTo>
                    <a:pt x="7634" y="276866"/>
                    <a:pt x="0" y="258436"/>
                    <a:pt x="0" y="239219"/>
                  </a:cubicBezTo>
                  <a:lnTo>
                    <a:pt x="0" y="72458"/>
                  </a:lnTo>
                  <a:cubicBezTo>
                    <a:pt x="0" y="53241"/>
                    <a:pt x="7634" y="34811"/>
                    <a:pt x="21223" y="21223"/>
                  </a:cubicBezTo>
                  <a:cubicBezTo>
                    <a:pt x="34811" y="7634"/>
                    <a:pt x="53241" y="0"/>
                    <a:pt x="72458" y="0"/>
                  </a:cubicBezTo>
                  <a:close/>
                </a:path>
              </a:pathLst>
            </a:custGeom>
            <a:solidFill>
              <a:srgbClr val="C1FF7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840334" cy="349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Respaldar y restaurar datos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2890948" y="6884232"/>
            <a:ext cx="2858061" cy="1544269"/>
            <a:chOff x="0" y="0"/>
            <a:chExt cx="749276" cy="40484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49276" cy="404849"/>
            </a:xfrm>
            <a:custGeom>
              <a:avLst/>
              <a:gdLst/>
              <a:ahLst/>
              <a:cxnLst/>
              <a:rect r="r" b="b" t="t" l="l"/>
              <a:pathLst>
                <a:path h="404849" w="749276">
                  <a:moveTo>
                    <a:pt x="0" y="0"/>
                  </a:moveTo>
                  <a:lnTo>
                    <a:pt x="749276" y="0"/>
                  </a:lnTo>
                  <a:lnTo>
                    <a:pt x="749276" y="404849"/>
                  </a:lnTo>
                  <a:lnTo>
                    <a:pt x="0" y="404849"/>
                  </a:lnTo>
                  <a:close/>
                </a:path>
              </a:pathLst>
            </a:custGeom>
            <a:solidFill>
              <a:srgbClr val="FF914D"/>
            </a:solidFill>
            <a:ln w="38100" cap="sq">
              <a:solidFill>
                <a:srgbClr val="000000"/>
              </a:solidFill>
              <a:prstDash val="sysDot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749276" cy="4429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Escalabilidad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2976228" y="7884493"/>
            <a:ext cx="2249024" cy="982500"/>
            <a:chOff x="0" y="0"/>
            <a:chExt cx="589609" cy="257575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589609" cy="257575"/>
            </a:xfrm>
            <a:custGeom>
              <a:avLst/>
              <a:gdLst/>
              <a:ahLst/>
              <a:cxnLst/>
              <a:rect r="r" b="b" t="t" l="l"/>
              <a:pathLst>
                <a:path h="257575" w="589609">
                  <a:moveTo>
                    <a:pt x="0" y="0"/>
                  </a:moveTo>
                  <a:lnTo>
                    <a:pt x="589609" y="0"/>
                  </a:lnTo>
                  <a:lnTo>
                    <a:pt x="589609" y="257575"/>
                  </a:lnTo>
                  <a:lnTo>
                    <a:pt x="0" y="257575"/>
                  </a:lnTo>
                  <a:close/>
                </a:path>
              </a:pathLst>
            </a:custGeom>
            <a:solidFill>
              <a:srgbClr val="FF914D"/>
            </a:solidFill>
            <a:ln w="38100" cap="sq">
              <a:solidFill>
                <a:srgbClr val="000000"/>
              </a:solidFill>
              <a:prstDash val="sysDot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589609" cy="29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Mantenimiento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02350" y="8417405"/>
            <a:ext cx="15393271" cy="153932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298615" y="-1575337"/>
            <a:ext cx="2960685" cy="29606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21129" y="8017355"/>
            <a:ext cx="2960685" cy="296068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299223" y="9122646"/>
            <a:ext cx="4730605" cy="1164354"/>
          </a:xfrm>
          <a:custGeom>
            <a:avLst/>
            <a:gdLst/>
            <a:ahLst/>
            <a:cxnLst/>
            <a:rect r="r" b="b" t="t" l="l"/>
            <a:pathLst>
              <a:path h="1164354" w="4730605">
                <a:moveTo>
                  <a:pt x="0" y="0"/>
                </a:moveTo>
                <a:lnTo>
                  <a:pt x="4730604" y="0"/>
                </a:lnTo>
                <a:lnTo>
                  <a:pt x="4730604" y="1164354"/>
                </a:lnTo>
                <a:lnTo>
                  <a:pt x="0" y="11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15215" y="1612930"/>
            <a:ext cx="9052290" cy="7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6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71795" y="188881"/>
            <a:ext cx="9618960" cy="188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6"/>
              </a:lnSpc>
              <a:spcBef>
                <a:spcPct val="0"/>
              </a:spcBef>
            </a:pPr>
            <a:r>
              <a:rPr lang="en-US" b="true" sz="5376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Diseño de la nueva arquitectura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1795" y="3084824"/>
            <a:ext cx="16187505" cy="4050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S</a:t>
            </a: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e propone dividir el sistema en varios microservicios independientes, cada uno con</a:t>
            </a: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 una funcionalidad específica:</a:t>
            </a:r>
          </a:p>
          <a:p>
            <a:pPr algn="l">
              <a:lnSpc>
                <a:spcPts val="4584"/>
              </a:lnSpc>
            </a:pPr>
          </a:p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U</a:t>
            </a: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suarios: Registro, autenticación y gestión de clientes.</a:t>
            </a:r>
          </a:p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Inventario: </a:t>
            </a: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Control de productos y stock.</a:t>
            </a:r>
          </a:p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Ventas: Procesamiento de transacciones y facturación.</a:t>
            </a:r>
          </a:p>
          <a:p>
            <a:pPr algn="l">
              <a:lnSpc>
                <a:spcPts val="4584"/>
              </a:lnSpc>
            </a:pPr>
            <a:r>
              <a:rPr lang="en-US" sz="3274" b="true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Logística: Gestión de envíos y seguimiento de pedidos.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02350" y="8417405"/>
            <a:ext cx="15393271" cy="153932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298615" y="-1575337"/>
            <a:ext cx="2960685" cy="29606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21129" y="8017355"/>
            <a:ext cx="2960685" cy="296068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299223" y="9122646"/>
            <a:ext cx="4730605" cy="1164354"/>
          </a:xfrm>
          <a:custGeom>
            <a:avLst/>
            <a:gdLst/>
            <a:ahLst/>
            <a:cxnLst/>
            <a:rect r="r" b="b" t="t" l="l"/>
            <a:pathLst>
              <a:path h="1164354" w="4730605">
                <a:moveTo>
                  <a:pt x="0" y="0"/>
                </a:moveTo>
                <a:lnTo>
                  <a:pt x="4730604" y="0"/>
                </a:lnTo>
                <a:lnTo>
                  <a:pt x="4730604" y="1164354"/>
                </a:lnTo>
                <a:lnTo>
                  <a:pt x="0" y="11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66737" y="1118648"/>
            <a:ext cx="15592563" cy="9141140"/>
          </a:xfrm>
          <a:custGeom>
            <a:avLst/>
            <a:gdLst/>
            <a:ahLst/>
            <a:cxnLst/>
            <a:rect r="r" b="b" t="t" l="l"/>
            <a:pathLst>
              <a:path h="9141140" w="15592563">
                <a:moveTo>
                  <a:pt x="0" y="0"/>
                </a:moveTo>
                <a:lnTo>
                  <a:pt x="15592563" y="0"/>
                </a:lnTo>
                <a:lnTo>
                  <a:pt x="15592563" y="9141140"/>
                </a:lnTo>
                <a:lnTo>
                  <a:pt x="0" y="91411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15215" y="1612930"/>
            <a:ext cx="9052290" cy="7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6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71795" y="188881"/>
            <a:ext cx="9618960" cy="92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6"/>
              </a:lnSpc>
              <a:spcBef>
                <a:spcPct val="0"/>
              </a:spcBef>
            </a:pPr>
            <a:r>
              <a:rPr lang="en-US" b="true" sz="5376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Diagrama de Despliegue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02350" y="8417405"/>
            <a:ext cx="15393271" cy="153932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298615" y="-1575337"/>
            <a:ext cx="2960685" cy="29606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21129" y="8017355"/>
            <a:ext cx="2960685" cy="296068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299223" y="9122646"/>
            <a:ext cx="4730605" cy="1164354"/>
          </a:xfrm>
          <a:custGeom>
            <a:avLst/>
            <a:gdLst/>
            <a:ahLst/>
            <a:cxnLst/>
            <a:rect r="r" b="b" t="t" l="l"/>
            <a:pathLst>
              <a:path h="1164354" w="4730605">
                <a:moveTo>
                  <a:pt x="0" y="0"/>
                </a:moveTo>
                <a:lnTo>
                  <a:pt x="4730604" y="0"/>
                </a:lnTo>
                <a:lnTo>
                  <a:pt x="4730604" y="1164354"/>
                </a:lnTo>
                <a:lnTo>
                  <a:pt x="0" y="11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890230" y="1385348"/>
            <a:ext cx="12507540" cy="8468832"/>
          </a:xfrm>
          <a:custGeom>
            <a:avLst/>
            <a:gdLst/>
            <a:ahLst/>
            <a:cxnLst/>
            <a:rect r="r" b="b" t="t" l="l"/>
            <a:pathLst>
              <a:path h="8468832" w="12507540">
                <a:moveTo>
                  <a:pt x="0" y="0"/>
                </a:moveTo>
                <a:lnTo>
                  <a:pt x="12507540" y="0"/>
                </a:lnTo>
                <a:lnTo>
                  <a:pt x="12507540" y="8468832"/>
                </a:lnTo>
                <a:lnTo>
                  <a:pt x="0" y="84688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15215" y="1612930"/>
            <a:ext cx="9052290" cy="7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6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71795" y="188881"/>
            <a:ext cx="9618960" cy="92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6"/>
              </a:lnSpc>
              <a:spcBef>
                <a:spcPct val="0"/>
              </a:spcBef>
            </a:pPr>
            <a:r>
              <a:rPr lang="en-US" b="true" sz="5376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Diagrama de Secuencia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02350" y="8417405"/>
            <a:ext cx="15393271" cy="153932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298615" y="-1575337"/>
            <a:ext cx="2960685" cy="29606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21129" y="8017355"/>
            <a:ext cx="2960685" cy="296068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205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6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299223" y="9122646"/>
            <a:ext cx="4730605" cy="1164354"/>
          </a:xfrm>
          <a:custGeom>
            <a:avLst/>
            <a:gdLst/>
            <a:ahLst/>
            <a:cxnLst/>
            <a:rect r="r" b="b" t="t" l="l"/>
            <a:pathLst>
              <a:path h="1164354" w="4730605">
                <a:moveTo>
                  <a:pt x="0" y="0"/>
                </a:moveTo>
                <a:lnTo>
                  <a:pt x="4730604" y="0"/>
                </a:lnTo>
                <a:lnTo>
                  <a:pt x="4730604" y="1164354"/>
                </a:lnTo>
                <a:lnTo>
                  <a:pt x="0" y="11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1660397"/>
            <a:ext cx="15769116" cy="6356958"/>
          </a:xfrm>
          <a:custGeom>
            <a:avLst/>
            <a:gdLst/>
            <a:ahLst/>
            <a:cxnLst/>
            <a:rect r="r" b="b" t="t" l="l"/>
            <a:pathLst>
              <a:path h="6356958" w="15769116">
                <a:moveTo>
                  <a:pt x="0" y="0"/>
                </a:moveTo>
                <a:lnTo>
                  <a:pt x="15769116" y="0"/>
                </a:lnTo>
                <a:lnTo>
                  <a:pt x="15769116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03676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15215" y="1612930"/>
            <a:ext cx="9052290" cy="707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6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71795" y="188881"/>
            <a:ext cx="9618960" cy="92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26"/>
              </a:lnSpc>
              <a:spcBef>
                <a:spcPct val="0"/>
              </a:spcBef>
            </a:pPr>
            <a:r>
              <a:rPr lang="en-US" b="true" sz="5376">
                <a:solidFill>
                  <a:srgbClr val="2C2B2B"/>
                </a:solidFill>
                <a:latin typeface="Gotham Bold"/>
                <a:ea typeface="Gotham Bold"/>
                <a:cs typeface="Gotham Bold"/>
                <a:sym typeface="Gotham Bold"/>
              </a:rPr>
              <a:t>Diagrama de Casos de Uso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DAGkC1S2ovA</dc:identifier>
  <dcterms:modified xsi:type="dcterms:W3CDTF">2011-08-01T06:04:30Z</dcterms:modified>
  <cp:revision>1</cp:revision>
  <dc:title>Full Stack</dc:title>
</cp:coreProperties>
</file>