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Proxima Nova Extrabold"/>
      <p:bold r:id="rId25"/>
    </p:embeddedFont>
    <p:embeddedFont>
      <p:font typeface="Roboto Mono"/>
      <p:regular r:id="rId26"/>
      <p:bold r:id="rId27"/>
      <p:italic r:id="rId28"/>
      <p:boldItalic r:id="rId29"/>
    </p:embeddedFont>
    <p:embeddedFont>
      <p:font typeface="Open Sans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g5qRxH+oPxrZ+slgYp2n2EXmnT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regular.fntdata"/><Relationship Id="rId25" Type="http://schemas.openxmlformats.org/officeDocument/2006/relationships/font" Target="fonts/ProximaNovaExtrabold-bold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e18e1d97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5e18e1d97c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 rot="10800000">
            <a:off x="0" y="-57150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3657600" y="3509328"/>
            <a:ext cx="11316156" cy="1820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09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flipH="1">
            <a:off x="12058650" y="4143375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3485922" y="2280603"/>
            <a:ext cx="11316156" cy="4451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Transformación digital de </a:t>
            </a:r>
            <a:endParaRPr/>
          </a:p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Perfulandia SPA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988779" y="7835901"/>
            <a:ext cx="4841396" cy="28983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723" lvl="1" marL="775446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Clr>
                <a:srgbClr val="F1F6F9"/>
              </a:buClr>
              <a:buSzPts val="3591"/>
              <a:buFont typeface="Arial"/>
              <a:buChar char="•"/>
            </a:pPr>
            <a:r>
              <a:rPr b="0" i="0" lang="en-US" sz="3591" u="none" cap="none" strike="noStrike">
                <a:solidFill>
                  <a:srgbClr val="F1F6F9"/>
                </a:solidFill>
                <a:latin typeface="Arial"/>
                <a:ea typeface="Arial"/>
                <a:cs typeface="Arial"/>
                <a:sym typeface="Arial"/>
              </a:rPr>
              <a:t>Rocío Trujillo</a:t>
            </a:r>
            <a:endParaRPr/>
          </a:p>
          <a:p>
            <a:pPr indent="-387723" lvl="1" marL="775446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Clr>
                <a:srgbClr val="F1F6F9"/>
              </a:buClr>
              <a:buSzPts val="3591"/>
              <a:buFont typeface="Arial"/>
              <a:buChar char="•"/>
            </a:pPr>
            <a:r>
              <a:rPr b="0" i="0" lang="en-US" sz="3591" u="none" cap="none" strike="noStrike">
                <a:solidFill>
                  <a:srgbClr val="F1F6F9"/>
                </a:solidFill>
                <a:latin typeface="Arial"/>
                <a:ea typeface="Arial"/>
                <a:cs typeface="Arial"/>
                <a:sym typeface="Arial"/>
              </a:rPr>
              <a:t>Gabriel Olguin</a:t>
            </a:r>
            <a:endParaRPr/>
          </a:p>
          <a:p>
            <a:pPr indent="-387723" lvl="1" marL="775446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Clr>
                <a:srgbClr val="F1F6F9"/>
              </a:buClr>
              <a:buSzPts val="3591"/>
              <a:buFont typeface="Arial"/>
              <a:buChar char="•"/>
            </a:pPr>
            <a:r>
              <a:rPr b="0" i="0" lang="en-US" sz="3591" u="none" cap="none" strike="noStrike">
                <a:solidFill>
                  <a:srgbClr val="F1F6F9"/>
                </a:solidFill>
                <a:latin typeface="Arial"/>
                <a:ea typeface="Arial"/>
                <a:cs typeface="Arial"/>
                <a:sym typeface="Arial"/>
              </a:rPr>
              <a:t>Matías Olivera</a:t>
            </a:r>
            <a:endParaRPr/>
          </a:p>
          <a:p>
            <a:pPr indent="0" lvl="0" marL="0" marR="0" rtl="0" algn="just">
              <a:lnSpc>
                <a:spcPct val="163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591" u="none" cap="none" strike="noStrike">
              <a:solidFill>
                <a:srgbClr val="F1F6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571998" y="8290475"/>
            <a:ext cx="36630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Equipo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1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1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1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4" name="Google Shape;234;p11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35" name="Google Shape;235;p11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1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11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(DELETE)</a:t>
            </a:r>
            <a:endParaRPr/>
          </a:p>
        </p:txBody>
      </p:sp>
      <p:pic>
        <p:nvPicPr>
          <p:cNvPr id="238" name="Google Shape;238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62050"/>
            <a:ext cx="16041000" cy="800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4" name="Google Shape;244;p12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p12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6" name="Google Shape;246;p12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7" name="Google Shape;247;p12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48" name="Google Shape;248;p12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2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12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(GET)</a:t>
            </a:r>
            <a:endParaRPr/>
          </a:p>
        </p:txBody>
      </p:sp>
      <p:pic>
        <p:nvPicPr>
          <p:cNvPr id="251" name="Google Shape;251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53600"/>
            <a:ext cx="16075049" cy="80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13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13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9" name="Google Shape;259;p13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0" name="Google Shape;260;p13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61" name="Google Shape;261;p13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3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(POST)</a:t>
            </a:r>
            <a:endParaRPr/>
          </a:p>
        </p:txBody>
      </p:sp>
      <p:pic>
        <p:nvPicPr>
          <p:cNvPr id="264" name="Google Shape;2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59075"/>
            <a:ext cx="16153975" cy="802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4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14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1" name="Google Shape;271;p14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14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3" name="Google Shape;273;p14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74" name="Google Shape;274;p14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4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(PUT)</a:t>
            </a:r>
            <a:endParaRPr/>
          </a:p>
        </p:txBody>
      </p:sp>
      <p:pic>
        <p:nvPicPr>
          <p:cNvPr id="277" name="Google Shape;2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35525"/>
            <a:ext cx="16075049" cy="805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p15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15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p15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6" name="Google Shape;286;p15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87" name="Google Shape;287;p15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5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9" name="Google Shape;289;p15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usuarios (DELETE)</a:t>
            </a:r>
            <a:endParaRPr/>
          </a:p>
        </p:txBody>
      </p:sp>
      <p:pic>
        <p:nvPicPr>
          <p:cNvPr id="290" name="Google Shape;2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25000"/>
            <a:ext cx="16075049" cy="805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6" name="Google Shape;296;p16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7" name="Google Shape;297;p16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16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99" name="Google Shape;299;p16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300" name="Google Shape;300;p16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6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(GET)</a:t>
            </a:r>
            <a:endParaRPr/>
          </a:p>
        </p:txBody>
      </p:sp>
      <p:pic>
        <p:nvPicPr>
          <p:cNvPr id="303" name="Google Shape;3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25000"/>
            <a:ext cx="16041000" cy="80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9" name="Google Shape;309;p17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0" name="Google Shape;310;p17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1" name="Google Shape;311;p17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12" name="Google Shape;312;p17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313" name="Google Shape;313;p17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5" name="Google Shape;315;p17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(POST)</a:t>
            </a:r>
            <a:endParaRPr/>
          </a:p>
        </p:txBody>
      </p:sp>
      <p:pic>
        <p:nvPicPr>
          <p:cNvPr id="316" name="Google Shape;3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35825"/>
            <a:ext cx="16075049" cy="80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2" name="Google Shape;322;p18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18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p18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25" name="Google Shape;325;p18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326" name="Google Shape;326;p18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8" name="Google Shape;328;p18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(PUT)</a:t>
            </a:r>
            <a:endParaRPr/>
          </a:p>
        </p:txBody>
      </p:sp>
      <p:pic>
        <p:nvPicPr>
          <p:cNvPr id="329" name="Google Shape;32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32150"/>
            <a:ext cx="16075049" cy="80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5" name="Google Shape;335;p19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6" name="Google Shape;336;p19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7" name="Google Shape;337;p19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8" name="Google Shape;338;p19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339" name="Google Shape;339;p19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9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19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proveedores (DELETE)</a:t>
            </a:r>
            <a:endParaRPr/>
          </a:p>
        </p:txBody>
      </p:sp>
      <p:pic>
        <p:nvPicPr>
          <p:cNvPr id="342" name="Google Shape;34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163925"/>
            <a:ext cx="16041000" cy="800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/>
          <p:nvPr/>
        </p:nvSpPr>
        <p:spPr>
          <a:xfrm flipH="1" rot="10800000">
            <a:off x="0" y="-57150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p21"/>
          <p:cNvSpPr txBox="1"/>
          <p:nvPr/>
        </p:nvSpPr>
        <p:spPr>
          <a:xfrm>
            <a:off x="5915850" y="4143375"/>
            <a:ext cx="64563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9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Conclusion</a:t>
            </a:r>
            <a:endParaRPr sz="9600">
              <a:solidFill>
                <a:schemeClr val="lt1"/>
              </a:solidFill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0" name="Google Shape;350;p21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1" name="Google Shape;351;p21"/>
          <p:cNvSpPr/>
          <p:nvPr/>
        </p:nvSpPr>
        <p:spPr>
          <a:xfrm flipH="1">
            <a:off x="12058650" y="4143375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flipH="1" rot="10800000">
            <a:off x="0" y="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 flipH="1">
            <a:off x="14317218" y="617220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2"/>
          <p:cNvGrpSpPr/>
          <p:nvPr/>
        </p:nvGrpSpPr>
        <p:grpSpPr>
          <a:xfrm>
            <a:off x="1524467" y="1535809"/>
            <a:ext cx="16230600" cy="8335642"/>
            <a:chOff x="0" y="-38100"/>
            <a:chExt cx="4274726" cy="2195395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985391" y="1990725"/>
            <a:ext cx="15309000" cy="7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5704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Perfulandia SPA es una empresa chilena emergente, que se ha destacado por ofrecer productos de alta calidad a precios competitivos.</a:t>
            </a:r>
            <a:endParaRPr b="0" i="0" sz="3758" u="none" cap="none" strike="noStrike">
              <a:solidFill>
                <a:srgbClr val="1427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5704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Tras su crecimiento exponencial y el aumento de nuevos clientes a nivel nacional, este rápido crecimiento ha revelado las limitaciones de su actual sistema de software monolítico.</a:t>
            </a:r>
            <a:endParaRPr b="0" i="0" sz="3758" u="none" cap="none" strike="noStrike">
              <a:solidFill>
                <a:srgbClr val="14274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5703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El sistema ha comenzado a fallar, presentando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problemas de rendimiento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disponibilidad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 que ponen en riesgo las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operaciones diarias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 y la </a:t>
            </a:r>
            <a:r>
              <a:rPr b="1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satisfacción del cliente</a:t>
            </a: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635443" y="325826"/>
            <a:ext cx="80088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 flipH="1" rot="10800000">
            <a:off x="0" y="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 flipH="1">
            <a:off x="14317218" y="617220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9" name="Google Shape;109;p3"/>
          <p:cNvGrpSpPr/>
          <p:nvPr/>
        </p:nvGrpSpPr>
        <p:grpSpPr>
          <a:xfrm>
            <a:off x="334626" y="1222824"/>
            <a:ext cx="17618748" cy="2683896"/>
            <a:chOff x="0" y="-38100"/>
            <a:chExt cx="4640329" cy="706870"/>
          </a:xfrm>
        </p:grpSpPr>
        <p:sp>
          <p:nvSpPr>
            <p:cNvPr id="110" name="Google Shape;110;p3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0" y="-38100"/>
              <a:ext cx="4640329" cy="7068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3"/>
          <p:cNvGrpSpPr/>
          <p:nvPr/>
        </p:nvGrpSpPr>
        <p:grpSpPr>
          <a:xfrm>
            <a:off x="1238126" y="6319404"/>
            <a:ext cx="4151999" cy="1369809"/>
            <a:chOff x="0" y="-57150"/>
            <a:chExt cx="1093531" cy="360773"/>
          </a:xfrm>
        </p:grpSpPr>
        <p:sp>
          <p:nvSpPr>
            <p:cNvPr id="113" name="Google Shape;113;p3"/>
            <p:cNvSpPr/>
            <p:nvPr/>
          </p:nvSpPr>
          <p:spPr>
            <a:xfrm>
              <a:off x="0" y="0"/>
              <a:ext cx="1093531" cy="303623"/>
            </a:xfrm>
            <a:custGeom>
              <a:rect b="b" l="l" r="r" t="t"/>
              <a:pathLst>
                <a:path extrusionOk="0" h="303623" w="1093531">
                  <a:moveTo>
                    <a:pt x="0" y="0"/>
                  </a:moveTo>
                  <a:lnTo>
                    <a:pt x="1093531" y="0"/>
                  </a:lnTo>
                  <a:lnTo>
                    <a:pt x="1093531" y="303623"/>
                  </a:lnTo>
                  <a:lnTo>
                    <a:pt x="0" y="303623"/>
                  </a:lnTo>
                  <a:close/>
                </a:path>
              </a:pathLst>
            </a:custGeom>
            <a:solidFill>
              <a:srgbClr val="F1F6F9"/>
            </a:solidFill>
            <a:ln>
              <a:noFill/>
            </a:ln>
          </p:spPr>
        </p:sp>
        <p:sp>
          <p:nvSpPr>
            <p:cNvPr id="114" name="Google Shape;114;p3"/>
            <p:cNvSpPr txBox="1"/>
            <p:nvPr/>
          </p:nvSpPr>
          <p:spPr>
            <a:xfrm>
              <a:off x="0" y="-57150"/>
              <a:ext cx="1093531" cy="360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CLIENTE: Postman/FrM1tend</a:t>
              </a:r>
              <a:endParaRPr/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7188453" y="4422001"/>
            <a:ext cx="4151999" cy="1295234"/>
            <a:chOff x="0" y="-57150"/>
            <a:chExt cx="1093531" cy="341132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1093531" cy="283982"/>
            </a:xfrm>
            <a:custGeom>
              <a:rect b="b" l="l" r="r" t="t"/>
              <a:pathLst>
                <a:path extrusionOk="0" h="283982" w="1093531">
                  <a:moveTo>
                    <a:pt x="0" y="0"/>
                  </a:moveTo>
                  <a:lnTo>
                    <a:pt x="1093531" y="0"/>
                  </a:lnTo>
                  <a:lnTo>
                    <a:pt x="1093531" y="283982"/>
                  </a:lnTo>
                  <a:lnTo>
                    <a:pt x="0" y="283982"/>
                  </a:lnTo>
                  <a:close/>
                </a:path>
              </a:pathLst>
            </a:custGeom>
            <a:solidFill>
              <a:srgbClr val="417CD5"/>
            </a:solidFill>
            <a:ln>
              <a:noFill/>
            </a:ln>
          </p:spPr>
        </p:sp>
        <p:sp>
          <p:nvSpPr>
            <p:cNvPr id="117" name="Google Shape;117;p3"/>
            <p:cNvSpPr txBox="1"/>
            <p:nvPr/>
          </p:nvSpPr>
          <p:spPr>
            <a:xfrm>
              <a:off x="0" y="-57150"/>
              <a:ext cx="1093531" cy="3411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Microservicio Usuarios</a:t>
              </a:r>
              <a:endParaRPr/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7188453" y="6319404"/>
            <a:ext cx="4151999" cy="1369809"/>
            <a:chOff x="0" y="-57150"/>
            <a:chExt cx="1093531" cy="360773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1093531" cy="303623"/>
            </a:xfrm>
            <a:custGeom>
              <a:rect b="b" l="l" r="r" t="t"/>
              <a:pathLst>
                <a:path extrusionOk="0" h="303623" w="1093531">
                  <a:moveTo>
                    <a:pt x="0" y="0"/>
                  </a:moveTo>
                  <a:lnTo>
                    <a:pt x="1093531" y="0"/>
                  </a:lnTo>
                  <a:lnTo>
                    <a:pt x="1093531" y="303623"/>
                  </a:lnTo>
                  <a:lnTo>
                    <a:pt x="0" y="303623"/>
                  </a:lnTo>
                  <a:close/>
                </a:path>
              </a:pathLst>
            </a:custGeom>
            <a:solidFill>
              <a:srgbClr val="417CD5"/>
            </a:solidFill>
            <a:ln>
              <a:noFill/>
            </a:ln>
          </p:spPr>
        </p:sp>
        <p:sp>
          <p:nvSpPr>
            <p:cNvPr id="120" name="Google Shape;120;p3"/>
            <p:cNvSpPr txBox="1"/>
            <p:nvPr/>
          </p:nvSpPr>
          <p:spPr>
            <a:xfrm>
              <a:off x="0" y="-57150"/>
              <a:ext cx="1093531" cy="360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Microservicio Productos</a:t>
              </a:r>
              <a:endParaRPr/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7188453" y="8291382"/>
            <a:ext cx="4151999" cy="1369809"/>
            <a:chOff x="0" y="-57150"/>
            <a:chExt cx="1093531" cy="360773"/>
          </a:xfrm>
        </p:grpSpPr>
        <p:sp>
          <p:nvSpPr>
            <p:cNvPr id="122" name="Google Shape;122;p3"/>
            <p:cNvSpPr/>
            <p:nvPr/>
          </p:nvSpPr>
          <p:spPr>
            <a:xfrm>
              <a:off x="0" y="0"/>
              <a:ext cx="1093531" cy="303623"/>
            </a:xfrm>
            <a:custGeom>
              <a:rect b="b" l="l" r="r" t="t"/>
              <a:pathLst>
                <a:path extrusionOk="0" h="303623" w="1093531">
                  <a:moveTo>
                    <a:pt x="0" y="0"/>
                  </a:moveTo>
                  <a:lnTo>
                    <a:pt x="1093531" y="0"/>
                  </a:lnTo>
                  <a:lnTo>
                    <a:pt x="1093531" y="303623"/>
                  </a:lnTo>
                  <a:lnTo>
                    <a:pt x="0" y="303623"/>
                  </a:lnTo>
                  <a:close/>
                </a:path>
              </a:pathLst>
            </a:custGeom>
            <a:solidFill>
              <a:srgbClr val="417CD5"/>
            </a:solidFill>
            <a:ln>
              <a:noFill/>
            </a:ln>
          </p:spPr>
        </p:sp>
        <p:sp>
          <p:nvSpPr>
            <p:cNvPr id="123" name="Google Shape;123;p3"/>
            <p:cNvSpPr txBox="1"/>
            <p:nvPr/>
          </p:nvSpPr>
          <p:spPr>
            <a:xfrm>
              <a:off x="0" y="-57150"/>
              <a:ext cx="1093531" cy="360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Microservicio Proveedores</a:t>
              </a:r>
              <a:endParaRPr/>
            </a:p>
          </p:txBody>
        </p:sp>
      </p:grpSp>
      <p:grpSp>
        <p:nvGrpSpPr>
          <p:cNvPr id="124" name="Google Shape;124;p3"/>
          <p:cNvGrpSpPr/>
          <p:nvPr/>
        </p:nvGrpSpPr>
        <p:grpSpPr>
          <a:xfrm>
            <a:off x="12719927" y="4423409"/>
            <a:ext cx="4151999" cy="1369809"/>
            <a:chOff x="0" y="-57150"/>
            <a:chExt cx="1093531" cy="360773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1093531" cy="303623"/>
            </a:xfrm>
            <a:custGeom>
              <a:rect b="b" l="l" r="r" t="t"/>
              <a:pathLst>
                <a:path extrusionOk="0" h="303623" w="1093531">
                  <a:moveTo>
                    <a:pt x="151811" y="0"/>
                  </a:moveTo>
                  <a:lnTo>
                    <a:pt x="941719" y="0"/>
                  </a:lnTo>
                  <a:cubicBezTo>
                    <a:pt x="1025562" y="0"/>
                    <a:pt x="1093531" y="67968"/>
                    <a:pt x="1093531" y="151811"/>
                  </a:cubicBezTo>
                  <a:lnTo>
                    <a:pt x="1093531" y="151811"/>
                  </a:lnTo>
                  <a:cubicBezTo>
                    <a:pt x="1093531" y="235654"/>
                    <a:pt x="1025562" y="303623"/>
                    <a:pt x="941719" y="303623"/>
                  </a:cubicBezTo>
                  <a:lnTo>
                    <a:pt x="151811" y="303623"/>
                  </a:lnTo>
                  <a:cubicBezTo>
                    <a:pt x="67968" y="303623"/>
                    <a:pt x="0" y="235654"/>
                    <a:pt x="0" y="151811"/>
                  </a:cubicBezTo>
                  <a:lnTo>
                    <a:pt x="0" y="151811"/>
                  </a:lnTo>
                  <a:cubicBezTo>
                    <a:pt x="0" y="67968"/>
                    <a:pt x="67968" y="0"/>
                    <a:pt x="151811" y="0"/>
                  </a:cubicBezTo>
                  <a:close/>
                </a:path>
              </a:pathLst>
            </a:custGeom>
            <a:solidFill>
              <a:srgbClr val="4DC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0" y="-57150"/>
              <a:ext cx="1093531" cy="360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BD MySQL</a:t>
              </a:r>
              <a:endParaRPr/>
            </a:p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Tabla Usuarios</a:t>
              </a:r>
              <a:endParaRPr/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12719927" y="6320812"/>
            <a:ext cx="4151999" cy="1369809"/>
            <a:chOff x="0" y="-57150"/>
            <a:chExt cx="1093531" cy="360773"/>
          </a:xfrm>
        </p:grpSpPr>
        <p:sp>
          <p:nvSpPr>
            <p:cNvPr id="128" name="Google Shape;128;p3"/>
            <p:cNvSpPr/>
            <p:nvPr/>
          </p:nvSpPr>
          <p:spPr>
            <a:xfrm>
              <a:off x="0" y="0"/>
              <a:ext cx="1093531" cy="303623"/>
            </a:xfrm>
            <a:custGeom>
              <a:rect b="b" l="l" r="r" t="t"/>
              <a:pathLst>
                <a:path extrusionOk="0" h="303623" w="1093531">
                  <a:moveTo>
                    <a:pt x="151811" y="0"/>
                  </a:moveTo>
                  <a:lnTo>
                    <a:pt x="941719" y="0"/>
                  </a:lnTo>
                  <a:cubicBezTo>
                    <a:pt x="1025562" y="0"/>
                    <a:pt x="1093531" y="67968"/>
                    <a:pt x="1093531" y="151811"/>
                  </a:cubicBezTo>
                  <a:lnTo>
                    <a:pt x="1093531" y="151811"/>
                  </a:lnTo>
                  <a:cubicBezTo>
                    <a:pt x="1093531" y="235654"/>
                    <a:pt x="1025562" y="303623"/>
                    <a:pt x="941719" y="303623"/>
                  </a:cubicBezTo>
                  <a:lnTo>
                    <a:pt x="151811" y="303623"/>
                  </a:lnTo>
                  <a:cubicBezTo>
                    <a:pt x="67968" y="303623"/>
                    <a:pt x="0" y="235654"/>
                    <a:pt x="0" y="151811"/>
                  </a:cubicBezTo>
                  <a:lnTo>
                    <a:pt x="0" y="151811"/>
                  </a:lnTo>
                  <a:cubicBezTo>
                    <a:pt x="0" y="67968"/>
                    <a:pt x="67968" y="0"/>
                    <a:pt x="151811" y="0"/>
                  </a:cubicBezTo>
                  <a:close/>
                </a:path>
              </a:pathLst>
            </a:custGeom>
            <a:solidFill>
              <a:srgbClr val="4DC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0" y="-57150"/>
              <a:ext cx="1093531" cy="360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BD MySQL</a:t>
              </a:r>
              <a:endParaRPr/>
            </a:p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Tabla Productos</a:t>
              </a:r>
              <a:endParaRPr/>
            </a:p>
          </p:txBody>
        </p:sp>
      </p:grpSp>
      <p:grpSp>
        <p:nvGrpSpPr>
          <p:cNvPr id="130" name="Google Shape;130;p3"/>
          <p:cNvGrpSpPr/>
          <p:nvPr/>
        </p:nvGrpSpPr>
        <p:grpSpPr>
          <a:xfrm>
            <a:off x="12719927" y="8292790"/>
            <a:ext cx="4151999" cy="1369809"/>
            <a:chOff x="0" y="-57150"/>
            <a:chExt cx="1093531" cy="360773"/>
          </a:xfrm>
        </p:grpSpPr>
        <p:sp>
          <p:nvSpPr>
            <p:cNvPr id="131" name="Google Shape;131;p3"/>
            <p:cNvSpPr/>
            <p:nvPr/>
          </p:nvSpPr>
          <p:spPr>
            <a:xfrm>
              <a:off x="0" y="0"/>
              <a:ext cx="1093531" cy="303623"/>
            </a:xfrm>
            <a:custGeom>
              <a:rect b="b" l="l" r="r" t="t"/>
              <a:pathLst>
                <a:path extrusionOk="0" h="303623" w="1093531">
                  <a:moveTo>
                    <a:pt x="151811" y="0"/>
                  </a:moveTo>
                  <a:lnTo>
                    <a:pt x="941719" y="0"/>
                  </a:lnTo>
                  <a:cubicBezTo>
                    <a:pt x="1025562" y="0"/>
                    <a:pt x="1093531" y="67968"/>
                    <a:pt x="1093531" y="151811"/>
                  </a:cubicBezTo>
                  <a:lnTo>
                    <a:pt x="1093531" y="151811"/>
                  </a:lnTo>
                  <a:cubicBezTo>
                    <a:pt x="1093531" y="235654"/>
                    <a:pt x="1025562" y="303623"/>
                    <a:pt x="941719" y="303623"/>
                  </a:cubicBezTo>
                  <a:lnTo>
                    <a:pt x="151811" y="303623"/>
                  </a:lnTo>
                  <a:cubicBezTo>
                    <a:pt x="67968" y="303623"/>
                    <a:pt x="0" y="235654"/>
                    <a:pt x="0" y="151811"/>
                  </a:cubicBezTo>
                  <a:lnTo>
                    <a:pt x="0" y="151811"/>
                  </a:lnTo>
                  <a:cubicBezTo>
                    <a:pt x="0" y="67968"/>
                    <a:pt x="67968" y="0"/>
                    <a:pt x="151811" y="0"/>
                  </a:cubicBezTo>
                  <a:close/>
                </a:path>
              </a:pathLst>
            </a:custGeom>
            <a:solidFill>
              <a:srgbClr val="4DC9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 txBox="1"/>
            <p:nvPr/>
          </p:nvSpPr>
          <p:spPr>
            <a:xfrm>
              <a:off x="0" y="-57150"/>
              <a:ext cx="1093531" cy="360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BD MySQL</a:t>
              </a:r>
              <a:endParaRPr/>
            </a:p>
            <a:p>
              <a:pPr indent="0" lvl="0" marL="0" marR="0" rtl="0" algn="ctr">
                <a:lnSpc>
                  <a:spcPct val="1400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99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Tabla Proveedores</a:t>
              </a:r>
              <a:endParaRPr/>
            </a:p>
          </p:txBody>
        </p:sp>
      </p:grpSp>
      <p:sp>
        <p:nvSpPr>
          <p:cNvPr id="133" name="Google Shape;133;p3"/>
          <p:cNvSpPr txBox="1"/>
          <p:nvPr/>
        </p:nvSpPr>
        <p:spPr>
          <a:xfrm>
            <a:off x="334626" y="1613795"/>
            <a:ext cx="17440801" cy="19611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5703" lvl="1" marL="811408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Clr>
                <a:srgbClr val="14274E"/>
              </a:buClr>
              <a:buSzPts val="3758"/>
              <a:buFont typeface="Arial"/>
              <a:buChar char="•"/>
            </a:pPr>
            <a:r>
              <a:rPr b="0" i="0" lang="en-US" sz="3758" u="none" cap="none" strike="noStrike">
                <a:solidFill>
                  <a:srgbClr val="14274E"/>
                </a:solidFill>
                <a:latin typeface="Arial"/>
                <a:ea typeface="Arial"/>
                <a:cs typeface="Arial"/>
                <a:sym typeface="Arial"/>
              </a:rPr>
              <a:t>El proyecto está construido con el framework Spring Boot, y se gestiona con Maven, que es una herramienta que permite automatizar la construcción del proyecto, gestionar librerías y ejecutar tareas de forma eficiente.</a:t>
            </a:r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4438542" y="267144"/>
            <a:ext cx="118611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Estructura del proyecto</a:t>
            </a:r>
            <a:endParaRPr/>
          </a:p>
        </p:txBody>
      </p:sp>
      <p:cxnSp>
        <p:nvCxnSpPr>
          <p:cNvPr id="135" name="Google Shape;135;p3"/>
          <p:cNvCxnSpPr/>
          <p:nvPr/>
        </p:nvCxnSpPr>
        <p:spPr>
          <a:xfrm>
            <a:off x="5390126" y="7112804"/>
            <a:ext cx="1798327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" name="Google Shape;136;p3"/>
          <p:cNvCxnSpPr/>
          <p:nvPr/>
        </p:nvCxnSpPr>
        <p:spPr>
          <a:xfrm>
            <a:off x="3314126" y="7689212"/>
            <a:ext cx="3874327" cy="1395569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" name="Google Shape;137;p3"/>
          <p:cNvCxnSpPr/>
          <p:nvPr/>
        </p:nvCxnSpPr>
        <p:spPr>
          <a:xfrm flipH="1" rot="10800000">
            <a:off x="3314126" y="5178113"/>
            <a:ext cx="3874327" cy="1358282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3"/>
          <p:cNvCxnSpPr/>
          <p:nvPr/>
        </p:nvCxnSpPr>
        <p:spPr>
          <a:xfrm>
            <a:off x="11340452" y="5178113"/>
            <a:ext cx="1379475" cy="3869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9" name="Google Shape;139;p3"/>
          <p:cNvCxnSpPr/>
          <p:nvPr/>
        </p:nvCxnSpPr>
        <p:spPr>
          <a:xfrm>
            <a:off x="11340452" y="7112804"/>
            <a:ext cx="1379475" cy="140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" name="Google Shape;140;p3"/>
          <p:cNvCxnSpPr/>
          <p:nvPr/>
        </p:nvCxnSpPr>
        <p:spPr>
          <a:xfrm>
            <a:off x="11340452" y="9084781"/>
            <a:ext cx="1379475" cy="140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e18e1d97c_1_0"/>
          <p:cNvSpPr/>
          <p:nvPr/>
        </p:nvSpPr>
        <p:spPr>
          <a:xfrm flipH="1">
            <a:off x="14317218" y="6172200"/>
            <a:ext cx="3970782" cy="4114800"/>
          </a:xfrm>
          <a:custGeom>
            <a:rect b="b" l="l" r="r" t="t"/>
            <a:pathLst>
              <a:path extrusionOk="0" h="4114800" w="3970782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6" name="Google Shape;146;g35e18e1d97c_1_0"/>
          <p:cNvGrpSpPr/>
          <p:nvPr/>
        </p:nvGrpSpPr>
        <p:grpSpPr>
          <a:xfrm>
            <a:off x="8664952" y="-339625"/>
            <a:ext cx="9271519" cy="10446620"/>
            <a:chOff x="0" y="-38100"/>
            <a:chExt cx="4640400" cy="706870"/>
          </a:xfrm>
        </p:grpSpPr>
        <p:sp>
          <p:nvSpPr>
            <p:cNvPr id="147" name="Google Shape;147;g35e18e1d97c_1_0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g35e18e1d97c_1_0"/>
            <p:cNvSpPr txBox="1"/>
            <p:nvPr/>
          </p:nvSpPr>
          <p:spPr>
            <a:xfrm>
              <a:off x="0" y="-38100"/>
              <a:ext cx="4640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g35e18e1d97c_1_0"/>
          <p:cNvSpPr/>
          <p:nvPr/>
        </p:nvSpPr>
        <p:spPr>
          <a:xfrm flipH="1" rot="10800000">
            <a:off x="0" y="-59633"/>
            <a:ext cx="2663047" cy="3036808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50" name="Google Shape;150;g35e18e1d97c_1_0" title="ChatGPT Image 29 may 2025, 11_16_18 a.m..png"/>
          <p:cNvPicPr preferRelativeResize="0"/>
          <p:nvPr/>
        </p:nvPicPr>
        <p:blipFill rotWithShape="1">
          <a:blip r:embed="rId5">
            <a:alphaModFix/>
          </a:blip>
          <a:srcRect b="11535" l="0" r="0" t="0"/>
          <a:stretch/>
        </p:blipFill>
        <p:spPr>
          <a:xfrm>
            <a:off x="8750100" y="267150"/>
            <a:ext cx="9111849" cy="983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5e18e1d97c_1_0"/>
          <p:cNvSpPr txBox="1"/>
          <p:nvPr/>
        </p:nvSpPr>
        <p:spPr>
          <a:xfrm>
            <a:off x="1801275" y="239875"/>
            <a:ext cx="6557100" cy="24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Diagrama de</a:t>
            </a:r>
            <a:endParaRPr b="1" sz="6599">
              <a:solidFill>
                <a:srgbClr val="9BA4B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Arquitectura de</a:t>
            </a:r>
            <a:endParaRPr b="1" sz="6599">
              <a:solidFill>
                <a:srgbClr val="9BA4B4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99">
                <a:solidFill>
                  <a:srgbClr val="9BA4B4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Microservicios</a:t>
            </a:r>
            <a:endParaRPr sz="100"/>
          </a:p>
        </p:txBody>
      </p:sp>
      <p:grpSp>
        <p:nvGrpSpPr>
          <p:cNvPr id="152" name="Google Shape;152;g35e18e1d97c_1_0"/>
          <p:cNvGrpSpPr/>
          <p:nvPr/>
        </p:nvGrpSpPr>
        <p:grpSpPr>
          <a:xfrm>
            <a:off x="234425" y="2892099"/>
            <a:ext cx="8123948" cy="3780906"/>
            <a:chOff x="0" y="-38100"/>
            <a:chExt cx="4640400" cy="706870"/>
          </a:xfrm>
        </p:grpSpPr>
        <p:sp>
          <p:nvSpPr>
            <p:cNvPr id="153" name="Google Shape;153;g35e18e1d97c_1_0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g35e18e1d97c_1_0"/>
            <p:cNvSpPr txBox="1"/>
            <p:nvPr/>
          </p:nvSpPr>
          <p:spPr>
            <a:xfrm>
              <a:off x="0" y="-38100"/>
              <a:ext cx="4640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g35e18e1d97c_1_0"/>
          <p:cNvSpPr txBox="1"/>
          <p:nvPr/>
        </p:nvSpPr>
        <p:spPr>
          <a:xfrm>
            <a:off x="334494" y="3283073"/>
            <a:ext cx="7942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UsuarioService</a:t>
            </a:r>
            <a:r>
              <a:rPr lang="en-US" sz="3500">
                <a:solidFill>
                  <a:schemeClr val="dk1"/>
                </a:solidFill>
              </a:rPr>
              <a:t>: Maneja la lógica y rutas relacionadas con usuarios.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ProductoService</a:t>
            </a:r>
            <a:r>
              <a:rPr lang="en-US" sz="3500">
                <a:solidFill>
                  <a:schemeClr val="dk1"/>
                </a:solidFill>
              </a:rPr>
              <a:t>: Maneja operaciones sobre productos.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ProveedorService</a:t>
            </a:r>
            <a:r>
              <a:rPr lang="en-US" sz="3500">
                <a:solidFill>
                  <a:schemeClr val="dk1"/>
                </a:solidFill>
              </a:rPr>
              <a:t>: Gestiona proveedores.</a:t>
            </a:r>
            <a:endParaRPr sz="3500">
              <a:solidFill>
                <a:srgbClr val="14274E"/>
              </a:solidFill>
            </a:endParaRPr>
          </a:p>
        </p:txBody>
      </p:sp>
      <p:grpSp>
        <p:nvGrpSpPr>
          <p:cNvPr id="156" name="Google Shape;156;g35e18e1d97c_1_0"/>
          <p:cNvGrpSpPr/>
          <p:nvPr/>
        </p:nvGrpSpPr>
        <p:grpSpPr>
          <a:xfrm>
            <a:off x="234425" y="6984727"/>
            <a:ext cx="8123948" cy="3122245"/>
            <a:chOff x="0" y="-38100"/>
            <a:chExt cx="4640400" cy="706870"/>
          </a:xfrm>
        </p:grpSpPr>
        <p:sp>
          <p:nvSpPr>
            <p:cNvPr id="157" name="Google Shape;157;g35e18e1d97c_1_0"/>
            <p:cNvSpPr/>
            <p:nvPr/>
          </p:nvSpPr>
          <p:spPr>
            <a:xfrm>
              <a:off x="0" y="0"/>
              <a:ext cx="4640329" cy="668770"/>
            </a:xfrm>
            <a:custGeom>
              <a:rect b="b" l="l" r="r" t="t"/>
              <a:pathLst>
                <a:path extrusionOk="0" h="668770" w="4640329">
                  <a:moveTo>
                    <a:pt x="22410" y="0"/>
                  </a:moveTo>
                  <a:lnTo>
                    <a:pt x="4617919" y="0"/>
                  </a:lnTo>
                  <a:cubicBezTo>
                    <a:pt x="4630295" y="0"/>
                    <a:pt x="4640329" y="10033"/>
                    <a:pt x="4640329" y="22410"/>
                  </a:cubicBezTo>
                  <a:lnTo>
                    <a:pt x="4640329" y="646359"/>
                  </a:lnTo>
                  <a:cubicBezTo>
                    <a:pt x="4640329" y="658736"/>
                    <a:pt x="4630295" y="668770"/>
                    <a:pt x="4617919" y="668770"/>
                  </a:cubicBezTo>
                  <a:lnTo>
                    <a:pt x="22410" y="668770"/>
                  </a:lnTo>
                  <a:cubicBezTo>
                    <a:pt x="10033" y="668770"/>
                    <a:pt x="0" y="658736"/>
                    <a:pt x="0" y="646359"/>
                  </a:cubicBezTo>
                  <a:lnTo>
                    <a:pt x="0" y="22410"/>
                  </a:lnTo>
                  <a:cubicBezTo>
                    <a:pt x="0" y="10033"/>
                    <a:pt x="10033" y="0"/>
                    <a:pt x="2241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g35e18e1d97c_1_0"/>
            <p:cNvSpPr txBox="1"/>
            <p:nvPr/>
          </p:nvSpPr>
          <p:spPr>
            <a:xfrm>
              <a:off x="0" y="-38100"/>
              <a:ext cx="4640400" cy="70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g35e18e1d97c_1_0"/>
          <p:cNvSpPr txBox="1"/>
          <p:nvPr/>
        </p:nvSpPr>
        <p:spPr>
          <a:xfrm>
            <a:off x="334494" y="7285810"/>
            <a:ext cx="79428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0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</a:rPr>
              <a:t>Framework</a:t>
            </a:r>
            <a:r>
              <a:rPr lang="en-US" sz="3500">
                <a:solidFill>
                  <a:schemeClr val="dk1"/>
                </a:solidFill>
              </a:rPr>
              <a:t>: Spring Boot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</a:rPr>
              <a:t>Persistencia</a:t>
            </a:r>
            <a:r>
              <a:rPr lang="en-US" sz="3500">
                <a:solidFill>
                  <a:schemeClr val="dk1"/>
                </a:solidFill>
              </a:rPr>
              <a:t>: Spring Data JPA + MySQL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</a:rPr>
              <a:t>Gestión de dependencias</a:t>
            </a:r>
            <a:r>
              <a:rPr lang="en-US" sz="3500">
                <a:solidFill>
                  <a:schemeClr val="dk1"/>
                </a:solidFill>
              </a:rPr>
              <a:t>: Maven</a:t>
            </a:r>
            <a:endParaRPr sz="3500">
              <a:solidFill>
                <a:schemeClr val="dk1"/>
              </a:solidFill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3500">
                <a:solidFill>
                  <a:schemeClr val="dk1"/>
                </a:solidFill>
              </a:rPr>
              <a:t>Gestión de versiones</a:t>
            </a:r>
            <a:r>
              <a:rPr lang="en-US" sz="3500">
                <a:solidFill>
                  <a:schemeClr val="dk1"/>
                </a:solidFill>
              </a:rPr>
              <a:t>: Git/GitHub</a:t>
            </a:r>
            <a:endParaRPr sz="3500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/>
          <p:nvPr/>
        </p:nvSpPr>
        <p:spPr>
          <a:xfrm flipH="1" rot="10800000">
            <a:off x="0" y="-57150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6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6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7" name="Google Shape;167;p6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8" name="Google Shape;168;p6"/>
          <p:cNvGrpSpPr/>
          <p:nvPr/>
        </p:nvGrpSpPr>
        <p:grpSpPr>
          <a:xfrm>
            <a:off x="309838" y="1087238"/>
            <a:ext cx="7678620" cy="8875472"/>
            <a:chOff x="0" y="-38100"/>
            <a:chExt cx="2022352" cy="2337573"/>
          </a:xfrm>
        </p:grpSpPr>
        <p:sp>
          <p:nvSpPr>
            <p:cNvPr id="169" name="Google Shape;169;p6"/>
            <p:cNvSpPr/>
            <p:nvPr/>
          </p:nvSpPr>
          <p:spPr>
            <a:xfrm>
              <a:off x="0" y="0"/>
              <a:ext cx="2022352" cy="2299473"/>
            </a:xfrm>
            <a:custGeom>
              <a:rect b="b" l="l" r="r" t="t"/>
              <a:pathLst>
                <a:path extrusionOk="0" h="2299473" w="2022352">
                  <a:moveTo>
                    <a:pt x="51420" y="0"/>
                  </a:moveTo>
                  <a:lnTo>
                    <a:pt x="1970931" y="0"/>
                  </a:lnTo>
                  <a:cubicBezTo>
                    <a:pt x="1999330" y="0"/>
                    <a:pt x="2022352" y="23022"/>
                    <a:pt x="2022352" y="51420"/>
                  </a:cubicBezTo>
                  <a:lnTo>
                    <a:pt x="2022352" y="2248053"/>
                  </a:lnTo>
                  <a:cubicBezTo>
                    <a:pt x="2022352" y="2276451"/>
                    <a:pt x="1999330" y="2299473"/>
                    <a:pt x="1970931" y="2299473"/>
                  </a:cubicBezTo>
                  <a:lnTo>
                    <a:pt x="51420" y="2299473"/>
                  </a:lnTo>
                  <a:cubicBezTo>
                    <a:pt x="23022" y="2299473"/>
                    <a:pt x="0" y="2276451"/>
                    <a:pt x="0" y="2248053"/>
                  </a:cubicBezTo>
                  <a:lnTo>
                    <a:pt x="0" y="51420"/>
                  </a:lnTo>
                  <a:cubicBezTo>
                    <a:pt x="0" y="23022"/>
                    <a:pt x="23022" y="0"/>
                    <a:pt x="51420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6"/>
            <p:cNvSpPr txBox="1"/>
            <p:nvPr/>
          </p:nvSpPr>
          <p:spPr>
            <a:xfrm>
              <a:off x="0" y="-38100"/>
              <a:ext cx="2022351" cy="23375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6"/>
          <p:cNvSpPr txBox="1"/>
          <p:nvPr/>
        </p:nvSpPr>
        <p:spPr>
          <a:xfrm>
            <a:off x="4529942" y="276225"/>
            <a:ext cx="8909988" cy="955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499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Base de datos</a:t>
            </a: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346133" y="1407325"/>
            <a:ext cx="7597013" cy="8410937"/>
          </a:xfrm>
          <a:custGeom>
            <a:rect b="b" l="l" r="r" t="t"/>
            <a:pathLst>
              <a:path extrusionOk="0" h="874427" w="789809">
                <a:moveTo>
                  <a:pt x="45858" y="0"/>
                </a:moveTo>
                <a:lnTo>
                  <a:pt x="743951" y="0"/>
                </a:lnTo>
                <a:cubicBezTo>
                  <a:pt x="756113" y="0"/>
                  <a:pt x="767777" y="4831"/>
                  <a:pt x="776378" y="13432"/>
                </a:cubicBezTo>
                <a:cubicBezTo>
                  <a:pt x="784978" y="22032"/>
                  <a:pt x="789809" y="33696"/>
                  <a:pt x="789809" y="45858"/>
                </a:cubicBezTo>
                <a:lnTo>
                  <a:pt x="789809" y="828569"/>
                </a:lnTo>
                <a:cubicBezTo>
                  <a:pt x="789809" y="853896"/>
                  <a:pt x="769278" y="874427"/>
                  <a:pt x="743951" y="874427"/>
                </a:cubicBezTo>
                <a:lnTo>
                  <a:pt x="45858" y="874427"/>
                </a:lnTo>
                <a:cubicBezTo>
                  <a:pt x="33696" y="874427"/>
                  <a:pt x="22032" y="869596"/>
                  <a:pt x="13432" y="860996"/>
                </a:cubicBezTo>
                <a:cubicBezTo>
                  <a:pt x="4831" y="852396"/>
                  <a:pt x="0" y="840731"/>
                  <a:pt x="0" y="828569"/>
                </a:cubicBezTo>
                <a:lnTo>
                  <a:pt x="0" y="45858"/>
                </a:lnTo>
                <a:cubicBezTo>
                  <a:pt x="0" y="20531"/>
                  <a:pt x="20531" y="0"/>
                  <a:pt x="45858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6"/>
          <p:cNvGrpSpPr/>
          <p:nvPr/>
        </p:nvGrpSpPr>
        <p:grpSpPr>
          <a:xfrm>
            <a:off x="8217325" y="2125499"/>
            <a:ext cx="9736113" cy="5803903"/>
            <a:chOff x="0" y="-38100"/>
            <a:chExt cx="2564227" cy="1235688"/>
          </a:xfrm>
        </p:grpSpPr>
        <p:sp>
          <p:nvSpPr>
            <p:cNvPr id="174" name="Google Shape;174;p6"/>
            <p:cNvSpPr/>
            <p:nvPr/>
          </p:nvSpPr>
          <p:spPr>
            <a:xfrm>
              <a:off x="0" y="0"/>
              <a:ext cx="2564227" cy="1197588"/>
            </a:xfrm>
            <a:custGeom>
              <a:rect b="b" l="l" r="r" t="t"/>
              <a:pathLst>
                <a:path extrusionOk="0" h="1197588" w="2564227">
                  <a:moveTo>
                    <a:pt x="40554" y="0"/>
                  </a:moveTo>
                  <a:lnTo>
                    <a:pt x="2523673" y="0"/>
                  </a:lnTo>
                  <a:cubicBezTo>
                    <a:pt x="2546070" y="0"/>
                    <a:pt x="2564227" y="18157"/>
                    <a:pt x="2564227" y="40554"/>
                  </a:cubicBezTo>
                  <a:lnTo>
                    <a:pt x="2564227" y="1157034"/>
                  </a:lnTo>
                  <a:cubicBezTo>
                    <a:pt x="2564227" y="1179431"/>
                    <a:pt x="2546070" y="1197588"/>
                    <a:pt x="2523673" y="1197588"/>
                  </a:cubicBezTo>
                  <a:lnTo>
                    <a:pt x="40554" y="1197588"/>
                  </a:lnTo>
                  <a:cubicBezTo>
                    <a:pt x="18157" y="1197588"/>
                    <a:pt x="0" y="1179431"/>
                    <a:pt x="0" y="1157034"/>
                  </a:cubicBezTo>
                  <a:lnTo>
                    <a:pt x="0" y="40554"/>
                  </a:lnTo>
                  <a:cubicBezTo>
                    <a:pt x="0" y="18157"/>
                    <a:pt x="18157" y="0"/>
                    <a:pt x="40554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6"/>
            <p:cNvSpPr txBox="1"/>
            <p:nvPr/>
          </p:nvSpPr>
          <p:spPr>
            <a:xfrm>
              <a:off x="0" y="-38100"/>
              <a:ext cx="2564227" cy="1235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6"/>
          <p:cNvSpPr txBox="1"/>
          <p:nvPr/>
        </p:nvSpPr>
        <p:spPr>
          <a:xfrm>
            <a:off x="8217324" y="2516470"/>
            <a:ext cx="9637800" cy="50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22275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4274E"/>
              </a:buClr>
              <a:buSzPts val="3050"/>
              <a:buChar char="•"/>
            </a:pPr>
            <a:r>
              <a:rPr lang="en-US" sz="3050">
                <a:solidFill>
                  <a:schemeClr val="dk1"/>
                </a:solidFill>
              </a:rPr>
              <a:t>Se utilizó MySQL como motor de base de datos. Cada microservicio tiene asociada al menos una entidad, lo que se refleja en la estructura de la base de datos</a:t>
            </a:r>
            <a:endParaRPr sz="305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50">
              <a:solidFill>
                <a:schemeClr val="dk1"/>
              </a:solidFill>
            </a:endParaRPr>
          </a:p>
          <a:p>
            <a:pPr indent="-422275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50"/>
              <a:buChar char="•"/>
            </a:pPr>
            <a:r>
              <a:rPr b="1" lang="en-US" sz="3050">
                <a:solidFill>
                  <a:schemeClr val="dk1"/>
                </a:solidFill>
              </a:rPr>
              <a:t>Productos:</a:t>
            </a:r>
            <a:r>
              <a:rPr lang="en-US" sz="3050">
                <a:solidFill>
                  <a:schemeClr val="dk1"/>
                </a:solidFill>
              </a:rPr>
              <a:t> id, cantidad, </a:t>
            </a:r>
            <a:r>
              <a:rPr lang="en-US" sz="3050">
                <a:solidFill>
                  <a:schemeClr val="dk1"/>
                </a:solidFill>
              </a:rPr>
              <a:t>descripción</a:t>
            </a:r>
            <a:r>
              <a:rPr lang="en-US" sz="3050">
                <a:solidFill>
                  <a:schemeClr val="dk1"/>
                </a:solidFill>
              </a:rPr>
              <a:t>, nombre, precio</a:t>
            </a:r>
            <a:endParaRPr sz="3050">
              <a:solidFill>
                <a:schemeClr val="dk1"/>
              </a:solidFill>
            </a:endParaRPr>
          </a:p>
          <a:p>
            <a:pPr indent="-422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50"/>
              <a:buChar char="•"/>
            </a:pPr>
            <a:r>
              <a:rPr b="1" lang="en-US" sz="3050">
                <a:solidFill>
                  <a:schemeClr val="dk1"/>
                </a:solidFill>
              </a:rPr>
              <a:t>Proveedores:</a:t>
            </a:r>
            <a:r>
              <a:rPr lang="en-US" sz="3050">
                <a:solidFill>
                  <a:schemeClr val="dk1"/>
                </a:solidFill>
              </a:rPr>
              <a:t> id, nombre, producto, ubicacion</a:t>
            </a:r>
            <a:endParaRPr sz="3050">
              <a:solidFill>
                <a:schemeClr val="dk1"/>
              </a:solidFill>
            </a:endParaRPr>
          </a:p>
          <a:p>
            <a:pPr indent="-422275" lvl="1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050"/>
              <a:buChar char="•"/>
            </a:pPr>
            <a:r>
              <a:rPr b="1" lang="en-US" sz="3050">
                <a:solidFill>
                  <a:schemeClr val="dk1"/>
                </a:solidFill>
              </a:rPr>
              <a:t>Usuarios:</a:t>
            </a:r>
            <a:r>
              <a:rPr lang="en-US" sz="3050">
                <a:solidFill>
                  <a:schemeClr val="dk1"/>
                </a:solidFill>
              </a:rPr>
              <a:t> id, nombre, apellido, edad, rut, correo</a:t>
            </a:r>
            <a:endParaRPr sz="3050">
              <a:solidFill>
                <a:schemeClr val="dk1"/>
              </a:solidFill>
            </a:endParaRPr>
          </a:p>
        </p:txBody>
      </p:sp>
      <p:pic>
        <p:nvPicPr>
          <p:cNvPr id="177" name="Google Shape;17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125" y="1314450"/>
            <a:ext cx="7597025" cy="8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/>
          <p:nvPr/>
        </p:nvSpPr>
        <p:spPr>
          <a:xfrm flipH="1" rot="10800000">
            <a:off x="0" y="-57150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7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7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7"/>
          <p:cNvSpPr/>
          <p:nvPr/>
        </p:nvSpPr>
        <p:spPr>
          <a:xfrm flipH="1">
            <a:off x="12058650" y="4143375"/>
            <a:ext cx="6229350" cy="6229350"/>
          </a:xfrm>
          <a:custGeom>
            <a:rect b="b" l="l" r="r" t="t"/>
            <a:pathLst>
              <a:path extrusionOk="0" h="6229350" w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7"/>
          <p:cNvSpPr txBox="1"/>
          <p:nvPr/>
        </p:nvSpPr>
        <p:spPr>
          <a:xfrm>
            <a:off x="2321483" y="3428988"/>
            <a:ext cx="14937900" cy="46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7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63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IMPLEMENTACIÓN DE LOS</a:t>
            </a:r>
            <a:endParaRPr/>
          </a:p>
          <a:p>
            <a:pPr indent="0" lvl="0" marL="0" marR="0" rtl="0" algn="ctr">
              <a:lnSpc>
                <a:spcPct val="7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63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8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8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1028650" y="1399532"/>
            <a:ext cx="16230707" cy="8335695"/>
            <a:chOff x="0" y="-38100"/>
            <a:chExt cx="4274726" cy="2195395"/>
          </a:xfrm>
        </p:grpSpPr>
        <p:sp>
          <p:nvSpPr>
            <p:cNvPr id="196" name="Google Shape;196;p8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8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(GET)</a:t>
            </a:r>
            <a:endParaRPr/>
          </a:p>
        </p:txBody>
      </p:sp>
      <p:pic>
        <p:nvPicPr>
          <p:cNvPr id="199" name="Google Shape;199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5425" y="1617125"/>
            <a:ext cx="16075049" cy="80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9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9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9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8" name="Google Shape;208;p9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09" name="Google Shape;209;p9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9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(POST)</a:t>
            </a:r>
            <a:endParaRPr/>
          </a:p>
        </p:txBody>
      </p:sp>
      <p:pic>
        <p:nvPicPr>
          <p:cNvPr id="212" name="Google Shape;212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2825" y="1157250"/>
            <a:ext cx="16097650" cy="80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274E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 flipH="1" rot="10800000">
            <a:off x="-2552340" y="-156303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0" y="3657758"/>
                </a:moveTo>
                <a:lnTo>
                  <a:pt x="3657758" y="3657758"/>
                </a:lnTo>
                <a:lnTo>
                  <a:pt x="3657758" y="0"/>
                </a:lnTo>
                <a:lnTo>
                  <a:pt x="0" y="0"/>
                </a:lnTo>
                <a:lnTo>
                  <a:pt x="0" y="365775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0"/>
          <p:cNvSpPr/>
          <p:nvPr/>
        </p:nvSpPr>
        <p:spPr>
          <a:xfrm rot="10800000">
            <a:off x="13439929" y="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 rotWithShape="1">
            <a:blip r:embed="rId4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0"/>
          <p:cNvSpPr/>
          <p:nvPr/>
        </p:nvSpPr>
        <p:spPr>
          <a:xfrm>
            <a:off x="0" y="6172200"/>
            <a:ext cx="4848071" cy="4114800"/>
          </a:xfrm>
          <a:custGeom>
            <a:rect b="b" l="l" r="r" t="t"/>
            <a:pathLst>
              <a:path extrusionOk="0" h="4114800" w="4848071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51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0"/>
          <p:cNvSpPr/>
          <p:nvPr/>
        </p:nvSpPr>
        <p:spPr>
          <a:xfrm flipH="1">
            <a:off x="14630241" y="6629241"/>
            <a:ext cx="3657759" cy="3657759"/>
          </a:xfrm>
          <a:custGeom>
            <a:rect b="b" l="l" r="r" t="t"/>
            <a:pathLst>
              <a:path extrusionOk="0" h="3657759" w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1" name="Google Shape;221;p10"/>
          <p:cNvGrpSpPr/>
          <p:nvPr/>
        </p:nvGrpSpPr>
        <p:grpSpPr>
          <a:xfrm>
            <a:off x="1028700" y="922658"/>
            <a:ext cx="16230600" cy="8335642"/>
            <a:chOff x="0" y="-38100"/>
            <a:chExt cx="4274726" cy="2195395"/>
          </a:xfrm>
        </p:grpSpPr>
        <p:sp>
          <p:nvSpPr>
            <p:cNvPr id="222" name="Google Shape;222;p10"/>
            <p:cNvSpPr/>
            <p:nvPr/>
          </p:nvSpPr>
          <p:spPr>
            <a:xfrm>
              <a:off x="0" y="0"/>
              <a:ext cx="4274726" cy="2157295"/>
            </a:xfrm>
            <a:custGeom>
              <a:rect b="b" l="l" r="r" t="t"/>
              <a:pathLst>
                <a:path extrusionOk="0" h="2157295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cap="rnd" cmpd="sng" w="133350">
              <a:solidFill>
                <a:srgbClr val="39486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0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10"/>
          <p:cNvSpPr txBox="1"/>
          <p:nvPr/>
        </p:nvSpPr>
        <p:spPr>
          <a:xfrm>
            <a:off x="1028700" y="372096"/>
            <a:ext cx="11929179" cy="656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800" u="none" cap="none" strike="noStrike">
                <a:solidFill>
                  <a:srgbClr val="F1F6F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Servicio de productos (PUT)</a:t>
            </a:r>
            <a:endParaRPr/>
          </a:p>
        </p:txBody>
      </p:sp>
      <p:pic>
        <p:nvPicPr>
          <p:cNvPr id="225" name="Google Shape;225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3000" y="1143000"/>
            <a:ext cx="16037476" cy="80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